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71" r:id="rId9"/>
    <p:sldId id="272" r:id="rId10"/>
    <p:sldId id="270" r:id="rId11"/>
    <p:sldId id="283" r:id="rId12"/>
    <p:sldId id="284" r:id="rId13"/>
    <p:sldId id="279" r:id="rId14"/>
    <p:sldId id="280" r:id="rId15"/>
    <p:sldId id="282" r:id="rId16"/>
    <p:sldId id="281" r:id="rId17"/>
    <p:sldId id="273" r:id="rId18"/>
    <p:sldId id="276" r:id="rId19"/>
    <p:sldId id="277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570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BAC5F5B-04D6-290C-ACEF-B88FCF7C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DE81B0A5-460B-6E31-D9AF-86368D550F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3E828FE6-D7F1-5B29-15DC-4ADAAF098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7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2C5E4A0-F2C6-29F5-32AA-A2B2132F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CDB2C85-BC6E-3763-2D66-1FEA6E99A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89DF3836-5644-8699-13E8-A7688DD42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8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61B8FB3-1822-DC07-04CE-ED5E29FFD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2077E593-D5E1-9718-3B7B-7B32BEA45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E592221A-8B87-97D3-EFCD-76B3C2A597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260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0F0AE33-D752-6926-706F-487862BE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B8994DCF-9B9D-8970-7459-EEDAAA167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2F0D12E6-E795-D997-7E8E-65C34D81D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33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F3112D9-276C-1978-0D33-6D51FCE1C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279CC958-BA1D-A59A-F4BC-BBF9523AD5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A31C2FCB-42D9-98EB-11A5-4E0F44C10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76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686930E-A951-1E15-A366-893B1B191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3FA6322-A92F-D711-946D-B57B6C2FD5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8F9B86BD-E4EC-541D-6075-DB1689709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91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A580023-E1DF-FD45-D9CD-6ECD1AA2F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95036B7-AE56-FD6E-C76F-AF0E94326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5C6B126A-8299-52B2-3C5B-AE6F9407B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380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1FC863F-E2DA-7493-B858-8E39CDBD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00104BA3-0282-275A-6B6E-81BB83A33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D24CF895-2806-6172-01B2-5D3F54630E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188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BDF45D70-1532-260F-C47A-CAD42AB92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87D13DAD-BFDE-A337-D15C-398717CB1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D62A5A24-F0F9-7729-D397-2E40FFB4C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68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4D72BD9-7756-7B58-E96E-A9254500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BB6A03D4-257C-3D91-CB94-602EED33E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735B57D0-EB01-C0F4-E428-BDBFE9E17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6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CDFF230-87C6-362F-EA84-E75CE145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1D0AC0D3-406A-358C-0B2D-DE94BE7F0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03CF184-1CAE-02F6-A21C-DB23095AC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0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E3D3889-EAE7-BD15-DC4F-175FF2E3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65084341-3A5D-7A45-9796-A0610E879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24927672-D46C-B814-87D4-06F1DBD10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53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002321E-725A-5C92-5AEE-A148010A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F2F53F2-7290-2056-08FA-D335CF146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B5E82A10-6250-5F6D-2571-459A3E04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17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5062200" cy="1898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 err="1"/>
              <a:t>Програмна</a:t>
            </a:r>
            <a:r>
              <a:rPr lang="ru-RU" sz="2400" dirty="0"/>
              <a:t> система </a:t>
            </a:r>
            <a:br>
              <a:rPr lang="ru-RU" sz="2400" dirty="0"/>
            </a:br>
            <a:r>
              <a:rPr lang="ru-RU" sz="2400" dirty="0"/>
              <a:t>для </a:t>
            </a:r>
            <a:r>
              <a:rPr lang="ru-RU" sz="2400" dirty="0" err="1"/>
              <a:t>керування</a:t>
            </a:r>
            <a:r>
              <a:rPr lang="ru-RU" sz="2400" dirty="0"/>
              <a:t> </a:t>
            </a:r>
            <a:r>
              <a:rPr lang="ru-RU" sz="2400" dirty="0" err="1"/>
              <a:t>сервісами</a:t>
            </a:r>
            <a:r>
              <a:rPr lang="ru-RU" sz="2400" dirty="0"/>
              <a:t> та </a:t>
            </a:r>
            <a:r>
              <a:rPr lang="ru-RU" sz="2400" dirty="0" err="1"/>
              <a:t>взаємодії</a:t>
            </a:r>
            <a:r>
              <a:rPr lang="ru-RU" sz="2400" dirty="0"/>
              <a:t> </a:t>
            </a:r>
            <a:r>
              <a:rPr lang="ru-RU" sz="2400" dirty="0" err="1"/>
              <a:t>користувачів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 err="1"/>
              <a:t>платформи</a:t>
            </a:r>
            <a:r>
              <a:rPr lang="ru-RU" sz="2400" dirty="0"/>
              <a:t> </a:t>
            </a:r>
            <a:r>
              <a:rPr lang="ru-RU" sz="2400" dirty="0" err="1"/>
              <a:t>замовлення</a:t>
            </a:r>
            <a:r>
              <a:rPr lang="ru-RU" sz="2400" dirty="0"/>
              <a:t> </a:t>
            </a:r>
            <a:r>
              <a:rPr lang="ru-RU" sz="2400" dirty="0" err="1"/>
              <a:t>послуг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 err="1"/>
              <a:t>Підсистема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55824" y="3245288"/>
            <a:ext cx="6432352" cy="1898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dirty="0"/>
              <a:t>Пирог Андрій Вячеславович, ПЗПІ-21-3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dirty="0"/>
              <a:t>Керівник: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err="1"/>
              <a:t>ст.викл</a:t>
            </a:r>
            <a:r>
              <a:rPr lang="ru-RU" sz="2600" dirty="0"/>
              <a:t>. </a:t>
            </a:r>
            <a:r>
              <a:rPr lang="ru-RU" sz="2600" dirty="0" err="1"/>
              <a:t>кафедри</a:t>
            </a:r>
            <a:r>
              <a:rPr lang="ru-RU" sz="2600" dirty="0"/>
              <a:t> ПІ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err="1"/>
              <a:t>Олійник</a:t>
            </a:r>
            <a:r>
              <a:rPr lang="ru-RU" sz="2600" dirty="0"/>
              <a:t> </a:t>
            </a:r>
            <a:r>
              <a:rPr lang="ru-RU" sz="2600" dirty="0" err="1"/>
              <a:t>Олена</a:t>
            </a:r>
            <a:r>
              <a:rPr lang="ru-RU" sz="2600" dirty="0"/>
              <a:t> </a:t>
            </a:r>
            <a:r>
              <a:rPr lang="ru-RU" sz="2600" dirty="0" err="1"/>
              <a:t>Володимирівна</a:t>
            </a:r>
            <a:r>
              <a:rPr lang="ru-RU" sz="2600" dirty="0"/>
              <a:t> </a:t>
            </a:r>
            <a:endParaRPr sz="2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17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C084BF0-15AC-382E-D6E7-B47B2F86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ADF44AF9-E03A-DDDA-DDAD-35311F1BDD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26E9A-E580-853E-C308-A6514EE5453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CE247DE1-FE79-A5C2-3A6C-DFBBA60A8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1739279"/>
            <a:ext cx="1674175" cy="166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Діаграма компонентів модулю статистики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121D2-F036-AF94-58AC-EE2D1E3D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490" y="628649"/>
            <a:ext cx="6300470" cy="3886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8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7A63649-A0F2-82AC-4E95-279EE6EF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746888A-A3B4-30C0-7101-516A7634E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EE5AF271-6681-739B-EAF6-97BB41C26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891190"/>
            <a:ext cx="3809535" cy="742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uk-UA" sz="6400" dirty="0">
                <a:sym typeface="Economica"/>
              </a:rPr>
              <a:t>Код методу  «</a:t>
            </a:r>
            <a:r>
              <a:rPr lang="en-US" sz="6400" dirty="0" err="1">
                <a:latin typeface="Economica"/>
                <a:sym typeface="Economica"/>
              </a:rPr>
              <a:t>MapCompleteProfilesToDtosAsync</a:t>
            </a:r>
            <a:r>
              <a:rPr lang="uk-UA" sz="6400" dirty="0">
                <a:latin typeface="Economica"/>
                <a:sym typeface="Economica"/>
              </a:rPr>
              <a:t>»</a:t>
            </a:r>
            <a:r>
              <a:rPr lang="en-US" sz="6400" dirty="0">
                <a:latin typeface="Economica"/>
                <a:sym typeface="Economica"/>
              </a:rPr>
              <a:t> </a:t>
            </a:r>
            <a:endParaRPr lang="uk-UA" sz="6400" dirty="0">
              <a:latin typeface="Economica"/>
              <a:sym typeface="Economica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uk-UA" sz="6400" dirty="0">
                <a:latin typeface="Economica"/>
                <a:sym typeface="Economica"/>
              </a:rPr>
              <a:t>класу «</a:t>
            </a:r>
            <a:r>
              <a:rPr lang="en-US" sz="6400" dirty="0" err="1">
                <a:latin typeface="Economica"/>
                <a:sym typeface="Economica"/>
              </a:rPr>
              <a:t>BaseProfileHandler</a:t>
            </a:r>
            <a:r>
              <a:rPr lang="uk-UA" sz="6400" dirty="0">
                <a:latin typeface="Economica"/>
                <a:sym typeface="Economica"/>
              </a:rPr>
              <a:t>»</a:t>
            </a:r>
            <a:endParaRPr lang="en-US" sz="6400" dirty="0">
              <a:latin typeface="Economica"/>
              <a:sym typeface="Economica"/>
            </a:endParaRPr>
          </a:p>
          <a:p>
            <a:pPr marL="0" indent="0">
              <a:spcAft>
                <a:spcPts val="6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0885B554-B0B5-AAAD-1D18-BE8E756A52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3401F-A9BA-9E27-158D-C9C2335EC5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45A2F-C94E-FE40-7073-429C51A4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350" y="267341"/>
            <a:ext cx="3809535" cy="4581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64B25F-EBB0-E222-1754-CE22589A4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69" y="1995488"/>
            <a:ext cx="3337293" cy="28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8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3D195C0-E317-C7AE-2065-27986205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D776506-161F-C0FC-56AB-3AD474D26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45036CE8-8CBB-E6CD-D709-FC0379F312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891189"/>
            <a:ext cx="4600110" cy="904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uk-UA" sz="1900" dirty="0">
                <a:sym typeface="Economica"/>
              </a:rPr>
              <a:t>Код розрахунку </a:t>
            </a:r>
            <a:r>
              <a:rPr lang="uk-UA" sz="1900" dirty="0" err="1">
                <a:sym typeface="Economica"/>
              </a:rPr>
              <a:t>мемоізованої</a:t>
            </a:r>
            <a:r>
              <a:rPr lang="uk-UA" sz="1900" dirty="0">
                <a:sym typeface="Economica"/>
              </a:rPr>
              <a:t> величини «</a:t>
            </a:r>
            <a:r>
              <a:rPr lang="en-US" sz="1900" dirty="0" err="1">
                <a:latin typeface="Economica" panose="020B0604020202020204" charset="0"/>
              </a:rPr>
              <a:t>filteredCategories</a:t>
            </a:r>
            <a:r>
              <a:rPr lang="uk-UA" sz="1900" dirty="0">
                <a:sym typeface="Economica"/>
              </a:rPr>
              <a:t>»</a:t>
            </a:r>
            <a:r>
              <a:rPr lang="en-US" sz="1900" dirty="0">
                <a:latin typeface="Economica" panose="020B0604020202020204" charset="0"/>
                <a:sym typeface="Economica"/>
              </a:rPr>
              <a:t> </a:t>
            </a:r>
            <a:r>
              <a:rPr lang="uk-UA" sz="1900" dirty="0">
                <a:sym typeface="Economica"/>
              </a:rPr>
              <a:t>та структура хуку «</a:t>
            </a:r>
            <a:r>
              <a:rPr lang="en-US" sz="1900" dirty="0" err="1">
                <a:latin typeface="Economica" panose="020B0604020202020204" charset="0"/>
              </a:rPr>
              <a:t>useCatalog</a:t>
            </a:r>
            <a:r>
              <a:rPr lang="uk-UA" sz="1900" dirty="0">
                <a:latin typeface="Economica"/>
              </a:rPr>
              <a:t>»</a:t>
            </a:r>
            <a:endParaRPr lang="en-US" sz="1900" dirty="0">
              <a:latin typeface="Economica" panose="020B0604020202020204" charset="0"/>
              <a:sym typeface="Economica"/>
            </a:endParaRPr>
          </a:p>
          <a:p>
            <a:pPr marL="0" indent="0">
              <a:spcAft>
                <a:spcPts val="6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4F429B0-63E9-F6AC-BBDB-E82C2901E0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CBBE1-40C9-40EF-99B8-8F29176EBB8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BD934-3295-201D-7DAA-FF6BA4675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25" y="256676"/>
            <a:ext cx="1933492" cy="46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66CC4-4259-2BA5-571B-FAD057F2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17" y="255284"/>
            <a:ext cx="1411872" cy="4658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BEA073-32F4-116A-A53D-B88DF2E0C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614" y="1647140"/>
            <a:ext cx="3486878" cy="32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19B5F40-0A9C-1E47-DB64-BF24D9FD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27BC4E3B-2619-F91B-DEE0-114BC08BE1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53467-8966-146C-3358-14676EB04D6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57DA7-93F7-C76C-DC54-BF956A426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56" y="173029"/>
            <a:ext cx="2424337" cy="2297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A36462-63D2-DE5A-2B12-936A85FF2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756" y="2556971"/>
            <a:ext cx="2424338" cy="2273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84BDFA-5C29-FE43-1593-D9DF43E0E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839" y="173029"/>
            <a:ext cx="3767548" cy="4657724"/>
          </a:xfrm>
          <a:prstGeom prst="rect">
            <a:avLst/>
          </a:prstGeom>
        </p:spPr>
      </p:pic>
      <p:sp>
        <p:nvSpPr>
          <p:cNvPr id="16" name="Google Shape;86;p16">
            <a:extLst>
              <a:ext uri="{FF2B5EF4-FFF2-40B4-BE49-F238E27FC236}">
                <a16:creationId xmlns:a16="http://schemas.microsoft.com/office/drawing/2014/main" id="{6E4B80A7-CD94-608E-3F2C-D17962DE5A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1739279"/>
            <a:ext cx="1674175" cy="166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Інтерфейс профілю користувача</a:t>
            </a:r>
            <a:r>
              <a:rPr lang="en-US" sz="1600" dirty="0"/>
              <a:t> (Desktop)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30224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8A04C90-8091-AB9F-8592-ADB424B54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9D33B1E-6281-32B9-C1F6-0345A9D0F4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FB2CE0-5F18-923A-EAE9-70F7B90572E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5D060-803E-C949-0940-1E04A2360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7" y="1030583"/>
            <a:ext cx="1899035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6F4CE-7F3F-0B80-AB56-464849E0C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138" y="1030583"/>
            <a:ext cx="1691583" cy="2981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F8F78-8B53-814D-B6CF-680B8258C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07" y="1030583"/>
            <a:ext cx="1691583" cy="2981325"/>
          </a:xfrm>
          <a:prstGeom prst="rect">
            <a:avLst/>
          </a:prstGeom>
        </p:spPr>
      </p:pic>
      <p:sp>
        <p:nvSpPr>
          <p:cNvPr id="17" name="Google Shape;92;p17">
            <a:extLst>
              <a:ext uri="{FF2B5EF4-FFF2-40B4-BE49-F238E27FC236}">
                <a16:creationId xmlns:a16="http://schemas.microsoft.com/office/drawing/2014/main" id="{064A93E0-43A9-1EA3-453A-015B8B8C9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Інтерфейс профілю користувача (</a:t>
            </a:r>
            <a:r>
              <a:rPr lang="en-US" sz="3200" dirty="0"/>
              <a:t>Mobile</a:t>
            </a:r>
            <a:r>
              <a:rPr lang="uk" sz="3200" dirty="0"/>
              <a:t>)</a:t>
            </a:r>
            <a:endParaRPr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6260F6-B4F8-F033-898D-2932C738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076" y="1030583"/>
            <a:ext cx="1697198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2C5ADE3-50B8-A0CB-E563-69319CCCE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0CFA2DE-0F2E-08D2-61DB-D5904A83C5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DBD778-EFE0-C2D1-D7C2-CD2251CCD18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16" name="Google Shape;86;p16">
            <a:extLst>
              <a:ext uri="{FF2B5EF4-FFF2-40B4-BE49-F238E27FC236}">
                <a16:creationId xmlns:a16="http://schemas.microsoft.com/office/drawing/2014/main" id="{ED6135F2-7F66-1E50-F3D5-600E2963F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912" y="1636861"/>
            <a:ext cx="1674175" cy="1664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Інтерфейс панелі адміністратора</a:t>
            </a:r>
            <a:r>
              <a:rPr lang="en-US" sz="1600" dirty="0"/>
              <a:t>(Desktop)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6876B-539C-DA87-1596-57ABD6C8D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789" y="45079"/>
            <a:ext cx="2607961" cy="2424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D7D7C-5C4F-3D87-C65A-3DCF9AFCA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635" y="45079"/>
            <a:ext cx="2694332" cy="2660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22E23A-89CA-5AE4-2B82-065B8E31A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634" y="2807288"/>
            <a:ext cx="3003766" cy="20599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17D0B9-864A-E864-32CD-5105A7C01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7689" y="2588860"/>
            <a:ext cx="2287061" cy="22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2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20B616F-900E-80E5-E648-93E0AAAE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400D6E91-905F-7233-D958-954EB6EAE6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108061-117B-2BDC-0401-8FD9982BC5E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17" name="Google Shape;92;p17">
            <a:extLst>
              <a:ext uri="{FF2B5EF4-FFF2-40B4-BE49-F238E27FC236}">
                <a16:creationId xmlns:a16="http://schemas.microsoft.com/office/drawing/2014/main" id="{6D3DD4DE-DB63-04C6-156F-3AB259DAA9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Інтерфейс панелі адміністратора (</a:t>
            </a:r>
            <a:r>
              <a:rPr lang="en-US" sz="3200" dirty="0"/>
              <a:t>Mobile</a:t>
            </a:r>
            <a:r>
              <a:rPr lang="uk" sz="3200" dirty="0"/>
              <a:t>)</a:t>
            </a:r>
            <a:endParaRPr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7DD5A-A3AE-B4B1-16DC-103A7F05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76" y="1030582"/>
            <a:ext cx="1693533" cy="298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0E323-F1E0-DE3E-030D-16AA9F3FA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0" y="1030581"/>
            <a:ext cx="1691582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25E51-0681-7D39-C598-88D9C1194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929" y="1030580"/>
            <a:ext cx="1682792" cy="2981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C241E-205D-285D-A7A8-1C499445F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898" y="1030580"/>
            <a:ext cx="1682792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8269E7EF-4518-968D-3243-BF17538F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B0BCF615-A7F5-AA12-18EA-9021FE586D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Інтеграційне тестування 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AA9A1D84-5831-6258-0E0B-710D57599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880789"/>
            <a:ext cx="3331613" cy="18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Використовуємо для перевірки взаємодії різних частин системи, таких як контролери </a:t>
            </a:r>
            <a:r>
              <a:rPr lang="en-US" sz="1600" dirty="0"/>
              <a:t>API</a:t>
            </a:r>
            <a:r>
              <a:rPr lang="uk-UA" sz="1600" dirty="0"/>
              <a:t>, валідація моделей </a:t>
            </a:r>
            <a:r>
              <a:rPr lang="en-US" sz="1600" dirty="0"/>
              <a:t>API</a:t>
            </a:r>
            <a:r>
              <a:rPr lang="uk-UA" sz="1600" dirty="0"/>
              <a:t>, обробники команд і база даних</a:t>
            </a:r>
            <a:endParaRPr lang="uk-UA" sz="1600" b="1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7A80C4EC-317A-B589-FF31-8A01015F38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9A1A58-8979-BCDF-51D1-60569555E33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F2B70-0255-0DAF-B87F-33BBC168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11" y="2974189"/>
            <a:ext cx="6287377" cy="1857634"/>
          </a:xfrm>
          <a:prstGeom prst="rect">
            <a:avLst/>
          </a:prstGeom>
        </p:spPr>
      </p:pic>
      <p:pic>
        <p:nvPicPr>
          <p:cNvPr id="1030" name="Picture 6" descr="로컬에서도 프로덕션과 유사한 환경에서 테스트할 수 없을까? : Testcontainers 도입기">
            <a:extLst>
              <a:ext uri="{FF2B5EF4-FFF2-40B4-BE49-F238E27FC236}">
                <a16:creationId xmlns:a16="http://schemas.microsoft.com/office/drawing/2014/main" id="{AA9B5837-5BDC-BD97-B06F-FD35969DD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36363" r="16980" b="40793"/>
          <a:stretch>
            <a:fillRect/>
          </a:stretch>
        </p:blipFill>
        <p:spPr bwMode="auto">
          <a:xfrm>
            <a:off x="5010150" y="1130681"/>
            <a:ext cx="230505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Unit Test Fixture &amp; Context Lifetime">
            <a:extLst>
              <a:ext uri="{FF2B5EF4-FFF2-40B4-BE49-F238E27FC236}">
                <a16:creationId xmlns:a16="http://schemas.microsoft.com/office/drawing/2014/main" id="{49638A61-4EE2-5557-7E79-E97C803E2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12849" r="7801" b="12356"/>
          <a:stretch>
            <a:fillRect/>
          </a:stretch>
        </p:blipFill>
        <p:spPr bwMode="auto">
          <a:xfrm>
            <a:off x="5010149" y="1866229"/>
            <a:ext cx="1873251" cy="5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9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383F18F9-2965-75BF-3752-8F304B4BC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8954501D-4DE6-C091-AF50-664D61AD0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Юніт-тестування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8BEE656-7176-7AFA-D83C-C2593985B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880789"/>
            <a:ext cx="3331613" cy="18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Використовуємо для ізольованої перевірки окремих елементів системи (методів і функцій бізнес-логіки, сервісів, утиліт та компонентів валідації)</a:t>
            </a:r>
            <a:endParaRPr lang="uk-UA" sz="1600" b="1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8022CC01-7CC5-3050-FD96-E68FD7BE96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FB43CA-441B-3C19-C85A-83B22608822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1032" name="Picture 8" descr="XUnit Test Fixture &amp; Context Lifetime">
            <a:extLst>
              <a:ext uri="{FF2B5EF4-FFF2-40B4-BE49-F238E27FC236}">
                <a16:creationId xmlns:a16="http://schemas.microsoft.com/office/drawing/2014/main" id="{7589F2AF-1BEC-FC3E-9A27-009B60377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t="12849" r="7801" b="12356"/>
          <a:stretch>
            <a:fillRect/>
          </a:stretch>
        </p:blipFill>
        <p:spPr bwMode="auto">
          <a:xfrm>
            <a:off x="5162464" y="1542570"/>
            <a:ext cx="1873251" cy="5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C9A18-1F49-D224-570D-83612391D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231" y="3102656"/>
            <a:ext cx="402963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EC5EE7D-FD38-3331-117C-5655569C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76A5773C-88CE-D418-D53C-8E6A671C9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Навантажувальне тестування 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99FD7E1F-9661-B7A7-77B4-766B2A749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825" y="1320888"/>
            <a:ext cx="3907874" cy="1181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dirty="0"/>
              <a:t>Використовуємо для оцінки поведінки системи під високим навантаженням</a:t>
            </a:r>
            <a:endParaRPr lang="en-US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94DF463F-5207-859B-705E-ADF08900B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FE0CF9-4DED-BF98-A354-EBD1815E3C2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2052" name="Picture 4" descr="JMeter Tutorial For Beginners - OctoPerf">
            <a:extLst>
              <a:ext uri="{FF2B5EF4-FFF2-40B4-BE49-F238E27FC236}">
                <a16:creationId xmlns:a16="http://schemas.microsoft.com/office/drawing/2014/main" id="{BF48890C-0B64-FF26-F4B9-C81DC43D2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21777" r="4667" b="18000"/>
          <a:stretch>
            <a:fillRect/>
          </a:stretch>
        </p:blipFill>
        <p:spPr bwMode="auto">
          <a:xfrm>
            <a:off x="5127308" y="1517710"/>
            <a:ext cx="2305050" cy="78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A61E8-B7D8-E685-3D64-8C1BFA90A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9" y="2714181"/>
            <a:ext cx="4222611" cy="856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517E1-4B82-600A-A8C1-653256CF0A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753" b="77335"/>
          <a:stretch>
            <a:fillRect/>
          </a:stretch>
        </p:blipFill>
        <p:spPr bwMode="auto">
          <a:xfrm>
            <a:off x="7267678" y="2571750"/>
            <a:ext cx="1652588" cy="1071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6B2E17-0EC5-A928-352D-BE965F713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565" y="2571750"/>
            <a:ext cx="2344548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6337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1700" b="1" dirty="0"/>
              <a:t>Мета </a:t>
            </a:r>
            <a:r>
              <a:rPr lang="ru-RU" sz="1700" b="1" dirty="0" err="1"/>
              <a:t>роботи</a:t>
            </a:r>
            <a:endParaRPr lang="ru-RU" sz="1700" b="1" dirty="0"/>
          </a:p>
          <a:p>
            <a:pPr marL="0" indent="0" algn="just">
              <a:buNone/>
            </a:pPr>
            <a:r>
              <a:rPr lang="uk-UA" sz="1700" dirty="0"/>
              <a:t>Створення підсистеми управління в комплексній програмній системі, яка надає необхідні засоби для адміністрування та можливість для користувача ведення та управління власним профілем.</a:t>
            </a:r>
          </a:p>
          <a:p>
            <a:pPr marL="0" indent="0">
              <a:buNone/>
            </a:pPr>
            <a:endParaRPr lang="ru-RU" sz="1700" b="1" dirty="0"/>
          </a:p>
          <a:p>
            <a:pPr marL="0" indent="0">
              <a:spcAft>
                <a:spcPts val="600"/>
              </a:spcAft>
              <a:buNone/>
            </a:pPr>
            <a:r>
              <a:rPr lang="ru-RU" sz="1700" b="1" dirty="0" err="1"/>
              <a:t>Актуальність</a:t>
            </a:r>
            <a:r>
              <a:rPr lang="ru-RU" sz="1700" b="1" dirty="0"/>
              <a:t> </a:t>
            </a:r>
            <a:r>
              <a:rPr lang="ru-RU" sz="1700" b="1" dirty="0" err="1"/>
              <a:t>роботи</a:t>
            </a:r>
            <a:endParaRPr lang="ru-RU" sz="1700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dirty="0"/>
              <a:t>потреба в </a:t>
            </a:r>
            <a:r>
              <a:rPr lang="ru-RU" sz="1700" dirty="0" err="1"/>
              <a:t>спрощеному</a:t>
            </a:r>
            <a:r>
              <a:rPr lang="ru-RU" sz="1700" dirty="0"/>
              <a:t> </a:t>
            </a:r>
            <a:r>
              <a:rPr lang="ru-RU" sz="1700" dirty="0" err="1"/>
              <a:t>інтерфейсі</a:t>
            </a:r>
            <a:r>
              <a:rPr lang="ru-RU" sz="1700" dirty="0"/>
              <a:t> для </a:t>
            </a:r>
            <a:r>
              <a:rPr lang="ru-RU" sz="1700" dirty="0" err="1"/>
              <a:t>ефективної</a:t>
            </a:r>
            <a:r>
              <a:rPr lang="ru-RU" sz="1700" dirty="0"/>
              <a:t> та </a:t>
            </a:r>
            <a:r>
              <a:rPr lang="ru-RU" sz="1700" dirty="0" err="1"/>
              <a:t>комфортної</a:t>
            </a:r>
            <a:r>
              <a:rPr lang="ru-RU" sz="1700" dirty="0"/>
              <a:t> </a:t>
            </a:r>
            <a:r>
              <a:rPr lang="ru-RU" sz="1700" dirty="0" err="1"/>
              <a:t>взаємодії</a:t>
            </a:r>
            <a:endParaRPr lang="ru-RU" sz="17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dirty="0" err="1"/>
              <a:t>необхідність</a:t>
            </a:r>
            <a:r>
              <a:rPr lang="ru-RU" sz="1700" dirty="0"/>
              <a:t> </a:t>
            </a:r>
            <a:r>
              <a:rPr lang="ru-RU" sz="1700" dirty="0" err="1"/>
              <a:t>єдиного</a:t>
            </a:r>
            <a:r>
              <a:rPr lang="ru-RU" sz="1700" dirty="0"/>
              <a:t> </a:t>
            </a:r>
            <a:r>
              <a:rPr lang="ru-RU" sz="1700" dirty="0" err="1"/>
              <a:t>акаунту</a:t>
            </a:r>
            <a:r>
              <a:rPr lang="ru-RU" sz="1700" dirty="0"/>
              <a:t> для </a:t>
            </a:r>
            <a:r>
              <a:rPr lang="ru-RU" sz="1700" dirty="0" err="1"/>
              <a:t>замовників</a:t>
            </a:r>
            <a:r>
              <a:rPr lang="ru-RU" sz="1700" dirty="0"/>
              <a:t> і </a:t>
            </a:r>
            <a:r>
              <a:rPr lang="ru-RU" sz="1700" dirty="0" err="1"/>
              <a:t>виконавців</a:t>
            </a:r>
            <a:r>
              <a:rPr lang="ru-RU" sz="1700" dirty="0"/>
              <a:t> для </a:t>
            </a:r>
            <a:r>
              <a:rPr lang="ru-RU" sz="1700" dirty="0" err="1"/>
              <a:t>полегшення</a:t>
            </a:r>
            <a:r>
              <a:rPr lang="ru-RU" sz="1700" dirty="0"/>
              <a:t> </a:t>
            </a:r>
            <a:r>
              <a:rPr lang="ru-RU" sz="1700" dirty="0" err="1"/>
              <a:t>процесу</a:t>
            </a:r>
            <a:endParaRPr lang="ru-RU" sz="17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700" dirty="0" err="1"/>
              <a:t>усунення</a:t>
            </a:r>
            <a:r>
              <a:rPr lang="ru-RU" sz="1700" dirty="0"/>
              <a:t> </a:t>
            </a:r>
            <a:r>
              <a:rPr lang="ru-RU" sz="1700" dirty="0" err="1"/>
              <a:t>складних</a:t>
            </a:r>
            <a:r>
              <a:rPr lang="ru-RU" sz="1700" dirty="0"/>
              <a:t> і </a:t>
            </a:r>
            <a:r>
              <a:rPr lang="ru-RU" sz="1700" dirty="0" err="1"/>
              <a:t>непотрібних</a:t>
            </a:r>
            <a:r>
              <a:rPr lang="ru-RU" sz="1700" dirty="0"/>
              <a:t> </a:t>
            </a:r>
            <a:r>
              <a:rPr lang="ru-RU" sz="1700" dirty="0" err="1"/>
              <a:t>функцій</a:t>
            </a:r>
            <a:r>
              <a:rPr lang="ru-RU" sz="1700" dirty="0"/>
              <a:t> для </a:t>
            </a:r>
            <a:r>
              <a:rPr lang="ru-RU" sz="1700" dirty="0" err="1"/>
              <a:t>зосередження</a:t>
            </a:r>
            <a:r>
              <a:rPr lang="ru-RU" sz="1700" dirty="0"/>
              <a:t> на </a:t>
            </a:r>
            <a:r>
              <a:rPr lang="ru-RU" sz="1700" dirty="0" err="1"/>
              <a:t>ключових</a:t>
            </a:r>
            <a:r>
              <a:rPr lang="ru-RU" sz="1700" dirty="0"/>
              <a:t> задачах</a:t>
            </a:r>
          </a:p>
          <a:p>
            <a:pPr marL="0" indent="0">
              <a:spcAft>
                <a:spcPts val="600"/>
              </a:spcAft>
              <a:buNone/>
            </a:pPr>
            <a:endParaRPr lang="ru-RU" sz="1600" b="1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54475" y="815725"/>
            <a:ext cx="8520600" cy="92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Результатом </a:t>
            </a:r>
            <a:r>
              <a:rPr lang="uk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виконання роботи </a:t>
            </a: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є реалізована підсистема управління, </a:t>
            </a:r>
            <a:r>
              <a:rPr lang="uk-UA" sz="1400" dirty="0"/>
              <a:t>яка надає необхідні засоби для адміністрування та можливість для користувача ведення та управління власним профілем.</a:t>
            </a:r>
            <a:endParaRPr lang="uk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E27032A9-F143-EBCE-23FA-0CB45F7C977E}"/>
              </a:ext>
            </a:extLst>
          </p:cNvPr>
          <p:cNvSpPr txBox="1">
            <a:spLocks/>
          </p:cNvSpPr>
          <p:nvPr/>
        </p:nvSpPr>
        <p:spPr>
          <a:xfrm>
            <a:off x="356891" y="1739574"/>
            <a:ext cx="8563375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Open Sans"/>
              <a:buNone/>
            </a:pPr>
            <a:r>
              <a:rPr lang="ru-RU" sz="1400" b="1" dirty="0" err="1"/>
              <a:t>Потенціний</a:t>
            </a:r>
            <a:r>
              <a:rPr lang="ru-RU" sz="1400" b="1" dirty="0"/>
              <a:t> </a:t>
            </a:r>
            <a:r>
              <a:rPr lang="ru-RU" sz="1400" b="1" dirty="0" err="1"/>
              <a:t>спосіб</a:t>
            </a:r>
            <a:r>
              <a:rPr lang="ru-RU" sz="1400" b="1" dirty="0"/>
              <a:t> </a:t>
            </a:r>
            <a:r>
              <a:rPr lang="ru-RU" sz="1400" b="1" dirty="0" err="1"/>
              <a:t>застосування</a:t>
            </a:r>
            <a:endParaRPr lang="ru-RU" sz="1400" b="1" dirty="0"/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Open Sans"/>
              <a:buNone/>
            </a:pPr>
            <a:r>
              <a:rPr lang="ru-RU" sz="1400" dirty="0" err="1"/>
              <a:t>Можлива</a:t>
            </a:r>
            <a:r>
              <a:rPr lang="ru-RU" sz="1400" dirty="0"/>
              <a:t> всестороння </a:t>
            </a:r>
            <a:r>
              <a:rPr lang="ru-RU" sz="1400" dirty="0" err="1"/>
              <a:t>адаптація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під потреби </a:t>
            </a:r>
            <a:r>
              <a:rPr lang="ru-RU" sz="1400" dirty="0" err="1"/>
              <a:t>взаємодії</a:t>
            </a:r>
            <a:r>
              <a:rPr lang="ru-RU" sz="1400" dirty="0"/>
              <a:t> людей в сферах </a:t>
            </a:r>
            <a:r>
              <a:rPr lang="ru-RU" sz="1400" dirty="0" err="1"/>
              <a:t>охорони</a:t>
            </a:r>
            <a:r>
              <a:rPr lang="ru-RU" sz="1400" dirty="0"/>
              <a:t> </a:t>
            </a:r>
            <a:r>
              <a:rPr lang="ru-RU" sz="1400" dirty="0" err="1"/>
              <a:t>здоров’я</a:t>
            </a:r>
            <a:r>
              <a:rPr lang="ru-RU" sz="1400" dirty="0"/>
              <a:t>, </a:t>
            </a:r>
            <a:r>
              <a:rPr lang="ru-RU" sz="1400" dirty="0" err="1"/>
              <a:t>освіти</a:t>
            </a:r>
            <a:r>
              <a:rPr lang="ru-RU" sz="1400" dirty="0"/>
              <a:t>, туризму, </a:t>
            </a:r>
            <a:r>
              <a:rPr lang="ru-RU" sz="1400" dirty="0" err="1"/>
              <a:t>ремонтних</a:t>
            </a:r>
            <a:r>
              <a:rPr lang="ru-RU" sz="1400" dirty="0"/>
              <a:t> </a:t>
            </a:r>
            <a:r>
              <a:rPr lang="ru-RU" sz="1400" dirty="0" err="1"/>
              <a:t>послуг</a:t>
            </a:r>
            <a:r>
              <a:rPr lang="ru-RU" sz="1400" dirty="0"/>
              <a:t>, </a:t>
            </a:r>
            <a:r>
              <a:rPr lang="ru-RU" sz="1400" dirty="0" err="1"/>
              <a:t>краси</a:t>
            </a:r>
            <a:r>
              <a:rPr lang="ru-RU" sz="1400" dirty="0"/>
              <a:t> й догляду та </a:t>
            </a:r>
            <a:r>
              <a:rPr lang="ru-RU" sz="1400" dirty="0" err="1"/>
              <a:t>інше</a:t>
            </a:r>
            <a:r>
              <a:rPr lang="ru-RU" sz="1400" dirty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Font typeface="Open Sans"/>
              <a:buNone/>
            </a:pPr>
            <a:endParaRPr lang="ru-RU" sz="1400" b="1" dirty="0"/>
          </a:p>
          <a:p>
            <a:pPr marL="0" indent="0">
              <a:spcAft>
                <a:spcPts val="600"/>
              </a:spcAft>
              <a:buFont typeface="Open Sans"/>
              <a:buNone/>
            </a:pPr>
            <a:r>
              <a:rPr lang="ru-RU" sz="1400" b="1" dirty="0" err="1"/>
              <a:t>Можливості</a:t>
            </a:r>
            <a:r>
              <a:rPr lang="ru-RU" sz="1400" b="1" dirty="0"/>
              <a:t> </a:t>
            </a:r>
            <a:r>
              <a:rPr lang="ru-RU" sz="1400" b="1" dirty="0" err="1"/>
              <a:t>розвитку</a:t>
            </a:r>
            <a:r>
              <a:rPr lang="ru-RU" sz="1400" b="1" dirty="0"/>
              <a:t> </a:t>
            </a:r>
            <a:r>
              <a:rPr lang="ru-RU" sz="1400" b="1" dirty="0" err="1"/>
              <a:t>системи</a:t>
            </a:r>
            <a:endParaRPr lang="ru-RU" sz="1600" b="1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ru-RU" sz="1400" dirty="0" err="1"/>
              <a:t>Інтеграція</a:t>
            </a:r>
            <a:r>
              <a:rPr lang="ru-RU" sz="1400" dirty="0"/>
              <a:t> ШІ: </a:t>
            </a:r>
            <a:r>
              <a:rPr lang="ru-RU" sz="1400" dirty="0" err="1"/>
              <a:t>автоматичний</a:t>
            </a:r>
            <a:r>
              <a:rPr lang="ru-RU" sz="1400" dirty="0"/>
              <a:t> </a:t>
            </a:r>
            <a:r>
              <a:rPr lang="ru-RU" sz="1400" dirty="0" err="1"/>
              <a:t>підбір</a:t>
            </a:r>
            <a:r>
              <a:rPr lang="ru-RU" sz="1400" dirty="0"/>
              <a:t> </a:t>
            </a:r>
            <a:r>
              <a:rPr lang="ru-RU" sz="1400" dirty="0" err="1"/>
              <a:t>виконавців</a:t>
            </a:r>
            <a:r>
              <a:rPr lang="ru-RU" sz="1400" dirty="0"/>
              <a:t> за </a:t>
            </a:r>
            <a:r>
              <a:rPr lang="ru-RU" sz="1400" dirty="0" err="1"/>
              <a:t>вимогами</a:t>
            </a:r>
            <a:r>
              <a:rPr lang="ru-RU" sz="1400" dirty="0"/>
              <a:t> </a:t>
            </a:r>
            <a:r>
              <a:rPr lang="ru-RU" sz="1400" dirty="0" err="1"/>
              <a:t>замовлення</a:t>
            </a:r>
            <a:endParaRPr lang="ru-RU" sz="14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ru-RU" sz="1400" dirty="0"/>
              <a:t>Система вирішення </a:t>
            </a:r>
            <a:r>
              <a:rPr lang="ru-RU" sz="1400" dirty="0" err="1"/>
              <a:t>конфліктів</a:t>
            </a:r>
            <a:r>
              <a:rPr lang="ru-RU" sz="1400" dirty="0"/>
              <a:t> </a:t>
            </a:r>
            <a:r>
              <a:rPr lang="ru-RU" sz="1400" dirty="0" err="1"/>
              <a:t>між</a:t>
            </a:r>
            <a:r>
              <a:rPr lang="ru-RU" sz="1400" dirty="0"/>
              <a:t> </a:t>
            </a:r>
            <a:r>
              <a:rPr lang="ru-RU" sz="1400" dirty="0" err="1"/>
              <a:t>замовником</a:t>
            </a:r>
            <a:r>
              <a:rPr lang="ru-RU" sz="1400" dirty="0"/>
              <a:t> і </a:t>
            </a:r>
            <a:r>
              <a:rPr lang="ru-RU" sz="1400" dirty="0" err="1"/>
              <a:t>виконавцем</a:t>
            </a:r>
            <a:r>
              <a:rPr lang="ru-RU" sz="1400" dirty="0"/>
              <a:t> за </a:t>
            </a:r>
            <a:r>
              <a:rPr lang="ru-RU" sz="1400" dirty="0" err="1"/>
              <a:t>участю</a:t>
            </a:r>
            <a:r>
              <a:rPr lang="ru-RU" sz="1400" dirty="0"/>
              <a:t> модератора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ru-RU" sz="1400" dirty="0"/>
              <a:t>Статистика </a:t>
            </a:r>
            <a:r>
              <a:rPr lang="ru-RU" sz="1400" dirty="0" err="1"/>
              <a:t>доходів</a:t>
            </a:r>
            <a:r>
              <a:rPr lang="ru-RU" sz="1400" dirty="0"/>
              <a:t> </a:t>
            </a:r>
            <a:r>
              <a:rPr lang="ru-RU" sz="1400" dirty="0" err="1"/>
              <a:t>фрілансерів</a:t>
            </a:r>
            <a:r>
              <a:rPr lang="ru-RU" sz="1400" dirty="0"/>
              <a:t> і </a:t>
            </a:r>
            <a:r>
              <a:rPr lang="ru-RU" sz="1400" dirty="0" err="1"/>
              <a:t>популярності</a:t>
            </a:r>
            <a:r>
              <a:rPr lang="ru-RU" sz="1400" dirty="0"/>
              <a:t> </a:t>
            </a:r>
            <a:r>
              <a:rPr lang="ru-RU" sz="1400" dirty="0" err="1"/>
              <a:t>послуг</a:t>
            </a:r>
            <a:r>
              <a:rPr lang="ru-RU" sz="1400" dirty="0"/>
              <a:t> та </a:t>
            </a:r>
            <a:r>
              <a:rPr lang="ru-RU" sz="1400" dirty="0" err="1"/>
              <a:t>категорій</a:t>
            </a:r>
            <a:r>
              <a:rPr lang="ru-RU" sz="1400" dirty="0"/>
              <a:t> на </a:t>
            </a:r>
            <a:r>
              <a:rPr lang="ru-RU" sz="1400" dirty="0" err="1"/>
              <a:t>платформі</a:t>
            </a:r>
            <a:endParaRPr lang="ru-RU" sz="1400" dirty="0"/>
          </a:p>
          <a:p>
            <a:pPr marL="0" indent="0">
              <a:spcAft>
                <a:spcPts val="600"/>
              </a:spcAft>
              <a:buNone/>
            </a:pPr>
            <a:endParaRPr lang="ru-RU" sz="1400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ru-RU" sz="1400" dirty="0"/>
          </a:p>
          <a:p>
            <a:pPr marL="0" indent="0">
              <a:spcAft>
                <a:spcPts val="600"/>
              </a:spcAft>
              <a:buFont typeface="Open Sans"/>
              <a:buNone/>
            </a:pPr>
            <a:endParaRPr lang="ru-RU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89901"/>
            <a:ext cx="4260300" cy="358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uk-UA" sz="1600" b="1" dirty="0"/>
              <a:t>Серед досліджених конкурентів маємо: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TaskRabbit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Fiverr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Upwork</a:t>
            </a:r>
            <a:endParaRPr sz="1600" b="1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b="1" dirty="0"/>
              <a:t>Основними прогалинами є: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Високі</a:t>
            </a:r>
            <a:r>
              <a:rPr lang="en-US" sz="1600" dirty="0"/>
              <a:t> </a:t>
            </a:r>
            <a:r>
              <a:rPr lang="en-US" sz="1600" dirty="0" err="1"/>
              <a:t>комісії</a:t>
            </a:r>
            <a:endParaRPr lang="uk-UA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Обмеження </a:t>
            </a:r>
            <a:r>
              <a:rPr lang="en-US" sz="1600" dirty="0" err="1"/>
              <a:t>географічного</a:t>
            </a:r>
            <a:r>
              <a:rPr lang="en-US" sz="1600" dirty="0"/>
              <a:t> </a:t>
            </a:r>
            <a:r>
              <a:rPr lang="en-US" sz="1600" dirty="0" err="1"/>
              <a:t>охоплення</a:t>
            </a:r>
            <a:endParaRPr lang="uk-UA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Складність</a:t>
            </a:r>
            <a:r>
              <a:rPr lang="en-US" sz="1600" dirty="0"/>
              <a:t> </a:t>
            </a:r>
            <a:r>
              <a:rPr lang="en-US" sz="1600" dirty="0" err="1"/>
              <a:t>для</a:t>
            </a:r>
            <a:r>
              <a:rPr lang="en-US" sz="1600" dirty="0"/>
              <a:t> </a:t>
            </a:r>
            <a:r>
              <a:rPr lang="en-US" sz="1600" dirty="0" err="1"/>
              <a:t>новачків</a:t>
            </a:r>
            <a:endParaRPr sz="16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0968D-DFDB-3F08-A9A8-E4CEE3AB9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916" y="1057207"/>
            <a:ext cx="1881315" cy="18797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FF2D0-7535-9255-419C-4D3364323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515" y="3078368"/>
            <a:ext cx="2743599" cy="16818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7CB22-BB99-85FD-B066-41E1A73AC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087" y="1057207"/>
            <a:ext cx="2328213" cy="1879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очікування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7622"/>
            <a:ext cx="8520600" cy="3681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Розробити підсистему управління для платформи замовлення послуг. Забезпечити функціонал адміністрування та управління профілем користувача. </a:t>
            </a:r>
          </a:p>
          <a:p>
            <a:pPr marL="0" lvl="0" indent="0" algn="l" rtl="0">
              <a:spcAft>
                <a:spcPts val="600"/>
              </a:spcAft>
              <a:buNone/>
            </a:pPr>
            <a:endParaRPr lang="uk-UA" sz="1600" b="1" dirty="0"/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sz="1600" b="1" dirty="0"/>
              <a:t>Очікування: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1600" dirty="0"/>
              <a:t>Спрощення старту на платформі, поліпшення взаємодії між замовниками та виконавцями послуг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/>
              <a:t>Усунення</a:t>
            </a:r>
            <a:r>
              <a:rPr lang="ru-RU" sz="1600" dirty="0"/>
              <a:t> </a:t>
            </a:r>
            <a:r>
              <a:rPr lang="ru-RU" sz="1600" dirty="0" err="1"/>
              <a:t>недоліків</a:t>
            </a:r>
            <a:r>
              <a:rPr lang="ru-RU" sz="1600" dirty="0"/>
              <a:t> </a:t>
            </a:r>
            <a:r>
              <a:rPr lang="ru-RU" sz="1600" dirty="0" err="1"/>
              <a:t>аналогічних</a:t>
            </a:r>
            <a:r>
              <a:rPr lang="ru-RU" sz="1600" dirty="0"/>
              <a:t> систем: </a:t>
            </a:r>
            <a:r>
              <a:rPr lang="ru-RU" sz="1600" dirty="0" err="1"/>
              <a:t>складність</a:t>
            </a:r>
            <a:r>
              <a:rPr lang="ru-RU" sz="1600" dirty="0"/>
              <a:t> </a:t>
            </a:r>
            <a:r>
              <a:rPr lang="ru-RU" sz="1600" dirty="0" err="1"/>
              <a:t>управління</a:t>
            </a:r>
            <a:r>
              <a:rPr lang="ru-RU" sz="1600" dirty="0"/>
              <a:t>, </a:t>
            </a:r>
            <a:r>
              <a:rPr lang="ru-RU" sz="1600" dirty="0" err="1"/>
              <a:t>недостатня</a:t>
            </a:r>
            <a:r>
              <a:rPr lang="ru-RU" sz="1600" dirty="0"/>
              <a:t> </a:t>
            </a:r>
            <a:r>
              <a:rPr lang="ru-RU" sz="1600" dirty="0" err="1"/>
              <a:t>прозорість</a:t>
            </a:r>
            <a:r>
              <a:rPr lang="ru-RU" sz="1600" dirty="0"/>
              <a:t>, велика </a:t>
            </a:r>
            <a:r>
              <a:rPr lang="ru-RU" sz="1600" dirty="0" err="1"/>
              <a:t>комісія</a:t>
            </a:r>
            <a:endParaRPr lang="ru-RU" sz="16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98967"/>
            <a:ext cx="8520600" cy="3715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dirty="0">
                <a:latin typeface="Economica" panose="020B0604020202020204" charset="0"/>
              </a:rPr>
              <a:t>Серверна частина: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dirty="0">
                <a:latin typeface="Economica" panose="020B0604020202020204" charset="0"/>
              </a:rPr>
              <a:t>Клієнт профілю: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dirty="0">
                <a:latin typeface="Economica" panose="020B0604020202020204" charset="0"/>
              </a:rPr>
              <a:t>Клієнт панелі адміністрування: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0" name="Picture 2" descr="Конфигурация сущностей в EF Core / Хабр">
            <a:extLst>
              <a:ext uri="{FF2B5EF4-FFF2-40B4-BE49-F238E27FC236}">
                <a16:creationId xmlns:a16="http://schemas.microsoft.com/office/drawing/2014/main" id="{EBD5B212-00B2-3AC9-4675-A0190E089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44" y="1116237"/>
            <a:ext cx="1335016" cy="8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ддержка ASP.NET Core 5! - Новости | RealHOST">
            <a:extLst>
              <a:ext uri="{FF2B5EF4-FFF2-40B4-BE49-F238E27FC236}">
                <a16:creationId xmlns:a16="http://schemas.microsoft.com/office/drawing/2014/main" id="{660DC251-4A0E-8E0F-AC4A-3D565283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81" y="1000374"/>
            <a:ext cx="1304213" cy="10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латформа .Net: как работает и зачем она нужна">
            <a:extLst>
              <a:ext uri="{FF2B5EF4-FFF2-40B4-BE49-F238E27FC236}">
                <a16:creationId xmlns:a16="http://schemas.microsoft.com/office/drawing/2014/main" id="{F47A9CE1-7FBB-16C1-AAE3-5CEC09D3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08" y="1116237"/>
            <a:ext cx="1716773" cy="81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gular (фреймворк) — Википедия">
            <a:extLst>
              <a:ext uri="{FF2B5EF4-FFF2-40B4-BE49-F238E27FC236}">
                <a16:creationId xmlns:a16="http://schemas.microsoft.com/office/drawing/2014/main" id="{51C74DD0-7414-31B3-C6C8-A51938E7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33" y="2234245"/>
            <a:ext cx="918210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imeng-logo – PrimeFaces">
            <a:extLst>
              <a:ext uri="{FF2B5EF4-FFF2-40B4-BE49-F238E27FC236}">
                <a16:creationId xmlns:a16="http://schemas.microsoft.com/office/drawing/2014/main" id="{F3284894-3F03-BA8B-BB30-B33D5C94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210" y="2288579"/>
            <a:ext cx="847690" cy="84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ootstrap — Вікіпедія">
            <a:extLst>
              <a:ext uri="{FF2B5EF4-FFF2-40B4-BE49-F238E27FC236}">
                <a16:creationId xmlns:a16="http://schemas.microsoft.com/office/drawing/2014/main" id="{BA53D010-7B3A-7BA5-D146-333836BA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06" y="2316440"/>
            <a:ext cx="993139" cy="79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act — Википедия">
            <a:extLst>
              <a:ext uri="{FF2B5EF4-FFF2-40B4-BE49-F238E27FC236}">
                <a16:creationId xmlns:a16="http://schemas.microsoft.com/office/drawing/2014/main" id="{D600FE91-7D03-B55A-13A4-8B9BEA19E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649" y="3418683"/>
            <a:ext cx="922810" cy="84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astering Material-UI: A Comprehensive Guide to Building Stunning React  Applications | by Philip Case owner of AV8 FlightStream | Medium">
            <a:extLst>
              <a:ext uri="{FF2B5EF4-FFF2-40B4-BE49-F238E27FC236}">
                <a16:creationId xmlns:a16="http://schemas.microsoft.com/office/drawing/2014/main" id="{80315556-4C87-2F18-A1FA-609B4A6A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27" y="3241282"/>
            <a:ext cx="1118218" cy="111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TSS React">
            <a:extLst>
              <a:ext uri="{FF2B5EF4-FFF2-40B4-BE49-F238E27FC236}">
                <a16:creationId xmlns:a16="http://schemas.microsoft.com/office/drawing/2014/main" id="{1C1FADF7-C0FD-3A08-69EF-6E2D2E1BF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13" y="3335377"/>
            <a:ext cx="1065050" cy="92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PostgreSQL — Википедия">
            <a:extLst>
              <a:ext uri="{FF2B5EF4-FFF2-40B4-BE49-F238E27FC236}">
                <a16:creationId xmlns:a16="http://schemas.microsoft.com/office/drawing/2014/main" id="{E0089D62-B7D5-4943-6167-7D69D86B5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40" y="1145510"/>
            <a:ext cx="760223" cy="7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8851A8-8A04-B629-0EE0-E8058D4837E9}"/>
              </a:ext>
            </a:extLst>
          </p:cNvPr>
          <p:cNvCxnSpPr>
            <a:cxnSpLocks/>
          </p:cNvCxnSpPr>
          <p:nvPr/>
        </p:nvCxnSpPr>
        <p:spPr>
          <a:xfrm>
            <a:off x="400050" y="2074745"/>
            <a:ext cx="777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714DF-6A6B-45AE-4A95-D76B95D060FC}"/>
              </a:ext>
            </a:extLst>
          </p:cNvPr>
          <p:cNvCxnSpPr>
            <a:cxnSpLocks/>
          </p:cNvCxnSpPr>
          <p:nvPr/>
        </p:nvCxnSpPr>
        <p:spPr>
          <a:xfrm>
            <a:off x="400050" y="3322919"/>
            <a:ext cx="7779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90536B1-5158-2317-6857-72D08E73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4EF2F52-EF23-0A5C-5A88-18BD6C01D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Архітектура підсистеми управління</a:t>
            </a:r>
            <a:endParaRPr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8C93C55E-2A47-CA49-91A1-9A6E0198F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891190"/>
            <a:ext cx="8520600" cy="3715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uk-UA" dirty="0">
                <a:latin typeface="Economica" panose="020B0604020202020204" charset="0"/>
              </a:rPr>
              <a:t>Складається із збірок (</a:t>
            </a:r>
            <a:r>
              <a:rPr lang="en-US" dirty="0">
                <a:latin typeface="Economica" panose="020B0604020202020204" charset="0"/>
              </a:rPr>
              <a:t>assemblies</a:t>
            </a:r>
            <a:r>
              <a:rPr lang="uk-UA" dirty="0">
                <a:latin typeface="Economica" panose="020B0604020202020204" charset="0"/>
              </a:rPr>
              <a:t>):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DataTransferObjects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DataAccess</a:t>
            </a:r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D677E51-B945-82DD-7E9B-82BCEC1870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473AA8-C964-DDBF-3EF4-B192E10A7EB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F958-FC70-8526-206D-AA210191B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117" y="891190"/>
            <a:ext cx="1630923" cy="4022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168F9-E07E-45D7-C1B0-28375629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687" y="3410428"/>
            <a:ext cx="2025903" cy="15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D73E2-8024-DEE2-A105-56E2051A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26" y="229374"/>
            <a:ext cx="6291366" cy="4421001"/>
          </a:xfrm>
          <a:prstGeom prst="rect">
            <a:avLst/>
          </a:prstGeom>
        </p:spPr>
      </p:pic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9B40D0ED-3296-A3C8-DF9F-6ED7CEFD8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1673493"/>
            <a:ext cx="2026600" cy="1796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Діаграма прецедентів підсистеми управління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A9CC20-AA72-2DB0-F6B5-9468C355F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705A884E-30FC-B962-6730-505E0CB47D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8EDC4-0467-3BE2-8DFC-016023E7195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A6D7C0D7-EC5B-2E8B-0FE2-66D60A00F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1823146"/>
            <a:ext cx="1426525" cy="149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Схема БД </a:t>
            </a:r>
            <a:r>
              <a:rPr lang="uk-UA" sz="1600" dirty="0"/>
              <a:t>підсистеми управління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B5C92-FB90-6AE1-95C0-5ECC24CBB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657" y="166685"/>
            <a:ext cx="3455036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62552BD-3714-CF0A-3461-C9EF2C7B0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359A0182-AEAD-4E60-7F93-12E26A82E7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E5B31-89A0-208F-5899-6057BAB7548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9" name="Google Shape;86;p16">
            <a:extLst>
              <a:ext uri="{FF2B5EF4-FFF2-40B4-BE49-F238E27FC236}">
                <a16:creationId xmlns:a16="http://schemas.microsoft.com/office/drawing/2014/main" id="{D5C410C1-A566-9A0B-7481-3230AE4EC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1721197"/>
            <a:ext cx="1550350" cy="1701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Діаграма компонентів модулю профілю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8A72C-3DA6-D215-0402-F50EBE2E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773" y="398145"/>
            <a:ext cx="5364480" cy="43472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188580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2025_Б_ПІ_ПЗПІ-21-3_Пирог_А_В</Template>
  <TotalTime>1059</TotalTime>
  <Words>422</Words>
  <Application>Microsoft Office PowerPoint</Application>
  <PresentationFormat>On-screen Show (16:9)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Economica</vt:lpstr>
      <vt:lpstr>Arial</vt:lpstr>
      <vt:lpstr>Open Sans</vt:lpstr>
      <vt:lpstr>Шаблон презентації кваліфікаційної роботи магістрів</vt:lpstr>
      <vt:lpstr>Програмна система  для керування сервісами та взаємодії користувачів  платформи замовлення послуг. Підсистема управління</vt:lpstr>
      <vt:lpstr>Мета роботи</vt:lpstr>
      <vt:lpstr>Аналіз проблеми (аналіз існуючих рішень) </vt:lpstr>
      <vt:lpstr>Постановка задачі та очікування</vt:lpstr>
      <vt:lpstr>Вибір технологій розробки </vt:lpstr>
      <vt:lpstr>Архітектура підсистеми управління</vt:lpstr>
      <vt:lpstr>PowerPoint Presentation</vt:lpstr>
      <vt:lpstr>PowerPoint Presentation</vt:lpstr>
      <vt:lpstr>PowerPoint Presentation</vt:lpstr>
      <vt:lpstr>PowerPoint Presentation</vt:lpstr>
      <vt:lpstr>Приклад реалізації</vt:lpstr>
      <vt:lpstr>Приклад реалізації</vt:lpstr>
      <vt:lpstr>PowerPoint Presentation</vt:lpstr>
      <vt:lpstr>Інтерфейс профілю користувача (Mobile)</vt:lpstr>
      <vt:lpstr>PowerPoint Presentation</vt:lpstr>
      <vt:lpstr>Інтерфейс панелі адміністратора (Mobile)</vt:lpstr>
      <vt:lpstr>Інтеграційне тестування </vt:lpstr>
      <vt:lpstr>Юніт-тестування</vt:lpstr>
      <vt:lpstr>Навантажувальне тестування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Andrii Pyroh</dc:creator>
  <cp:lastModifiedBy>Andrii Pyroh</cp:lastModifiedBy>
  <cp:revision>7</cp:revision>
  <dcterms:created xsi:type="dcterms:W3CDTF">2025-06-10T11:01:50Z</dcterms:created>
  <dcterms:modified xsi:type="dcterms:W3CDTF">2025-06-14T10:44:15Z</dcterms:modified>
</cp:coreProperties>
</file>