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53955f1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153955f17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53955f177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53955f17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153955f177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53955f177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53955f17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153955f177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53955f177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53955f17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153955f177_0_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53955f177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53955f1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153955f177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53955f1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153955f17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53955f17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53955f17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153955f177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53955f17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53955f1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153955f177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53955f17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53955f1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153955f177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53955f177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53955f1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53955f177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53955f1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53955f17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3955f177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53955f17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153955f177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53955f177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53955f1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53955f177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53955f17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53955f1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153955f177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-blau" showMasterSp="0">
  <p:cSld name="1_Titelfolie_TUD_weiß-blau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 Schriftzug &quot;Technische Universität Dresden&quot;. Links davon befindet sich ein Achteck, das in zwei Bereiche aufgeteilt ist, die zusammen die Buchstaben &quot;T&quot; und &quot;U&quot; ergeben." id="17" name="Google Shape;17;p2" title="Logo der TU Dresde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weiß-blau" showMasterSp="0">
  <p:cSld name="2_Titelfolie_TUD_weiß-blau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11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137" name="Google Shape;137;p11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48373"/>
            <a:ext cx="146804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138" name="Google Shape;138;p11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Foto_a" showMasterSp="0">
  <p:cSld name="4_Titelfolie_TUD_Foto_a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>
            <p:ph idx="2" type="pic"/>
          </p:nvPr>
        </p:nvSpPr>
        <p:spPr>
          <a:xfrm>
            <a:off x="0" y="1204913"/>
            <a:ext cx="12192000" cy="5653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6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147" name="Google Shape;147;p12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48373"/>
            <a:ext cx="146804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148" name="Google Shape;148;p12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8 Bilder">
  <p:cSld name="6_Titel und 8 Bil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/>
          <p:nvPr>
            <p:ph idx="2" type="pic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2" name="Google Shape;152;p13"/>
          <p:cNvSpPr/>
          <p:nvPr>
            <p:ph idx="3" type="pic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13"/>
          <p:cNvSpPr/>
          <p:nvPr>
            <p:ph idx="4" type="pic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13"/>
          <p:cNvSpPr/>
          <p:nvPr>
            <p:ph idx="5" type="pic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13"/>
          <p:cNvSpPr/>
          <p:nvPr>
            <p:ph idx="6" type="pic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13"/>
          <p:cNvSpPr/>
          <p:nvPr>
            <p:ph idx="7" type="pic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13"/>
          <p:cNvSpPr/>
          <p:nvPr>
            <p:ph idx="8" type="pic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13"/>
          <p:cNvSpPr/>
          <p:nvPr>
            <p:ph idx="9" type="pic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-blau" showMasterSp="0">
  <p:cSld name="3_Titelfolie_TUD_weiß-blau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951B81"/>
              </a:gs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167" name="Google Shape;167;p14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48373"/>
            <a:ext cx="146804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168" name="Google Shape;168;p14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weiß-blau" showMasterSp="0">
  <p:cSld name="4_Titelfolie_TUD_weiß-blau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DE2526"/>
              </a:gs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177" name="Google Shape;177;p15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48373"/>
            <a:ext cx="146804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178" name="Google Shape;178;p15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folie_TUD_weiß-blau" showMasterSp="0">
  <p:cSld name="5_Titelfolie_TUD_weiß-blau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/>
          <p:nvPr/>
        </p:nvSpPr>
        <p:spPr>
          <a:xfrm>
            <a:off x="3151994" y="2563831"/>
            <a:ext cx="9050720" cy="4317954"/>
          </a:xfrm>
          <a:custGeom>
            <a:rect b="b" l="l" r="r" t="t"/>
            <a:pathLst>
              <a:path extrusionOk="0" h="3981196" w="8344852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-1" y="3692352"/>
            <a:ext cx="9555747" cy="3185710"/>
          </a:xfrm>
          <a:custGeom>
            <a:rect b="b" l="l" r="r" t="t"/>
            <a:pathLst>
              <a:path extrusionOk="0" h="2937256" w="8810492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-709" y="2302249"/>
            <a:ext cx="6020777" cy="4581946"/>
          </a:xfrm>
          <a:custGeom>
            <a:rect b="b" l="l" r="r" t="t"/>
            <a:pathLst>
              <a:path extrusionOk="0" h="4224599" w="5551215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6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189" name="Google Shape;189;p16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48373"/>
            <a:ext cx="146804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190" name="Google Shape;190;p16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_">
  <p:cSld name="2_Titel und 2 Inhalte_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874713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2" type="body"/>
          </p:nvPr>
        </p:nvSpPr>
        <p:spPr>
          <a:xfrm>
            <a:off x="6267450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">
  <p:cSld name="2_Titel und Inhalt und Bild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/>
          <p:nvPr>
            <p:ph idx="2" type="pic"/>
          </p:nvPr>
        </p:nvSpPr>
        <p:spPr>
          <a:xfrm>
            <a:off x="8070849" y="1484314"/>
            <a:ext cx="3384549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quer">
  <p:cSld name="2_Titel und Inhalt und Bild_qu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/>
          <p:nvPr>
            <p:ph idx="2" type="pic"/>
          </p:nvPr>
        </p:nvSpPr>
        <p:spPr>
          <a:xfrm>
            <a:off x="0" y="4101152"/>
            <a:ext cx="12191999" cy="2028186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874713" y="1484313"/>
            <a:ext cx="10580687" cy="23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">
  <p:cSld name="2_Titel und Inhalt und Bild_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/>
          <p:nvPr>
            <p:ph idx="2" type="pic"/>
          </p:nvPr>
        </p:nvSpPr>
        <p:spPr>
          <a:xfrm>
            <a:off x="8070849" y="1484314"/>
            <a:ext cx="4121151" cy="46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ein Inhalt">
  <p:cSld name="2_Titel und ein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3 Inhalte">
  <p:cSld name="3_Titel und 3 Inhalt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874713" y="1481138"/>
            <a:ext cx="339883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2" type="body"/>
          </p:nvPr>
        </p:nvSpPr>
        <p:spPr>
          <a:xfrm>
            <a:off x="4457699" y="1481138"/>
            <a:ext cx="3416301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3" type="body"/>
          </p:nvPr>
        </p:nvSpPr>
        <p:spPr>
          <a:xfrm>
            <a:off x="8070850" y="1481138"/>
            <a:ext cx="3384550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 und 4 Inhalte">
  <p:cSld name="4_Titel und 4 Inhalt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>
            <p:ph idx="2" type="pic"/>
          </p:nvPr>
        </p:nvSpPr>
        <p:spPr>
          <a:xfrm>
            <a:off x="874711" y="1484313"/>
            <a:ext cx="4300539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874712" y="2943181"/>
            <a:ext cx="4300537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2"/>
          <p:cNvSpPr/>
          <p:nvPr>
            <p:ph idx="4" type="pic"/>
          </p:nvPr>
        </p:nvSpPr>
        <p:spPr>
          <a:xfrm>
            <a:off x="874710" y="4402050"/>
            <a:ext cx="4300537" cy="1427249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5365750" y="1484313"/>
            <a:ext cx="608965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2 Titel und 2 Inhalte">
  <p:cSld name="5_2 Titel und 2 Inhalt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lang="de-DE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Titelmasterformat durch Klicken bearbeiten</a:t>
            </a:r>
            <a:endParaRPr/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874712" y="367507"/>
            <a:ext cx="5195887" cy="662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2" type="body"/>
          </p:nvPr>
        </p:nvSpPr>
        <p:spPr>
          <a:xfrm>
            <a:off x="6273895" y="1486586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18 Bilder">
  <p:cSld name="6_Titel und 18 Bil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/>
          <p:nvPr>
            <p:ph idx="2" type="pic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24"/>
          <p:cNvSpPr/>
          <p:nvPr>
            <p:ph idx="3" type="pic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24"/>
          <p:cNvSpPr/>
          <p:nvPr>
            <p:ph idx="4" type="pic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24"/>
          <p:cNvSpPr/>
          <p:nvPr>
            <p:ph idx="5" type="pic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24"/>
          <p:cNvSpPr/>
          <p:nvPr>
            <p:ph idx="6" type="pic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24"/>
          <p:cNvSpPr/>
          <p:nvPr>
            <p:ph idx="7" type="pic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1" name="Google Shape;231;p24"/>
          <p:cNvSpPr/>
          <p:nvPr>
            <p:ph idx="8" type="pic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24"/>
          <p:cNvSpPr/>
          <p:nvPr>
            <p:ph idx="9" type="pic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24"/>
          <p:cNvSpPr/>
          <p:nvPr>
            <p:ph idx="13" type="pic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24"/>
          <p:cNvSpPr/>
          <p:nvPr>
            <p:ph idx="14" type="pic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24"/>
          <p:cNvSpPr/>
          <p:nvPr>
            <p:ph idx="15" type="pic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24"/>
          <p:cNvSpPr/>
          <p:nvPr>
            <p:ph idx="16" type="pic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24"/>
          <p:cNvSpPr/>
          <p:nvPr>
            <p:ph idx="17" type="pic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8" name="Google Shape;238;p24"/>
          <p:cNvSpPr/>
          <p:nvPr>
            <p:ph idx="18" type="pic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24"/>
          <p:cNvSpPr/>
          <p:nvPr>
            <p:ph idx="19" type="pic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24"/>
          <p:cNvSpPr/>
          <p:nvPr>
            <p:ph idx="20" type="pic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24"/>
          <p:cNvSpPr/>
          <p:nvPr>
            <p:ph idx="21" type="pic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24"/>
          <p:cNvSpPr/>
          <p:nvPr>
            <p:ph idx="22" type="pic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6 Bilder_">
  <p:cSld name="6_Titel und 6 Bilder_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5"/>
          <p:cNvSpPr/>
          <p:nvPr>
            <p:ph idx="2" type="pic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25"/>
          <p:cNvSpPr/>
          <p:nvPr>
            <p:ph idx="3" type="pic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25"/>
          <p:cNvSpPr/>
          <p:nvPr>
            <p:ph idx="4" type="pic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25"/>
          <p:cNvSpPr/>
          <p:nvPr>
            <p:ph idx="5" type="pic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25"/>
          <p:cNvSpPr/>
          <p:nvPr>
            <p:ph idx="6" type="pic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0" name="Google Shape;250;p25"/>
          <p:cNvSpPr/>
          <p:nvPr>
            <p:ph idx="7" type="pic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/>
          <p:nvPr>
            <p:ph idx="2" type="pic"/>
          </p:nvPr>
        </p:nvSpPr>
        <p:spPr>
          <a:xfrm>
            <a:off x="0" y="1030288"/>
            <a:ext cx="12192000" cy="509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>
            <p:ph idx="2" type="pic"/>
          </p:nvPr>
        </p:nvSpPr>
        <p:spPr>
          <a:xfrm>
            <a:off x="0" y="6"/>
            <a:ext cx="12192000" cy="612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>
            <p:ph idx="2" type="pic"/>
          </p:nvPr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">
  <p:cSld name="2_Titel und 2 Inhal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6267449" y="1484314"/>
            <a:ext cx="5187950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" showMasterSp="0">
  <p:cSld name="1_Titelfolie_TUD_bla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. Acht unregelmäßige Dreiecksflächen sind, im Uhrzeigersinn zu einem regelmäßig achteckigen Ring angeordnet. Links daneben zweizeilig der Schriftzug &quot;DRESDEN concept" id="38" name="Google Shape;38;p6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39" name="Google Shape;39;p6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verlauf" showMasterSp="0">
  <p:cSld name="1_Titelfolie_TUD_blauverlauf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zu einem regelmäßig achteckigen Ring angeordnet. Links daneben zweizeilig der Schriftzug &quot;DRESDEN concept" id="54" name="Google Shape;54;p7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55" name="Google Shape;55;p7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" showMasterSp="0">
  <p:cSld name="1_Titelfolie_TUD_weiß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einen Farbverlauf von dunkelblau bis hellgrün ergebend, zu einem regelmäßig achteckigen Ring angeordnet. Links daneben zweizeilig der Schriftzug &quot;DRESDEN concept" id="63" name="Google Shape;63;p8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21077"/>
            <a:ext cx="1468046" cy="548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64" name="Google Shape;64;p8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8373"/>
            <a:ext cx="17640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Foto_a" showMasterSp="0">
  <p:cSld name="2_Titelfolie_TUD_Foto_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67" name="Google Shape;67;p9"/>
          <p:cNvGrpSpPr/>
          <p:nvPr/>
        </p:nvGrpSpPr>
        <p:grpSpPr>
          <a:xfrm>
            <a:off x="10411983" y="326258"/>
            <a:ext cx="1467221" cy="557364"/>
            <a:chOff x="13050" y="-8950"/>
            <a:chExt cx="2996775" cy="3035750"/>
          </a:xfrm>
        </p:grpSpPr>
        <p:sp>
          <p:nvSpPr>
            <p:cNvPr id="68" name="Google Shape;68;p9"/>
            <p:cNvSpPr/>
            <p:nvPr/>
          </p:nvSpPr>
          <p:spPr>
            <a:xfrm>
              <a:off x="13050" y="1830350"/>
              <a:ext cx="130750" cy="473225"/>
            </a:xfrm>
            <a:custGeom>
              <a:rect b="b" l="l" r="r" t="t"/>
              <a:pathLst>
                <a:path extrusionOk="0" h="18929" w="5230">
                  <a:moveTo>
                    <a:pt x="3007" y="0"/>
                  </a:moveTo>
                  <a:cubicBezTo>
                    <a:pt x="1439" y="0"/>
                    <a:pt x="1" y="2500"/>
                    <a:pt x="1" y="9643"/>
                  </a:cubicBezTo>
                  <a:cubicBezTo>
                    <a:pt x="1" y="16429"/>
                    <a:pt x="1439" y="18929"/>
                    <a:pt x="3007" y="18929"/>
                  </a:cubicBezTo>
                  <a:cubicBezTo>
                    <a:pt x="3922" y="18929"/>
                    <a:pt x="4707" y="18215"/>
                    <a:pt x="5230" y="16786"/>
                  </a:cubicBezTo>
                  <a:cubicBezTo>
                    <a:pt x="5230" y="16786"/>
                    <a:pt x="523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5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215"/>
                    <a:pt x="3007" y="3215"/>
                  </a:cubicBezTo>
                  <a:cubicBezTo>
                    <a:pt x="3530" y="3215"/>
                    <a:pt x="3922" y="3929"/>
                    <a:pt x="4315" y="5000"/>
                  </a:cubicBezTo>
                  <a:cubicBezTo>
                    <a:pt x="4315" y="5000"/>
                    <a:pt x="4315" y="5000"/>
                    <a:pt x="5230" y="2500"/>
                  </a:cubicBezTo>
                  <a:cubicBezTo>
                    <a:pt x="4707" y="715"/>
                    <a:pt x="3922" y="0"/>
                    <a:pt x="300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09150" y="1821425"/>
              <a:ext cx="143800" cy="482150"/>
            </a:xfrm>
            <a:custGeom>
              <a:rect b="b" l="l" r="r" t="t"/>
              <a:pathLst>
                <a:path extrusionOk="0" h="19286" w="5752">
                  <a:moveTo>
                    <a:pt x="2876" y="3572"/>
                  </a:moveTo>
                  <a:cubicBezTo>
                    <a:pt x="3137" y="3572"/>
                    <a:pt x="3529" y="3929"/>
                    <a:pt x="3791" y="4643"/>
                  </a:cubicBezTo>
                  <a:cubicBezTo>
                    <a:pt x="4183" y="5714"/>
                    <a:pt x="4314" y="7857"/>
                    <a:pt x="4314" y="9643"/>
                  </a:cubicBezTo>
                  <a:cubicBezTo>
                    <a:pt x="4314" y="11786"/>
                    <a:pt x="4183" y="13572"/>
                    <a:pt x="3791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353" y="16072"/>
                    <a:pt x="2092" y="15714"/>
                    <a:pt x="1830" y="15000"/>
                  </a:cubicBezTo>
                  <a:cubicBezTo>
                    <a:pt x="1438" y="13572"/>
                    <a:pt x="1307" y="11786"/>
                    <a:pt x="1307" y="9643"/>
                  </a:cubicBezTo>
                  <a:cubicBezTo>
                    <a:pt x="1307" y="7857"/>
                    <a:pt x="1438" y="5714"/>
                    <a:pt x="1830" y="4643"/>
                  </a:cubicBezTo>
                  <a:cubicBezTo>
                    <a:pt x="2092" y="3929"/>
                    <a:pt x="2353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830" y="0"/>
                    <a:pt x="1307" y="1072"/>
                    <a:pt x="784" y="2143"/>
                  </a:cubicBezTo>
                  <a:cubicBezTo>
                    <a:pt x="131" y="4286"/>
                    <a:pt x="0" y="6429"/>
                    <a:pt x="0" y="9643"/>
                  </a:cubicBezTo>
                  <a:cubicBezTo>
                    <a:pt x="0" y="12857"/>
                    <a:pt x="131" y="15357"/>
                    <a:pt x="784" y="17143"/>
                  </a:cubicBezTo>
                  <a:cubicBezTo>
                    <a:pt x="1176" y="18572"/>
                    <a:pt x="1830" y="19286"/>
                    <a:pt x="2876" y="19286"/>
                  </a:cubicBezTo>
                  <a:cubicBezTo>
                    <a:pt x="3660" y="19286"/>
                    <a:pt x="4444" y="18572"/>
                    <a:pt x="4837" y="17143"/>
                  </a:cubicBezTo>
                  <a:cubicBezTo>
                    <a:pt x="5490" y="15357"/>
                    <a:pt x="5621" y="12857"/>
                    <a:pt x="5752" y="9643"/>
                  </a:cubicBezTo>
                  <a:cubicBezTo>
                    <a:pt x="5752" y="6429"/>
                    <a:pt x="5490" y="4286"/>
                    <a:pt x="4837" y="2143"/>
                  </a:cubicBezTo>
                  <a:cubicBezTo>
                    <a:pt x="4444" y="1072"/>
                    <a:pt x="3791" y="0"/>
                    <a:pt x="2876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31350" y="1821425"/>
              <a:ext cx="137300" cy="482150"/>
            </a:xfrm>
            <a:custGeom>
              <a:rect b="b" l="l" r="r" t="t"/>
              <a:pathLst>
                <a:path extrusionOk="0" h="19286" w="5492">
                  <a:moveTo>
                    <a:pt x="3138" y="0"/>
                  </a:moveTo>
                  <a:cubicBezTo>
                    <a:pt x="2485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19286"/>
                  </a:cubicBezTo>
                  <a:lnTo>
                    <a:pt x="1308" y="19286"/>
                  </a:lnTo>
                  <a:cubicBezTo>
                    <a:pt x="1308" y="19286"/>
                    <a:pt x="1308" y="19286"/>
                    <a:pt x="1308" y="7857"/>
                  </a:cubicBezTo>
                  <a:cubicBezTo>
                    <a:pt x="1308" y="5000"/>
                    <a:pt x="1962" y="3572"/>
                    <a:pt x="2746" y="3572"/>
                  </a:cubicBezTo>
                  <a:cubicBezTo>
                    <a:pt x="3530" y="3572"/>
                    <a:pt x="4184" y="4643"/>
                    <a:pt x="4184" y="7857"/>
                  </a:cubicBezTo>
                  <a:cubicBezTo>
                    <a:pt x="4184" y="7857"/>
                    <a:pt x="4184" y="7857"/>
                    <a:pt x="4184" y="19286"/>
                  </a:cubicBezTo>
                  <a:lnTo>
                    <a:pt x="5491" y="19286"/>
                  </a:lnTo>
                  <a:cubicBezTo>
                    <a:pt x="5491" y="19286"/>
                    <a:pt x="5491" y="19286"/>
                    <a:pt x="5491" y="7143"/>
                  </a:cubicBezTo>
                  <a:cubicBezTo>
                    <a:pt x="5491" y="5000"/>
                    <a:pt x="5360" y="3214"/>
                    <a:pt x="4838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643775" y="1830350"/>
              <a:ext cx="134025" cy="473225"/>
            </a:xfrm>
            <a:custGeom>
              <a:rect b="b" l="l" r="r" t="t"/>
              <a:pathLst>
                <a:path extrusionOk="0" h="18929" w="5361">
                  <a:moveTo>
                    <a:pt x="3138" y="0"/>
                  </a:moveTo>
                  <a:cubicBezTo>
                    <a:pt x="1569" y="0"/>
                    <a:pt x="1" y="2500"/>
                    <a:pt x="1" y="9643"/>
                  </a:cubicBezTo>
                  <a:cubicBezTo>
                    <a:pt x="1" y="16429"/>
                    <a:pt x="1569" y="18929"/>
                    <a:pt x="3138" y="18929"/>
                  </a:cubicBezTo>
                  <a:cubicBezTo>
                    <a:pt x="4053" y="18929"/>
                    <a:pt x="4707" y="18215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223" y="15357"/>
                    <a:pt x="1831" y="14286"/>
                  </a:cubicBezTo>
                  <a:cubicBezTo>
                    <a:pt x="1569" y="13215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215"/>
                    <a:pt x="3138" y="3215"/>
                  </a:cubicBezTo>
                  <a:cubicBezTo>
                    <a:pt x="3661" y="3215"/>
                    <a:pt x="4053" y="3929"/>
                    <a:pt x="4445" y="5000"/>
                  </a:cubicBezTo>
                  <a:cubicBezTo>
                    <a:pt x="4445" y="5000"/>
                    <a:pt x="4445" y="5000"/>
                    <a:pt x="5360" y="2500"/>
                  </a:cubicBezTo>
                  <a:cubicBezTo>
                    <a:pt x="4707" y="715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839850" y="1830350"/>
              <a:ext cx="147100" cy="482150"/>
            </a:xfrm>
            <a:custGeom>
              <a:rect b="b" l="l" r="r" t="t"/>
              <a:pathLst>
                <a:path extrusionOk="0" h="19286" w="5884">
                  <a:moveTo>
                    <a:pt x="2877" y="2857"/>
                  </a:moveTo>
                  <a:cubicBezTo>
                    <a:pt x="3530" y="2857"/>
                    <a:pt x="4053" y="3929"/>
                    <a:pt x="4314" y="5357"/>
                  </a:cubicBezTo>
                  <a:cubicBezTo>
                    <a:pt x="4314" y="6072"/>
                    <a:pt x="4445" y="6786"/>
                    <a:pt x="4445" y="7857"/>
                  </a:cubicBezTo>
                  <a:lnTo>
                    <a:pt x="1439" y="7857"/>
                  </a:lnTo>
                  <a:cubicBezTo>
                    <a:pt x="1439" y="6786"/>
                    <a:pt x="1439" y="6072"/>
                    <a:pt x="1569" y="5357"/>
                  </a:cubicBezTo>
                  <a:cubicBezTo>
                    <a:pt x="1700" y="3929"/>
                    <a:pt x="2223" y="2857"/>
                    <a:pt x="2877" y="2857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5"/>
                    <a:pt x="5622" y="16072"/>
                  </a:cubicBezTo>
                  <a:cubicBezTo>
                    <a:pt x="5622" y="16072"/>
                    <a:pt x="5622" y="16072"/>
                    <a:pt x="4707" y="13929"/>
                  </a:cubicBezTo>
                  <a:cubicBezTo>
                    <a:pt x="4314" y="15357"/>
                    <a:pt x="3792" y="15715"/>
                    <a:pt x="3007" y="15715"/>
                  </a:cubicBezTo>
                  <a:cubicBezTo>
                    <a:pt x="1962" y="15715"/>
                    <a:pt x="1308" y="13929"/>
                    <a:pt x="1308" y="10357"/>
                  </a:cubicBezTo>
                  <a:lnTo>
                    <a:pt x="5883" y="10357"/>
                  </a:lnTo>
                  <a:cubicBezTo>
                    <a:pt x="5883" y="10357"/>
                    <a:pt x="5883" y="10357"/>
                    <a:pt x="5883" y="8929"/>
                  </a:cubicBezTo>
                  <a:cubicBezTo>
                    <a:pt x="5883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1062075" y="1821425"/>
              <a:ext cx="140550" cy="669650"/>
            </a:xfrm>
            <a:custGeom>
              <a:rect b="b" l="l" r="r" t="t"/>
              <a:pathLst>
                <a:path extrusionOk="0" h="26786" w="5622">
                  <a:moveTo>
                    <a:pt x="2746" y="3572"/>
                  </a:moveTo>
                  <a:cubicBezTo>
                    <a:pt x="4053" y="3572"/>
                    <a:pt x="4314" y="6429"/>
                    <a:pt x="4184" y="9643"/>
                  </a:cubicBezTo>
                  <a:cubicBezTo>
                    <a:pt x="4184" y="12857"/>
                    <a:pt x="4053" y="16072"/>
                    <a:pt x="2746" y="16072"/>
                  </a:cubicBezTo>
                  <a:cubicBezTo>
                    <a:pt x="1569" y="16072"/>
                    <a:pt x="1308" y="12857"/>
                    <a:pt x="1308" y="9643"/>
                  </a:cubicBezTo>
                  <a:cubicBezTo>
                    <a:pt x="1308" y="6429"/>
                    <a:pt x="1569" y="3572"/>
                    <a:pt x="274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308" y="26786"/>
                  </a:lnTo>
                  <a:cubicBezTo>
                    <a:pt x="1308" y="26786"/>
                    <a:pt x="1308" y="26786"/>
                    <a:pt x="1308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792" y="19286"/>
                    <a:pt x="4445" y="18572"/>
                    <a:pt x="4837" y="17857"/>
                  </a:cubicBezTo>
                  <a:cubicBezTo>
                    <a:pt x="5622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79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267950" y="1696425"/>
              <a:ext cx="85000" cy="607150"/>
            </a:xfrm>
            <a:custGeom>
              <a:rect b="b" l="l" r="r" t="t"/>
              <a:pathLst>
                <a:path extrusionOk="0" h="24286" w="340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429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0714"/>
                  </a:cubicBezTo>
                  <a:lnTo>
                    <a:pt x="2877" y="20714"/>
                  </a:lnTo>
                  <a:cubicBezTo>
                    <a:pt x="2354" y="20714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6325" y="723200"/>
              <a:ext cx="173225" cy="651800"/>
            </a:xfrm>
            <a:custGeom>
              <a:rect b="b" l="l" r="r" t="t"/>
              <a:pathLst>
                <a:path extrusionOk="0" h="26072" w="6929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3215"/>
                  </a:cubicBezTo>
                  <a:cubicBezTo>
                    <a:pt x="5360" y="16786"/>
                    <a:pt x="5360" y="19643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072"/>
                  </a:cubicBezTo>
                  <a:lnTo>
                    <a:pt x="3399" y="26072"/>
                  </a:lnTo>
                  <a:cubicBezTo>
                    <a:pt x="4314" y="26072"/>
                    <a:pt x="5229" y="25358"/>
                    <a:pt x="5883" y="23929"/>
                  </a:cubicBezTo>
                  <a:cubicBezTo>
                    <a:pt x="6929" y="21072"/>
                    <a:pt x="6929" y="16786"/>
                    <a:pt x="6929" y="12858"/>
                  </a:cubicBezTo>
                  <a:cubicBezTo>
                    <a:pt x="6929" y="8929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274500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530" y="3572"/>
                  </a:moveTo>
                  <a:cubicBezTo>
                    <a:pt x="4576" y="3572"/>
                    <a:pt x="5229" y="5001"/>
                    <a:pt x="5229" y="7501"/>
                  </a:cubicBezTo>
                  <a:cubicBezTo>
                    <a:pt x="5229" y="10358"/>
                    <a:pt x="4576" y="11786"/>
                    <a:pt x="3530" y="11786"/>
                  </a:cubicBezTo>
                  <a:lnTo>
                    <a:pt x="1308" y="11786"/>
                  </a:lnTo>
                  <a:cubicBezTo>
                    <a:pt x="1308" y="11786"/>
                    <a:pt x="1308" y="11786"/>
                    <a:pt x="1308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429"/>
                  </a:cubicBezTo>
                  <a:lnTo>
                    <a:pt x="1438" y="26429"/>
                  </a:lnTo>
                  <a:cubicBezTo>
                    <a:pt x="1438" y="26429"/>
                    <a:pt x="1438" y="26429"/>
                    <a:pt x="1438" y="15358"/>
                  </a:cubicBezTo>
                  <a:lnTo>
                    <a:pt x="3268" y="15358"/>
                  </a:lnTo>
                  <a:cubicBezTo>
                    <a:pt x="3268" y="15358"/>
                    <a:pt x="3268" y="15358"/>
                    <a:pt x="5229" y="26429"/>
                  </a:cubicBezTo>
                  <a:lnTo>
                    <a:pt x="6928" y="26429"/>
                  </a:lnTo>
                  <a:cubicBezTo>
                    <a:pt x="6928" y="26429"/>
                    <a:pt x="6928" y="26429"/>
                    <a:pt x="4706" y="14643"/>
                  </a:cubicBezTo>
                  <a:cubicBezTo>
                    <a:pt x="5752" y="13929"/>
                    <a:pt x="6667" y="11429"/>
                    <a:pt x="6667" y="7501"/>
                  </a:cubicBezTo>
                  <a:cubicBezTo>
                    <a:pt x="6667" y="3215"/>
                    <a:pt x="5491" y="1"/>
                    <a:pt x="3661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26125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51625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530" y="1"/>
                  </a:moveTo>
                  <a:cubicBezTo>
                    <a:pt x="1569" y="1"/>
                    <a:pt x="262" y="3215"/>
                    <a:pt x="262" y="7501"/>
                  </a:cubicBezTo>
                  <a:cubicBezTo>
                    <a:pt x="262" y="9643"/>
                    <a:pt x="523" y="11429"/>
                    <a:pt x="1046" y="12501"/>
                  </a:cubicBezTo>
                  <a:cubicBezTo>
                    <a:pt x="1438" y="13929"/>
                    <a:pt x="2092" y="14643"/>
                    <a:pt x="2876" y="14643"/>
                  </a:cubicBezTo>
                  <a:cubicBezTo>
                    <a:pt x="2876" y="14643"/>
                    <a:pt x="2876" y="14643"/>
                    <a:pt x="3922" y="15358"/>
                  </a:cubicBezTo>
                  <a:cubicBezTo>
                    <a:pt x="4576" y="15358"/>
                    <a:pt x="4706" y="15715"/>
                    <a:pt x="4968" y="16429"/>
                  </a:cubicBezTo>
                  <a:cubicBezTo>
                    <a:pt x="5229" y="16786"/>
                    <a:pt x="5360" y="17858"/>
                    <a:pt x="5360" y="18929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700" y="22501"/>
                    <a:pt x="915" y="20358"/>
                  </a:cubicBezTo>
                  <a:cubicBezTo>
                    <a:pt x="915" y="20358"/>
                    <a:pt x="915" y="20358"/>
                    <a:pt x="0" y="23215"/>
                  </a:cubicBezTo>
                  <a:cubicBezTo>
                    <a:pt x="785" y="25715"/>
                    <a:pt x="1830" y="26429"/>
                    <a:pt x="3399" y="26429"/>
                  </a:cubicBezTo>
                  <a:cubicBezTo>
                    <a:pt x="5360" y="26429"/>
                    <a:pt x="6798" y="23572"/>
                    <a:pt x="6928" y="19286"/>
                  </a:cubicBezTo>
                  <a:cubicBezTo>
                    <a:pt x="6928" y="16786"/>
                    <a:pt x="6667" y="15001"/>
                    <a:pt x="6144" y="13929"/>
                  </a:cubicBezTo>
                  <a:cubicBezTo>
                    <a:pt x="5752" y="12858"/>
                    <a:pt x="5229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1"/>
                  </a:cubicBezTo>
                  <a:cubicBezTo>
                    <a:pt x="1830" y="9643"/>
                    <a:pt x="1700" y="8572"/>
                    <a:pt x="1700" y="7501"/>
                  </a:cubicBezTo>
                  <a:cubicBezTo>
                    <a:pt x="1700" y="5358"/>
                    <a:pt x="2353" y="3572"/>
                    <a:pt x="3530" y="3572"/>
                  </a:cubicBezTo>
                  <a:cubicBezTo>
                    <a:pt x="4314" y="3572"/>
                    <a:pt x="4968" y="3929"/>
                    <a:pt x="5621" y="5358"/>
                  </a:cubicBezTo>
                  <a:cubicBezTo>
                    <a:pt x="5621" y="5358"/>
                    <a:pt x="5621" y="5358"/>
                    <a:pt x="6536" y="2858"/>
                  </a:cubicBezTo>
                  <a:cubicBezTo>
                    <a:pt x="5752" y="715"/>
                    <a:pt x="4837" y="1"/>
                    <a:pt x="3530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000000" y="723200"/>
              <a:ext cx="176475" cy="651800"/>
            </a:xfrm>
            <a:custGeom>
              <a:rect b="b" l="l" r="r" t="t"/>
              <a:pathLst>
                <a:path extrusionOk="0" h="26072" w="7059">
                  <a:moveTo>
                    <a:pt x="3399" y="3572"/>
                  </a:moveTo>
                  <a:cubicBezTo>
                    <a:pt x="4052" y="3572"/>
                    <a:pt x="4575" y="3929"/>
                    <a:pt x="4967" y="5358"/>
                  </a:cubicBezTo>
                  <a:cubicBezTo>
                    <a:pt x="5490" y="6786"/>
                    <a:pt x="5490" y="9286"/>
                    <a:pt x="5490" y="13215"/>
                  </a:cubicBezTo>
                  <a:cubicBezTo>
                    <a:pt x="5490" y="16786"/>
                    <a:pt x="5490" y="19643"/>
                    <a:pt x="4967" y="21072"/>
                  </a:cubicBezTo>
                  <a:cubicBezTo>
                    <a:pt x="4575" y="22143"/>
                    <a:pt x="4052" y="22858"/>
                    <a:pt x="3399" y="22858"/>
                  </a:cubicBezTo>
                  <a:lnTo>
                    <a:pt x="1569" y="22858"/>
                  </a:lnTo>
                  <a:cubicBezTo>
                    <a:pt x="1569" y="22858"/>
                    <a:pt x="1569" y="22858"/>
                    <a:pt x="1569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072"/>
                  </a:cubicBezTo>
                  <a:lnTo>
                    <a:pt x="3399" y="26072"/>
                  </a:lnTo>
                  <a:cubicBezTo>
                    <a:pt x="4444" y="26072"/>
                    <a:pt x="5359" y="25358"/>
                    <a:pt x="6013" y="23929"/>
                  </a:cubicBezTo>
                  <a:cubicBezTo>
                    <a:pt x="7059" y="21072"/>
                    <a:pt x="6928" y="16786"/>
                    <a:pt x="6928" y="12858"/>
                  </a:cubicBezTo>
                  <a:cubicBezTo>
                    <a:pt x="6928" y="8929"/>
                    <a:pt x="7059" y="5358"/>
                    <a:pt x="6013" y="2501"/>
                  </a:cubicBezTo>
                  <a:cubicBezTo>
                    <a:pt x="5359" y="715"/>
                    <a:pt x="444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258150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493450" y="723200"/>
              <a:ext cx="179775" cy="660750"/>
            </a:xfrm>
            <a:custGeom>
              <a:rect b="b" l="l" r="r" t="t"/>
              <a:pathLst>
                <a:path extrusionOk="0" h="26430" w="7191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2405225" y="1919625"/>
              <a:ext cx="405250" cy="1107175"/>
            </a:xfrm>
            <a:custGeom>
              <a:rect b="b" l="l" r="r" t="t"/>
              <a:pathLst>
                <a:path extrusionOk="0" h="44287" w="16210">
                  <a:moveTo>
                    <a:pt x="16209" y="1"/>
                  </a:moveTo>
                  <a:lnTo>
                    <a:pt x="0" y="44286"/>
                  </a:lnTo>
                  <a:lnTo>
                    <a:pt x="0" y="44286"/>
                  </a:lnTo>
                  <a:lnTo>
                    <a:pt x="16209" y="30358"/>
                  </a:lnTo>
                  <a:lnTo>
                    <a:pt x="16209" y="1"/>
                  </a:lnTo>
                  <a:close/>
                </a:path>
              </a:pathLst>
            </a:custGeom>
            <a:solidFill>
              <a:srgbClr val="0A9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2810450" y="1107125"/>
              <a:ext cx="199375" cy="1571450"/>
            </a:xfrm>
            <a:custGeom>
              <a:rect b="b" l="l" r="r" t="t"/>
              <a:pathLst>
                <a:path extrusionOk="0" h="62858" w="7975">
                  <a:moveTo>
                    <a:pt x="0" y="1"/>
                  </a:moveTo>
                  <a:lnTo>
                    <a:pt x="0" y="62858"/>
                  </a:lnTo>
                  <a:lnTo>
                    <a:pt x="7974" y="21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D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601300" y="535700"/>
              <a:ext cx="408525" cy="1107175"/>
            </a:xfrm>
            <a:custGeom>
              <a:rect b="b" l="l" r="r" t="t"/>
              <a:pathLst>
                <a:path extrusionOk="0" h="44287" w="16341">
                  <a:moveTo>
                    <a:pt x="0" y="1"/>
                  </a:moveTo>
                  <a:lnTo>
                    <a:pt x="16340" y="44286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rgbClr val="649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03900" y="-8950"/>
              <a:ext cx="575200" cy="544675"/>
            </a:xfrm>
            <a:custGeom>
              <a:rect b="b" l="l" r="r" t="t"/>
              <a:pathLst>
                <a:path extrusionOk="0" h="21787" w="23008">
                  <a:moveTo>
                    <a:pt x="7975" y="1"/>
                  </a:moveTo>
                  <a:lnTo>
                    <a:pt x="1" y="21787"/>
                  </a:lnTo>
                  <a:lnTo>
                    <a:pt x="23007" y="21787"/>
                  </a:lnTo>
                  <a:lnTo>
                    <a:pt x="7975" y="1"/>
                  </a:lnTo>
                  <a:close/>
                </a:path>
              </a:pathLst>
            </a:custGeom>
            <a:solidFill>
              <a:srgbClr val="326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094750" y="-8950"/>
              <a:ext cx="408525" cy="1116100"/>
            </a:xfrm>
            <a:custGeom>
              <a:rect b="b" l="l" r="r" t="t"/>
              <a:pathLst>
                <a:path extrusionOk="0" h="44644" w="16341">
                  <a:moveTo>
                    <a:pt x="16341" y="1"/>
                  </a:moveTo>
                  <a:lnTo>
                    <a:pt x="1" y="13929"/>
                  </a:lnTo>
                  <a:lnTo>
                    <a:pt x="1" y="44644"/>
                  </a:lnTo>
                  <a:lnTo>
                    <a:pt x="16341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2026125" y="2491050"/>
              <a:ext cx="575200" cy="535750"/>
            </a:xfrm>
            <a:custGeom>
              <a:rect b="b" l="l" r="r" t="t"/>
              <a:pathLst>
                <a:path extrusionOk="0" h="21430" w="23008">
                  <a:moveTo>
                    <a:pt x="1" y="1"/>
                  </a:moveTo>
                  <a:lnTo>
                    <a:pt x="15164" y="21429"/>
                  </a:lnTo>
                  <a:lnTo>
                    <a:pt x="23007" y="1"/>
                  </a:lnTo>
                  <a:close/>
                </a:path>
              </a:pathLst>
            </a:custGeom>
            <a:solidFill>
              <a:srgbClr val="37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1895400" y="339275"/>
              <a:ext cx="199375" cy="1580375"/>
            </a:xfrm>
            <a:custGeom>
              <a:rect b="b" l="l" r="r" t="t"/>
              <a:pathLst>
                <a:path extrusionOk="0" h="63215" w="7975">
                  <a:moveTo>
                    <a:pt x="7975" y="0"/>
                  </a:moveTo>
                  <a:lnTo>
                    <a:pt x="1" y="41429"/>
                  </a:lnTo>
                  <a:lnTo>
                    <a:pt x="7975" y="63215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CDD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895400" y="1375000"/>
              <a:ext cx="408525" cy="1116075"/>
            </a:xfrm>
            <a:custGeom>
              <a:rect b="b" l="l" r="r" t="t"/>
              <a:pathLst>
                <a:path extrusionOk="0" h="44643" w="16341">
                  <a:moveTo>
                    <a:pt x="1" y="0"/>
                  </a:moveTo>
                  <a:lnTo>
                    <a:pt x="5230" y="44643"/>
                  </a:lnTo>
                  <a:lnTo>
                    <a:pt x="16341" y="446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C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6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286458" y="334822"/>
            <a:ext cx="1766749" cy="526057"/>
          </a:xfrm>
          <a:custGeom>
            <a:rect b="b" l="l" r="r" t="t"/>
            <a:pathLst>
              <a:path extrusionOk="0" h="122624" w="120187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003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+Foto" showMasterSp="0">
  <p:cSld name="3_Titelfolie_TUD_weiß+F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99" name="Google Shape;99;p10"/>
          <p:cNvGrpSpPr/>
          <p:nvPr/>
        </p:nvGrpSpPr>
        <p:grpSpPr>
          <a:xfrm>
            <a:off x="10448854" y="326606"/>
            <a:ext cx="1467221" cy="557364"/>
            <a:chOff x="13050" y="-8950"/>
            <a:chExt cx="2996775" cy="3035750"/>
          </a:xfrm>
        </p:grpSpPr>
        <p:sp>
          <p:nvSpPr>
            <p:cNvPr id="100" name="Google Shape;100;p10"/>
            <p:cNvSpPr/>
            <p:nvPr/>
          </p:nvSpPr>
          <p:spPr>
            <a:xfrm>
              <a:off x="13050" y="1821425"/>
              <a:ext cx="134025" cy="482150"/>
            </a:xfrm>
            <a:custGeom>
              <a:rect b="b" l="l" r="r" t="t"/>
              <a:pathLst>
                <a:path extrusionOk="0" h="19286" w="5361">
                  <a:moveTo>
                    <a:pt x="3007" y="0"/>
                  </a:moveTo>
                  <a:cubicBezTo>
                    <a:pt x="1439" y="0"/>
                    <a:pt x="1" y="2857"/>
                    <a:pt x="1" y="9643"/>
                  </a:cubicBezTo>
                  <a:cubicBezTo>
                    <a:pt x="1" y="16786"/>
                    <a:pt x="1439" y="19286"/>
                    <a:pt x="3007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4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572"/>
                    <a:pt x="3007" y="3572"/>
                  </a:cubicBezTo>
                  <a:cubicBezTo>
                    <a:pt x="3530" y="3572"/>
                    <a:pt x="3922" y="3929"/>
                    <a:pt x="4315" y="5357"/>
                  </a:cubicBezTo>
                  <a:cubicBezTo>
                    <a:pt x="4315" y="5357"/>
                    <a:pt x="4315" y="5357"/>
                    <a:pt x="5360" y="2857"/>
                  </a:cubicBezTo>
                  <a:cubicBezTo>
                    <a:pt x="4707" y="714"/>
                    <a:pt x="405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05875" y="1821425"/>
              <a:ext cx="143800" cy="482150"/>
            </a:xfrm>
            <a:custGeom>
              <a:rect b="b" l="l" r="r" t="t"/>
              <a:pathLst>
                <a:path extrusionOk="0" h="19286" w="5752">
                  <a:moveTo>
                    <a:pt x="2876" y="3572"/>
                  </a:moveTo>
                  <a:cubicBezTo>
                    <a:pt x="3399" y="3572"/>
                    <a:pt x="3660" y="3929"/>
                    <a:pt x="3922" y="4643"/>
                  </a:cubicBezTo>
                  <a:cubicBezTo>
                    <a:pt x="4314" y="5714"/>
                    <a:pt x="4445" y="7857"/>
                    <a:pt x="4445" y="9643"/>
                  </a:cubicBezTo>
                  <a:cubicBezTo>
                    <a:pt x="4445" y="11786"/>
                    <a:pt x="4314" y="13572"/>
                    <a:pt x="3922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484" y="16072"/>
                    <a:pt x="2223" y="15714"/>
                    <a:pt x="1961" y="15000"/>
                  </a:cubicBezTo>
                  <a:cubicBezTo>
                    <a:pt x="1438" y="13572"/>
                    <a:pt x="1438" y="11786"/>
                    <a:pt x="1438" y="9643"/>
                  </a:cubicBezTo>
                  <a:cubicBezTo>
                    <a:pt x="1438" y="7857"/>
                    <a:pt x="1438" y="5714"/>
                    <a:pt x="1961" y="4643"/>
                  </a:cubicBezTo>
                  <a:cubicBezTo>
                    <a:pt x="2223" y="3929"/>
                    <a:pt x="2484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961" y="0"/>
                    <a:pt x="1307" y="1072"/>
                    <a:pt x="915" y="2500"/>
                  </a:cubicBezTo>
                  <a:cubicBezTo>
                    <a:pt x="262" y="4286"/>
                    <a:pt x="0" y="6429"/>
                    <a:pt x="0" y="9643"/>
                  </a:cubicBezTo>
                  <a:cubicBezTo>
                    <a:pt x="0" y="12857"/>
                    <a:pt x="262" y="15357"/>
                    <a:pt x="915" y="17143"/>
                  </a:cubicBezTo>
                  <a:cubicBezTo>
                    <a:pt x="1307" y="18572"/>
                    <a:pt x="1961" y="19286"/>
                    <a:pt x="2876" y="19286"/>
                  </a:cubicBezTo>
                  <a:cubicBezTo>
                    <a:pt x="3922" y="19286"/>
                    <a:pt x="4575" y="18572"/>
                    <a:pt x="4968" y="17143"/>
                  </a:cubicBezTo>
                  <a:cubicBezTo>
                    <a:pt x="5621" y="15357"/>
                    <a:pt x="5752" y="12857"/>
                    <a:pt x="5752" y="9643"/>
                  </a:cubicBezTo>
                  <a:cubicBezTo>
                    <a:pt x="5752" y="6429"/>
                    <a:pt x="5621" y="4286"/>
                    <a:pt x="4968" y="2500"/>
                  </a:cubicBezTo>
                  <a:cubicBezTo>
                    <a:pt x="4575" y="1072"/>
                    <a:pt x="3922" y="0"/>
                    <a:pt x="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428100" y="1821425"/>
              <a:ext cx="140550" cy="482150"/>
            </a:xfrm>
            <a:custGeom>
              <a:rect b="b" l="l" r="r" t="t"/>
              <a:pathLst>
                <a:path extrusionOk="0" h="19286" w="5622">
                  <a:moveTo>
                    <a:pt x="3268" y="0"/>
                  </a:moveTo>
                  <a:cubicBezTo>
                    <a:pt x="2615" y="0"/>
                    <a:pt x="1830" y="714"/>
                    <a:pt x="1438" y="2143"/>
                  </a:cubicBezTo>
                  <a:cubicBezTo>
                    <a:pt x="1438" y="2143"/>
                    <a:pt x="1438" y="2143"/>
                    <a:pt x="1438" y="357"/>
                  </a:cubicBezTo>
                  <a:lnTo>
                    <a:pt x="0" y="357"/>
                  </a:lnTo>
                  <a:cubicBezTo>
                    <a:pt x="0" y="357"/>
                    <a:pt x="0" y="357"/>
                    <a:pt x="0" y="19286"/>
                  </a:cubicBezTo>
                  <a:lnTo>
                    <a:pt x="1438" y="19286"/>
                  </a:lnTo>
                  <a:cubicBezTo>
                    <a:pt x="1438" y="19286"/>
                    <a:pt x="1438" y="19286"/>
                    <a:pt x="1438" y="7857"/>
                  </a:cubicBezTo>
                  <a:cubicBezTo>
                    <a:pt x="1438" y="4643"/>
                    <a:pt x="2092" y="3572"/>
                    <a:pt x="2876" y="3572"/>
                  </a:cubicBezTo>
                  <a:cubicBezTo>
                    <a:pt x="3660" y="3572"/>
                    <a:pt x="4314" y="4643"/>
                    <a:pt x="4314" y="7857"/>
                  </a:cubicBezTo>
                  <a:cubicBezTo>
                    <a:pt x="4314" y="7857"/>
                    <a:pt x="4314" y="7857"/>
                    <a:pt x="4314" y="19286"/>
                  </a:cubicBezTo>
                  <a:lnTo>
                    <a:pt x="5621" y="19286"/>
                  </a:lnTo>
                  <a:cubicBezTo>
                    <a:pt x="5621" y="19286"/>
                    <a:pt x="5621" y="19286"/>
                    <a:pt x="5621" y="7143"/>
                  </a:cubicBezTo>
                  <a:cubicBezTo>
                    <a:pt x="5621" y="5000"/>
                    <a:pt x="5490" y="3214"/>
                    <a:pt x="4968" y="1786"/>
                  </a:cubicBezTo>
                  <a:cubicBezTo>
                    <a:pt x="4575" y="714"/>
                    <a:pt x="3922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43775" y="1821425"/>
              <a:ext cx="134025" cy="482150"/>
            </a:xfrm>
            <a:custGeom>
              <a:rect b="b" l="l" r="r" t="t"/>
              <a:pathLst>
                <a:path extrusionOk="0" h="19286" w="5361">
                  <a:moveTo>
                    <a:pt x="3138" y="0"/>
                  </a:moveTo>
                  <a:cubicBezTo>
                    <a:pt x="1569" y="0"/>
                    <a:pt x="1" y="2857"/>
                    <a:pt x="1" y="9643"/>
                  </a:cubicBezTo>
                  <a:cubicBezTo>
                    <a:pt x="1" y="16786"/>
                    <a:pt x="1569" y="19286"/>
                    <a:pt x="3138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092" y="15357"/>
                    <a:pt x="1831" y="14286"/>
                  </a:cubicBezTo>
                  <a:cubicBezTo>
                    <a:pt x="1569" y="13214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572"/>
                    <a:pt x="3138" y="3572"/>
                  </a:cubicBezTo>
                  <a:cubicBezTo>
                    <a:pt x="3661" y="3572"/>
                    <a:pt x="4053" y="3929"/>
                    <a:pt x="4445" y="5357"/>
                  </a:cubicBezTo>
                  <a:cubicBezTo>
                    <a:pt x="4445" y="5357"/>
                    <a:pt x="4445" y="5357"/>
                    <a:pt x="5360" y="2857"/>
                  </a:cubicBezTo>
                  <a:cubicBezTo>
                    <a:pt x="4707" y="714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839850" y="1821425"/>
              <a:ext cx="143825" cy="482150"/>
            </a:xfrm>
            <a:custGeom>
              <a:rect b="b" l="l" r="r" t="t"/>
              <a:pathLst>
                <a:path extrusionOk="0" h="19286" w="5753">
                  <a:moveTo>
                    <a:pt x="2877" y="3214"/>
                  </a:moveTo>
                  <a:cubicBezTo>
                    <a:pt x="3530" y="3214"/>
                    <a:pt x="4053" y="4286"/>
                    <a:pt x="4184" y="5714"/>
                  </a:cubicBezTo>
                  <a:cubicBezTo>
                    <a:pt x="4314" y="6429"/>
                    <a:pt x="4445" y="7143"/>
                    <a:pt x="4445" y="8214"/>
                  </a:cubicBezTo>
                  <a:lnTo>
                    <a:pt x="1308" y="8214"/>
                  </a:lnTo>
                  <a:cubicBezTo>
                    <a:pt x="1308" y="7143"/>
                    <a:pt x="1439" y="6429"/>
                    <a:pt x="1569" y="5714"/>
                  </a:cubicBezTo>
                  <a:cubicBezTo>
                    <a:pt x="1700" y="4286"/>
                    <a:pt x="2223" y="3214"/>
                    <a:pt x="2877" y="3214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4"/>
                    <a:pt x="5622" y="16429"/>
                  </a:cubicBezTo>
                  <a:cubicBezTo>
                    <a:pt x="5622" y="16429"/>
                    <a:pt x="5622" y="16429"/>
                    <a:pt x="4707" y="14286"/>
                  </a:cubicBezTo>
                  <a:cubicBezTo>
                    <a:pt x="4314" y="15357"/>
                    <a:pt x="3922" y="16072"/>
                    <a:pt x="3138" y="16072"/>
                  </a:cubicBezTo>
                  <a:cubicBezTo>
                    <a:pt x="1962" y="16072"/>
                    <a:pt x="1308" y="13929"/>
                    <a:pt x="1308" y="10714"/>
                  </a:cubicBezTo>
                  <a:lnTo>
                    <a:pt x="5752" y="10714"/>
                  </a:lnTo>
                  <a:cubicBezTo>
                    <a:pt x="5752" y="10714"/>
                    <a:pt x="5752" y="10714"/>
                    <a:pt x="5752" y="9286"/>
                  </a:cubicBezTo>
                  <a:cubicBezTo>
                    <a:pt x="5752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062075" y="1821425"/>
              <a:ext cx="140550" cy="669650"/>
            </a:xfrm>
            <a:custGeom>
              <a:rect b="b" l="l" r="r" t="t"/>
              <a:pathLst>
                <a:path extrusionOk="0" h="26786" w="5622">
                  <a:moveTo>
                    <a:pt x="2876" y="3572"/>
                  </a:moveTo>
                  <a:cubicBezTo>
                    <a:pt x="4053" y="3572"/>
                    <a:pt x="4184" y="6429"/>
                    <a:pt x="4184" y="9643"/>
                  </a:cubicBezTo>
                  <a:cubicBezTo>
                    <a:pt x="4184" y="13214"/>
                    <a:pt x="4053" y="16072"/>
                    <a:pt x="2876" y="16072"/>
                  </a:cubicBezTo>
                  <a:cubicBezTo>
                    <a:pt x="1569" y="16072"/>
                    <a:pt x="1439" y="13214"/>
                    <a:pt x="1439" y="9643"/>
                  </a:cubicBezTo>
                  <a:cubicBezTo>
                    <a:pt x="1439" y="6429"/>
                    <a:pt x="1569" y="3572"/>
                    <a:pt x="287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500"/>
                  </a:cubicBezTo>
                  <a:cubicBezTo>
                    <a:pt x="1308" y="2500"/>
                    <a:pt x="1308" y="2500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439" y="26786"/>
                  </a:lnTo>
                  <a:cubicBezTo>
                    <a:pt x="1439" y="26786"/>
                    <a:pt x="1439" y="26786"/>
                    <a:pt x="1439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922" y="19286"/>
                    <a:pt x="4445" y="18572"/>
                    <a:pt x="4837" y="17857"/>
                  </a:cubicBezTo>
                  <a:cubicBezTo>
                    <a:pt x="5491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267950" y="1696425"/>
              <a:ext cx="85000" cy="607150"/>
            </a:xfrm>
            <a:custGeom>
              <a:rect b="b" l="l" r="r" t="t"/>
              <a:pathLst>
                <a:path extrusionOk="0" h="24286" w="340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786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1072"/>
                  </a:cubicBezTo>
                  <a:lnTo>
                    <a:pt x="2877" y="21072"/>
                  </a:lnTo>
                  <a:cubicBezTo>
                    <a:pt x="2354" y="21072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6325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445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445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271225" y="723200"/>
              <a:ext cx="176500" cy="660750"/>
            </a:xfrm>
            <a:custGeom>
              <a:rect b="b" l="l" r="r" t="t"/>
              <a:pathLst>
                <a:path extrusionOk="0" h="26430" w="7060">
                  <a:moveTo>
                    <a:pt x="3661" y="3572"/>
                  </a:moveTo>
                  <a:cubicBezTo>
                    <a:pt x="4707" y="3572"/>
                    <a:pt x="5360" y="5001"/>
                    <a:pt x="5360" y="7858"/>
                  </a:cubicBezTo>
                  <a:cubicBezTo>
                    <a:pt x="5360" y="10358"/>
                    <a:pt x="4707" y="11786"/>
                    <a:pt x="3661" y="11786"/>
                  </a:cubicBezTo>
                  <a:lnTo>
                    <a:pt x="1569" y="11786"/>
                  </a:lnTo>
                  <a:cubicBezTo>
                    <a:pt x="1569" y="11786"/>
                    <a:pt x="1569" y="11786"/>
                    <a:pt x="156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1569" y="26429"/>
                  </a:lnTo>
                  <a:cubicBezTo>
                    <a:pt x="1569" y="26429"/>
                    <a:pt x="1569" y="26429"/>
                    <a:pt x="1569" y="15358"/>
                  </a:cubicBezTo>
                  <a:lnTo>
                    <a:pt x="3399" y="15358"/>
                  </a:lnTo>
                  <a:cubicBezTo>
                    <a:pt x="3399" y="15358"/>
                    <a:pt x="3399" y="15358"/>
                    <a:pt x="5360" y="26429"/>
                  </a:cubicBezTo>
                  <a:lnTo>
                    <a:pt x="7059" y="26429"/>
                  </a:lnTo>
                  <a:cubicBezTo>
                    <a:pt x="7059" y="26429"/>
                    <a:pt x="7059" y="26429"/>
                    <a:pt x="4837" y="14643"/>
                  </a:cubicBezTo>
                  <a:cubicBezTo>
                    <a:pt x="6014" y="13929"/>
                    <a:pt x="6798" y="11429"/>
                    <a:pt x="6798" y="7501"/>
                  </a:cubicBezTo>
                  <a:cubicBezTo>
                    <a:pt x="6798" y="3215"/>
                    <a:pt x="5622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526125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751625" y="714275"/>
              <a:ext cx="169950" cy="669675"/>
            </a:xfrm>
            <a:custGeom>
              <a:rect b="b" l="l" r="r" t="t"/>
              <a:pathLst>
                <a:path extrusionOk="0" h="26787" w="6798">
                  <a:moveTo>
                    <a:pt x="3530" y="0"/>
                  </a:moveTo>
                  <a:cubicBezTo>
                    <a:pt x="1438" y="0"/>
                    <a:pt x="262" y="3215"/>
                    <a:pt x="262" y="7858"/>
                  </a:cubicBezTo>
                  <a:cubicBezTo>
                    <a:pt x="262" y="10000"/>
                    <a:pt x="523" y="11786"/>
                    <a:pt x="915" y="12858"/>
                  </a:cubicBezTo>
                  <a:cubicBezTo>
                    <a:pt x="1438" y="13929"/>
                    <a:pt x="1961" y="14643"/>
                    <a:pt x="2745" y="15000"/>
                  </a:cubicBezTo>
                  <a:cubicBezTo>
                    <a:pt x="2745" y="15000"/>
                    <a:pt x="2745" y="15000"/>
                    <a:pt x="3922" y="15358"/>
                  </a:cubicBezTo>
                  <a:cubicBezTo>
                    <a:pt x="4576" y="15715"/>
                    <a:pt x="4706" y="16072"/>
                    <a:pt x="4968" y="16429"/>
                  </a:cubicBezTo>
                  <a:cubicBezTo>
                    <a:pt x="5229" y="17143"/>
                    <a:pt x="5360" y="18215"/>
                    <a:pt x="5360" y="19286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569" y="22858"/>
                    <a:pt x="915" y="20715"/>
                  </a:cubicBezTo>
                  <a:cubicBezTo>
                    <a:pt x="915" y="20715"/>
                    <a:pt x="915" y="20715"/>
                    <a:pt x="0" y="23572"/>
                  </a:cubicBezTo>
                  <a:cubicBezTo>
                    <a:pt x="915" y="26072"/>
                    <a:pt x="1961" y="26786"/>
                    <a:pt x="3399" y="26786"/>
                  </a:cubicBezTo>
                  <a:cubicBezTo>
                    <a:pt x="5360" y="26786"/>
                    <a:pt x="6798" y="23929"/>
                    <a:pt x="6798" y="19286"/>
                  </a:cubicBezTo>
                  <a:cubicBezTo>
                    <a:pt x="6798" y="16786"/>
                    <a:pt x="6536" y="15000"/>
                    <a:pt x="6013" y="13929"/>
                  </a:cubicBezTo>
                  <a:cubicBezTo>
                    <a:pt x="5621" y="12858"/>
                    <a:pt x="5098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0"/>
                  </a:cubicBezTo>
                  <a:cubicBezTo>
                    <a:pt x="1830" y="9643"/>
                    <a:pt x="1700" y="8572"/>
                    <a:pt x="1700" y="7500"/>
                  </a:cubicBezTo>
                  <a:cubicBezTo>
                    <a:pt x="1700" y="5358"/>
                    <a:pt x="2353" y="3572"/>
                    <a:pt x="3399" y="3572"/>
                  </a:cubicBezTo>
                  <a:cubicBezTo>
                    <a:pt x="4314" y="3572"/>
                    <a:pt x="4968" y="3929"/>
                    <a:pt x="5621" y="5715"/>
                  </a:cubicBezTo>
                  <a:cubicBezTo>
                    <a:pt x="5621" y="5715"/>
                    <a:pt x="5621" y="5715"/>
                    <a:pt x="6536" y="3215"/>
                  </a:cubicBezTo>
                  <a:cubicBezTo>
                    <a:pt x="5621" y="1072"/>
                    <a:pt x="4837" y="0"/>
                    <a:pt x="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3250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138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138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314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258150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493450" y="723200"/>
              <a:ext cx="179775" cy="660750"/>
            </a:xfrm>
            <a:custGeom>
              <a:rect b="b" l="l" r="r" t="t"/>
              <a:pathLst>
                <a:path extrusionOk="0" h="26430" w="7191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2326775" y="8925"/>
              <a:ext cx="552325" cy="517875"/>
            </a:xfrm>
            <a:custGeom>
              <a:rect b="b" l="l" r="r" t="t"/>
              <a:pathLst>
                <a:path extrusionOk="0" h="20715" w="22093">
                  <a:moveTo>
                    <a:pt x="7583" y="0"/>
                  </a:moveTo>
                  <a:lnTo>
                    <a:pt x="1" y="20714"/>
                  </a:lnTo>
                  <a:lnTo>
                    <a:pt x="22092" y="20714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2107825" y="-8950"/>
              <a:ext cx="392175" cy="1071475"/>
            </a:xfrm>
            <a:custGeom>
              <a:rect b="b" l="l" r="r" t="t"/>
              <a:pathLst>
                <a:path extrusionOk="0" h="42859" w="15687">
                  <a:moveTo>
                    <a:pt x="15687" y="1"/>
                  </a:moveTo>
                  <a:lnTo>
                    <a:pt x="1" y="13572"/>
                  </a:lnTo>
                  <a:lnTo>
                    <a:pt x="1" y="42858"/>
                  </a:lnTo>
                  <a:lnTo>
                    <a:pt x="15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1905225" y="348200"/>
              <a:ext cx="186300" cy="1508950"/>
            </a:xfrm>
            <a:custGeom>
              <a:rect b="b" l="l" r="r" t="t"/>
              <a:pathLst>
                <a:path extrusionOk="0" h="60358" w="7452">
                  <a:moveTo>
                    <a:pt x="7451" y="1"/>
                  </a:moveTo>
                  <a:lnTo>
                    <a:pt x="0" y="39643"/>
                  </a:lnTo>
                  <a:lnTo>
                    <a:pt x="7451" y="60358"/>
                  </a:lnTo>
                  <a:lnTo>
                    <a:pt x="7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895400" y="1383925"/>
              <a:ext cx="392200" cy="1071450"/>
            </a:xfrm>
            <a:custGeom>
              <a:rect b="b" l="l" r="r" t="t"/>
              <a:pathLst>
                <a:path extrusionOk="0" h="42858" w="15688">
                  <a:moveTo>
                    <a:pt x="1" y="0"/>
                  </a:moveTo>
                  <a:lnTo>
                    <a:pt x="4968" y="42857"/>
                  </a:lnTo>
                  <a:lnTo>
                    <a:pt x="15687" y="428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2026125" y="2491050"/>
              <a:ext cx="552325" cy="517900"/>
            </a:xfrm>
            <a:custGeom>
              <a:rect b="b" l="l" r="r" t="t"/>
              <a:pathLst>
                <a:path extrusionOk="0" h="20716" w="22093">
                  <a:moveTo>
                    <a:pt x="1" y="1"/>
                  </a:moveTo>
                  <a:lnTo>
                    <a:pt x="14511" y="20715"/>
                  </a:lnTo>
                  <a:lnTo>
                    <a:pt x="2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2617625" y="571425"/>
              <a:ext cx="392200" cy="1071450"/>
            </a:xfrm>
            <a:custGeom>
              <a:rect b="b" l="l" r="r" t="t"/>
              <a:pathLst>
                <a:path extrusionOk="0" h="42858" w="15688">
                  <a:moveTo>
                    <a:pt x="1" y="0"/>
                  </a:moveTo>
                  <a:lnTo>
                    <a:pt x="15687" y="42857"/>
                  </a:lnTo>
                  <a:lnTo>
                    <a:pt x="10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2405225" y="1964275"/>
              <a:ext cx="392175" cy="1062525"/>
            </a:xfrm>
            <a:custGeom>
              <a:rect b="b" l="l" r="r" t="t"/>
              <a:pathLst>
                <a:path extrusionOk="0" h="42501" w="15687">
                  <a:moveTo>
                    <a:pt x="15686" y="0"/>
                  </a:moveTo>
                  <a:lnTo>
                    <a:pt x="0" y="42500"/>
                  </a:lnTo>
                  <a:lnTo>
                    <a:pt x="15686" y="29286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813725" y="1160700"/>
              <a:ext cx="189550" cy="1517875"/>
            </a:xfrm>
            <a:custGeom>
              <a:rect b="b" l="l" r="r" t="t"/>
              <a:pathLst>
                <a:path extrusionOk="0" h="60715" w="7582">
                  <a:moveTo>
                    <a:pt x="0" y="1"/>
                  </a:moveTo>
                  <a:lnTo>
                    <a:pt x="0" y="60715"/>
                  </a:lnTo>
                  <a:lnTo>
                    <a:pt x="7582" y="20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0"/>
          <p:cNvSpPr/>
          <p:nvPr/>
        </p:nvSpPr>
        <p:spPr>
          <a:xfrm>
            <a:off x="290304" y="338478"/>
            <a:ext cx="1766749" cy="526057"/>
          </a:xfrm>
          <a:custGeom>
            <a:rect b="b" l="l" r="r" t="t"/>
            <a:pathLst>
              <a:path extrusionOk="0" h="122624" w="120187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0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6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–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—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–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477770" y="6319797"/>
            <a:ext cx="44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Decentralization Rules: Linking Solid Pods in Different Vocabularies using Notation3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Dörthe Arndt</a:t>
            </a:r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DKG Workshop 16.02.2022</a:t>
            </a:r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321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b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. Schriftzug &quot;Technische Universität Dresden&quot;. Links davon befindet sich ein Achteck, das in zwei Bereiche aufgeteilt ist, die zusammen die Buchstaben &quot;T&quot; und &quot;U&quot; ergeben." id="15" name="Google Shape;15;p1" title="Logo der TU Dresden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4825" y="6334048"/>
            <a:ext cx="1116268" cy="32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92">
          <p15:clr>
            <a:srgbClr val="F26B43"/>
          </p15:clr>
        </p15:guide>
        <p15:guide id="2" pos="1120">
          <p15:clr>
            <a:srgbClr val="F26B43"/>
          </p15:clr>
        </p15:guide>
        <p15:guide id="3" pos="1676">
          <p15:clr>
            <a:srgbClr val="F26B43"/>
          </p15:clr>
        </p15:guide>
        <p15:guide id="4" pos="1556">
          <p15:clr>
            <a:srgbClr val="F26B43"/>
          </p15:clr>
        </p15:guide>
        <p15:guide id="5" pos="2252">
          <p15:clr>
            <a:srgbClr val="F26B43"/>
          </p15:clr>
        </p15:guide>
        <p15:guide id="6" pos="2128">
          <p15:clr>
            <a:srgbClr val="F26B43"/>
          </p15:clr>
        </p15:guide>
        <p15:guide id="7" pos="3824">
          <p15:clr>
            <a:srgbClr val="F26B43"/>
          </p15:clr>
        </p15:guide>
        <p15:guide id="8" pos="3948">
          <p15:clr>
            <a:srgbClr val="F26B43"/>
          </p15:clr>
        </p15:guide>
        <p15:guide id="9" pos="4384">
          <p15:clr>
            <a:srgbClr val="F26B43"/>
          </p15:clr>
        </p15:guide>
        <p15:guide id="10" pos="4508">
          <p15:clr>
            <a:srgbClr val="F26B43"/>
          </p15:clr>
        </p15:guide>
        <p15:guide id="11" pos="6788">
          <p15:clr>
            <a:srgbClr val="F26B43"/>
          </p15:clr>
        </p15:guide>
        <p15:guide id="12" pos="6656">
          <p15:clr>
            <a:srgbClr val="F26B43"/>
          </p15:clr>
        </p15:guide>
        <p15:guide id="13" pos="4960">
          <p15:clr>
            <a:srgbClr val="F26B43"/>
          </p15:clr>
        </p15:guide>
        <p15:guide id="14" pos="5084">
          <p15:clr>
            <a:srgbClr val="F26B43"/>
          </p15:clr>
        </p15:guide>
        <p15:guide id="15" orient="horz" pos="538">
          <p15:clr>
            <a:srgbClr val="F26B43"/>
          </p15:clr>
        </p15:guide>
        <p15:guide id="16" pos="551">
          <p15:clr>
            <a:srgbClr val="F26B43"/>
          </p15:clr>
        </p15:guide>
        <p15:guide id="17" pos="6085">
          <p15:clr>
            <a:srgbClr val="F26B43"/>
          </p15:clr>
        </p15:guide>
        <p15:guide id="18" pos="6216">
          <p15:clr>
            <a:srgbClr val="F26B43"/>
          </p15:clr>
        </p15:guide>
        <p15:guide id="19" pos="2692">
          <p15:clr>
            <a:srgbClr val="F26B43"/>
          </p15:clr>
        </p15:guide>
        <p15:guide id="20" pos="2808">
          <p15:clr>
            <a:srgbClr val="F26B43"/>
          </p15:clr>
        </p15:guide>
        <p15:guide id="21" pos="3260">
          <p15:clr>
            <a:srgbClr val="F26B43"/>
          </p15:clr>
        </p15:guide>
        <p15:guide id="22" pos="3380">
          <p15:clr>
            <a:srgbClr val="F26B43"/>
          </p15:clr>
        </p15:guide>
        <p15:guide id="23" pos="5520">
          <p15:clr>
            <a:srgbClr val="F26B43"/>
          </p15:clr>
        </p15:guide>
        <p15:guide id="24" orient="horz" pos="933">
          <p15:clr>
            <a:srgbClr val="F26B43"/>
          </p15:clr>
        </p15:guide>
        <p15:guide id="25" orient="horz" pos="759">
          <p15:clr>
            <a:srgbClr val="F26B43"/>
          </p15:clr>
        </p15:guide>
        <p15:guide id="26" orient="horz" pos="218">
          <p15:clr>
            <a:srgbClr val="F26B43"/>
          </p15:clr>
        </p15:guide>
        <p15:guide id="27" orient="horz" pos="3680">
          <p15:clr>
            <a:srgbClr val="F26B43"/>
          </p15:clr>
        </p15:guide>
        <p15:guide id="28" orient="horz" pos="3861">
          <p15:clr>
            <a:srgbClr val="F26B43"/>
          </p15:clr>
        </p15:guide>
        <p15:guide id="29" orient="horz" pos="2130">
          <p15:clr>
            <a:srgbClr val="F26B43"/>
          </p15:clr>
        </p15:guide>
        <p15:guide id="30" pos="5648">
          <p15:clr>
            <a:srgbClr val="F26B43"/>
          </p15:clr>
        </p15:guide>
        <p15:guide id="31" orient="horz" pos="649">
          <p15:clr>
            <a:srgbClr val="F26B43"/>
          </p15:clr>
        </p15:guide>
        <p15:guide id="32" pos="7216">
          <p15:clr>
            <a:srgbClr val="F26B43"/>
          </p15:clr>
        </p15:guide>
        <p15:guide id="33" orient="horz" pos="3988">
          <p15:clr>
            <a:srgbClr val="F26B43"/>
          </p15:clr>
        </p15:guide>
        <p15:guide id="34" orient="horz" pos="4196">
          <p15:clr>
            <a:srgbClr val="F26B43"/>
          </p15:clr>
        </p15:guide>
        <p15:guide id="35" pos="318">
          <p15:clr>
            <a:srgbClr val="F26B43"/>
          </p15:clr>
        </p15:guide>
        <p15:guide id="3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hyperlink" Target="http://ppr.cs.dal.ca:3002/n3/editor/s/iNEQM8a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pr.cs.dal.ca:3002/n3/editor/s/EKYO9uY2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pr.cs.dal.ca:3002/n3/editor/s/CjUiEim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pr.cs.dal.ca:3002/n3/edi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882775" y="3835700"/>
            <a:ext cx="1078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de-DE" sz="2800"/>
              <a:t>Decentralization Rules: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de-DE" sz="2800"/>
              <a:t>Linking Solid Pods in Different Vocabularies using Notation3</a:t>
            </a:r>
            <a:endParaRPr sz="2800"/>
          </a:p>
        </p:txBody>
      </p:sp>
      <p:sp>
        <p:nvSpPr>
          <p:cNvPr id="275" name="Google Shape;275;p32"/>
          <p:cNvSpPr txBox="1"/>
          <p:nvPr>
            <p:ph idx="2" type="subTitle"/>
          </p:nvPr>
        </p:nvSpPr>
        <p:spPr>
          <a:xfrm>
            <a:off x="882776" y="5028225"/>
            <a:ext cx="867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/>
              <a:t>Dörthe Arndt and William Van Woensel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 sz="3200"/>
              <a:t>Outline</a:t>
            </a:r>
            <a:endParaRPr sz="3200"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Problem: Decentralised graphs use different vocabularies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Idea: Use Notation3 Rules for translation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Realisation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We implemented N3 translation rules from OSLO citizen profiles to FHIR patient profiles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874737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Translation example: Gender</a:t>
            </a:r>
            <a:endParaRPr/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6355038" y="1524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fhir:Patient;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fhir:Patient.gender [ 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fhir:value</a:t>
            </a:r>
            <a:r>
              <a:rPr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?x	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fhir:Patient;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fhir:Patient.gender 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[ fhir:value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?y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.}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</a:rPr>
              <a:t>		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1229" r="1229" t="0"/>
          <a:stretch/>
        </p:blipFill>
        <p:spPr>
          <a:xfrm>
            <a:off x="10642600" y="3102627"/>
            <a:ext cx="1222900" cy="8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792438" y="1524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person:Person;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    	 vp:geslacht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"male".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37" y="2858170"/>
            <a:ext cx="1760300" cy="11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4005000" y="1296000"/>
            <a:ext cx="18000" cy="18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 txBox="1"/>
          <p:nvPr/>
        </p:nvSpPr>
        <p:spPr>
          <a:xfrm>
            <a:off x="1062000" y="4158000"/>
            <a:ext cx="441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?x	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person:Person;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vp:geslacht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?y.}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4788000" y="4239000"/>
            <a:ext cx="1404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1242000" y="5418000"/>
            <a:ext cx="663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Open Sans"/>
                <a:ea typeface="Open Sans"/>
                <a:cs typeface="Open Sans"/>
                <a:sym typeface="Open Sans"/>
              </a:rPr>
              <a:t>Executable example: </a:t>
            </a:r>
            <a:r>
              <a:rPr lang="de-DE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http://ppr.cs.dal.ca:3002/n3/editor/s/iNEQM8aQ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874737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Translation example: Link traversal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4005000" y="1296000"/>
            <a:ext cx="18000" cy="18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 txBox="1"/>
          <p:nvPr/>
        </p:nvSpPr>
        <p:spPr>
          <a:xfrm>
            <a:off x="1197000" y="5641900"/>
            <a:ext cx="6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Open Sans"/>
                <a:ea typeface="Open Sans"/>
                <a:cs typeface="Open Sans"/>
                <a:sym typeface="Open Sans"/>
              </a:rPr>
              <a:t>Executable example: </a:t>
            </a:r>
            <a:r>
              <a:rPr lang="de-DE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http://ppr.cs.dal.ca:3002/n3/editor/s/EKYO9uY2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00" y="1293425"/>
            <a:ext cx="839501" cy="83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000" y="1338350"/>
            <a:ext cx="749650" cy="7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775" y="2088000"/>
            <a:ext cx="1294069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900" y="1956150"/>
            <a:ext cx="1294074" cy="104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44"/>
          <p:cNvCxnSpPr/>
          <p:nvPr/>
        </p:nvCxnSpPr>
        <p:spPr>
          <a:xfrm flipH="1" rot="10800000">
            <a:off x="1902500" y="2177975"/>
            <a:ext cx="2768700" cy="471600"/>
          </a:xfrm>
          <a:prstGeom prst="straightConnector1">
            <a:avLst/>
          </a:prstGeom>
          <a:noFill/>
          <a:ln cap="flat" cmpd="sng" w="38100">
            <a:solidFill>
              <a:srgbClr val="E841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4"/>
          <p:cNvSpPr txBox="1"/>
          <p:nvPr/>
        </p:nvSpPr>
        <p:spPr>
          <a:xfrm>
            <a:off x="927775" y="3191213"/>
            <a:ext cx="2808000" cy="646500"/>
          </a:xfrm>
          <a:prstGeom prst="rect">
            <a:avLst/>
          </a:prstGeom>
          <a:solidFill>
            <a:srgbClr val="E4E8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de-DE" sz="1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pieter 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person:heeftPersoonsrelatie [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a vp:Huwelijk 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person:isRelatieMet </a:t>
            </a:r>
            <a:r>
              <a:rPr b="1" lang="de-DE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:sofie</a:t>
            </a:r>
            <a:r>
              <a:rPr b="1" lang="de-DE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1584000" y="3672000"/>
            <a:ext cx="18000" cy="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"/>
          <p:cNvSpPr txBox="1"/>
          <p:nvPr/>
        </p:nvSpPr>
        <p:spPr>
          <a:xfrm>
            <a:off x="4217825" y="2977888"/>
            <a:ext cx="2790000" cy="49260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:sofie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  vp:gebruikteVoornaam </a:t>
            </a:r>
            <a:r>
              <a:rPr b="1" lang="de-DE" sz="1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"Sofie"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        foaf:familyName </a:t>
            </a:r>
            <a:r>
              <a:rPr b="1" lang="de-DE" sz="1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"Smit"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8117400" y="2998050"/>
            <a:ext cx="3825000" cy="861900"/>
          </a:xfrm>
          <a:prstGeom prst="rect">
            <a:avLst/>
          </a:prstGeom>
          <a:solidFill>
            <a:srgbClr val="E4E8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:pieter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 fhir:Patient.contact.name [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fhir:HumanName.family [ fhir:value </a:t>
            </a:r>
            <a:r>
              <a:rPr b="1" lang="de-DE" sz="1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"Smit" 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fhir:HumanName.given&gt; [ fhir:value </a:t>
            </a:r>
            <a:r>
              <a:rPr b="1" lang="de-DE" sz="1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"Sofie"</a:t>
            </a:r>
            <a:r>
              <a:rPr lang="de-DE" sz="1000">
                <a:latin typeface="Consolas"/>
                <a:ea typeface="Consolas"/>
                <a:cs typeface="Consolas"/>
                <a:sym typeface="Consolas"/>
              </a:rPr>
              <a:t>]].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 rotWithShape="1">
          <a:blip r:embed="rId7">
            <a:alphaModFix/>
          </a:blip>
          <a:srcRect b="10667" l="20384" r="21868" t="10667"/>
          <a:stretch/>
        </p:blipFill>
        <p:spPr>
          <a:xfrm>
            <a:off x="10666604" y="1624250"/>
            <a:ext cx="9039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1875" y="1765825"/>
            <a:ext cx="1294074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746100" y="4012325"/>
            <a:ext cx="5022900" cy="1662300"/>
          </a:xfrm>
          <a:prstGeom prst="rect">
            <a:avLst/>
          </a:prstGeom>
          <a:solidFill>
            <a:srgbClr val="13A98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?x person:heeftPersoonsrelatie [	a vp:Huwelijk;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                             	person:isRelatieMet ?y].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?y </a:t>
            </a:r>
            <a:r>
              <a:rPr b="1" lang="de-DE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log:semantics</a:t>
            </a: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 [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log:includes</a:t>
            </a: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 {?y	vp:gebruikteVoornaam ?first;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foaf:familyName ?family.}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6606000" y="4122000"/>
            <a:ext cx="4518000" cy="1108200"/>
          </a:xfrm>
          <a:prstGeom prst="rect">
            <a:avLst/>
          </a:prstGeom>
          <a:solidFill>
            <a:srgbClr val="13A98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?x fhir:Patient.contact.name [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fhir:HumanName.family [ fhir:value ?family ] 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fhir:HumanName.given  [ fhir:value ?first ]] 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5998200" y="4068000"/>
            <a:ext cx="378600" cy="369300"/>
          </a:xfrm>
          <a:prstGeom prst="rect">
            <a:avLst/>
          </a:prstGeom>
          <a:solidFill>
            <a:srgbClr val="13A983">
              <a:alpha val="2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Translation from OSLO to FHIR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The full 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http://ppr.cs.dal.ca:3002/n3/editor/s/CjUiEimP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 sz="3200"/>
              <a:t>Outline</a:t>
            </a:r>
            <a:endParaRPr sz="3200"/>
          </a:p>
        </p:txBody>
      </p:sp>
      <p:sp>
        <p:nvSpPr>
          <p:cNvPr id="424" name="Google Shape;424;p46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Problem: Decentralised graphs use different vocabularies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Idea: Use Notation3 Rules for translation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Realisation: </a:t>
            </a:r>
            <a:r>
              <a:rPr b="0" lang="de-DE" sz="2400"/>
              <a:t>Executable</a:t>
            </a:r>
            <a:r>
              <a:rPr b="0" lang="de-DE" sz="2400"/>
              <a:t> decentralised translation rules </a:t>
            </a:r>
            <a:endParaRPr b="0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lang="de-DE" sz="2800"/>
              <a:t>Notation3 makes distributed RDF graphs interoperable</a:t>
            </a:r>
            <a:endParaRPr b="0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 sz="3200"/>
              <a:t>Outline</a:t>
            </a:r>
            <a:endParaRPr sz="3200"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Problem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Idea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Realisation</a:t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Solid: Personal data pods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4610100" y="1484325"/>
            <a:ext cx="7226400" cy="43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Storage of</a:t>
            </a:r>
            <a:r>
              <a:rPr b="0" lang="de-DE" sz="2400"/>
              <a:t> personal data in decentralized pods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User controls data access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Standard open data formats 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Different applications can use the same data</a:t>
            </a:r>
            <a:endParaRPr b="0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2973262"/>
            <a:ext cx="2470350" cy="18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950" y="1836300"/>
            <a:ext cx="1439700" cy="1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Solid in practice: Flanders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4886900" y="2790000"/>
            <a:ext cx="6568500" cy="269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Every citizen will get a Solid pod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Use of RDF 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de-DE" sz="2400"/>
              <a:t>Vocabularies: OSLO, ISA, SKOS, …</a:t>
            </a:r>
            <a:endParaRPr b="0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2973262"/>
            <a:ext cx="2470350" cy="18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950" y="1836300"/>
            <a:ext cx="1439700" cy="14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400" y="908886"/>
            <a:ext cx="2528098" cy="168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49" y="1430800"/>
            <a:ext cx="2803602" cy="24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099" y="979675"/>
            <a:ext cx="4441747" cy="37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 Case: Flemish traveller</a:t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840" y="4185862"/>
            <a:ext cx="1760309" cy="1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825" y="3248775"/>
            <a:ext cx="1025894" cy="108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6325" y="1524925"/>
            <a:ext cx="2517850" cy="12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6688" y="5123975"/>
            <a:ext cx="1025901" cy="81439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 rot="556032">
            <a:off x="2920126" y="4758689"/>
            <a:ext cx="3591678" cy="5787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9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897850" y="5537800"/>
            <a:ext cx="217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Solid Pod: </a:t>
            </a:r>
            <a:r>
              <a:rPr b="1" lang="de-DE" sz="1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OSLO</a:t>
            </a:r>
            <a:endParaRPr b="1" sz="1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7629950" y="5548150"/>
            <a:ext cx="167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EHR: </a:t>
            </a:r>
            <a:r>
              <a:rPr b="1" lang="de-DE" sz="1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HL7 FHIR</a:t>
            </a:r>
            <a:endParaRPr b="1" sz="1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 rot="676106">
            <a:off x="3503099" y="4045909"/>
            <a:ext cx="2517838" cy="1662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Different vocabularies</a:t>
            </a:r>
            <a:endParaRPr b="1"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5888" y="3980474"/>
            <a:ext cx="14344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 sz="3200"/>
              <a:t>Outline</a:t>
            </a:r>
            <a:endParaRPr sz="3200"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Problem: Decentralised graphs use different vocabularies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Idea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400"/>
              <a:t>Realisation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874737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Different standards use different terminology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6355038" y="3081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a fhir:Patient;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fhir: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Patient.gender [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fhir:value "male"].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792438" y="3081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a person:Person;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       	 vp:geslacht "male".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7" y="4415170"/>
            <a:ext cx="1760300" cy="11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/>
        </p:nvSpPr>
        <p:spPr>
          <a:xfrm>
            <a:off x="4906450" y="1855850"/>
            <a:ext cx="2250000" cy="446400"/>
          </a:xfrm>
          <a:prstGeom prst="rect">
            <a:avLst/>
          </a:prstGeom>
          <a:solidFill>
            <a:srgbClr val="E4E8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latin typeface="Open Sans"/>
                <a:ea typeface="Open Sans"/>
                <a:cs typeface="Open Sans"/>
                <a:sym typeface="Open Sans"/>
              </a:rPr>
              <a:t>“Pieter is male.”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4005000" y="1296000"/>
            <a:ext cx="18000" cy="18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000" y="951500"/>
            <a:ext cx="1439700" cy="143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8"/>
          <p:cNvCxnSpPr>
            <a:stCxn id="333" idx="2"/>
          </p:cNvCxnSpPr>
          <p:nvPr/>
        </p:nvCxnSpPr>
        <p:spPr>
          <a:xfrm flipH="1">
            <a:off x="5426950" y="2302250"/>
            <a:ext cx="604500" cy="75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8"/>
          <p:cNvSpPr txBox="1"/>
          <p:nvPr/>
        </p:nvSpPr>
        <p:spPr>
          <a:xfrm>
            <a:off x="5048700" y="2355975"/>
            <a:ext cx="11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Open Sans"/>
                <a:ea typeface="Open Sans"/>
                <a:cs typeface="Open Sans"/>
                <a:sym typeface="Open Sans"/>
              </a:rPr>
              <a:t>OSLO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6766075" y="2355975"/>
            <a:ext cx="106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Open Sans"/>
                <a:ea typeface="Open Sans"/>
                <a:cs typeface="Open Sans"/>
                <a:sym typeface="Open Sans"/>
              </a:rPr>
              <a:t>FHIR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2700" y="4602550"/>
            <a:ext cx="1512900" cy="1055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8"/>
          <p:cNvCxnSpPr/>
          <p:nvPr/>
        </p:nvCxnSpPr>
        <p:spPr>
          <a:xfrm>
            <a:off x="6415100" y="2312388"/>
            <a:ext cx="604500" cy="75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874737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Translation as rule application</a:t>
            </a:r>
            <a:endParaRPr/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6355038" y="1524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fhir:Patient;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fhir:Patient.gender [ 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fhir:value</a:t>
            </a:r>
            <a:r>
              <a:rPr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?x	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fhir:Patient;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fhir:Patient.gender 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[ fhir:value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?y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0000"/>
                </a:solidFill>
              </a:rPr>
              <a:t>		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792438" y="1524525"/>
            <a:ext cx="5321100" cy="2197200"/>
          </a:xfrm>
          <a:prstGeom prst="rect">
            <a:avLst/>
          </a:prstGeom>
          <a:solidFill>
            <a:srgbClr val="539DC5">
              <a:alpha val="2000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  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:pieter 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person:Person;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    	 vp:geslacht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"male".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7" y="2858170"/>
            <a:ext cx="1760300" cy="11723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4005000" y="1296000"/>
            <a:ext cx="18000" cy="18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1062000" y="4158000"/>
            <a:ext cx="441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?x	</a:t>
            </a: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 person:Person;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vp:geslacht</a:t>
            </a:r>
            <a:r>
              <a:rPr lang="de-DE" sz="1800">
                <a:latin typeface="Consolas"/>
                <a:ea typeface="Consolas"/>
                <a:cs typeface="Consolas"/>
                <a:sym typeface="Consolas"/>
              </a:rPr>
              <a:t> ?y.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4273550" y="4329000"/>
            <a:ext cx="1647000" cy="4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11375" y="4139675"/>
            <a:ext cx="4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4231125" y="3987275"/>
            <a:ext cx="141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endParaRPr b="1"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6400" y="3102600"/>
            <a:ext cx="1512900" cy="105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Notation3 Logic</a:t>
            </a:r>
            <a:endParaRPr/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Rule-based extension of RDF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Different implementations (reasoners: CWM, EYE, jen3, </a:t>
            </a:r>
            <a:r>
              <a:rPr lang="de-DE"/>
              <a:t>...</a:t>
            </a:r>
            <a:r>
              <a:rPr lang="de-DE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Support  of existential rules (= production of blank nodes)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Various built-ins (e.g. string operations, de-referencing of iris, …)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Easy to customize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-DE"/>
              <a:t>Try</a:t>
            </a:r>
            <a:r>
              <a:rPr lang="de-DE"/>
              <a:t> it: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http://ppr.cs.dal.ca:3002/n3/editor/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