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1F_55F28E88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3"/>
  </p:notesMasterIdLst>
  <p:sldIdLst>
    <p:sldId id="256" r:id="rId2"/>
    <p:sldId id="257" r:id="rId3"/>
    <p:sldId id="287" r:id="rId4"/>
    <p:sldId id="294" r:id="rId5"/>
    <p:sldId id="295" r:id="rId6"/>
    <p:sldId id="288" r:id="rId7"/>
    <p:sldId id="289" r:id="rId8"/>
    <p:sldId id="290" r:id="rId9"/>
    <p:sldId id="291" r:id="rId10"/>
    <p:sldId id="292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4" r:id="rId19"/>
    <p:sldId id="306" r:id="rId20"/>
    <p:sldId id="305" r:id="rId21"/>
    <p:sldId id="29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4F24D3-0EF6-FE2A-9C3E-EE1E7EFF93CE}" name="Наталья Кривоносова" initials="НК" userId="Наталья Кривоносова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й Самойлов" initials="ЕС" lastIdx="1" clrIdx="0">
    <p:extLst>
      <p:ext uri="{19B8F6BF-5375-455C-9EA6-DF929625EA0E}">
        <p15:presenceInfo xmlns:p15="http://schemas.microsoft.com/office/powerpoint/2012/main" userId="6814862d0740d9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5754" autoAdjust="0"/>
  </p:normalViewPr>
  <p:slideViewPr>
    <p:cSldViewPr snapToGrid="0">
      <p:cViewPr>
        <p:scale>
          <a:sx n="100" d="100"/>
          <a:sy n="100" d="100"/>
        </p:scale>
        <p:origin x="72" y="24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1F_55F28E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844A5B-E083-6242-91F8-E7A464112F8F}" authorId="{7C4F24D3-0EF6-FE2A-9C3E-EE1E7EFF93CE}" created="2023-05-08T05:34:19.926">
    <pc:sldMkLst xmlns:pc="http://schemas.microsoft.com/office/powerpoint/2013/main/command">
      <pc:docMk/>
      <pc:sldMk cId="1441959560" sldId="287"/>
    </pc:sldMkLst>
    <p188:txBody>
      <a:bodyPr/>
      <a:lstStyle/>
      <a:p>
        <a:r>
          <a:rPr lang="ru-RU"/>
          <a:t>На дауном слайде показать статистику, демонстрирующую актуальность разработки. Можно указать аналоги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Добрый день, уважаемые председатель и члены государственной экзаменационной комиссии! Вашему вниманию предоставляется выпускная квалификационная работа студента Самойлова Евгения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Александровича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тему «</a:t>
            </a:r>
            <a:r>
              <a:rPr lang="ru-RU" altLang="ru-RU" sz="1100" b="1" dirty="0" smtClean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Разработка автоматизированной информационной системы сервисного ИТ-центра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»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78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762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ER-диаграмма базы данных программного продукта.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3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23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621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290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55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051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работы с проектом были разработаны: руководство пользователя, руководство администратора. Ознакомиться с технологической документацией можно в приложениях к пояснительной записке.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977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ходе выполнения выпускной квалификационной работы было проведено технико-экономическое обоснование проекта. Все экономические расчеты приведены в тексте пояснительной записки.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35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Целью выпускной квалификационной работы является: </a:t>
            </a:r>
          </a:p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достижения поставленной цели необходимо решить следующие задачи: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dirty="0" smtClean="0">
                <a:latin typeface="Fira Sans" panose="020B0503050000020004" pitchFamily="34" charset="0"/>
              </a:rPr>
              <a:t>В результате работы были достигнуты все поставленные цели, и создана полноценная информационная система для IT сервисов. Выводы по результатам работы указывают на то, что проект имеет большой потенциал для дальнейшего развития и улучшения.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364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Мой доклад окончен. Благодарю за внимание! Готов ответить на Ваши вопросы!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14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современном бизнесе нельзя обойтись без технической поддержки в виде программ для ведения бизнеса, учета клиентов, поставщиков и поставок, а также учет продаж. Для удобства ведения коммерческих взаимоотношений, современные технологии предлагают использование онлайн-касс и автоматизированных информационных систем. На слайде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представлены наиболее популярные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CRM 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системы.</a:t>
            </a: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355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SWOT - анализ показывает, какие сильные и слабые стороны могут быть у сервиса во внутренней и внешней среде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66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Из PEST-анализа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понятно, какие риски могут быть у сервиса в политической, экономической, социальной и технологической сферах.</a:t>
            </a:r>
          </a:p>
          <a:p>
            <a:pPr marL="158750" indent="0">
              <a:buNone/>
            </a:pPr>
            <a:endParaRPr lang="en-US" sz="16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Political</a:t>
            </a:r>
            <a:endParaRPr lang="ru-RU" sz="16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Может быть ужесточение ограничений, что приведет к ограничению функционала системы</a:t>
            </a:r>
          </a:p>
          <a:p>
            <a:pPr marL="158750" indent="0"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Economic</a:t>
            </a:r>
            <a:endParaRPr lang="ru-RU" sz="16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Из-за роста курса валют может не хватать средств для поддержания функционирования системы</a:t>
            </a:r>
          </a:p>
          <a:p>
            <a:pPr marL="158750" indent="0"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Social</a:t>
            </a:r>
            <a:endParaRPr lang="ru-RU" sz="16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Центры, использующие другие системы могут создать мнение о недостаточности функционала.</a:t>
            </a:r>
          </a:p>
          <a:p>
            <a:pPr marL="158750" indent="0">
              <a:buNone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Technological</a:t>
            </a:r>
            <a:endParaRPr lang="ru-RU" sz="16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Развитие систем конкурентов может привести к </a:t>
            </a:r>
            <a:r>
              <a:rPr lang="ru-RU" sz="16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потере </a:t>
            </a:r>
            <a:r>
              <a:rPr lang="ru-RU" sz="16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актуальности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14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622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39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250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00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type="tx">
  <p:cSld name="TITLE_AND_BODY">
    <p:bg>
      <p:bgPr>
        <a:gradFill>
          <a:gsLst>
            <a:gs pos="0">
              <a:srgbClr val="F67F00"/>
            </a:gs>
            <a:gs pos="100000">
              <a:srgbClr val="FFAE3B"/>
            </a:gs>
          </a:gsLst>
          <a:lin ang="7465411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48925" y="118500"/>
            <a:ext cx="56313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48922" y="1840706"/>
            <a:ext cx="78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2071" y="359811"/>
            <a:ext cx="1637378" cy="42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1300"/>
              <a:buNone/>
              <a:defRPr sz="2400">
                <a:solidFill>
                  <a:srgbClr val="FF94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1pPr>
            <a:lvl2pPr marL="914400" lvl="1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2pPr>
            <a:lvl3pPr marL="1371600" lvl="2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3pPr>
            <a:lvl4pPr marL="1828800" lvl="3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4pPr>
            <a:lvl5pPr marL="2286000" lvl="4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5pPr>
            <a:lvl6pPr marL="2743200" lvl="5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6pPr>
            <a:lvl7pPr marL="3200400" lvl="6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8pPr>
            <a:lvl9pPr marL="4114800" lvl="8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363668" y="4321968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8462" y="359810"/>
            <a:ext cx="1635792" cy="4215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490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 dirty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18/10/relationships/comments" Target="../comments/modernComment_11F_55F28E8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F_55F28E8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F_55F28E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bg1"/>
                </a:solidFill>
                <a:latin typeface="Fira Sans" panose="020B0503050000020004" pitchFamily="34" charset="0"/>
              </a:rPr>
              <a:t>1</a:t>
            </a:fld>
            <a:endParaRPr sz="140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4E2FC-7B51-7DFB-A07D-476FD60B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" y="111690"/>
            <a:ext cx="5679281" cy="6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 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(СПбГУТ)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Санкт-Петербургский колледж телекоммуникаций им. Э.Т. Кренкеля</a:t>
            </a:r>
            <a:endParaRPr lang="ru-RU" altLang="ru-RU" sz="1050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377A82A-3FBE-D22B-0695-64021053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89" y="1719351"/>
            <a:ext cx="669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Специальность:</a:t>
            </a:r>
            <a:r>
              <a:rPr lang="en-US" altLang="ru-RU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09.02.03 - Программирование в компьютерных системах</a:t>
            </a:r>
            <a:endParaRPr lang="ru-RU" altLang="ru-RU" i="1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C02E5B2-1399-3A42-8F69-56A98076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1574"/>
            <a:ext cx="685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ВЫПУСКНАЯ  КВАЛИФИКАЦИОННАЯ  РАБОТА</a:t>
            </a:r>
          </a:p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(</a:t>
            </a:r>
            <a:r>
              <a:rPr lang="ru-RU" altLang="ru-RU" b="1" dirty="0" smtClean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проект)</a:t>
            </a:r>
            <a:endParaRPr lang="ru-RU" altLang="ru-RU" b="1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dirty="0">
              <a:solidFill>
                <a:schemeClr val="bg1"/>
              </a:solidFill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87D2B-4F4E-2C51-F204-70D0CE7F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20238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«Разработка автоматизированной информационной системы сервисного ИТ-центра»</a:t>
            </a: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F851CE23-0E5D-6810-9E31-373A6E56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5077"/>
              </p:ext>
            </p:extLst>
          </p:nvPr>
        </p:nvGraphicFramePr>
        <p:xfrm>
          <a:off x="1143000" y="3919319"/>
          <a:ext cx="6761559" cy="685329"/>
        </p:xfrm>
        <a:graphic>
          <a:graphicData uri="http://schemas.openxmlformats.org/drawingml/2006/table">
            <a:tbl>
              <a:tblPr/>
              <a:tblGrid>
                <a:gridCol w="11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Дипломник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Самойлов Евгений Александрович</a:t>
                      </a: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Карелина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 Ирина Владимировна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"/>
                        <a:cs typeface="Times New Roman" pitchFamily="18" charset="0"/>
                      </a:endParaRP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8B39C05-0658-175E-9DD5-96F330425BE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525555" y="4714279"/>
            <a:ext cx="6858000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200" b="1" dirty="0">
                <a:solidFill>
                  <a:schemeClr val="bg1"/>
                </a:solidFill>
                <a:latin typeface="Fira Sans" panose="020B0503050000020004" pitchFamily="34" charset="0"/>
                <a:cs typeface="Times New Roman" panose="02020603050405020304" pitchFamily="18" charset="0"/>
              </a:rPr>
              <a:t>Санкт-Петербург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43840" y="463890"/>
            <a:ext cx="684784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Моделирование программного обеспечения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10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70647" y="4735442"/>
            <a:ext cx="1898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use-case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9" y="884487"/>
            <a:ext cx="5138420" cy="38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Моделирование программного обеспечения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63927" y="4735442"/>
            <a:ext cx="6511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 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прецедента последовательности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«Изменение личных данных»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4" y="756392"/>
            <a:ext cx="3945150" cy="38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 smtClean="0">
                <a:latin typeface="Fira Sans" panose="020B0503050000020004" pitchFamily="34" charset="0"/>
              </a:rPr>
              <a:t>Проектирование базы данных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12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26325" y="4735442"/>
            <a:ext cx="1386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ER-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8" y="762892"/>
            <a:ext cx="7263926" cy="397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13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33166" y="4735442"/>
            <a:ext cx="1773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Окно Авторизации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1" y="898639"/>
            <a:ext cx="7644969" cy="36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14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86494" y="4735442"/>
            <a:ext cx="2066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Окно Личный кабинет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8" y="877419"/>
            <a:ext cx="7613600" cy="37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4147" y="4735442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Окно Задач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6" y="877419"/>
            <a:ext cx="7567645" cy="36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Графический интерфейс пользователя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16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1332" y="4735442"/>
            <a:ext cx="4156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Фрагмент кода для изменения личных данных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9221" y="874305"/>
            <a:ext cx="7379389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class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ProfileUpdateView(UpdateView):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model = users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form_class = ProfileUpdateForm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template_name =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'itservice/profile_edit.html'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def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Fira Sans" panose="020B0503050000020004" pitchFamily="34" charset="0"/>
              </a:rPr>
              <a:t>get_object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queryset=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None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return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.request.user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def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Fira Sans" panose="020B0503050000020004" pitchFamily="34" charset="0"/>
              </a:rPr>
              <a:t>get_context_data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**kwargs):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context =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Fira Sans" panose="020B0503050000020004" pitchFamily="34" charset="0"/>
              </a:rPr>
              <a:t>super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().get_context_data(**kwargs)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if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.request.POST: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context[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'user_form'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] = ProfileFrom(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.request.POST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Fira Sans" panose="020B0503050000020004" pitchFamily="34" charset="0"/>
              </a:rPr>
              <a:t>instance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=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.request.user)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else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context[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'user_form'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] = ProfileFrom(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Fira Sans" panose="020B0503050000020004" pitchFamily="34" charset="0"/>
              </a:rPr>
              <a:t>instance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=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.request.user)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return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context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def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Fira Sans" panose="020B0503050000020004" pitchFamily="34" charset="0"/>
              </a:rPr>
              <a:t>form_valid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form):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context =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.get_context_data()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user_form = context[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'user_form'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]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with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transaction.atomic():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if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Fira Sans" panose="020B0503050000020004" pitchFamily="34" charset="0"/>
              </a:rPr>
              <a:t>all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([form.is_valid()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user_form.is_valid()]):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    user_form.save()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    form.save()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else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    context.update({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'user_form'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: user_form})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return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.render_to_response(context)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return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Fira Sans" panose="020B0503050000020004" pitchFamily="34" charset="0"/>
              </a:rPr>
              <a:t>super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(ProfileUpdateView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).form_valid(form)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/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def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get_success_url(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Fira Sans" panose="020B0503050000020004" pitchFamily="34" charset="0"/>
              </a:rPr>
              <a:t>self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):</a:t>
            </a:r>
            <a:b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</a:b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       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Fira Sans" panose="020B0503050000020004" pitchFamily="34" charset="0"/>
              </a:rPr>
              <a:t>return 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reverse_lazy(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Fira Sans" panose="020B0503050000020004" pitchFamily="34" charset="0"/>
              </a:rPr>
              <a:t>'profile'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Fira Sans" panose="020B0503050000020004" pitchFamily="34" charset="0"/>
              </a:rPr>
              <a:t>)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Тестирование программного обеспечения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17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6936"/>
              </p:ext>
            </p:extLst>
          </p:nvPr>
        </p:nvGraphicFramePr>
        <p:xfrm>
          <a:off x="354745" y="877419"/>
          <a:ext cx="8349505" cy="39391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69901">
                  <a:extLst>
                    <a:ext uri="{9D8B030D-6E8A-4147-A177-3AD203B41FA5}">
                      <a16:colId xmlns:a16="http://schemas.microsoft.com/office/drawing/2014/main" val="1910367260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2472725715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3204148770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3624138089"/>
                    </a:ext>
                  </a:extLst>
                </a:gridCol>
                <a:gridCol w="1669901">
                  <a:extLst>
                    <a:ext uri="{9D8B030D-6E8A-4147-A177-3AD203B41FA5}">
                      <a16:colId xmlns:a16="http://schemas.microsoft.com/office/drawing/2014/main" val="1925105971"/>
                    </a:ext>
                  </a:extLst>
                </a:gridCol>
              </a:tblGrid>
              <a:tr h="486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Название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Тестовые данные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Ожидаемый результат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Фактический результат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Fira Sans" panose="020B0503050000020004" pitchFamily="34" charset="0"/>
                        </a:rPr>
                        <a:t>Статус 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736487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Вход с вводом существующего логина и пароля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Логин: 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admin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Пароль: </a:t>
                      </a:r>
                      <a:r>
                        <a:rPr lang="ru-RU" sz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static123</a:t>
                      </a:r>
                      <a:endParaRPr lang="en-US" sz="1200" dirty="0" smtClean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Роль </a:t>
                      </a: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сотрудника: Менеджер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Сотрудник успешно вошел в систему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Сотрудник успешно вошел в систему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 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412111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Вход с вводом несуществующего логина и пароля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Логин: 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user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Пароль: 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user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Роль сотрудника: неизвестна 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Система оповещает о неправильном логине и пароле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Сотрудник не вошел в систему, сообщение получено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8845124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Вход с вводом только логина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Логин: admin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Пароль: </a:t>
                      </a:r>
                      <a:r>
                        <a:rPr lang="ru-RU" sz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-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Роль </a:t>
                      </a: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сотрудника: Менеджер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пароля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пароля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856559"/>
                  </a:ext>
                </a:extLst>
              </a:tr>
              <a:tr h="8631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Вход с вводом только пароля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Логин: -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Пароль: static123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Роль сотрудника: Менеджер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логина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Система оповещает о необходимости ввода логина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60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Fira Sans" panose="020B0503050000020004" pitchFamily="34" charset="0"/>
                        </a:rPr>
                        <a:t>Пройден</a:t>
                      </a:r>
                      <a:endParaRPr lang="ru-RU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25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Разработка технической документации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18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" y="4473832"/>
            <a:ext cx="838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1600" dirty="0">
                <a:latin typeface="Fira Sans" panose="020B0503050000020004" pitchFamily="34" charset="0"/>
              </a:rPr>
              <a:t>Руководство администратора </a:t>
            </a:r>
            <a:r>
              <a:rPr lang="ru-RU" sz="1600" dirty="0" smtClean="0">
                <a:latin typeface="Fira Sans" panose="020B0503050000020004" pitchFamily="34" charset="0"/>
              </a:rPr>
              <a:t>                       Руководство </a:t>
            </a:r>
            <a:r>
              <a:rPr lang="ru-RU" sz="1600" dirty="0">
                <a:latin typeface="Fira Sans" panose="020B0503050000020004" pitchFamily="34" charset="0"/>
              </a:rPr>
              <a:t>пользователя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56" y="898640"/>
            <a:ext cx="2965556" cy="36381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682" y="894124"/>
            <a:ext cx="3025502" cy="36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7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>
                <a:latin typeface="Fira Sans" panose="020B0503050000020004" pitchFamily="34" charset="0"/>
              </a:rPr>
              <a:t>Э</a:t>
            </a:r>
            <a:r>
              <a:rPr lang="ru-RU" dirty="0" smtClean="0">
                <a:latin typeface="Fira Sans" panose="020B0503050000020004" pitchFamily="34" charset="0"/>
              </a:rPr>
              <a:t>кономическое </a:t>
            </a:r>
            <a:r>
              <a:rPr lang="ru-RU" dirty="0">
                <a:latin typeface="Fira Sans" panose="020B0503050000020004" pitchFamily="34" charset="0"/>
              </a:rPr>
              <a:t>обоснование проекта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19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17977"/>
              </p:ext>
            </p:extLst>
          </p:nvPr>
        </p:nvGraphicFramePr>
        <p:xfrm>
          <a:off x="552449" y="866417"/>
          <a:ext cx="7943851" cy="397537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4591">
                  <a:extLst>
                    <a:ext uri="{9D8B030D-6E8A-4147-A177-3AD203B41FA5}">
                      <a16:colId xmlns:a16="http://schemas.microsoft.com/office/drawing/2014/main" val="1860208391"/>
                    </a:ext>
                  </a:extLst>
                </a:gridCol>
                <a:gridCol w="2729695">
                  <a:extLst>
                    <a:ext uri="{9D8B030D-6E8A-4147-A177-3AD203B41FA5}">
                      <a16:colId xmlns:a16="http://schemas.microsoft.com/office/drawing/2014/main" val="1153529259"/>
                    </a:ext>
                  </a:extLst>
                </a:gridCol>
                <a:gridCol w="1969870">
                  <a:extLst>
                    <a:ext uri="{9D8B030D-6E8A-4147-A177-3AD203B41FA5}">
                      <a16:colId xmlns:a16="http://schemas.microsoft.com/office/drawing/2014/main" val="4244959067"/>
                    </a:ext>
                  </a:extLst>
                </a:gridCol>
                <a:gridCol w="2729695">
                  <a:extLst>
                    <a:ext uri="{9D8B030D-6E8A-4147-A177-3AD203B41FA5}">
                      <a16:colId xmlns:a16="http://schemas.microsoft.com/office/drawing/2014/main" val="1119395505"/>
                    </a:ext>
                  </a:extLst>
                </a:gridCol>
              </a:tblGrid>
              <a:tr h="4214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Наименование статей затрат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Сумма, руб.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637260"/>
                  </a:ext>
                </a:extLst>
              </a:tr>
              <a:tr h="4214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Затраты на материалы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200" baseline="-250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11 410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388578"/>
                  </a:ext>
                </a:extLst>
              </a:tr>
              <a:tr h="4214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Эксплуатационные затраты (ф.5)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Эз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31 095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924829"/>
                  </a:ext>
                </a:extLst>
              </a:tr>
              <a:tr h="4214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Фонд оплаты труда (ф.2)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ФОТ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32 916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1319824"/>
                  </a:ext>
                </a:extLst>
              </a:tr>
              <a:tr h="4214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Отчисления от фонда оплаты труда (ф.3)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200" baseline="-250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ФОТ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9 875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758887"/>
                  </a:ext>
                </a:extLst>
              </a:tr>
              <a:tr h="4214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Накладные расходы (ф.12)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200" baseline="-25000" dirty="0" err="1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накл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13 166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379804"/>
                  </a:ext>
                </a:extLst>
              </a:tr>
              <a:tr h="5676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Себестоимость ПО без учета расходов на сопровождение и адаптацию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п.1+п.2+п.3+п.4+п.5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98 462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023909"/>
                  </a:ext>
                </a:extLst>
              </a:tr>
              <a:tr h="4214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Расходы на сопровождение и адаптацию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от п. 6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9 846</a:t>
                      </a:r>
                      <a:endParaRPr lang="ru-RU" sz="11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110731"/>
                  </a:ext>
                </a:extLst>
              </a:tr>
              <a:tr h="4214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Полная (плановая) себестоимость ПО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baseline="-250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</a:t>
                      </a: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.= п.6 + п.7</a:t>
                      </a:r>
                      <a:endParaRPr lang="ru-RU" sz="11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108 308</a:t>
                      </a:r>
                      <a:endParaRPr lang="ru-RU" sz="1200" b="1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150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92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r>
              <a:rPr lang="ru" dirty="0">
                <a:latin typeface="Fira Sans" panose="020B0503050000020004" pitchFamily="34" charset="0"/>
                <a:cs typeface="Times New Roman" panose="02020603050405020304" pitchFamily="18" charset="0"/>
              </a:rPr>
              <a:t>Постановка задач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 smtClean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</a:t>
            </a: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928" y="1116100"/>
            <a:ext cx="8467422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Fira Sans" panose="020B0503050000020004" pitchFamily="34" charset="0"/>
              </a:rPr>
              <a:t>Цель:</a:t>
            </a:r>
          </a:p>
          <a:p>
            <a:pPr indent="450000" algn="just"/>
            <a:r>
              <a:rPr lang="ru-RU" dirty="0">
                <a:latin typeface="Fira Sans" panose="020B0503050000020004" pitchFamily="34" charset="0"/>
              </a:rPr>
              <a:t>Разработка </a:t>
            </a:r>
            <a:r>
              <a:rPr lang="ru-RU" dirty="0" smtClean="0">
                <a:latin typeface="Fira Sans" panose="020B0503050000020004" pitchFamily="34" charset="0"/>
              </a:rPr>
              <a:t>автоматизированной информационной системы сервисного </a:t>
            </a:r>
            <a:r>
              <a:rPr lang="en-US" dirty="0" smtClean="0">
                <a:latin typeface="Fira Sans" panose="020B0503050000020004" pitchFamily="34" charset="0"/>
              </a:rPr>
              <a:t>IT-</a:t>
            </a:r>
            <a:r>
              <a:rPr lang="ru-RU" dirty="0" smtClean="0">
                <a:latin typeface="Fira Sans" panose="020B0503050000020004" pitchFamily="34" charset="0"/>
              </a:rPr>
              <a:t>центра.</a:t>
            </a:r>
            <a:endParaRPr lang="ru-RU" dirty="0">
              <a:latin typeface="Fira Sans" panose="020B0503050000020004" pitchFamily="34" charset="0"/>
            </a:endParaRPr>
          </a:p>
          <a:p>
            <a:r>
              <a:rPr lang="ru-RU" b="1" dirty="0">
                <a:latin typeface="Fira Sans" panose="020B0503050000020004" pitchFamily="34" charset="0"/>
              </a:rPr>
              <a:t>Задачи:</a:t>
            </a: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области;</a:t>
            </a: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функциональные требования к </a:t>
            </a:r>
            <a:r>
              <a:rPr lang="ru-RU" dirty="0" smtClean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системе;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сформировать нефункциональные требования к системе</a:t>
            </a:r>
            <a:r>
              <a:rPr lang="ru-RU" dirty="0" smtClean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обзор архитектуры программного обеспечения;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спроектировать ER-диаграмму;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основной функционал веб-сервиса;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веб-сервиса и БД;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подготовить технологическую документацию;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0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Fira Sans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технико-экономическое обоснование программного продукта.</a:t>
            </a:r>
            <a:endParaRPr lang="ru-RU" dirty="0">
              <a:latin typeface="Fira Sans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54743" y="436719"/>
            <a:ext cx="6648884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lvl="0"/>
            <a:r>
              <a:rPr lang="ru-RU" dirty="0" smtClean="0">
                <a:latin typeface="Fira Sans" panose="020B0503050000020004" pitchFamily="34" charset="0"/>
              </a:rPr>
              <a:t>Вывод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20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900" y="1152524"/>
            <a:ext cx="82805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600" dirty="0" smtClean="0">
                <a:latin typeface="Fira Sans" panose="020B0503050000020004" pitchFamily="34" charset="0"/>
              </a:rPr>
              <a:t>Цель дипломной работы - это автоматизированная информационная система для IT сервиса, разработанная на языке Python с использованием фреймворка Django в среде PyCharm. </a:t>
            </a:r>
          </a:p>
          <a:p>
            <a:pPr indent="457200"/>
            <a:endParaRPr lang="ru-RU" sz="1600" dirty="0" smtClean="0">
              <a:latin typeface="Fira Sans" panose="020B0503050000020004" pitchFamily="34" charset="0"/>
            </a:endParaRPr>
          </a:p>
          <a:p>
            <a:pPr indent="457200"/>
            <a:r>
              <a:rPr lang="ru-RU" sz="1600" dirty="0">
                <a:latin typeface="Fira Sans" panose="020B0503050000020004" pitchFamily="34" charset="0"/>
              </a:rPr>
              <a:t>В дальнейшем планируется:</a:t>
            </a:r>
          </a:p>
          <a:p>
            <a:pPr indent="457200"/>
            <a:r>
              <a:rPr lang="ru-RU" sz="1600" dirty="0">
                <a:latin typeface="Fira Sans" panose="020B0503050000020004" pitchFamily="34" charset="0"/>
              </a:rPr>
              <a:t>•	добавить тарифные временные планы использования данной системы;</a:t>
            </a:r>
          </a:p>
          <a:p>
            <a:pPr indent="457200"/>
            <a:r>
              <a:rPr lang="ru-RU" sz="1600" dirty="0">
                <a:latin typeface="Fira Sans" panose="020B0503050000020004" pitchFamily="34" charset="0"/>
              </a:rPr>
              <a:t>•	обновить интерфейс;</a:t>
            </a:r>
          </a:p>
          <a:p>
            <a:pPr indent="457200"/>
            <a:r>
              <a:rPr lang="ru-RU" sz="1600" dirty="0">
                <a:latin typeface="Fira Sans" panose="020B0503050000020004" pitchFamily="34" charset="0"/>
              </a:rPr>
              <a:t>•	улучшить автоматизацию приема заявок.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18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bg1"/>
                </a:solidFill>
              </a:rPr>
              <a:t>21</a:t>
            </a:fld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4E2FC-7B51-7DFB-A07D-476FD60B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" y="111690"/>
            <a:ext cx="5679281" cy="6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 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(СПбГУТ)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Санкт-Петербургский колледж телекоммуникаций им. Э.Т. Кренкеля</a:t>
            </a:r>
            <a:endParaRPr lang="ru-RU" altLang="ru-RU" sz="1050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377A82A-3FBE-D22B-0695-64021053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89" y="1719351"/>
            <a:ext cx="669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Специальность:</a:t>
            </a:r>
            <a:r>
              <a:rPr lang="en-US" altLang="ru-RU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09.02.03 - Программирование в компьютерных системах</a:t>
            </a:r>
            <a:endParaRPr lang="ru-RU" altLang="ru-RU" i="1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C02E5B2-1399-3A42-8F69-56A98076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1574"/>
            <a:ext cx="685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ВЫПУСКНАЯ  КВАЛИФИКАЦИОННАЯ  РАБОТА</a:t>
            </a:r>
          </a:p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(</a:t>
            </a:r>
            <a:r>
              <a:rPr lang="ru-RU" altLang="ru-RU" b="1" dirty="0" smtClean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проект)</a:t>
            </a:r>
            <a:endParaRPr lang="ru-RU" altLang="ru-RU" b="1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87D2B-4F4E-2C51-F204-70D0CE7F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20238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 smtClean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«Разработка </a:t>
            </a:r>
            <a:r>
              <a:rPr lang="ru-RU" altLang="ru-RU" sz="200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автоматизированной информационной системы сервисного </a:t>
            </a:r>
            <a:r>
              <a:rPr lang="ru-RU" altLang="ru-RU" sz="2000" b="1" dirty="0" smtClean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ИТ-центра»</a:t>
            </a:r>
            <a:endParaRPr lang="ru-RU" altLang="ru-RU" sz="2000" b="1" dirty="0">
              <a:solidFill>
                <a:schemeClr val="bg1"/>
              </a:solidFill>
              <a:latin typeface="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F851CE23-0E5D-6810-9E31-373A6E56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43384"/>
              </p:ext>
            </p:extLst>
          </p:nvPr>
        </p:nvGraphicFramePr>
        <p:xfrm>
          <a:off x="1143000" y="3919319"/>
          <a:ext cx="6761559" cy="502450"/>
        </p:xfrm>
        <a:graphic>
          <a:graphicData uri="http://schemas.openxmlformats.org/drawingml/2006/table">
            <a:tbl>
              <a:tblPr/>
              <a:tblGrid>
                <a:gridCol w="11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Дипломник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Самойлов Евгений Александрович</a:t>
                      </a:r>
                      <a:endParaRPr kumimoji="0" lang="ru-RU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"/>
                        <a:cs typeface="Times New Roman" pitchFamily="18" charset="0"/>
                      </a:endParaRP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  <a:cs typeface="Times New Roman" pitchFamily="18" charset="0"/>
                        </a:rPr>
                        <a:t>Карелина Ирина Владимировна</a:t>
                      </a: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8B39C05-0658-175E-9DD5-96F330425BE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525555" y="4714279"/>
            <a:ext cx="6858000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200" b="1" dirty="0">
                <a:solidFill>
                  <a:schemeClr val="bg1"/>
                </a:solidFill>
                <a:latin typeface=""/>
                <a:cs typeface="Times New Roman" panose="02020603050405020304" pitchFamily="18" charset="0"/>
              </a:rPr>
              <a:t>Санкт-Петербург 2023</a:t>
            </a:r>
          </a:p>
        </p:txBody>
      </p:sp>
    </p:spTree>
    <p:extLst>
      <p:ext uri="{BB962C8B-B14F-4D97-AF65-F5344CB8AC3E}">
        <p14:creationId xmlns:p14="http://schemas.microsoft.com/office/powerpoint/2010/main" val="42679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Fira Sans" panose="020B0503050000020004" pitchFamily="34" charset="0"/>
                <a:cs typeface="Times New Roman" panose="02020603050405020304" pitchFamily="18" charset="0"/>
              </a:rPr>
              <a:t>Актуальность</a:t>
            </a:r>
            <a:r>
              <a:rPr lang="ru" sz="3600" dirty="0">
                <a:solidFill>
                  <a:srgbClr val="FFC000"/>
                </a:solidFill>
                <a:latin typeface="Fira Sans" panose="020B0503050000020004" pitchFamily="34" charset="0"/>
              </a:rPr>
              <a:t> </a:t>
            </a:r>
            <a:r>
              <a:rPr lang="ru" dirty="0">
                <a:latin typeface="Fira Sans" panose="020B0503050000020004" pitchFamily="34" charset="0"/>
                <a:cs typeface="Times New Roman" panose="02020603050405020304" pitchFamily="18" charset="0"/>
              </a:rPr>
              <a:t>проекта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3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2928" y="1116100"/>
            <a:ext cx="3316765" cy="169195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1014412"/>
            <a:ext cx="3576320" cy="1793645"/>
          </a:xfrm>
          <a:prstGeom prst="rect">
            <a:avLst/>
          </a:prstGeom>
        </p:spPr>
      </p:pic>
      <p:pic>
        <p:nvPicPr>
          <p:cNvPr id="8" name="Рисунок 7" descr="Salesforce Essentials vs. Bigin by Zoho CRM: Small Business CRM Slugfest |  PCMa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05" y="3104722"/>
            <a:ext cx="3147695" cy="18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410892" y="819435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AmoCRM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614" y="65151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ira Sans" panose="020B0503050000020004" pitchFamily="34" charset="0"/>
              </a:rPr>
              <a:t>Мегаплан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5899" y="279694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Salesforce</a:t>
            </a:r>
            <a:endParaRPr lang="ru-RU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595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6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SWOT -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нализ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4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04379"/>
              </p:ext>
            </p:extLst>
          </p:nvPr>
        </p:nvGraphicFramePr>
        <p:xfrm>
          <a:off x="616744" y="1116100"/>
          <a:ext cx="8087505" cy="32730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95835">
                  <a:extLst>
                    <a:ext uri="{9D8B030D-6E8A-4147-A177-3AD203B41FA5}">
                      <a16:colId xmlns:a16="http://schemas.microsoft.com/office/drawing/2014/main" val="3253459211"/>
                    </a:ext>
                  </a:extLst>
                </a:gridCol>
                <a:gridCol w="2695835">
                  <a:extLst>
                    <a:ext uri="{9D8B030D-6E8A-4147-A177-3AD203B41FA5}">
                      <a16:colId xmlns:a16="http://schemas.microsoft.com/office/drawing/2014/main" val="2201426379"/>
                    </a:ext>
                  </a:extLst>
                </a:gridCol>
                <a:gridCol w="2695835">
                  <a:extLst>
                    <a:ext uri="{9D8B030D-6E8A-4147-A177-3AD203B41FA5}">
                      <a16:colId xmlns:a16="http://schemas.microsoft.com/office/drawing/2014/main" val="16151205"/>
                    </a:ext>
                  </a:extLst>
                </a:gridCol>
              </a:tblGrid>
              <a:tr h="1088794">
                <a:tc>
                  <a:txBody>
                    <a:bodyPr/>
                    <a:lstStyle/>
                    <a:p>
                      <a:endParaRPr lang="ru-RU" sz="1800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4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Положительное влияние/Сильные стороны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Отрицательное влияние/Слабые стороны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469"/>
                  </a:ext>
                </a:extLst>
              </a:tr>
              <a:tr h="1088794">
                <a:tc>
                  <a:txBody>
                    <a:bodyPr/>
                    <a:lstStyle/>
                    <a:p>
                      <a:pPr indent="184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Внутренняя среда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Цены на услуги более низкие чем у конкурентов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Потребность в расходах на «раскрутку», для узнаваемости системы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43844"/>
                  </a:ext>
                </a:extLst>
              </a:tr>
              <a:tr h="1095432">
                <a:tc>
                  <a:txBody>
                    <a:bodyPr/>
                    <a:lstStyle/>
                    <a:p>
                      <a:pPr indent="184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Внешняя среда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быстрого роста благодаря всем нужным функционалам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конкуренция, многим пользователем привычнее пользоваться другими системами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950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411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PEST -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Fira Sans" panose="020B0503050000020004" pitchFamily="34" charset="0"/>
                <a:cs typeface="Times New Roman" panose="02020603050405020304" pitchFamily="18" charset="0"/>
              </a:rPr>
              <a:t>нализ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5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92096"/>
              </p:ext>
            </p:extLst>
          </p:nvPr>
        </p:nvGraphicFramePr>
        <p:xfrm>
          <a:off x="1933676" y="922441"/>
          <a:ext cx="5242560" cy="37050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21280">
                  <a:extLst>
                    <a:ext uri="{9D8B030D-6E8A-4147-A177-3AD203B41FA5}">
                      <a16:colId xmlns:a16="http://schemas.microsoft.com/office/drawing/2014/main" val="1441245307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1263955439"/>
                    </a:ext>
                  </a:extLst>
                </a:gridCol>
              </a:tblGrid>
              <a:tr h="185250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Fira Sans" panose="020B0503050000020004" pitchFamily="34" charset="0"/>
                        </a:rPr>
                        <a:t>Political</a:t>
                      </a:r>
                    </a:p>
                    <a:p>
                      <a:endParaRPr lang="ru-RU" sz="1800" b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Fira Sans" panose="020B0503050000020004" pitchFamily="34" charset="0"/>
                      </a:endParaRPr>
                    </a:p>
                    <a:p>
                      <a:r>
                        <a:rPr lang="ru-RU" sz="18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Fira Sans" panose="020B0503050000020004" pitchFamily="34" charset="0"/>
                        </a:rPr>
                        <a:t>Ужесточение</a:t>
                      </a:r>
                      <a:r>
                        <a:rPr lang="ru-RU" sz="18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Fira Sans" panose="020B0503050000020004" pitchFamily="34" charset="0"/>
                        </a:rPr>
                        <a:t> ограничений</a:t>
                      </a:r>
                      <a:endParaRPr lang="ru-RU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Fira Sans" panose="020B0503050000020004" pitchFamily="34" charset="0"/>
                        </a:rPr>
                        <a:t>Economic</a:t>
                      </a:r>
                      <a:endParaRPr lang="ru-RU" sz="1800" b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Fira Sans" panose="020B0503050000020004" pitchFamily="34" charset="0"/>
                      </a:endParaRPr>
                    </a:p>
                    <a:p>
                      <a:endParaRPr lang="ru-RU" sz="1800" b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Fira Sans" panose="020B0503050000020004" pitchFamily="34" charset="0"/>
                      </a:endParaRPr>
                    </a:p>
                    <a:p>
                      <a:r>
                        <a:rPr lang="ru-RU" sz="18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Fira Sans" panose="020B0503050000020004" pitchFamily="34" charset="0"/>
                        </a:rPr>
                        <a:t>Нехватка</a:t>
                      </a:r>
                      <a:r>
                        <a:rPr lang="ru-RU" sz="1800" b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Fira Sans" panose="020B0503050000020004" pitchFamily="34" charset="0"/>
                        </a:rPr>
                        <a:t> средств</a:t>
                      </a:r>
                      <a:endParaRPr lang="ru-RU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701542"/>
                  </a:ext>
                </a:extLst>
              </a:tr>
              <a:tr h="185250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Fira Sans" panose="020B0503050000020004" pitchFamily="34" charset="0"/>
                        </a:rPr>
                        <a:t>Social</a:t>
                      </a:r>
                      <a:endParaRPr lang="ru-RU" sz="1800" b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Fira Sans" panose="020B0503050000020004" pitchFamily="34" charset="0"/>
                      </a:endParaRPr>
                    </a:p>
                    <a:p>
                      <a:endParaRPr lang="ru-RU" sz="1800" b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Fira Sans" panose="020B0503050000020004" pitchFamily="34" charset="0"/>
                      </a:endParaRPr>
                    </a:p>
                    <a:p>
                      <a:r>
                        <a:rPr lang="ru-RU" sz="18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Fira Sans" panose="020B0503050000020004" pitchFamily="34" charset="0"/>
                        </a:rPr>
                        <a:t>Недостаточность функционала</a:t>
                      </a:r>
                      <a:endParaRPr lang="ru-RU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Fira Sans" panose="020B0503050000020004" pitchFamily="34" charset="0"/>
                        </a:rPr>
                        <a:t>Technological</a:t>
                      </a:r>
                      <a:endParaRPr lang="ru-RU" sz="1800" b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Fira Sans" panose="020B0503050000020004" pitchFamily="34" charset="0"/>
                      </a:endParaRPr>
                    </a:p>
                    <a:p>
                      <a:endParaRPr lang="ru-RU" sz="1800" b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Fira Sans" panose="020B0503050000020004" pitchFamily="34" charset="0"/>
                      </a:endParaRPr>
                    </a:p>
                    <a:p>
                      <a:r>
                        <a:rPr lang="ru-RU" sz="18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Fira Sans" panose="020B0503050000020004" pitchFamily="34" charset="0"/>
                        </a:rPr>
                        <a:t>Потеря </a:t>
                      </a:r>
                    </a:p>
                    <a:p>
                      <a:r>
                        <a:rPr lang="ru-RU" sz="18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Fira Sans" panose="020B0503050000020004" pitchFamily="34" charset="0"/>
                        </a:rPr>
                        <a:t>актуальности</a:t>
                      </a:r>
                      <a:endParaRPr lang="ru-RU" sz="18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0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921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36154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: функциональные требования</a:t>
            </a:r>
            <a:r>
              <a:rPr lang="ru-RU" dirty="0">
                <a:effectLst/>
                <a:latin typeface="Fira Sans" panose="020B0503050000020004" pitchFamily="34" charset="0"/>
              </a:rPr>
              <a:t> 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6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7666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154" y="1061723"/>
            <a:ext cx="53124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 smtClean="0">
                <a:latin typeface="Fira Sans" panose="020B0503050000020004" pitchFamily="34" charset="0"/>
              </a:rPr>
              <a:t>Система </a:t>
            </a:r>
            <a:r>
              <a:rPr lang="ru-RU" sz="1600" b="1" dirty="0">
                <a:latin typeface="Fira Sans" panose="020B0503050000020004" pitchFamily="34" charset="0"/>
              </a:rPr>
              <a:t>должна обладать следующими функциями: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Авторизация в </a:t>
            </a:r>
            <a:r>
              <a:rPr lang="ru-RU" sz="1600" dirty="0" smtClean="0">
                <a:latin typeface="Fira Sans" panose="020B0503050000020004" pitchFamily="34" charset="0"/>
              </a:rPr>
              <a:t>системе; 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Регистрация новых сотрудников</a:t>
            </a:r>
            <a:r>
              <a:rPr lang="en-US" sz="1600" dirty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Авторизация в админ-панели</a:t>
            </a:r>
            <a:r>
              <a:rPr lang="en-US" sz="1600" dirty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Добавление и обработка заявок</a:t>
            </a:r>
            <a:r>
              <a:rPr lang="en-US" sz="1600" dirty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Добавление и </a:t>
            </a:r>
            <a:r>
              <a:rPr lang="ru-RU" sz="1600" dirty="0" smtClean="0">
                <a:latin typeface="Fira Sans" panose="020B0503050000020004" pitchFamily="34" charset="0"/>
              </a:rPr>
              <a:t>редактирование</a:t>
            </a:r>
            <a:r>
              <a:rPr lang="en-US" sz="1600" dirty="0" smtClean="0">
                <a:latin typeface="Fira Sans" panose="020B0503050000020004" pitchFamily="34" charset="0"/>
              </a:rPr>
              <a:t> </a:t>
            </a:r>
            <a:r>
              <a:rPr lang="ru-RU" sz="1600" dirty="0" smtClean="0">
                <a:latin typeface="Fira Sans" panose="020B0503050000020004" pitchFamily="34" charset="0"/>
              </a:rPr>
              <a:t>данных;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Fira Sans" panose="020B0503050000020004" pitchFamily="34" charset="0"/>
              </a:rPr>
              <a:t>Экспорт данных о продажах</a:t>
            </a:r>
            <a:r>
              <a:rPr lang="en-US" sz="1600" dirty="0" smtClean="0">
                <a:latin typeface="Fira Sans" panose="020B0503050000020004" pitchFamily="34" charset="0"/>
              </a:rPr>
              <a:t>;</a:t>
            </a:r>
            <a:endParaRPr lang="ru-RU" sz="1600" dirty="0">
              <a:latin typeface="Fira Sans" panose="020B05030500000200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Управление учетной </a:t>
            </a:r>
            <a:r>
              <a:rPr lang="ru-RU" sz="1600" dirty="0" smtClean="0">
                <a:latin typeface="Fira Sans" panose="020B0503050000020004" pitchFamily="34" charset="0"/>
              </a:rPr>
              <a:t>записью</a:t>
            </a:r>
            <a:r>
              <a:rPr lang="en-US" sz="1600" dirty="0" smtClean="0">
                <a:latin typeface="Fira Sans" panose="020B0503050000020004" pitchFamily="34" charset="0"/>
              </a:rPr>
              <a:t>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Fira Sans" panose="020B0503050000020004" pitchFamily="34" charset="0"/>
              </a:rPr>
              <a:t>Просмотр </a:t>
            </a:r>
            <a:r>
              <a:rPr lang="ru-RU" sz="1600" dirty="0">
                <a:latin typeface="Fira Sans" panose="020B0503050000020004" pitchFamily="34" charset="0"/>
              </a:rPr>
              <a:t>справки о </a:t>
            </a:r>
            <a:r>
              <a:rPr lang="ru-RU" sz="1600" dirty="0" smtClean="0">
                <a:latin typeface="Fira Sans" panose="020B0503050000020004" pitchFamily="34" charset="0"/>
              </a:rPr>
              <a:t>странице</a:t>
            </a:r>
            <a:r>
              <a:rPr lang="en-US" sz="1600" dirty="0">
                <a:latin typeface="Fira Sans" panose="020B0503050000020004" pitchFamily="34" charset="0"/>
              </a:rPr>
              <a:t>.</a:t>
            </a:r>
            <a:endParaRPr lang="ru-RU" sz="1600" dirty="0">
              <a:latin typeface="Fira Sans" panose="020B05030500000200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9702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: </a:t>
            </a:r>
            <a:r>
              <a:rPr lang="ru-RU" dirty="0"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ru-RU" dirty="0">
                <a:effectLst/>
                <a:latin typeface="Fira Sans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ru-RU" dirty="0">
                <a:effectLst/>
                <a:latin typeface="Fira Sans" panose="020B0503050000020004" pitchFamily="34" charset="0"/>
              </a:rPr>
              <a:t> </a:t>
            </a:r>
            <a:endParaRPr dirty="0">
              <a:latin typeface="Fira Sans" panose="020B0503050000020004" pitchFamily="34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7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702" y="1271696"/>
            <a:ext cx="70556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Fira Sans" panose="020B0503050000020004" pitchFamily="34" charset="0"/>
              </a:rPr>
              <a:t>Для работы с клиентской частью web-приложения необходимо современный браузер, с поддержкой HTML5, CSS 3 и ECMAScript 2015 (ES6). </a:t>
            </a:r>
            <a:endParaRPr lang="ru-RU" sz="1600" dirty="0" smtClean="0">
              <a:latin typeface="Fira Sans" panose="020B0503050000020004" pitchFamily="34" charset="0"/>
            </a:endParaRPr>
          </a:p>
          <a:p>
            <a:r>
              <a:rPr lang="ru-RU" sz="1600" dirty="0" smtClean="0">
                <a:latin typeface="Fira Sans" panose="020B0503050000020004" pitchFamily="34" charset="0"/>
              </a:rPr>
              <a:t>Например</a:t>
            </a:r>
            <a:r>
              <a:rPr lang="ru-RU" sz="1600" dirty="0">
                <a:latin typeface="Fira Sans" panose="020B0503050000020004" pitchFamily="34" charset="0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Google Chrome;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Yandex браузер;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Opera;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Fira Sans" panose="020B0503050000020004" pitchFamily="34" charset="0"/>
              </a:rPr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26316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68427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Программно-аппаратные средства для разработки  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8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pic>
        <p:nvPicPr>
          <p:cNvPr id="1026" name="Picture 2" descr="Html 5 Logo - Html Logo Png, Transparent Png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9" y="1557034"/>
            <a:ext cx="1096614" cy="129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CSS3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85" y="1583447"/>
            <a:ext cx="1135788" cy="11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Script Logo, symbol, meaning, history, PNG, bra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39" y="1557033"/>
            <a:ext cx="2066914" cy="11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Python-logo-notext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009" y="1583447"/>
            <a:ext cx="1162577" cy="12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:PyCharm Icon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6" y="3420507"/>
            <a:ext cx="894019" cy="8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Файл:Django logo.svg — Википедия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41" y="3545975"/>
            <a:ext cx="1633336" cy="5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dobe Photoshop — Википеди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29" y="3420507"/>
            <a:ext cx="837154" cy="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9356" y="129872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HTML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1799" y="1298720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CSS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3079" y="1271696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JavaScript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8041" y="125433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Python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4805" y="311273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PyCharm</a:t>
            </a:r>
            <a:endParaRPr lang="ru-RU" dirty="0">
              <a:latin typeface="Fira Sans" panose="020B0503050000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8942" y="31127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ira Sans" panose="020B0503050000020004" pitchFamily="34" charset="0"/>
              </a:rPr>
              <a:t>Photoshop</a:t>
            </a:r>
            <a:endParaRPr lang="ru-RU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68427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Fira Sans" panose="020B0503050000020004" pitchFamily="34" charset="0"/>
                <a:cs typeface="Times New Roman" panose="02020603050405020304" pitchFamily="18" charset="0"/>
              </a:rPr>
              <a:t>Архитектура программного обеспечения   </a:t>
            </a:r>
            <a:endParaRPr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9</a:t>
            </a:fld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4154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Fira Sans" panose="020B0503050000020004" pitchFamily="34" charset="0"/>
                <a:cs typeface="Times New Roman" pitchFamily="18" charset="0"/>
              </a:rPr>
              <a:t>Самойлов Евгений Александрович. Разработка автоматизированной информационной системы сервисного ИТ-центра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Fira Sans" panose="020B0503050000020004" pitchFamily="34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8147" y="4700471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latin typeface="Fira Sans" panose="020B0503050000020004" pitchFamily="34" charset="0"/>
                <a:cs typeface="Times New Roman" pitchFamily="18" charset="0"/>
              </a:rPr>
              <a:t>Диаграмма компонентов системы</a:t>
            </a:r>
          </a:p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4" y="916457"/>
            <a:ext cx="6351906" cy="362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1128</Words>
  <Application>Microsoft Office PowerPoint</Application>
  <PresentationFormat>Экран (16:9)</PresentationFormat>
  <Paragraphs>256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Fira Sans</vt:lpstr>
      <vt:lpstr>Symbol</vt:lpstr>
      <vt:lpstr>Times New Roman</vt:lpstr>
      <vt:lpstr>Wingdings</vt:lpstr>
      <vt:lpstr>White</vt:lpstr>
      <vt:lpstr>Презентация PowerPoint</vt:lpstr>
      <vt:lpstr>Постановка задач</vt:lpstr>
      <vt:lpstr>Актуальность проекта</vt:lpstr>
      <vt:lpstr>SWOT - анализ</vt:lpstr>
      <vt:lpstr>PEST - анализ</vt:lpstr>
      <vt:lpstr>Постановка задачи : функциональные требования </vt:lpstr>
      <vt:lpstr>Постановка задачи : нефункциональные требования </vt:lpstr>
      <vt:lpstr>Программно-аппаратные средства для разработки  </vt:lpstr>
      <vt:lpstr>Архитектура программного обеспечения   </vt:lpstr>
      <vt:lpstr>Моделирование программного обеспечения</vt:lpstr>
      <vt:lpstr>Моделирование программного обеспечения</vt:lpstr>
      <vt:lpstr>Проектирование базы данных</vt:lpstr>
      <vt:lpstr>Графический интерфейс пользователя</vt:lpstr>
      <vt:lpstr>Графический интерфейс пользователя</vt:lpstr>
      <vt:lpstr>Графический интерфейс пользователя</vt:lpstr>
      <vt:lpstr>Графический интерфейс пользователя</vt:lpstr>
      <vt:lpstr>Тестирование программного обеспечения</vt:lpstr>
      <vt:lpstr>Разработка технической документации</vt:lpstr>
      <vt:lpstr>Экономическое обоснование проекта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Евгений Самойлов</dc:creator>
  <cp:lastModifiedBy>Евгений Самойлов</cp:lastModifiedBy>
  <cp:revision>24</cp:revision>
  <dcterms:modified xsi:type="dcterms:W3CDTF">2023-06-27T11:32:20Z</dcterms:modified>
</cp:coreProperties>
</file>