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1F_55F28E88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287" r:id="rId4"/>
    <p:sldId id="294" r:id="rId5"/>
    <p:sldId id="295" r:id="rId6"/>
    <p:sldId id="288" r:id="rId7"/>
    <p:sldId id="289" r:id="rId8"/>
    <p:sldId id="290" r:id="rId9"/>
    <p:sldId id="291" r:id="rId10"/>
    <p:sldId id="292" r:id="rId11"/>
    <p:sldId id="296" r:id="rId12"/>
    <p:sldId id="297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29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4F24D3-0EF6-FE2A-9C3E-EE1E7EFF93CE}" name="Наталья Кривоносова" initials="НК" userId="Наталья Кривоносова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Самойлов" initials="ЕС" lastIdx="1" clrIdx="0">
    <p:extLst>
      <p:ext uri="{19B8F6BF-5375-455C-9EA6-DF929625EA0E}">
        <p15:presenceInfo xmlns:p15="http://schemas.microsoft.com/office/powerpoint/2012/main" userId="6814862d0740d9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>
      <p:cViewPr>
        <p:scale>
          <a:sx n="100" d="100"/>
          <a:sy n="100" d="100"/>
        </p:scale>
        <p:origin x="1314" y="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1F_55F28E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844A5B-E083-6242-91F8-E7A464112F8F}" authorId="{7C4F24D3-0EF6-FE2A-9C3E-EE1E7EFF93CE}" created="2023-05-08T05:34:19.926">
    <pc:sldMkLst xmlns:pc="http://schemas.microsoft.com/office/powerpoint/2013/main/command">
      <pc:docMk/>
      <pc:sldMk cId="1441959560" sldId="287"/>
    </pc:sldMkLst>
    <p188:txBody>
      <a:bodyPr/>
      <a:lstStyle/>
      <a:p>
        <a:r>
          <a:rPr lang="ru-RU"/>
          <a:t>На дауном слайде показать статистику, демонстрирующую актуальность разработки. Можно указать аналоги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8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76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3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3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62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29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003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15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5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7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4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5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66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14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2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9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50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0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F_55F28E8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F_55F28E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F_55F28E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tx1">
                    <a:lumMod val="50000"/>
                  </a:schemeClr>
                </a:solidFill>
                <a:latin typeface="Fira Sans" panose="020B0503050000020004" pitchFamily="34" charset="0"/>
              </a:rPr>
              <a:t>1</a:t>
            </a:fld>
            <a:endParaRPr sz="1400" dirty="0">
              <a:solidFill>
                <a:schemeClr val="tx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ru-RU" altLang="ru-RU" sz="1050" b="1" dirty="0" err="1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СПбГУТ</a:t>
            </a:r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50" b="1" dirty="0" err="1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Кренкеля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09.02.03 - Программирование в компьютерных системах</a:t>
            </a:r>
            <a:endParaRPr lang="ru-RU" altLang="ru-RU" i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проект)</a:t>
            </a:r>
            <a:endParaRPr lang="ru-RU" altLang="ru-RU" b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«Разработка автоматизированной информационной системы сервисного ИТ-центра»</a:t>
            </a:r>
            <a:endParaRPr lang="ru-RU" altLang="ru-RU" sz="2000" b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5077"/>
              </p:ext>
            </p:extLst>
          </p:nvPr>
        </p:nvGraphicFramePr>
        <p:xfrm>
          <a:off x="1143000" y="3919319"/>
          <a:ext cx="6761559" cy="685329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Самойлов Евгений Александрович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Карелина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 Ирина Владимировна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43840" y="463890"/>
            <a:ext cx="684784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Моделирование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647" y="4735442"/>
            <a:ext cx="1898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use-case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24" y="904590"/>
            <a:ext cx="5340350" cy="3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Моделирование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66466" y="4735442"/>
            <a:ext cx="5506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последовательности «Изменение личных данных»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4" y="756392"/>
            <a:ext cx="3945150" cy="38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 smtClean="0">
                <a:latin typeface="Fira Sans" panose="020B0503050000020004" pitchFamily="34" charset="0"/>
              </a:rPr>
              <a:t>Проектирование базы данных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26325" y="4735442"/>
            <a:ext cx="1386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ER-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3" y="823451"/>
            <a:ext cx="8349507" cy="39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6439" y="4735442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Логина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1" y="898639"/>
            <a:ext cx="7644969" cy="36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8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4231" y="4735442"/>
            <a:ext cx="1491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Профиля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8" y="877419"/>
            <a:ext cx="7613600" cy="37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4147" y="473544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Задач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6" y="877419"/>
            <a:ext cx="7567645" cy="36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Описание процесса разработки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4147" y="473544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Задач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6" y="877419"/>
            <a:ext cx="7567645" cy="36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1332" y="4735442"/>
            <a:ext cx="4156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Фрагмент кода для изменения личных данных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37" y="877419"/>
            <a:ext cx="5283524" cy="37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Тестирование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58601"/>
              </p:ext>
            </p:extLst>
          </p:nvPr>
        </p:nvGraphicFramePr>
        <p:xfrm>
          <a:off x="354745" y="877419"/>
          <a:ext cx="8349505" cy="4022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9901">
                  <a:extLst>
                    <a:ext uri="{9D8B030D-6E8A-4147-A177-3AD203B41FA5}">
                      <a16:colId xmlns:a16="http://schemas.microsoft.com/office/drawing/2014/main" val="1910367260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2472725715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3204148770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3624138089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1925105971"/>
                    </a:ext>
                  </a:extLst>
                </a:gridCol>
              </a:tblGrid>
              <a:tr h="486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Название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Тестовые данные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Ожидаемый результат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Фактический результат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Статус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736487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Вход с вводом существующего логина и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</a:t>
                      </a:r>
                      <a:r>
                        <a:rPr lang="en-US" sz="1200" dirty="0">
                          <a:effectLst/>
                          <a:latin typeface="Fira Sans" panose="020B0503050000020004" pitchFamily="34" charset="0"/>
                        </a:rPr>
                        <a:t>admin</a:t>
                      </a:r>
                      <a:endParaRPr lang="ru-RU" sz="1200" dirty="0"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static123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Роль сотрудника: Менеджер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Сотрудник успешно вошел в систему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Сотрудник успешно вошел в систему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 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412111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Вход с вводом несуществующего логина и пароля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</a:t>
                      </a:r>
                      <a:r>
                        <a:rPr lang="en-US" sz="1200" dirty="0">
                          <a:effectLst/>
                          <a:latin typeface="Fira Sans" panose="020B0503050000020004" pitchFamily="34" charset="0"/>
                        </a:rPr>
                        <a:t>user</a:t>
                      </a:r>
                      <a:endParaRPr lang="ru-RU" sz="1200" dirty="0"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en-US" sz="1200" dirty="0">
                          <a:effectLst/>
                          <a:latin typeface="Fira Sans" panose="020B0503050000020004" pitchFamily="34" charset="0"/>
                        </a:rPr>
                        <a:t>user</a:t>
                      </a:r>
                      <a:endParaRPr lang="ru-RU" sz="1200" dirty="0"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Роль сотрудника: неизвестна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неправильном логине и пароле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Сотрудник не вошел в систему, сообщение получено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845124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Вход с вводом только логина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ru-RU" sz="1200" dirty="0" smtClean="0">
                          <a:effectLst/>
                          <a:latin typeface="Fira Sans" panose="020B0503050000020004" pitchFamily="34" charset="0"/>
                        </a:rPr>
                        <a:t>-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 smtClean="0">
                          <a:effectLst/>
                          <a:latin typeface="Fira Sans" panose="020B0503050000020004" pitchFamily="34" charset="0"/>
                        </a:rPr>
                        <a:t>Роль </a:t>
                      </a: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сотрудника: Менеджер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856559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Вход с вводом только пароля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-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static123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Роль сотрудника: Менеджер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логина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логина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25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7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Разработка технической документации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900" y="1152524"/>
            <a:ext cx="828055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>
                <a:latin typeface="Fira Sans" panose="020B0503050000020004" pitchFamily="34" charset="0"/>
              </a:rPr>
              <a:t>Руководство пользователя: документ, назначение которого — предоставить людям помощь в использовании некоторой системы. Документ входит в состав технической документации на систему и, как правило, подготавливается техническим писателем.;</a:t>
            </a:r>
          </a:p>
          <a:p>
            <a:pPr indent="457200" algn="just"/>
            <a:endParaRPr lang="ru-RU" sz="1600" dirty="0">
              <a:latin typeface="Fira Sans" panose="020B0503050000020004" pitchFamily="34" charset="0"/>
            </a:endParaRPr>
          </a:p>
          <a:p>
            <a:pPr indent="457200" algn="just"/>
            <a:r>
              <a:rPr lang="ru-RU" sz="1600" dirty="0">
                <a:latin typeface="Fira Sans" panose="020B0503050000020004" pitchFamily="34" charset="0"/>
              </a:rPr>
              <a:t>Руководство администратора: это составная часть эксплуатационной документации, которая разрабатывается на любую программу или автоматизированную систему. При помощи руководства администратора ответственные пользователи системы получают возможность управлять ее функционированием – выполнять определенные операции по обеспечению порядка работы АСУ, распределять права доступа к ней, редактировать данные и исправлять ошибки..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7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Постановка задач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 smtClean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</a:t>
            </a: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28" y="1116100"/>
            <a:ext cx="8467422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Fira Sans" panose="020B0503050000020004" pitchFamily="34" charset="0"/>
              </a:rPr>
              <a:t>Цель:</a:t>
            </a:r>
          </a:p>
          <a:p>
            <a:pPr indent="450000" algn="just"/>
            <a:r>
              <a:rPr lang="ru-RU" dirty="0">
                <a:latin typeface="Fira Sans" panose="020B0503050000020004" pitchFamily="34" charset="0"/>
              </a:rPr>
              <a:t>Разработка </a:t>
            </a:r>
            <a:r>
              <a:rPr lang="ru-RU" dirty="0" smtClean="0">
                <a:latin typeface="Fira Sans" panose="020B0503050000020004" pitchFamily="34" charset="0"/>
              </a:rPr>
              <a:t>автоматизированной информационной системы сервисного </a:t>
            </a:r>
            <a:r>
              <a:rPr lang="en-US" dirty="0" smtClean="0">
                <a:latin typeface="Fira Sans" panose="020B0503050000020004" pitchFamily="34" charset="0"/>
              </a:rPr>
              <a:t>IT-</a:t>
            </a:r>
            <a:r>
              <a:rPr lang="ru-RU" dirty="0" smtClean="0">
                <a:latin typeface="Fira Sans" panose="020B0503050000020004" pitchFamily="34" charset="0"/>
              </a:rPr>
              <a:t>центра.</a:t>
            </a:r>
            <a:endParaRPr lang="ru-RU" dirty="0">
              <a:latin typeface="Fira Sans" panose="020B0503050000020004" pitchFamily="34" charset="0"/>
            </a:endParaRPr>
          </a:p>
          <a:p>
            <a:r>
              <a:rPr lang="ru-RU" b="1" dirty="0">
                <a:latin typeface="Fira Sans" panose="020B0503050000020004" pitchFamily="34" charset="0"/>
              </a:rPr>
              <a:t>Задачи:</a:t>
            </a: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функциональные требования к </a:t>
            </a:r>
            <a:r>
              <a:rPr lang="ru-RU" dirty="0" smtClean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системе;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сформировать нефункциональные требования к системе</a:t>
            </a:r>
            <a:r>
              <a:rPr lang="ru-RU" dirty="0" smtClean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обзор архитектуры программного обеспечения;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спроектировать ER-диаграмму;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основной функционал веб-сервиса;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веб-сервиса и БД;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подготовить технологическую документацию;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технико-экономическое обоснование программного продукта.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 smtClean="0">
                <a:latin typeface="Fira Sans" panose="020B0503050000020004" pitchFamily="34" charset="0"/>
              </a:rPr>
              <a:t>Вывод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900" y="1152524"/>
            <a:ext cx="82805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600" dirty="0">
                <a:latin typeface="Fira Sans" panose="020B0503050000020004" pitchFamily="34" charset="0"/>
              </a:rPr>
              <a:t>Моя дипломная работа - это автоматизированная информационная система для IT сервиса, разработанная на языке Python с использованием фреймворка Django в среде PyCharm. В результате работы я создал функциональный сайт, который позволяет сотрудникам быстро и удобно получать информацию, клиентам оставлять заявки на обслуживание и писать отзывы, а администраторам контролировать весь процесс работы</a:t>
            </a:r>
            <a:r>
              <a:rPr lang="ru-RU" sz="1600" dirty="0" smtClean="0">
                <a:latin typeface="Fira Sans" panose="020B0503050000020004" pitchFamily="34" charset="0"/>
              </a:rPr>
              <a:t>.</a:t>
            </a:r>
          </a:p>
          <a:p>
            <a:pPr indent="457200"/>
            <a:endParaRPr lang="ru-RU" sz="1600" dirty="0" smtClean="0">
              <a:latin typeface="Fira Sans" panose="020B0503050000020004" pitchFamily="34" charset="0"/>
            </a:endParaRPr>
          </a:p>
          <a:p>
            <a:pPr indent="457200"/>
            <a:r>
              <a:rPr lang="ru-RU" sz="1600" dirty="0">
                <a:latin typeface="Fira Sans" panose="020B0503050000020004" pitchFamily="34" charset="0"/>
              </a:rPr>
              <a:t>В результате работы были достигнуты все поставленные цели, и создана полноценная информационная система для IT сервисов. Выводы по результатам работы указывают на то, что проект имеет большой потенциал для дальнейшего развития и улучшения.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8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tx1">
                    <a:lumMod val="50000"/>
                  </a:schemeClr>
                </a:solidFill>
              </a:rPr>
              <a:t>21</a:t>
            </a:fld>
            <a:endParaRPr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sz="1050" b="1" dirty="0" err="1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СПбГУТ</a:t>
            </a:r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50" b="1" dirty="0" err="1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Кренкеля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09.02.03 - Программирование в компьютерных системах</a:t>
            </a:r>
            <a:endParaRPr lang="ru-RU" altLang="ru-RU" i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проект)</a:t>
            </a:r>
            <a:endParaRPr lang="ru-RU" altLang="ru-RU" b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«Разработка </a:t>
            </a:r>
            <a:r>
              <a:rPr lang="ru-RU" altLang="ru-RU" sz="200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автоматизированной информационной системы сервисного ИТ-центра</a:t>
            </a:r>
          </a:p>
          <a:p>
            <a:pPr algn="ctr" eaLnBrk="1" hangingPunct="1"/>
            <a:r>
              <a:rPr lang="ru-RU" altLang="ru-RU" sz="2000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»</a:t>
            </a:r>
            <a:endParaRPr lang="ru-RU" altLang="ru-RU" sz="2000" b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3384"/>
              </p:ext>
            </p:extLst>
          </p:nvPr>
        </p:nvGraphicFramePr>
        <p:xfrm>
          <a:off x="1143000" y="3919319"/>
          <a:ext cx="6761559" cy="502450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Самойлов Евгений Александрович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Карелина Ирина Владимировна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  <p:extLst>
      <p:ext uri="{BB962C8B-B14F-4D97-AF65-F5344CB8AC3E}">
        <p14:creationId xmlns:p14="http://schemas.microsoft.com/office/powerpoint/2010/main" val="42679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ru" sz="3600" dirty="0">
                <a:solidFill>
                  <a:srgbClr val="FFC000"/>
                </a:solidFill>
                <a:latin typeface="Fira Sans" panose="020B0503050000020004" pitchFamily="34" charset="0"/>
              </a:rPr>
              <a:t> </a:t>
            </a:r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проекта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2928" y="1116100"/>
            <a:ext cx="3316765" cy="169195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014412"/>
            <a:ext cx="3576320" cy="1793645"/>
          </a:xfrm>
          <a:prstGeom prst="rect">
            <a:avLst/>
          </a:prstGeom>
        </p:spPr>
      </p:pic>
      <p:pic>
        <p:nvPicPr>
          <p:cNvPr id="8" name="Рисунок 7" descr="Salesforce Essentials vs. Bigin by Zoho CRM: Small Business CRM Slugfest |  PCMa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05" y="3104722"/>
            <a:ext cx="3147695" cy="18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10892" y="81943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AmoCRM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614" y="65151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ira Sans" panose="020B0503050000020004" pitchFamily="34" charset="0"/>
              </a:rPr>
              <a:t>Мегаплан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5899" y="279694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Salesforce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9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6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SWOT -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нализ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8" y="1282943"/>
            <a:ext cx="8370223" cy="2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11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PEST -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нализ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05" y="855394"/>
            <a:ext cx="539190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1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36154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функциональные требования</a:t>
            </a:r>
            <a:r>
              <a:rPr lang="ru-RU" dirty="0">
                <a:effectLst/>
                <a:latin typeface="Fira Sans" panose="020B0503050000020004" pitchFamily="34" charset="0"/>
              </a:rPr>
              <a:t> 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7666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154" y="1061723"/>
            <a:ext cx="53124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latin typeface="Fira Sans" panose="020B0503050000020004" pitchFamily="34" charset="0"/>
              </a:rPr>
              <a:t>Система </a:t>
            </a:r>
            <a:r>
              <a:rPr lang="ru-RU" sz="1600" b="1" dirty="0">
                <a:latin typeface="Fira Sans" panose="020B0503050000020004" pitchFamily="34" charset="0"/>
              </a:rPr>
              <a:t>должна обладать следующими функциями: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Авторизация в </a:t>
            </a:r>
            <a:r>
              <a:rPr lang="ru-RU" sz="1600" dirty="0" smtClean="0">
                <a:latin typeface="Fira Sans" panose="020B0503050000020004" pitchFamily="34" charset="0"/>
              </a:rPr>
              <a:t>системе; 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Регистрация новых сотрудников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Авторизация в админ-панели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Добавление и обработка заявок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Добавление и </a:t>
            </a:r>
            <a:r>
              <a:rPr lang="ru-RU" sz="1600" dirty="0" smtClean="0">
                <a:latin typeface="Fira Sans" panose="020B0503050000020004" pitchFamily="34" charset="0"/>
              </a:rPr>
              <a:t>редактирование</a:t>
            </a:r>
            <a:r>
              <a:rPr lang="en-US" sz="1600" dirty="0" smtClean="0">
                <a:latin typeface="Fira Sans" panose="020B0503050000020004" pitchFamily="34" charset="0"/>
              </a:rPr>
              <a:t> </a:t>
            </a:r>
            <a:r>
              <a:rPr lang="ru-RU" sz="1600" dirty="0" smtClean="0">
                <a:latin typeface="Fira Sans" panose="020B0503050000020004" pitchFamily="34" charset="0"/>
              </a:rPr>
              <a:t>данных;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Экспорт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Управление учетной записью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Просмотр справки о странице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9702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</a:t>
            </a:r>
            <a:r>
              <a:rPr lang="ru-RU" dirty="0"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ru-RU" dirty="0">
                <a:effectLst/>
                <a:latin typeface="Fira Sans" panose="020B0503050000020004" pitchFamily="34" charset="0"/>
              </a:rPr>
              <a:t> 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702" y="1271696"/>
            <a:ext cx="7055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Fira Sans" panose="020B0503050000020004" pitchFamily="34" charset="0"/>
              </a:rPr>
              <a:t>Для работы с клиентской частью </a:t>
            </a:r>
            <a:r>
              <a:rPr lang="ru-RU" sz="1600" dirty="0" err="1">
                <a:latin typeface="Fira Sans" panose="020B0503050000020004" pitchFamily="34" charset="0"/>
              </a:rPr>
              <a:t>web</a:t>
            </a:r>
            <a:r>
              <a:rPr lang="ru-RU" sz="1600" dirty="0">
                <a:latin typeface="Fira Sans" panose="020B0503050000020004" pitchFamily="34" charset="0"/>
              </a:rPr>
              <a:t>-приложения необходимо современный браузер, с поддержкой HTML5, CSS 3 и ECMAScript 2015 (ES6). </a:t>
            </a:r>
            <a:endParaRPr lang="ru-RU" sz="1600" dirty="0" smtClean="0">
              <a:latin typeface="Fira Sans" panose="020B0503050000020004" pitchFamily="34" charset="0"/>
            </a:endParaRPr>
          </a:p>
          <a:p>
            <a:r>
              <a:rPr lang="ru-RU" sz="1600" dirty="0" smtClean="0">
                <a:latin typeface="Fira Sans" panose="020B0503050000020004" pitchFamily="34" charset="0"/>
              </a:rPr>
              <a:t>Например</a:t>
            </a:r>
            <a:r>
              <a:rPr lang="ru-RU" sz="1600" dirty="0">
                <a:latin typeface="Fira Sans" panose="020B0503050000020004" pitchFamily="34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Fira Sans" panose="020B0503050000020004" pitchFamily="34" charset="0"/>
              </a:rPr>
              <a:t>Google</a:t>
            </a:r>
            <a:r>
              <a:rPr lang="ru-RU" sz="1600" dirty="0">
                <a:latin typeface="Fira Sans" panose="020B0503050000020004" pitchFamily="34" charset="0"/>
              </a:rPr>
              <a:t> </a:t>
            </a:r>
            <a:r>
              <a:rPr lang="ru-RU" sz="1600" dirty="0" err="1">
                <a:latin typeface="Fira Sans" panose="020B0503050000020004" pitchFamily="34" charset="0"/>
              </a:rPr>
              <a:t>Chrome</a:t>
            </a:r>
            <a:r>
              <a:rPr lang="ru-RU" sz="1600" dirty="0">
                <a:latin typeface="Fira Sans" panose="020B0503050000020004" pitchFamily="34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Fira Sans" panose="020B0503050000020004" pitchFamily="34" charset="0"/>
              </a:rPr>
              <a:t>Yandex</a:t>
            </a:r>
            <a:r>
              <a:rPr lang="ru-RU" sz="1600" dirty="0">
                <a:latin typeface="Fira Sans" panose="020B0503050000020004" pitchFamily="34" charset="0"/>
              </a:rPr>
              <a:t> браузер;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Fira Sans" panose="020B0503050000020004" pitchFamily="34" charset="0"/>
              </a:rPr>
              <a:t>Opera</a:t>
            </a:r>
            <a:r>
              <a:rPr lang="ru-RU" sz="1600" dirty="0">
                <a:latin typeface="Fira Sans" panose="020B05030500000200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Fira Sans" panose="020B0503050000020004" pitchFamily="34" charset="0"/>
              </a:rPr>
              <a:t>Safari</a:t>
            </a:r>
            <a:endParaRPr lang="ru-RU" sz="16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8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8427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Программно-аппаратные средства для разработки  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1026" name="Picture 2" descr="Html 5 Logo - Html Logo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9" y="1557034"/>
            <a:ext cx="1096614" cy="12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85" y="1583447"/>
            <a:ext cx="1135788" cy="11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Logo, symbol, meaning, history, PNG, br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9" y="1557033"/>
            <a:ext cx="2066914" cy="11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Python-logo-notext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09" y="1583447"/>
            <a:ext cx="1162577" cy="12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yCharm Icon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6" y="3420507"/>
            <a:ext cx="894019" cy="8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Файл:Django logo.svg — Википеди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41" y="3545975"/>
            <a:ext cx="1633336" cy="5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dobe Photoshop — Википеди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29" y="3420507"/>
            <a:ext cx="837154" cy="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9356" y="129872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HTML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1799" y="129872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CSS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079" y="127169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JavaScript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041" y="125433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Python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805" y="311273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PyCharm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8942" y="31127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Photoshop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1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8427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Архитектура программного обеспечения   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38" y="1073257"/>
            <a:ext cx="4330609" cy="3600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987" y="1334347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ira Sans" panose="020B0503050000020004" pitchFamily="34" charset="0"/>
              </a:rPr>
              <a:t>Уровень представления -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395" y="2480937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ira Sans" panose="020B0503050000020004" pitchFamily="34" charset="0"/>
              </a:rPr>
              <a:t>Уровень приложения -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23" y="3921759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ira Sans" panose="020B0503050000020004" pitchFamily="34" charset="0"/>
              </a:rPr>
              <a:t>Уровень данных -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8147" y="4700471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компонентов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3812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836</Words>
  <Application>Microsoft Office PowerPoint</Application>
  <PresentationFormat>Экран (16:9)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Fira Sans</vt:lpstr>
      <vt:lpstr>Symbol</vt:lpstr>
      <vt:lpstr>Times New Roman</vt:lpstr>
      <vt:lpstr>Wingdings</vt:lpstr>
      <vt:lpstr>White</vt:lpstr>
      <vt:lpstr>Презентация PowerPoint</vt:lpstr>
      <vt:lpstr>Постановка задач</vt:lpstr>
      <vt:lpstr>Актуальность проекта</vt:lpstr>
      <vt:lpstr>SWOT - анализ</vt:lpstr>
      <vt:lpstr>PEST - анализ</vt:lpstr>
      <vt:lpstr>Постановка задачи : функциональные требования </vt:lpstr>
      <vt:lpstr>Постановка задачи : нефункциональные требования </vt:lpstr>
      <vt:lpstr>Программно-аппаратные средства для разработки  </vt:lpstr>
      <vt:lpstr>Архитектура программного обеспечения   </vt:lpstr>
      <vt:lpstr>Моделирование программного обеспечения</vt:lpstr>
      <vt:lpstr>Моделирование программного обеспечения</vt:lpstr>
      <vt:lpstr>Проектирование базы данных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Описание процесса разработки</vt:lpstr>
      <vt:lpstr>Графический интерфейс пользователя</vt:lpstr>
      <vt:lpstr>Тестирование программного обеспечения</vt:lpstr>
      <vt:lpstr>Разработка технической документации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Евгений Самойлов</dc:creator>
  <cp:lastModifiedBy>Евгений Самойлов</cp:lastModifiedBy>
  <cp:revision>10</cp:revision>
  <dcterms:modified xsi:type="dcterms:W3CDTF">2023-05-24T23:54:01Z</dcterms:modified>
</cp:coreProperties>
</file>