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/Z4J9s2AgdAbSZ5qdBup9iSY7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62DA74-4218-4B97-8529-697E6F72628A}">
  <a:tblStyle styleId="{0A62DA74-4218-4B97-8529-697E6F7262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rgbClr val="53535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rgbClr val="53535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4136" lvl="3" marL="1828800" marR="0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rgbClr val="535352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rgbClr val="5353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4136" lvl="4" marL="2286000" marR="0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rgbClr val="535352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rgbClr val="5353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4136" lvl="5" marL="27432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136" lvl="6" marL="32004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136" lvl="7" marL="36576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136" lvl="8" marL="4114800" marR="0" rtl="0" algn="l">
              <a:lnSpc>
                <a:spcPct val="9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62"/>
              <a:buFont typeface="Arial"/>
              <a:buChar char="•"/>
              <a:defRPr b="0" i="0" sz="16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-18141" y="3905246"/>
            <a:ext cx="92020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Decision Tree R Exercise: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Regression Tree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" y="5434688"/>
            <a:ext cx="9144000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Pilsung Kang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School of Industrial Management Engineering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Korea University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ttps://littleml.files.wordpress.com/2013/04/traditional.png" id="25" name="Google Shape;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841" y="486545"/>
            <a:ext cx="4461581" cy="342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Prune the tree based on 10-fold cross-validation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467544" y="1586552"/>
            <a:ext cx="8280920" cy="95410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Select the final model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RT_corolla_pruned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prune.tree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RT_corolla, best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RT_corolla_pruned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RT_corolla_pruned,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pretty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518" y="3108474"/>
            <a:ext cx="4214813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66" y="3054534"/>
            <a:ext cx="4214813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1367821" y="2655289"/>
            <a:ext cx="15038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Before pruning</a:t>
            </a:r>
            <a:endParaRPr sz="160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6147107" y="2655289"/>
            <a:ext cx="15038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After pruning</a:t>
            </a:r>
            <a:endParaRPr sz="160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2422026" y="5735241"/>
            <a:ext cx="899286" cy="239896"/>
          </a:xfrm>
          <a:prstGeom prst="rect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Make prediction for the test dataset and evaluate the performance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467544" y="1586552"/>
            <a:ext cx="8280920" cy="1384995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Prediction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RT_corolla_prey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RT_corolla_pruned, RT_tst, type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"vector"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Compare the regression performance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perf_eval_reg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RT_tst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Price, RT_corolla_prey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3188237"/>
            <a:ext cx="7448550" cy="93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11"/>
          <p:cNvGraphicFramePr/>
          <p:nvPr/>
        </p:nvGraphicFramePr>
        <p:xfrm>
          <a:off x="467544" y="4429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{0A62DA74-4218-4B97-8529-697E6F72628A}</a:tableStyleId>
              </a:tblPr>
              <a:tblGrid>
                <a:gridCol w="2070225"/>
                <a:gridCol w="2070225"/>
                <a:gridCol w="2070225"/>
                <a:gridCol w="2070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RMSE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MAPE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MLR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1244.73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882.77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8.92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Regression Tree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1416.66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1023.72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10.18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&amp; a에 대한 이미지 검색결과"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063" y="1736549"/>
            <a:ext cx="5810250" cy="32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 Set: Toyota Corolla Selling Price</a:t>
            </a:r>
            <a:endParaRPr/>
          </a:p>
        </p:txBody>
      </p:sp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" y="2769895"/>
            <a:ext cx="9000000" cy="372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1624170"/>
            <a:ext cx="1714286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952" y="1624170"/>
            <a:ext cx="144097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 rotWithShape="1">
          <a:blip r:embed="rId6">
            <a:alphaModFix/>
          </a:blip>
          <a:srcRect b="27647" l="0" r="0" t="20595"/>
          <a:stretch/>
        </p:blipFill>
        <p:spPr>
          <a:xfrm>
            <a:off x="853694" y="1624170"/>
            <a:ext cx="2782202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108504" y="3335126"/>
            <a:ext cx="5004000" cy="17853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07504" y="2950961"/>
            <a:ext cx="5004000" cy="3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Google Shape;38;p2"/>
          <p:cNvGrpSpPr/>
          <p:nvPr/>
        </p:nvGrpSpPr>
        <p:grpSpPr>
          <a:xfrm>
            <a:off x="107504" y="2956592"/>
            <a:ext cx="9001000" cy="3508440"/>
            <a:chOff x="107504" y="3063833"/>
            <a:chExt cx="9001000" cy="3508440"/>
          </a:xfrm>
        </p:grpSpPr>
        <p:sp>
          <p:nvSpPr>
            <p:cNvPr id="39" name="Google Shape;39;p2"/>
            <p:cNvSpPr/>
            <p:nvPr/>
          </p:nvSpPr>
          <p:spPr>
            <a:xfrm>
              <a:off x="107504" y="3626543"/>
              <a:ext cx="5004000" cy="294573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11504" y="3063833"/>
              <a:ext cx="3997000" cy="350844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Define the performance evaluation function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10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/>
              <a:t>perf_eval_reg( ) function</a:t>
            </a:r>
            <a:endParaRPr/>
          </a:p>
          <a:p>
            <a:pPr indent="-211020" lvl="2" marL="1055097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Arguments: target values &amp; predicted values</a:t>
            </a:r>
            <a:endParaRPr/>
          </a:p>
          <a:p>
            <a:pPr indent="-211020" lvl="2" marL="1055097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Outputs: RMSE, MAE, MAPE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467544" y="1586552"/>
            <a:ext cx="8280920" cy="353943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Performance evaluation function for regression --------------------------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perf_eval_reg 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tgt_y, pre_y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RMSE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rmse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tgt_y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pre_y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)^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MAE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mae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tgt_y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pre_y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MAPE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mape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tgt_y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pre_y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tgt_y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rmse, mae, mape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Performance table initialization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nrow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ncol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colnames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"RMSE"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"MAE"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'MAPE’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rownames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"MLR"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"Regression Tree"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207669" y="88707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 the dataset and Convert “Fule_Type” variable to three dummy variables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441591" y="1379577"/>
            <a:ext cx="8280920" cy="5478423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Load the dataset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read.csv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"ToyotaCorolla.csv"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Regression model 1: multivariate linear regression (MLR)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category_idx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Transform a categorical variable into a set of binary variables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dummy_p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rep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,nrow(corolla)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dummy_d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rep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,nrow(corolla)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dummy_c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rep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,nrow(corolla)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which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Fuel_Type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"Petrol"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which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Fuel_Type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"Diesel"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which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Fuel_Type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"CNG"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dummy_p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p_idx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d_idx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c_idx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data.frame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dummy_p, dummy_d, dummy_c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names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Fuel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"Petrol"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"Diesel"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"CNG"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Prepare the data for MLR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corolla_mlr_data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cbind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id_idx, category_idx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Fuel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Train an MLR model and evaluate it with the test dataset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967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467544" y="1586552"/>
            <a:ext cx="8280920" cy="332398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Split the data into the training/validation sets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set.seed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trn_idx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nrow(corolla),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nrow(corolla)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MLR_trn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corolla_mlr_data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trn_idx,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MLR_tst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corolla_mlr_data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trn_idx,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Train the MLR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MLR_corolla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lm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MLR_trn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MLR_corolla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Performance Measure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MLR_corolla_haty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MLR_corolla, newdata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MLR_tst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perf_eval_reg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MLR_tst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Price, MLR_corolla_haty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Perf_table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  <p:graphicFrame>
        <p:nvGraphicFramePr>
          <p:cNvPr id="66" name="Google Shape;66;p5"/>
          <p:cNvGraphicFramePr/>
          <p:nvPr/>
        </p:nvGraphicFramePr>
        <p:xfrm>
          <a:off x="467544" y="5192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{0A62DA74-4218-4B97-8529-697E6F72628A}</a:tableStyleId>
              </a:tblPr>
              <a:tblGrid>
                <a:gridCol w="2070225"/>
                <a:gridCol w="2070225"/>
                <a:gridCol w="2070225"/>
                <a:gridCol w="2070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RMSE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MAPE</a:t>
                      </a:r>
                      <a:endParaRPr b="0"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MLR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1244.73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882.77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8.92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Regression Tree</a:t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Install the necessary package, divide the dataset, and train the full tree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10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/>
              <a:t>(Note) Variable &lt;Fuel_type&gt; is not converted to dummy variables</a:t>
            </a:r>
            <a:endParaRPr/>
          </a:p>
          <a:p>
            <a:pPr indent="-211020" lvl="2" marL="1055097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Decision tree can handle both numeric and categorical variables</a:t>
            </a:r>
            <a:endParaRPr/>
          </a:p>
          <a:p>
            <a:pPr indent="-2110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/>
              <a:t>Use the same function tree to train the regression tree</a:t>
            </a:r>
            <a:endParaRPr/>
          </a:p>
          <a:p>
            <a:pPr indent="-211020" lvl="2" marL="1055097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Target variable &lt;Price&gt; is numeric 🡪 Regression tree is constructed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467544" y="1586552"/>
            <a:ext cx="8280920" cy="289310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Regression model 2: Regression Tree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Install the necessary package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install.packages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"tree"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library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corolla_rt_data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id_idx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RT_trn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corolla_rt_data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trn_idx,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RT_tst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corolla_rt_data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trn_idx,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Training the tree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tree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., RT_trn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the result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10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/>
              <a:t>Only tree variables (Age_08_04, Weight, HP) are used to construct the regression tree</a:t>
            </a:r>
            <a:endParaRPr/>
          </a:p>
          <a:p>
            <a:pPr indent="-211020" lvl="1" marL="633058" rtl="0" algn="l">
              <a:lnSpc>
                <a:spcPct val="13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</a:pPr>
            <a:r>
              <a:rPr lang="en-US"/>
              <a:t>The number of leaf (terminal) node is 8</a:t>
            </a:r>
            <a:endParaRPr/>
          </a:p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770692"/>
            <a:ext cx="51244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the result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467544" y="1586552"/>
            <a:ext cx="8280920" cy="73866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Plot the tree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RT_corolla,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pretty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494" y="2491102"/>
            <a:ext cx="5909012" cy="41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 Exercise: Regression Tree</a:t>
            </a:r>
            <a:endParaRPr/>
          </a:p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1020" lvl="0" marL="2110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Prune the tree based on 10-fold cross-validation</a:t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84019" lvl="0" marL="211020" rtl="0" algn="l">
              <a:lnSpc>
                <a:spcPct val="130000"/>
              </a:lnSpc>
              <a:spcBef>
                <a:spcPts val="9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467544" y="1586552"/>
            <a:ext cx="8280920" cy="1600438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Find the best tree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set.seed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RT_corolla_cv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cv.tree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RT_corolla, FUN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prune.tree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Plot the pruning result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RT_corolla_cv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size, RT_corolla_cv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dev, type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RT_corolla_cv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344471"/>
            <a:ext cx="4365856" cy="314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344471"/>
            <a:ext cx="4495800" cy="172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/>
          <p:nvPr/>
        </p:nvSpPr>
        <p:spPr>
          <a:xfrm>
            <a:off x="5410200" y="3780467"/>
            <a:ext cx="590550" cy="220033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3524250" y="5771599"/>
            <a:ext cx="444500" cy="670091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4827703" y="3496221"/>
            <a:ext cx="163397" cy="167729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skang_01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2016-12-27T06:18:09Z</dcterms:created>
  <dc:creator>pskang</dc:creator>
</cp:coreProperties>
</file>