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62" r:id="rId6"/>
    <p:sldId id="259" r:id="rId7"/>
    <p:sldId id="263" r:id="rId8"/>
    <p:sldId id="264" r:id="rId9"/>
    <p:sldId id="265" r:id="rId10"/>
    <p:sldId id="266"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26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75962A1-14EF-4D85-8422-D8DFFBD08DCC}" type="datetimeFigureOut">
              <a:rPr lang="en-US" smtClean="0"/>
              <a:t>11/17/2024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546F214-5FE7-4E65-9258-F999A6A2267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074973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962A1-14EF-4D85-8422-D8DFFBD08DCC}"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F214-5FE7-4E65-9258-F999A6A22674}" type="slidenum">
              <a:rPr lang="en-US" smtClean="0"/>
              <a:t>‹#›</a:t>
            </a:fld>
            <a:endParaRPr lang="en-US"/>
          </a:p>
        </p:txBody>
      </p:sp>
    </p:spTree>
    <p:extLst>
      <p:ext uri="{BB962C8B-B14F-4D97-AF65-F5344CB8AC3E}">
        <p14:creationId xmlns:p14="http://schemas.microsoft.com/office/powerpoint/2010/main" val="1331023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962A1-14EF-4D85-8422-D8DFFBD08DCC}"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F214-5FE7-4E65-9258-F999A6A22674}" type="slidenum">
              <a:rPr lang="en-US" smtClean="0"/>
              <a:t>‹#›</a:t>
            </a:fld>
            <a:endParaRPr lang="en-US"/>
          </a:p>
        </p:txBody>
      </p:sp>
    </p:spTree>
    <p:extLst>
      <p:ext uri="{BB962C8B-B14F-4D97-AF65-F5344CB8AC3E}">
        <p14:creationId xmlns:p14="http://schemas.microsoft.com/office/powerpoint/2010/main" val="143268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962A1-14EF-4D85-8422-D8DFFBD08DCC}"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F214-5FE7-4E65-9258-F999A6A22674}" type="slidenum">
              <a:rPr lang="en-US" smtClean="0"/>
              <a:t>‹#›</a:t>
            </a:fld>
            <a:endParaRPr lang="en-US"/>
          </a:p>
        </p:txBody>
      </p:sp>
    </p:spTree>
    <p:extLst>
      <p:ext uri="{BB962C8B-B14F-4D97-AF65-F5344CB8AC3E}">
        <p14:creationId xmlns:p14="http://schemas.microsoft.com/office/powerpoint/2010/main" val="2316854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5962A1-14EF-4D85-8422-D8DFFBD08DCC}"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F214-5FE7-4E65-9258-F999A6A2267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8806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5962A1-14EF-4D85-8422-D8DFFBD08DCC}"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F214-5FE7-4E65-9258-F999A6A22674}" type="slidenum">
              <a:rPr lang="en-US" smtClean="0"/>
              <a:t>‹#›</a:t>
            </a:fld>
            <a:endParaRPr lang="en-US"/>
          </a:p>
        </p:txBody>
      </p:sp>
    </p:spTree>
    <p:extLst>
      <p:ext uri="{BB962C8B-B14F-4D97-AF65-F5344CB8AC3E}">
        <p14:creationId xmlns:p14="http://schemas.microsoft.com/office/powerpoint/2010/main" val="1051826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5962A1-14EF-4D85-8422-D8DFFBD08DCC}" type="datetimeFigureOut">
              <a:rPr lang="en-US" smtClean="0"/>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F214-5FE7-4E65-9258-F999A6A22674}" type="slidenum">
              <a:rPr lang="en-US" smtClean="0"/>
              <a:t>‹#›</a:t>
            </a:fld>
            <a:endParaRPr lang="en-US"/>
          </a:p>
        </p:txBody>
      </p:sp>
    </p:spTree>
    <p:extLst>
      <p:ext uri="{BB962C8B-B14F-4D97-AF65-F5344CB8AC3E}">
        <p14:creationId xmlns:p14="http://schemas.microsoft.com/office/powerpoint/2010/main" val="38028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5962A1-14EF-4D85-8422-D8DFFBD08DCC}" type="datetimeFigureOut">
              <a:rPr lang="en-US" smtClean="0"/>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F214-5FE7-4E65-9258-F999A6A22674}" type="slidenum">
              <a:rPr lang="en-US" smtClean="0"/>
              <a:t>‹#›</a:t>
            </a:fld>
            <a:endParaRPr lang="en-US"/>
          </a:p>
        </p:txBody>
      </p:sp>
    </p:spTree>
    <p:extLst>
      <p:ext uri="{BB962C8B-B14F-4D97-AF65-F5344CB8AC3E}">
        <p14:creationId xmlns:p14="http://schemas.microsoft.com/office/powerpoint/2010/main" val="398038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962A1-14EF-4D85-8422-D8DFFBD08DCC}" type="datetimeFigureOut">
              <a:rPr lang="en-US" smtClean="0"/>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F214-5FE7-4E65-9258-F999A6A22674}" type="slidenum">
              <a:rPr lang="en-US" smtClean="0"/>
              <a:t>‹#›</a:t>
            </a:fld>
            <a:endParaRPr lang="en-US"/>
          </a:p>
        </p:txBody>
      </p:sp>
    </p:spTree>
    <p:extLst>
      <p:ext uri="{BB962C8B-B14F-4D97-AF65-F5344CB8AC3E}">
        <p14:creationId xmlns:p14="http://schemas.microsoft.com/office/powerpoint/2010/main" val="272166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5962A1-14EF-4D85-8422-D8DFFBD08DCC}"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F214-5FE7-4E65-9258-F999A6A22674}" type="slidenum">
              <a:rPr lang="en-US" smtClean="0"/>
              <a:t>‹#›</a:t>
            </a:fld>
            <a:endParaRPr lang="en-US"/>
          </a:p>
        </p:txBody>
      </p:sp>
    </p:spTree>
    <p:extLst>
      <p:ext uri="{BB962C8B-B14F-4D97-AF65-F5344CB8AC3E}">
        <p14:creationId xmlns:p14="http://schemas.microsoft.com/office/powerpoint/2010/main" val="78976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5962A1-14EF-4D85-8422-D8DFFBD08DCC}"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F214-5FE7-4E65-9258-F999A6A22674}" type="slidenum">
              <a:rPr lang="en-US" smtClean="0"/>
              <a:t>‹#›</a:t>
            </a:fld>
            <a:endParaRPr lang="en-US"/>
          </a:p>
        </p:txBody>
      </p:sp>
    </p:spTree>
    <p:extLst>
      <p:ext uri="{BB962C8B-B14F-4D97-AF65-F5344CB8AC3E}">
        <p14:creationId xmlns:p14="http://schemas.microsoft.com/office/powerpoint/2010/main" val="111548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75962A1-14EF-4D85-8422-D8DFFBD08DCC}" type="datetimeFigureOut">
              <a:rPr lang="en-US" smtClean="0"/>
              <a:t>11/17/2024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546F214-5FE7-4E65-9258-F999A6A22674}" type="slidenum">
              <a:rPr lang="en-US" smtClean="0"/>
              <a:t>‹#›</a:t>
            </a:fld>
            <a:endParaRPr lang="en-US"/>
          </a:p>
        </p:txBody>
      </p:sp>
    </p:spTree>
    <p:extLst>
      <p:ext uri="{BB962C8B-B14F-4D97-AF65-F5344CB8AC3E}">
        <p14:creationId xmlns:p14="http://schemas.microsoft.com/office/powerpoint/2010/main" val="3330996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basketball-reference.com/awards/awards_2024.html" TargetMode="External"/><Relationship Id="rId2" Type="http://schemas.openxmlformats.org/officeDocument/2006/relationships/hyperlink" Target="https://www.kaggle.com/datasets/mexwell/nba-shots?resource=download&amp;select=NBA_2004_Shots.csv" TargetMode="External"/><Relationship Id="rId1" Type="http://schemas.openxmlformats.org/officeDocument/2006/relationships/slideLayout" Target="../slideLayouts/slideLayout2.xml"/><Relationship Id="rId5" Type="http://schemas.openxmlformats.org/officeDocument/2006/relationships/hyperlink" Target="https://www.basketball-reference.com/awards/awards_2004.html" TargetMode="External"/><Relationship Id="rId4" Type="http://schemas.openxmlformats.org/officeDocument/2006/relationships/hyperlink" Target="https://www.basketball-reference.com/awards/awards_2014.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C8CCE-1A98-1447-3776-F25CEC63D34C}"/>
              </a:ext>
            </a:extLst>
          </p:cNvPr>
          <p:cNvSpPr>
            <a:spLocks noGrp="1"/>
          </p:cNvSpPr>
          <p:nvPr>
            <p:ph type="ctrTitle"/>
          </p:nvPr>
        </p:nvSpPr>
        <p:spPr/>
        <p:txBody>
          <a:bodyPr/>
          <a:lstStyle/>
          <a:p>
            <a:r>
              <a:rPr lang="en-US" dirty="0"/>
              <a:t>Final Project – NBA MVP Prediction</a:t>
            </a:r>
          </a:p>
        </p:txBody>
      </p:sp>
      <p:sp>
        <p:nvSpPr>
          <p:cNvPr id="3" name="Subtitle 2">
            <a:extLst>
              <a:ext uri="{FF2B5EF4-FFF2-40B4-BE49-F238E27FC236}">
                <a16:creationId xmlns:a16="http://schemas.microsoft.com/office/drawing/2014/main" id="{CD943ACF-7533-5819-6A4F-B239B5376803}"/>
              </a:ext>
            </a:extLst>
          </p:cNvPr>
          <p:cNvSpPr>
            <a:spLocks noGrp="1"/>
          </p:cNvSpPr>
          <p:nvPr>
            <p:ph type="subTitle" idx="1"/>
          </p:nvPr>
        </p:nvSpPr>
        <p:spPr/>
        <p:txBody>
          <a:bodyPr/>
          <a:lstStyle/>
          <a:p>
            <a:r>
              <a:rPr lang="en-US" dirty="0"/>
              <a:t>DSC530-T302 Data Exploration and Analysis</a:t>
            </a:r>
          </a:p>
          <a:p>
            <a:r>
              <a:rPr lang="en-US" dirty="0"/>
              <a:t>Doug Evans</a:t>
            </a:r>
          </a:p>
        </p:txBody>
      </p:sp>
    </p:spTree>
    <p:extLst>
      <p:ext uri="{BB962C8B-B14F-4D97-AF65-F5344CB8AC3E}">
        <p14:creationId xmlns:p14="http://schemas.microsoft.com/office/powerpoint/2010/main" val="25891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2FA4A-5361-9CB9-F5D9-A1106DF84C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43ADF-42CF-63BD-F2EC-BE2A4288E01D}"/>
              </a:ext>
            </a:extLst>
          </p:cNvPr>
          <p:cNvSpPr>
            <a:spLocks noGrp="1"/>
          </p:cNvSpPr>
          <p:nvPr>
            <p:ph type="title"/>
          </p:nvPr>
        </p:nvSpPr>
        <p:spPr/>
        <p:txBody>
          <a:bodyPr/>
          <a:lstStyle/>
          <a:p>
            <a:r>
              <a:rPr lang="en-US" dirty="0"/>
              <a:t>Clutch Shot Histogram</a:t>
            </a:r>
          </a:p>
        </p:txBody>
      </p:sp>
      <p:sp>
        <p:nvSpPr>
          <p:cNvPr id="6" name="TextBox 5">
            <a:extLst>
              <a:ext uri="{FF2B5EF4-FFF2-40B4-BE49-F238E27FC236}">
                <a16:creationId xmlns:a16="http://schemas.microsoft.com/office/drawing/2014/main" id="{24C57AD3-079F-DC1E-B395-4CAEF3B0C20F}"/>
              </a:ext>
            </a:extLst>
          </p:cNvPr>
          <p:cNvSpPr txBox="1"/>
          <p:nvPr/>
        </p:nvSpPr>
        <p:spPr>
          <a:xfrm>
            <a:off x="5666903" y="1822481"/>
            <a:ext cx="511492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shows the differences clutch shots made between both players.</a:t>
            </a:r>
          </a:p>
          <a:p>
            <a:pPr marL="742950" lvl="1" indent="-285750">
              <a:buFont typeface="Arial" panose="020B0604020202020204" pitchFamily="34" charset="0"/>
              <a:buChar char="•"/>
            </a:pPr>
            <a:r>
              <a:rPr lang="en-US" dirty="0"/>
              <a:t>Clutch shots are shots made in the last five minutes of the fourth quarter.</a:t>
            </a:r>
          </a:p>
          <a:p>
            <a:pPr marL="742950" lvl="1" indent="-285750">
              <a:buFont typeface="Arial" panose="020B0604020202020204" pitchFamily="34" charset="0"/>
              <a:buChar char="•"/>
            </a:pPr>
            <a:r>
              <a:rPr lang="en-US" dirty="0"/>
              <a:t>The red line is located at the 5-minute mark of the fourth quarter and everything after is considered a clutch shot. </a:t>
            </a:r>
          </a:p>
          <a:p>
            <a:pPr marL="285750" indent="-285750">
              <a:buFont typeface="Arial" panose="020B0604020202020204" pitchFamily="34" charset="0"/>
              <a:buChar char="•"/>
            </a:pPr>
            <a:r>
              <a:rPr lang="en-US" dirty="0"/>
              <a:t>The important conclusion from this graph is that Kevin Garnett made a lot more clutch shots than Tim Duncan. </a:t>
            </a:r>
          </a:p>
          <a:p>
            <a:pPr marL="285750" indent="-285750">
              <a:buFont typeface="Arial" panose="020B0604020202020204" pitchFamily="34" charset="0"/>
              <a:buChar char="•"/>
            </a:pPr>
            <a:r>
              <a:rPr lang="en-US" dirty="0"/>
              <a:t>Below is the most average time left in the fourth quarter when each player made a shot : </a:t>
            </a:r>
          </a:p>
        </p:txBody>
      </p:sp>
      <p:pic>
        <p:nvPicPr>
          <p:cNvPr id="5" name="Picture 4">
            <a:extLst>
              <a:ext uri="{FF2B5EF4-FFF2-40B4-BE49-F238E27FC236}">
                <a16:creationId xmlns:a16="http://schemas.microsoft.com/office/drawing/2014/main" id="{F91D9F4A-5B06-C9EC-9017-26AD0A9DFDAE}"/>
              </a:ext>
            </a:extLst>
          </p:cNvPr>
          <p:cNvPicPr>
            <a:picLocks noChangeAspect="1"/>
          </p:cNvPicPr>
          <p:nvPr/>
        </p:nvPicPr>
        <p:blipFill>
          <a:blip r:embed="rId2"/>
          <a:stretch>
            <a:fillRect/>
          </a:stretch>
        </p:blipFill>
        <p:spPr>
          <a:xfrm>
            <a:off x="355484" y="1807544"/>
            <a:ext cx="5189531" cy="3949857"/>
          </a:xfrm>
          <a:prstGeom prst="rect">
            <a:avLst/>
          </a:prstGeom>
        </p:spPr>
      </p:pic>
      <p:pic>
        <p:nvPicPr>
          <p:cNvPr id="8" name="Picture 7">
            <a:extLst>
              <a:ext uri="{FF2B5EF4-FFF2-40B4-BE49-F238E27FC236}">
                <a16:creationId xmlns:a16="http://schemas.microsoft.com/office/drawing/2014/main" id="{EF4DB78D-8B93-7DE0-1AD5-5DA4208F3238}"/>
              </a:ext>
            </a:extLst>
          </p:cNvPr>
          <p:cNvPicPr>
            <a:picLocks noChangeAspect="1"/>
          </p:cNvPicPr>
          <p:nvPr/>
        </p:nvPicPr>
        <p:blipFill>
          <a:blip r:embed="rId3"/>
          <a:stretch>
            <a:fillRect/>
          </a:stretch>
        </p:blipFill>
        <p:spPr>
          <a:xfrm>
            <a:off x="6096000" y="5792799"/>
            <a:ext cx="4229100" cy="371475"/>
          </a:xfrm>
          <a:prstGeom prst="rect">
            <a:avLst/>
          </a:prstGeom>
        </p:spPr>
      </p:pic>
    </p:spTree>
    <p:extLst>
      <p:ext uri="{BB962C8B-B14F-4D97-AF65-F5344CB8AC3E}">
        <p14:creationId xmlns:p14="http://schemas.microsoft.com/office/powerpoint/2010/main" val="1749769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D587D-1CF4-C079-F04F-AE000179674F}"/>
              </a:ext>
            </a:extLst>
          </p:cNvPr>
          <p:cNvSpPr>
            <a:spLocks noGrp="1"/>
          </p:cNvSpPr>
          <p:nvPr>
            <p:ph type="title"/>
          </p:nvPr>
        </p:nvSpPr>
        <p:spPr/>
        <p:txBody>
          <a:bodyPr/>
          <a:lstStyle/>
          <a:p>
            <a:r>
              <a:rPr lang="en-US" dirty="0"/>
              <a:t>Clutch Shots PMF </a:t>
            </a:r>
          </a:p>
        </p:txBody>
      </p:sp>
      <p:sp>
        <p:nvSpPr>
          <p:cNvPr id="6" name="TextBox 5">
            <a:extLst>
              <a:ext uri="{FF2B5EF4-FFF2-40B4-BE49-F238E27FC236}">
                <a16:creationId xmlns:a16="http://schemas.microsoft.com/office/drawing/2014/main" id="{AB63F907-FFE9-98F5-BC9D-4C6DC850D688}"/>
              </a:ext>
            </a:extLst>
          </p:cNvPr>
          <p:cNvSpPr txBox="1"/>
          <p:nvPr/>
        </p:nvSpPr>
        <p:spPr>
          <a:xfrm>
            <a:off x="5999550" y="2682999"/>
            <a:ext cx="458101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This PMF studies the difference between the NBA as a whole and the MVP winner in clutch shots.</a:t>
            </a:r>
          </a:p>
          <a:p>
            <a:pPr marL="285750" indent="-285750">
              <a:buFont typeface="Arial" panose="020B0604020202020204" pitchFamily="34" charset="0"/>
              <a:buChar char="•"/>
            </a:pPr>
            <a:r>
              <a:rPr lang="en-US" dirty="0"/>
              <a:t>It is seen that Kevin Garnett made a lot of his shots in the fourth quarter towards the end of the game, which means he had more clutch shots and his team trusted him more in those close games. </a:t>
            </a:r>
          </a:p>
        </p:txBody>
      </p:sp>
      <p:pic>
        <p:nvPicPr>
          <p:cNvPr id="8" name="Picture 7">
            <a:extLst>
              <a:ext uri="{FF2B5EF4-FFF2-40B4-BE49-F238E27FC236}">
                <a16:creationId xmlns:a16="http://schemas.microsoft.com/office/drawing/2014/main" id="{AC7A7317-2C05-D08B-530F-1D6FD7BA484F}"/>
              </a:ext>
            </a:extLst>
          </p:cNvPr>
          <p:cNvPicPr>
            <a:picLocks noChangeAspect="1"/>
          </p:cNvPicPr>
          <p:nvPr/>
        </p:nvPicPr>
        <p:blipFill>
          <a:blip r:embed="rId2"/>
          <a:stretch>
            <a:fillRect/>
          </a:stretch>
        </p:blipFill>
        <p:spPr>
          <a:xfrm>
            <a:off x="469553" y="1993565"/>
            <a:ext cx="5279664" cy="3964192"/>
          </a:xfrm>
          <a:prstGeom prst="rect">
            <a:avLst/>
          </a:prstGeom>
        </p:spPr>
      </p:pic>
    </p:spTree>
    <p:extLst>
      <p:ext uri="{BB962C8B-B14F-4D97-AF65-F5344CB8AC3E}">
        <p14:creationId xmlns:p14="http://schemas.microsoft.com/office/powerpoint/2010/main" val="968250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2AD85-330E-A752-FEEE-A62BAF5DE4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8E3312-76A8-7503-37D0-87E875F5244E}"/>
              </a:ext>
            </a:extLst>
          </p:cNvPr>
          <p:cNvSpPr>
            <a:spLocks noGrp="1"/>
          </p:cNvSpPr>
          <p:nvPr>
            <p:ph type="title"/>
          </p:nvPr>
        </p:nvSpPr>
        <p:spPr/>
        <p:txBody>
          <a:bodyPr/>
          <a:lstStyle/>
          <a:p>
            <a:r>
              <a:rPr lang="en-US" dirty="0"/>
              <a:t>Clutch Shots CDF </a:t>
            </a:r>
          </a:p>
        </p:txBody>
      </p:sp>
      <p:sp>
        <p:nvSpPr>
          <p:cNvPr id="6" name="TextBox 5">
            <a:extLst>
              <a:ext uri="{FF2B5EF4-FFF2-40B4-BE49-F238E27FC236}">
                <a16:creationId xmlns:a16="http://schemas.microsoft.com/office/drawing/2014/main" id="{7152D67A-9AAC-001D-4E38-63094350F0BE}"/>
              </a:ext>
            </a:extLst>
          </p:cNvPr>
          <p:cNvSpPr txBox="1"/>
          <p:nvPr/>
        </p:nvSpPr>
        <p:spPr>
          <a:xfrm>
            <a:off x="5999550" y="2682999"/>
            <a:ext cx="458101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This CDF studies the difference between the NBA as a whole and the MVP winner in clutch shots.</a:t>
            </a:r>
          </a:p>
          <a:p>
            <a:pPr marL="285750" indent="-285750">
              <a:buFont typeface="Arial" panose="020B0604020202020204" pitchFamily="34" charset="0"/>
              <a:buChar char="•"/>
            </a:pPr>
            <a:r>
              <a:rPr lang="en-US" dirty="0"/>
              <a:t>It is seen that Kevin Garnett had a larger probability to make a shot with less than five minutes than the rest of the NBA did. </a:t>
            </a:r>
          </a:p>
        </p:txBody>
      </p:sp>
      <p:pic>
        <p:nvPicPr>
          <p:cNvPr id="4" name="Picture 3">
            <a:extLst>
              <a:ext uri="{FF2B5EF4-FFF2-40B4-BE49-F238E27FC236}">
                <a16:creationId xmlns:a16="http://schemas.microsoft.com/office/drawing/2014/main" id="{E0721CE0-F55A-1346-A07E-C2C0428102D7}"/>
              </a:ext>
            </a:extLst>
          </p:cNvPr>
          <p:cNvPicPr>
            <a:picLocks noChangeAspect="1"/>
          </p:cNvPicPr>
          <p:nvPr/>
        </p:nvPicPr>
        <p:blipFill>
          <a:blip r:embed="rId2"/>
          <a:stretch>
            <a:fillRect/>
          </a:stretch>
        </p:blipFill>
        <p:spPr>
          <a:xfrm>
            <a:off x="231738" y="1792397"/>
            <a:ext cx="5663560" cy="4155729"/>
          </a:xfrm>
          <a:prstGeom prst="rect">
            <a:avLst/>
          </a:prstGeom>
        </p:spPr>
      </p:pic>
    </p:spTree>
    <p:extLst>
      <p:ext uri="{BB962C8B-B14F-4D97-AF65-F5344CB8AC3E}">
        <p14:creationId xmlns:p14="http://schemas.microsoft.com/office/powerpoint/2010/main" val="416981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619F8-67A5-7086-41D8-9CCA2CF569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D79FED-20B2-001F-05E0-55B214BCEE96}"/>
              </a:ext>
            </a:extLst>
          </p:cNvPr>
          <p:cNvSpPr>
            <a:spLocks noGrp="1"/>
          </p:cNvSpPr>
          <p:nvPr>
            <p:ph type="title"/>
          </p:nvPr>
        </p:nvSpPr>
        <p:spPr>
          <a:xfrm>
            <a:off x="851026" y="365760"/>
            <a:ext cx="10103486" cy="1325562"/>
          </a:xfrm>
        </p:spPr>
        <p:txBody>
          <a:bodyPr/>
          <a:lstStyle/>
          <a:p>
            <a:r>
              <a:rPr lang="en-US" dirty="0"/>
              <a:t>Shot Quarter Normal Probability Plot</a:t>
            </a:r>
          </a:p>
        </p:txBody>
      </p:sp>
      <p:sp>
        <p:nvSpPr>
          <p:cNvPr id="6" name="TextBox 5">
            <a:extLst>
              <a:ext uri="{FF2B5EF4-FFF2-40B4-BE49-F238E27FC236}">
                <a16:creationId xmlns:a16="http://schemas.microsoft.com/office/drawing/2014/main" id="{03221A7C-E19A-EE49-F811-FADEEC723E11}"/>
              </a:ext>
            </a:extLst>
          </p:cNvPr>
          <p:cNvSpPr txBox="1"/>
          <p:nvPr/>
        </p:nvSpPr>
        <p:spPr>
          <a:xfrm>
            <a:off x="6008604" y="1953873"/>
            <a:ext cx="4581013"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This Normal Probability Plot is once again a comparison between the MVP winner Kevin Garnett and runner-up Tim Duncan.</a:t>
            </a:r>
          </a:p>
          <a:p>
            <a:pPr marL="285750" indent="-285750">
              <a:buFont typeface="Arial" panose="020B0604020202020204" pitchFamily="34" charset="0"/>
              <a:buChar char="•"/>
            </a:pPr>
            <a:r>
              <a:rPr lang="en-US" dirty="0"/>
              <a:t>This plot is comparing the two for which one scored during each quarter.</a:t>
            </a:r>
          </a:p>
          <a:p>
            <a:pPr marL="742950" lvl="1" indent="-285750">
              <a:buFont typeface="Arial" panose="020B0604020202020204" pitchFamily="34" charset="0"/>
              <a:buChar char="•"/>
            </a:pPr>
            <a:r>
              <a:rPr lang="en-US" dirty="0"/>
              <a:t>Usually there are four quarters in a basketball game, however in some games whenever the score is tied, they play an extra quarter to determine the winner. </a:t>
            </a:r>
          </a:p>
          <a:p>
            <a:pPr marL="285750" indent="-285750">
              <a:buFont typeface="Arial" panose="020B0604020202020204" pitchFamily="34" charset="0"/>
              <a:buChar char="•"/>
            </a:pPr>
            <a:r>
              <a:rPr lang="en-US" dirty="0"/>
              <a:t>Both players seem to make a majority of their shots in the 2</a:t>
            </a:r>
            <a:r>
              <a:rPr lang="en-US" baseline="30000" dirty="0"/>
              <a:t>nd</a:t>
            </a:r>
            <a:r>
              <a:rPr lang="en-US" dirty="0"/>
              <a:t> quarter of the game.</a:t>
            </a:r>
          </a:p>
          <a:p>
            <a:pPr marL="285750" indent="-285750">
              <a:buFont typeface="Arial" panose="020B0604020202020204" pitchFamily="34" charset="0"/>
              <a:buChar char="•"/>
            </a:pPr>
            <a:r>
              <a:rPr lang="en-US" dirty="0"/>
              <a:t>However, for Kevin Garnett the 4</a:t>
            </a:r>
            <a:r>
              <a:rPr lang="en-US" baseline="30000" dirty="0"/>
              <a:t>th</a:t>
            </a:r>
            <a:r>
              <a:rPr lang="en-US" dirty="0"/>
              <a:t> quarter shots are closer to the mean than Tim Duncan. </a:t>
            </a:r>
          </a:p>
        </p:txBody>
      </p:sp>
      <p:pic>
        <p:nvPicPr>
          <p:cNvPr id="5" name="Picture 4">
            <a:extLst>
              <a:ext uri="{FF2B5EF4-FFF2-40B4-BE49-F238E27FC236}">
                <a16:creationId xmlns:a16="http://schemas.microsoft.com/office/drawing/2014/main" id="{CF1AAE86-042B-70D2-A012-3B98BD449E8A}"/>
              </a:ext>
            </a:extLst>
          </p:cNvPr>
          <p:cNvPicPr>
            <a:picLocks noChangeAspect="1"/>
          </p:cNvPicPr>
          <p:nvPr/>
        </p:nvPicPr>
        <p:blipFill>
          <a:blip r:embed="rId2"/>
          <a:stretch>
            <a:fillRect/>
          </a:stretch>
        </p:blipFill>
        <p:spPr>
          <a:xfrm>
            <a:off x="317950" y="1953873"/>
            <a:ext cx="5584819" cy="4030468"/>
          </a:xfrm>
          <a:prstGeom prst="rect">
            <a:avLst/>
          </a:prstGeom>
        </p:spPr>
      </p:pic>
    </p:spTree>
    <p:extLst>
      <p:ext uri="{BB962C8B-B14F-4D97-AF65-F5344CB8AC3E}">
        <p14:creationId xmlns:p14="http://schemas.microsoft.com/office/powerpoint/2010/main" val="1460381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E6D69-F01E-545B-B209-A1DED7FFCC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611A2-8BD3-6B8A-7F65-249D4F5FF0B2}"/>
              </a:ext>
            </a:extLst>
          </p:cNvPr>
          <p:cNvSpPr>
            <a:spLocks noGrp="1"/>
          </p:cNvSpPr>
          <p:nvPr>
            <p:ph type="title"/>
          </p:nvPr>
        </p:nvSpPr>
        <p:spPr>
          <a:xfrm>
            <a:off x="199176" y="365760"/>
            <a:ext cx="10755336" cy="1325562"/>
          </a:xfrm>
        </p:spPr>
        <p:txBody>
          <a:bodyPr/>
          <a:lstStyle/>
          <a:p>
            <a:r>
              <a:rPr lang="en-US" dirty="0"/>
              <a:t>MVP vs Runner Up Scatter Plot</a:t>
            </a:r>
          </a:p>
        </p:txBody>
      </p:sp>
      <p:sp>
        <p:nvSpPr>
          <p:cNvPr id="6" name="TextBox 5">
            <a:extLst>
              <a:ext uri="{FF2B5EF4-FFF2-40B4-BE49-F238E27FC236}">
                <a16:creationId xmlns:a16="http://schemas.microsoft.com/office/drawing/2014/main" id="{B6AF6D90-7099-7408-9865-06C09900757D}"/>
              </a:ext>
            </a:extLst>
          </p:cNvPr>
          <p:cNvSpPr txBox="1"/>
          <p:nvPr/>
        </p:nvSpPr>
        <p:spPr>
          <a:xfrm>
            <a:off x="6008604" y="1953873"/>
            <a:ext cx="458101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This scatter plot is comparing the two players and how far away they were shooting with a specific time left in each quarter. </a:t>
            </a:r>
          </a:p>
          <a:p>
            <a:pPr marL="285750" indent="-285750">
              <a:buFont typeface="Arial" panose="020B0604020202020204" pitchFamily="34" charset="0"/>
              <a:buChar char="•"/>
            </a:pPr>
            <a:r>
              <a:rPr lang="en-US" dirty="0"/>
              <a:t>A correlation value was gathered for each player:</a:t>
            </a:r>
          </a:p>
        </p:txBody>
      </p:sp>
      <p:pic>
        <p:nvPicPr>
          <p:cNvPr id="8" name="Picture 7">
            <a:extLst>
              <a:ext uri="{FF2B5EF4-FFF2-40B4-BE49-F238E27FC236}">
                <a16:creationId xmlns:a16="http://schemas.microsoft.com/office/drawing/2014/main" id="{E300BC96-76F4-1DEC-DA32-953370DA2B00}"/>
              </a:ext>
            </a:extLst>
          </p:cNvPr>
          <p:cNvPicPr>
            <a:picLocks noChangeAspect="1"/>
          </p:cNvPicPr>
          <p:nvPr/>
        </p:nvPicPr>
        <p:blipFill>
          <a:blip r:embed="rId2"/>
          <a:stretch>
            <a:fillRect/>
          </a:stretch>
        </p:blipFill>
        <p:spPr>
          <a:xfrm>
            <a:off x="199176" y="1953873"/>
            <a:ext cx="5412959" cy="4114212"/>
          </a:xfrm>
          <a:prstGeom prst="rect">
            <a:avLst/>
          </a:prstGeom>
        </p:spPr>
      </p:pic>
      <p:pic>
        <p:nvPicPr>
          <p:cNvPr id="10" name="Picture 9">
            <a:extLst>
              <a:ext uri="{FF2B5EF4-FFF2-40B4-BE49-F238E27FC236}">
                <a16:creationId xmlns:a16="http://schemas.microsoft.com/office/drawing/2014/main" id="{B659621D-F022-DCE9-C92F-A4F917F6EADA}"/>
              </a:ext>
            </a:extLst>
          </p:cNvPr>
          <p:cNvPicPr>
            <a:picLocks noChangeAspect="1"/>
          </p:cNvPicPr>
          <p:nvPr/>
        </p:nvPicPr>
        <p:blipFill>
          <a:blip r:embed="rId3"/>
          <a:stretch>
            <a:fillRect/>
          </a:stretch>
        </p:blipFill>
        <p:spPr>
          <a:xfrm>
            <a:off x="6008604" y="3796666"/>
            <a:ext cx="3895725" cy="428625"/>
          </a:xfrm>
          <a:prstGeom prst="rect">
            <a:avLst/>
          </a:prstGeom>
        </p:spPr>
      </p:pic>
      <p:sp>
        <p:nvSpPr>
          <p:cNvPr id="12" name="TextBox 11">
            <a:extLst>
              <a:ext uri="{FF2B5EF4-FFF2-40B4-BE49-F238E27FC236}">
                <a16:creationId xmlns:a16="http://schemas.microsoft.com/office/drawing/2014/main" id="{2F56FB68-049F-7C20-83D4-CA786C265507}"/>
              </a:ext>
            </a:extLst>
          </p:cNvPr>
          <p:cNvSpPr txBox="1"/>
          <p:nvPr/>
        </p:nvSpPr>
        <p:spPr>
          <a:xfrm>
            <a:off x="6096000" y="4313758"/>
            <a:ext cx="458101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These correlation values indicate neither a strong positive or negative relationship, however it does show that Kevin Garnett is slightly more positive than Tim Duncan.</a:t>
            </a:r>
          </a:p>
          <a:p>
            <a:pPr marL="285750" indent="-285750">
              <a:buFont typeface="Arial" panose="020B0604020202020204" pitchFamily="34" charset="0"/>
              <a:buChar char="•"/>
            </a:pPr>
            <a:r>
              <a:rPr lang="en-US" dirty="0"/>
              <a:t>This means that as the time decreases in the game, his shots get further away from the basket. </a:t>
            </a:r>
          </a:p>
        </p:txBody>
      </p:sp>
    </p:spTree>
    <p:extLst>
      <p:ext uri="{BB962C8B-B14F-4D97-AF65-F5344CB8AC3E}">
        <p14:creationId xmlns:p14="http://schemas.microsoft.com/office/powerpoint/2010/main" val="3193282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9A240-83F3-7EC6-E167-930E154021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02CF5E-DEE4-911E-6E9B-77A4B73CEB3E}"/>
              </a:ext>
            </a:extLst>
          </p:cNvPr>
          <p:cNvSpPr>
            <a:spLocks noGrp="1"/>
          </p:cNvSpPr>
          <p:nvPr>
            <p:ph type="title"/>
          </p:nvPr>
        </p:nvSpPr>
        <p:spPr>
          <a:xfrm>
            <a:off x="199175" y="365760"/>
            <a:ext cx="11063335" cy="1325562"/>
          </a:xfrm>
        </p:spPr>
        <p:txBody>
          <a:bodyPr/>
          <a:lstStyle/>
          <a:p>
            <a:r>
              <a:rPr lang="en-US" dirty="0"/>
              <a:t>MVP and Runner-Up vs NBA Scatter Plot</a:t>
            </a:r>
          </a:p>
        </p:txBody>
      </p:sp>
      <p:sp>
        <p:nvSpPr>
          <p:cNvPr id="6" name="TextBox 5">
            <a:extLst>
              <a:ext uri="{FF2B5EF4-FFF2-40B4-BE49-F238E27FC236}">
                <a16:creationId xmlns:a16="http://schemas.microsoft.com/office/drawing/2014/main" id="{6A2A6668-9758-3730-75EF-E650A7031A1C}"/>
              </a:ext>
            </a:extLst>
          </p:cNvPr>
          <p:cNvSpPr txBox="1"/>
          <p:nvPr/>
        </p:nvSpPr>
        <p:spPr>
          <a:xfrm>
            <a:off x="6008604" y="1953873"/>
            <a:ext cx="458101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scatter plot is the same comparison however the whole NBA is included in this one as well. </a:t>
            </a:r>
          </a:p>
          <a:p>
            <a:pPr marL="285750" indent="-285750">
              <a:buFont typeface="Arial" panose="020B0604020202020204" pitchFamily="34" charset="0"/>
              <a:buChar char="•"/>
            </a:pPr>
            <a:r>
              <a:rPr lang="en-US" dirty="0"/>
              <a:t>A correlation value was gathered for each player and the NBA:</a:t>
            </a:r>
          </a:p>
        </p:txBody>
      </p:sp>
      <p:sp>
        <p:nvSpPr>
          <p:cNvPr id="12" name="TextBox 11">
            <a:extLst>
              <a:ext uri="{FF2B5EF4-FFF2-40B4-BE49-F238E27FC236}">
                <a16:creationId xmlns:a16="http://schemas.microsoft.com/office/drawing/2014/main" id="{5AC1E773-CDAC-22A5-AB8E-4FA4B300CD0D}"/>
              </a:ext>
            </a:extLst>
          </p:cNvPr>
          <p:cNvSpPr txBox="1"/>
          <p:nvPr/>
        </p:nvSpPr>
        <p:spPr>
          <a:xfrm>
            <a:off x="6096000" y="4313758"/>
            <a:ext cx="458101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These correlation values indicate neither a strong positive or negative relationship for all parties, however it does show that both Tim and Kevin are slightly more positive than the NBA.</a:t>
            </a:r>
          </a:p>
          <a:p>
            <a:pPr marL="285750" indent="-285750">
              <a:buFont typeface="Arial" panose="020B0604020202020204" pitchFamily="34" charset="0"/>
              <a:buChar char="•"/>
            </a:pPr>
            <a:r>
              <a:rPr lang="en-US" dirty="0"/>
              <a:t>This means that as the time decreases in the game, their shots get further from the basket than the NBA does. </a:t>
            </a:r>
          </a:p>
        </p:txBody>
      </p:sp>
      <p:pic>
        <p:nvPicPr>
          <p:cNvPr id="4" name="Picture 3">
            <a:extLst>
              <a:ext uri="{FF2B5EF4-FFF2-40B4-BE49-F238E27FC236}">
                <a16:creationId xmlns:a16="http://schemas.microsoft.com/office/drawing/2014/main" id="{9EFFD79E-C643-7DC8-5F3A-3055E1D31E24}"/>
              </a:ext>
            </a:extLst>
          </p:cNvPr>
          <p:cNvPicPr>
            <a:picLocks noChangeAspect="1"/>
          </p:cNvPicPr>
          <p:nvPr/>
        </p:nvPicPr>
        <p:blipFill>
          <a:blip r:embed="rId2"/>
          <a:stretch>
            <a:fillRect/>
          </a:stretch>
        </p:blipFill>
        <p:spPr>
          <a:xfrm>
            <a:off x="126748" y="1953873"/>
            <a:ext cx="5746421" cy="4238697"/>
          </a:xfrm>
          <a:prstGeom prst="rect">
            <a:avLst/>
          </a:prstGeom>
        </p:spPr>
      </p:pic>
      <p:pic>
        <p:nvPicPr>
          <p:cNvPr id="7" name="Picture 6">
            <a:extLst>
              <a:ext uri="{FF2B5EF4-FFF2-40B4-BE49-F238E27FC236}">
                <a16:creationId xmlns:a16="http://schemas.microsoft.com/office/drawing/2014/main" id="{DDC15129-471A-08E6-655D-76AE5E675AF9}"/>
              </a:ext>
            </a:extLst>
          </p:cNvPr>
          <p:cNvPicPr>
            <a:picLocks noChangeAspect="1"/>
          </p:cNvPicPr>
          <p:nvPr/>
        </p:nvPicPr>
        <p:blipFill>
          <a:blip r:embed="rId3"/>
          <a:stretch>
            <a:fillRect/>
          </a:stretch>
        </p:blipFill>
        <p:spPr>
          <a:xfrm>
            <a:off x="6056889" y="3670712"/>
            <a:ext cx="3838575" cy="600075"/>
          </a:xfrm>
          <a:prstGeom prst="rect">
            <a:avLst/>
          </a:prstGeom>
        </p:spPr>
      </p:pic>
    </p:spTree>
    <p:extLst>
      <p:ext uri="{BB962C8B-B14F-4D97-AF65-F5344CB8AC3E}">
        <p14:creationId xmlns:p14="http://schemas.microsoft.com/office/powerpoint/2010/main" val="3192654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7F956-89F4-988B-78CE-3A90532432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3216A9-0109-0556-09F3-3EF83C41C69A}"/>
              </a:ext>
            </a:extLst>
          </p:cNvPr>
          <p:cNvSpPr>
            <a:spLocks noGrp="1"/>
          </p:cNvSpPr>
          <p:nvPr>
            <p:ph type="title"/>
          </p:nvPr>
        </p:nvSpPr>
        <p:spPr>
          <a:xfrm>
            <a:off x="199175" y="365760"/>
            <a:ext cx="11063335" cy="1325562"/>
          </a:xfrm>
        </p:spPr>
        <p:txBody>
          <a:bodyPr/>
          <a:lstStyle/>
          <a:p>
            <a:r>
              <a:rPr lang="en-US" dirty="0"/>
              <a:t>Hypothesis Testing</a:t>
            </a:r>
          </a:p>
        </p:txBody>
      </p:sp>
      <p:pic>
        <p:nvPicPr>
          <p:cNvPr id="5" name="Picture 4">
            <a:extLst>
              <a:ext uri="{FF2B5EF4-FFF2-40B4-BE49-F238E27FC236}">
                <a16:creationId xmlns:a16="http://schemas.microsoft.com/office/drawing/2014/main" id="{D943E417-EBD8-352E-6A4A-830B35AA3F00}"/>
              </a:ext>
            </a:extLst>
          </p:cNvPr>
          <p:cNvPicPr>
            <a:picLocks noChangeAspect="1"/>
          </p:cNvPicPr>
          <p:nvPr/>
        </p:nvPicPr>
        <p:blipFill>
          <a:blip r:embed="rId2"/>
          <a:stretch>
            <a:fillRect/>
          </a:stretch>
        </p:blipFill>
        <p:spPr>
          <a:xfrm>
            <a:off x="92042" y="2136381"/>
            <a:ext cx="5638800" cy="4124325"/>
          </a:xfrm>
          <a:prstGeom prst="rect">
            <a:avLst/>
          </a:prstGeom>
        </p:spPr>
      </p:pic>
      <p:sp>
        <p:nvSpPr>
          <p:cNvPr id="8" name="TextBox 7">
            <a:extLst>
              <a:ext uri="{FF2B5EF4-FFF2-40B4-BE49-F238E27FC236}">
                <a16:creationId xmlns:a16="http://schemas.microsoft.com/office/drawing/2014/main" id="{7512F14F-B4F3-E189-2CD7-771A18643F20}"/>
              </a:ext>
            </a:extLst>
          </p:cNvPr>
          <p:cNvSpPr txBox="1"/>
          <p:nvPr/>
        </p:nvSpPr>
        <p:spPr>
          <a:xfrm>
            <a:off x="5884753" y="308061"/>
            <a:ext cx="4888871" cy="6186309"/>
          </a:xfrm>
          <a:prstGeom prst="rect">
            <a:avLst/>
          </a:prstGeom>
          <a:noFill/>
        </p:spPr>
        <p:txBody>
          <a:bodyPr wrap="square" rtlCol="0">
            <a:spAutoFit/>
          </a:bodyPr>
          <a:lstStyle/>
          <a:p>
            <a:pPr marL="285750" indent="-285750">
              <a:buFont typeface="Arial" panose="020B0604020202020204" pitchFamily="34" charset="0"/>
              <a:buChar char="•"/>
            </a:pPr>
            <a:r>
              <a:rPr lang="en-US" dirty="0"/>
              <a:t>Now it is time to perform a hypothesis test using the t-statistic and the p-value to determine committee's we can reject the null hypothesis. </a:t>
            </a:r>
          </a:p>
          <a:p>
            <a:pPr marL="285750" indent="-285750">
              <a:buFont typeface="Arial" panose="020B0604020202020204" pitchFamily="34" charset="0"/>
              <a:buChar char="•"/>
            </a:pPr>
            <a:r>
              <a:rPr lang="en-US" dirty="0"/>
              <a:t>The null hypothesis is:</a:t>
            </a:r>
          </a:p>
          <a:p>
            <a:pPr marL="742950" lvl="1" indent="-285750">
              <a:buFont typeface="Arial" panose="020B0604020202020204" pitchFamily="34" charset="0"/>
              <a:buChar char="•"/>
            </a:pPr>
            <a:r>
              <a:rPr lang="en-US" b="0" i="0" dirty="0">
                <a:effectLst/>
                <a:latin typeface="system-ui"/>
              </a:rPr>
              <a:t>There is no difference in the committee's selection when it comes to clutch shots</a:t>
            </a:r>
          </a:p>
          <a:p>
            <a:pPr marL="285750" indent="-285750">
              <a:buFont typeface="Arial" panose="020B0604020202020204" pitchFamily="34" charset="0"/>
              <a:buChar char="•"/>
            </a:pPr>
            <a:r>
              <a:rPr lang="en-US" dirty="0"/>
              <a:t>The alternative hypothesis is:</a:t>
            </a:r>
          </a:p>
          <a:p>
            <a:pPr marL="742950" lvl="1" indent="-285750">
              <a:buFont typeface="Arial" panose="020B0604020202020204" pitchFamily="34" charset="0"/>
              <a:buChar char="•"/>
            </a:pPr>
            <a:r>
              <a:rPr lang="en-US" b="0" i="0" dirty="0">
                <a:effectLst/>
                <a:latin typeface="system-ui"/>
              </a:rPr>
              <a:t>There is a difference in how the committee views players who makes clutch shots and those who do not.</a:t>
            </a:r>
          </a:p>
          <a:p>
            <a:pPr marL="285750" indent="-285750">
              <a:buFont typeface="Arial" panose="020B0604020202020204" pitchFamily="34" charset="0"/>
              <a:buChar char="•"/>
            </a:pPr>
            <a:r>
              <a:rPr lang="en-US" dirty="0">
                <a:latin typeface="Century Schoolbook (Body)"/>
              </a:rPr>
              <a:t>In this study, instead of comparing the MVP and runner up with the NBA, we will now group together the top five vote getters for the year against the NBA to determine if the null hypothesis can be rejected. </a:t>
            </a:r>
          </a:p>
          <a:p>
            <a:pPr marL="285750" indent="-285750">
              <a:buFont typeface="Arial" panose="020B0604020202020204" pitchFamily="34" charset="0"/>
              <a:buChar char="•"/>
            </a:pPr>
            <a:r>
              <a:rPr lang="en-US" b="0" i="0" dirty="0">
                <a:effectLst/>
                <a:latin typeface="Century Schoolbook (Body)"/>
              </a:rPr>
              <a:t>According to the</a:t>
            </a:r>
            <a:r>
              <a:rPr lang="en-US" dirty="0">
                <a:latin typeface="Century Schoolbook (Body)"/>
              </a:rPr>
              <a:t> p-value the null hypothesis can be rejected since it is less than .05.</a:t>
            </a:r>
            <a:endParaRPr lang="en-US" b="0" i="0" dirty="0">
              <a:effectLst/>
              <a:latin typeface="Century Schoolbook (Body)"/>
            </a:endParaRPr>
          </a:p>
          <a:p>
            <a:pPr marL="285750" indent="-285750">
              <a:buFont typeface="Arial" panose="020B0604020202020204" pitchFamily="34" charset="0"/>
              <a:buChar char="•"/>
            </a:pPr>
            <a:endParaRPr lang="en-US" b="0" i="0" dirty="0">
              <a:effectLst/>
              <a:latin typeface="system-ui"/>
            </a:endParaRPr>
          </a:p>
          <a:p>
            <a:pPr marL="285750" indent="-285750">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031281B7-4FC6-49FA-EFE3-A186B17C9648}"/>
              </a:ext>
            </a:extLst>
          </p:cNvPr>
          <p:cNvPicPr>
            <a:picLocks noChangeAspect="1"/>
          </p:cNvPicPr>
          <p:nvPr/>
        </p:nvPicPr>
        <p:blipFill>
          <a:blip r:embed="rId3"/>
          <a:stretch>
            <a:fillRect/>
          </a:stretch>
        </p:blipFill>
        <p:spPr>
          <a:xfrm>
            <a:off x="6372554" y="6000301"/>
            <a:ext cx="3565539" cy="520809"/>
          </a:xfrm>
          <a:prstGeom prst="rect">
            <a:avLst/>
          </a:prstGeom>
        </p:spPr>
      </p:pic>
    </p:spTree>
    <p:extLst>
      <p:ext uri="{BB962C8B-B14F-4D97-AF65-F5344CB8AC3E}">
        <p14:creationId xmlns:p14="http://schemas.microsoft.com/office/powerpoint/2010/main" val="162205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18A5D-909F-6E1C-1B48-3E45F9653D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0EAF67-4D4D-4A01-702B-B4771D0C8608}"/>
              </a:ext>
            </a:extLst>
          </p:cNvPr>
          <p:cNvSpPr>
            <a:spLocks noGrp="1"/>
          </p:cNvSpPr>
          <p:nvPr>
            <p:ph type="title"/>
          </p:nvPr>
        </p:nvSpPr>
        <p:spPr>
          <a:xfrm>
            <a:off x="199175" y="365760"/>
            <a:ext cx="11063335" cy="1325562"/>
          </a:xfrm>
        </p:spPr>
        <p:txBody>
          <a:bodyPr/>
          <a:lstStyle/>
          <a:p>
            <a:r>
              <a:rPr lang="en-US" dirty="0"/>
              <a:t>Regression Analysis</a:t>
            </a:r>
          </a:p>
        </p:txBody>
      </p:sp>
      <p:sp>
        <p:nvSpPr>
          <p:cNvPr id="6" name="TextBox 5">
            <a:extLst>
              <a:ext uri="{FF2B5EF4-FFF2-40B4-BE49-F238E27FC236}">
                <a16:creationId xmlns:a16="http://schemas.microsoft.com/office/drawing/2014/main" id="{895B7447-7F1C-37F4-52BE-4600F5849CC4}"/>
              </a:ext>
            </a:extLst>
          </p:cNvPr>
          <p:cNvSpPr txBox="1"/>
          <p:nvPr/>
        </p:nvSpPr>
        <p:spPr>
          <a:xfrm>
            <a:off x="6283105" y="1204111"/>
            <a:ext cx="445430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Lastly, a regression analysis is performed to determine how much the minutes left in the quarter affects the shot distance for the MVP winner. </a:t>
            </a:r>
          </a:p>
          <a:p>
            <a:pPr marL="285750" indent="-285750">
              <a:buFont typeface="Arial" panose="020B0604020202020204" pitchFamily="34" charset="0"/>
              <a:buChar char="•"/>
            </a:pPr>
            <a:r>
              <a:rPr lang="en-US" dirty="0"/>
              <a:t>The intercept and the slope were calculated for the line of best fit and it was discovered that there was a slight positive slope which means that as the quarter ends, Kevin Garnett shoots from further away.</a:t>
            </a:r>
          </a:p>
        </p:txBody>
      </p:sp>
      <p:pic>
        <p:nvPicPr>
          <p:cNvPr id="9" name="Picture 8">
            <a:extLst>
              <a:ext uri="{FF2B5EF4-FFF2-40B4-BE49-F238E27FC236}">
                <a16:creationId xmlns:a16="http://schemas.microsoft.com/office/drawing/2014/main" id="{875E8802-AA84-FEC1-1BAD-6E4ACDFA96F6}"/>
              </a:ext>
            </a:extLst>
          </p:cNvPr>
          <p:cNvPicPr>
            <a:picLocks noChangeAspect="1"/>
          </p:cNvPicPr>
          <p:nvPr/>
        </p:nvPicPr>
        <p:blipFill>
          <a:blip r:embed="rId2"/>
          <a:stretch>
            <a:fillRect/>
          </a:stretch>
        </p:blipFill>
        <p:spPr>
          <a:xfrm>
            <a:off x="546744" y="1850442"/>
            <a:ext cx="5648325" cy="4267200"/>
          </a:xfrm>
          <a:prstGeom prst="rect">
            <a:avLst/>
          </a:prstGeom>
        </p:spPr>
      </p:pic>
      <p:pic>
        <p:nvPicPr>
          <p:cNvPr id="12" name="Picture 11">
            <a:extLst>
              <a:ext uri="{FF2B5EF4-FFF2-40B4-BE49-F238E27FC236}">
                <a16:creationId xmlns:a16="http://schemas.microsoft.com/office/drawing/2014/main" id="{FD6905D7-53CB-A2ED-C266-F4E688644364}"/>
              </a:ext>
            </a:extLst>
          </p:cNvPr>
          <p:cNvPicPr>
            <a:picLocks noChangeAspect="1"/>
          </p:cNvPicPr>
          <p:nvPr/>
        </p:nvPicPr>
        <p:blipFill>
          <a:blip r:embed="rId3"/>
          <a:stretch>
            <a:fillRect/>
          </a:stretch>
        </p:blipFill>
        <p:spPr>
          <a:xfrm>
            <a:off x="6903737" y="4563907"/>
            <a:ext cx="2928325" cy="461673"/>
          </a:xfrm>
          <a:prstGeom prst="rect">
            <a:avLst/>
          </a:prstGeom>
        </p:spPr>
      </p:pic>
    </p:spTree>
    <p:extLst>
      <p:ext uri="{BB962C8B-B14F-4D97-AF65-F5344CB8AC3E}">
        <p14:creationId xmlns:p14="http://schemas.microsoft.com/office/powerpoint/2010/main" val="4264102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4FC04-6AC8-BE06-6F29-1BF02B8DA4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2B15B4-6DDC-0EAC-A44F-0752F6F6FAFA}"/>
              </a:ext>
            </a:extLst>
          </p:cNvPr>
          <p:cNvSpPr>
            <a:spLocks noGrp="1"/>
          </p:cNvSpPr>
          <p:nvPr>
            <p:ph type="title"/>
          </p:nvPr>
        </p:nvSpPr>
        <p:spPr/>
        <p:txBody>
          <a:bodyPr/>
          <a:lstStyle/>
          <a:p>
            <a:r>
              <a:rPr lang="en-US" dirty="0"/>
              <a:t>2013-2014 Season</a:t>
            </a:r>
          </a:p>
        </p:txBody>
      </p:sp>
      <p:sp>
        <p:nvSpPr>
          <p:cNvPr id="3" name="Text Placeholder 2">
            <a:extLst>
              <a:ext uri="{FF2B5EF4-FFF2-40B4-BE49-F238E27FC236}">
                <a16:creationId xmlns:a16="http://schemas.microsoft.com/office/drawing/2014/main" id="{AC4BDE53-7290-6DE7-863F-714A5EE8DBC9}"/>
              </a:ext>
            </a:extLst>
          </p:cNvPr>
          <p:cNvSpPr>
            <a:spLocks noGrp="1"/>
          </p:cNvSpPr>
          <p:nvPr>
            <p:ph type="body" idx="1"/>
          </p:nvPr>
        </p:nvSpPr>
        <p:spPr/>
        <p:txBody>
          <a:bodyPr/>
          <a:lstStyle/>
          <a:p>
            <a:r>
              <a:rPr lang="en-US" dirty="0"/>
              <a:t>MVP : Kevin Durant (KD), 1232 Voting Points</a:t>
            </a:r>
          </a:p>
          <a:p>
            <a:r>
              <a:rPr lang="en-US" dirty="0"/>
              <a:t>Runner Up : Lebron James, 891 Voting Points</a:t>
            </a:r>
          </a:p>
        </p:txBody>
      </p:sp>
    </p:spTree>
    <p:extLst>
      <p:ext uri="{BB962C8B-B14F-4D97-AF65-F5344CB8AC3E}">
        <p14:creationId xmlns:p14="http://schemas.microsoft.com/office/powerpoint/2010/main" val="299676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333CD-116E-25F1-8ED5-CAEC554CE9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3E41A4-D627-5083-D082-2136F23BBE97}"/>
              </a:ext>
            </a:extLst>
          </p:cNvPr>
          <p:cNvSpPr>
            <a:spLocks noGrp="1"/>
          </p:cNvSpPr>
          <p:nvPr>
            <p:ph type="title"/>
          </p:nvPr>
        </p:nvSpPr>
        <p:spPr/>
        <p:txBody>
          <a:bodyPr/>
          <a:lstStyle/>
          <a:p>
            <a:r>
              <a:rPr lang="en-US" dirty="0"/>
              <a:t>Shot Type Histogram</a:t>
            </a:r>
          </a:p>
        </p:txBody>
      </p:sp>
      <p:sp>
        <p:nvSpPr>
          <p:cNvPr id="6" name="TextBox 5">
            <a:extLst>
              <a:ext uri="{FF2B5EF4-FFF2-40B4-BE49-F238E27FC236}">
                <a16:creationId xmlns:a16="http://schemas.microsoft.com/office/drawing/2014/main" id="{9497A33A-4761-E06E-440A-A797C4612FE4}"/>
              </a:ext>
            </a:extLst>
          </p:cNvPr>
          <p:cNvSpPr txBox="1"/>
          <p:nvPr/>
        </p:nvSpPr>
        <p:spPr>
          <a:xfrm>
            <a:off x="5657850" y="2066925"/>
            <a:ext cx="511492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shows the differences between the two players type of shots.</a:t>
            </a:r>
          </a:p>
          <a:p>
            <a:pPr marL="285750" indent="-285750">
              <a:buFont typeface="Arial" panose="020B0604020202020204" pitchFamily="34" charset="0"/>
              <a:buChar char="•"/>
            </a:pPr>
            <a:r>
              <a:rPr lang="en-US" dirty="0"/>
              <a:t>The important conclusion from this graph is that Kevin Durant made a lot more Jump Shots than Lebron James did and had a more versed shooting chart than Lebron </a:t>
            </a:r>
          </a:p>
          <a:p>
            <a:pPr marL="285750" indent="-285750">
              <a:buFont typeface="Arial" panose="020B0604020202020204" pitchFamily="34" charset="0"/>
              <a:buChar char="•"/>
            </a:pPr>
            <a:r>
              <a:rPr lang="en-US" dirty="0"/>
              <a:t>Below is the shot that both players took the most: </a:t>
            </a:r>
          </a:p>
        </p:txBody>
      </p:sp>
      <p:pic>
        <p:nvPicPr>
          <p:cNvPr id="4" name="Picture 3">
            <a:extLst>
              <a:ext uri="{FF2B5EF4-FFF2-40B4-BE49-F238E27FC236}">
                <a16:creationId xmlns:a16="http://schemas.microsoft.com/office/drawing/2014/main" id="{E2118900-71D2-8105-C4C9-4308476F4B27}"/>
              </a:ext>
            </a:extLst>
          </p:cNvPr>
          <p:cNvPicPr>
            <a:picLocks noChangeAspect="1"/>
          </p:cNvPicPr>
          <p:nvPr/>
        </p:nvPicPr>
        <p:blipFill>
          <a:blip r:embed="rId2"/>
          <a:stretch>
            <a:fillRect/>
          </a:stretch>
        </p:blipFill>
        <p:spPr>
          <a:xfrm>
            <a:off x="532880" y="1809552"/>
            <a:ext cx="4292616" cy="4762937"/>
          </a:xfrm>
          <a:prstGeom prst="rect">
            <a:avLst/>
          </a:prstGeom>
        </p:spPr>
      </p:pic>
      <p:pic>
        <p:nvPicPr>
          <p:cNvPr id="9" name="Picture 8">
            <a:extLst>
              <a:ext uri="{FF2B5EF4-FFF2-40B4-BE49-F238E27FC236}">
                <a16:creationId xmlns:a16="http://schemas.microsoft.com/office/drawing/2014/main" id="{50558282-4DDB-3813-FBC3-7EFC6F591790}"/>
              </a:ext>
            </a:extLst>
          </p:cNvPr>
          <p:cNvPicPr>
            <a:picLocks noChangeAspect="1"/>
          </p:cNvPicPr>
          <p:nvPr/>
        </p:nvPicPr>
        <p:blipFill>
          <a:blip r:embed="rId3"/>
          <a:stretch>
            <a:fillRect/>
          </a:stretch>
        </p:blipFill>
        <p:spPr>
          <a:xfrm>
            <a:off x="6096000" y="4597557"/>
            <a:ext cx="3648075" cy="704850"/>
          </a:xfrm>
          <a:prstGeom prst="rect">
            <a:avLst/>
          </a:prstGeom>
        </p:spPr>
      </p:pic>
    </p:spTree>
    <p:extLst>
      <p:ext uri="{BB962C8B-B14F-4D97-AF65-F5344CB8AC3E}">
        <p14:creationId xmlns:p14="http://schemas.microsoft.com/office/powerpoint/2010/main" val="69560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638E3-309B-8ECF-60F9-8BAF5F4C9FB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36EDB74-B482-18E8-ACE7-3036AC18C376}"/>
              </a:ext>
            </a:extLst>
          </p:cNvPr>
          <p:cNvSpPr>
            <a:spLocks noGrp="1"/>
          </p:cNvSpPr>
          <p:nvPr>
            <p:ph idx="1"/>
          </p:nvPr>
        </p:nvSpPr>
        <p:spPr/>
        <p:txBody>
          <a:bodyPr/>
          <a:lstStyle/>
          <a:p>
            <a:r>
              <a:rPr lang="en-US" dirty="0"/>
              <a:t>This study poses the question if there is a common trend between the Most Valuable Player (MVP) award winners each year. </a:t>
            </a:r>
          </a:p>
          <a:p>
            <a:r>
              <a:rPr lang="en-US" dirty="0"/>
              <a:t>Over the years the NBA has award the MVP to the player that is deemed the most valuable to their team and in other words, the best player in the NBA that year. </a:t>
            </a:r>
          </a:p>
          <a:p>
            <a:r>
              <a:rPr lang="en-US" dirty="0"/>
              <a:t>There is a committee that votes on the players each season and our goal is to try and determine what qualifications that committee values the most. </a:t>
            </a:r>
          </a:p>
          <a:p>
            <a:r>
              <a:rPr lang="en-US" dirty="0"/>
              <a:t>A data base was found on Kaggle that tracks all the regular season shot locations from the 2003-2004 season to the 2023-2024 season.</a:t>
            </a:r>
          </a:p>
          <a:p>
            <a:r>
              <a:rPr lang="en-US" dirty="0"/>
              <a:t>Using this shot metric data, this study will determine if there is a common trend between the MVP winners' shots and why they won the MVP. </a:t>
            </a:r>
          </a:p>
        </p:txBody>
      </p:sp>
    </p:spTree>
    <p:extLst>
      <p:ext uri="{BB962C8B-B14F-4D97-AF65-F5344CB8AC3E}">
        <p14:creationId xmlns:p14="http://schemas.microsoft.com/office/powerpoint/2010/main" val="2880080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12F8D-E6EF-27E6-BDB7-A6BE2AF04D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0D54AC-0E0B-2477-2759-A79103A6E3CC}"/>
              </a:ext>
            </a:extLst>
          </p:cNvPr>
          <p:cNvSpPr>
            <a:spLocks noGrp="1"/>
          </p:cNvSpPr>
          <p:nvPr>
            <p:ph type="title"/>
          </p:nvPr>
        </p:nvSpPr>
        <p:spPr/>
        <p:txBody>
          <a:bodyPr/>
          <a:lstStyle/>
          <a:p>
            <a:r>
              <a:rPr lang="en-US" dirty="0"/>
              <a:t>Shot Distance Histogram</a:t>
            </a:r>
          </a:p>
        </p:txBody>
      </p:sp>
      <p:sp>
        <p:nvSpPr>
          <p:cNvPr id="6" name="TextBox 5">
            <a:extLst>
              <a:ext uri="{FF2B5EF4-FFF2-40B4-BE49-F238E27FC236}">
                <a16:creationId xmlns:a16="http://schemas.microsoft.com/office/drawing/2014/main" id="{DB0A0FBB-607E-8066-7BAF-51596DD07E5E}"/>
              </a:ext>
            </a:extLst>
          </p:cNvPr>
          <p:cNvSpPr txBox="1"/>
          <p:nvPr/>
        </p:nvSpPr>
        <p:spPr>
          <a:xfrm>
            <a:off x="5657850" y="2066925"/>
            <a:ext cx="511492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shows the differences between the two players distances of shots.</a:t>
            </a:r>
          </a:p>
          <a:p>
            <a:pPr marL="285750" indent="-285750">
              <a:buFont typeface="Arial" panose="020B0604020202020204" pitchFamily="34" charset="0"/>
              <a:buChar char="•"/>
            </a:pPr>
            <a:r>
              <a:rPr lang="en-US" dirty="0"/>
              <a:t>The important conclusion from this graph is that Kevin Durant shot a lot further away from the basket than Lebron James did. </a:t>
            </a:r>
          </a:p>
          <a:p>
            <a:pPr marL="285750" indent="-285750">
              <a:buFont typeface="Arial" panose="020B0604020202020204" pitchFamily="34" charset="0"/>
              <a:buChar char="•"/>
            </a:pPr>
            <a:r>
              <a:rPr lang="en-US" dirty="0"/>
              <a:t>Below is the average shot distance and most common shot distance  that both players took the most: </a:t>
            </a:r>
          </a:p>
        </p:txBody>
      </p:sp>
      <p:pic>
        <p:nvPicPr>
          <p:cNvPr id="5" name="Picture 4">
            <a:extLst>
              <a:ext uri="{FF2B5EF4-FFF2-40B4-BE49-F238E27FC236}">
                <a16:creationId xmlns:a16="http://schemas.microsoft.com/office/drawing/2014/main" id="{E5C5DC69-2083-5482-894B-FA2E40F66D21}"/>
              </a:ext>
            </a:extLst>
          </p:cNvPr>
          <p:cNvPicPr>
            <a:picLocks noChangeAspect="1"/>
          </p:cNvPicPr>
          <p:nvPr/>
        </p:nvPicPr>
        <p:blipFill>
          <a:blip r:embed="rId2"/>
          <a:stretch>
            <a:fillRect/>
          </a:stretch>
        </p:blipFill>
        <p:spPr>
          <a:xfrm>
            <a:off x="454748" y="2154156"/>
            <a:ext cx="5077517" cy="3921944"/>
          </a:xfrm>
          <a:prstGeom prst="rect">
            <a:avLst/>
          </a:prstGeom>
        </p:spPr>
      </p:pic>
      <p:pic>
        <p:nvPicPr>
          <p:cNvPr id="8" name="Picture 7">
            <a:extLst>
              <a:ext uri="{FF2B5EF4-FFF2-40B4-BE49-F238E27FC236}">
                <a16:creationId xmlns:a16="http://schemas.microsoft.com/office/drawing/2014/main" id="{33AE27FC-8ADE-6860-269C-8451B6FD1D4A}"/>
              </a:ext>
            </a:extLst>
          </p:cNvPr>
          <p:cNvPicPr>
            <a:picLocks noChangeAspect="1"/>
          </p:cNvPicPr>
          <p:nvPr/>
        </p:nvPicPr>
        <p:blipFill>
          <a:blip r:embed="rId3"/>
          <a:stretch>
            <a:fillRect/>
          </a:stretch>
        </p:blipFill>
        <p:spPr>
          <a:xfrm>
            <a:off x="5932613" y="4866379"/>
            <a:ext cx="3857625" cy="1000125"/>
          </a:xfrm>
          <a:prstGeom prst="rect">
            <a:avLst/>
          </a:prstGeom>
        </p:spPr>
      </p:pic>
    </p:spTree>
    <p:extLst>
      <p:ext uri="{BB962C8B-B14F-4D97-AF65-F5344CB8AC3E}">
        <p14:creationId xmlns:p14="http://schemas.microsoft.com/office/powerpoint/2010/main" val="4099518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69FFD-40C9-8F47-C9F3-EC0909D570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22C288-4895-2017-BB89-3E5E2A1D13E5}"/>
              </a:ext>
            </a:extLst>
          </p:cNvPr>
          <p:cNvSpPr>
            <a:spLocks noGrp="1"/>
          </p:cNvSpPr>
          <p:nvPr>
            <p:ph type="title"/>
          </p:nvPr>
        </p:nvSpPr>
        <p:spPr/>
        <p:txBody>
          <a:bodyPr/>
          <a:lstStyle/>
          <a:p>
            <a:r>
              <a:rPr lang="en-US" dirty="0"/>
              <a:t>Shot Location Histogram</a:t>
            </a:r>
          </a:p>
        </p:txBody>
      </p:sp>
      <p:sp>
        <p:nvSpPr>
          <p:cNvPr id="6" name="TextBox 5">
            <a:extLst>
              <a:ext uri="{FF2B5EF4-FFF2-40B4-BE49-F238E27FC236}">
                <a16:creationId xmlns:a16="http://schemas.microsoft.com/office/drawing/2014/main" id="{86200094-FADE-32B7-1677-5D5C90AEF09A}"/>
              </a:ext>
            </a:extLst>
          </p:cNvPr>
          <p:cNvSpPr txBox="1"/>
          <p:nvPr/>
        </p:nvSpPr>
        <p:spPr>
          <a:xfrm>
            <a:off x="5657850" y="2066925"/>
            <a:ext cx="511492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shows the differences between the two players locations of shots.</a:t>
            </a:r>
          </a:p>
          <a:p>
            <a:pPr marL="285750" indent="-285750">
              <a:buFont typeface="Arial" panose="020B0604020202020204" pitchFamily="34" charset="0"/>
              <a:buChar char="•"/>
            </a:pPr>
            <a:r>
              <a:rPr lang="en-US" dirty="0"/>
              <a:t>The important conclusion from this graph is that Kevin Durant shot a lot more outside of the Restricted Area than Lebron James did. </a:t>
            </a:r>
          </a:p>
          <a:p>
            <a:pPr marL="285750" indent="-285750">
              <a:buFont typeface="Arial" panose="020B0604020202020204" pitchFamily="34" charset="0"/>
              <a:buChar char="•"/>
            </a:pPr>
            <a:r>
              <a:rPr lang="en-US" dirty="0"/>
              <a:t>Below is the most common shot location  that both players took the most: </a:t>
            </a:r>
          </a:p>
        </p:txBody>
      </p:sp>
      <p:pic>
        <p:nvPicPr>
          <p:cNvPr id="4" name="Picture 3">
            <a:extLst>
              <a:ext uri="{FF2B5EF4-FFF2-40B4-BE49-F238E27FC236}">
                <a16:creationId xmlns:a16="http://schemas.microsoft.com/office/drawing/2014/main" id="{32EB66EA-5B94-23C2-2311-D0A726CB2306}"/>
              </a:ext>
            </a:extLst>
          </p:cNvPr>
          <p:cNvPicPr>
            <a:picLocks noChangeAspect="1"/>
          </p:cNvPicPr>
          <p:nvPr/>
        </p:nvPicPr>
        <p:blipFill>
          <a:blip r:embed="rId2"/>
          <a:stretch>
            <a:fillRect/>
          </a:stretch>
        </p:blipFill>
        <p:spPr>
          <a:xfrm>
            <a:off x="602620" y="1954784"/>
            <a:ext cx="4711763" cy="4286931"/>
          </a:xfrm>
          <a:prstGeom prst="rect">
            <a:avLst/>
          </a:prstGeom>
        </p:spPr>
      </p:pic>
      <p:pic>
        <p:nvPicPr>
          <p:cNvPr id="9" name="Picture 8">
            <a:extLst>
              <a:ext uri="{FF2B5EF4-FFF2-40B4-BE49-F238E27FC236}">
                <a16:creationId xmlns:a16="http://schemas.microsoft.com/office/drawing/2014/main" id="{1561C748-78FA-01D6-D1F9-3551832714F1}"/>
              </a:ext>
            </a:extLst>
          </p:cNvPr>
          <p:cNvPicPr>
            <a:picLocks noChangeAspect="1"/>
          </p:cNvPicPr>
          <p:nvPr/>
        </p:nvPicPr>
        <p:blipFill>
          <a:blip r:embed="rId3"/>
          <a:stretch>
            <a:fillRect/>
          </a:stretch>
        </p:blipFill>
        <p:spPr>
          <a:xfrm>
            <a:off x="5844483" y="4574687"/>
            <a:ext cx="3943350" cy="714375"/>
          </a:xfrm>
          <a:prstGeom prst="rect">
            <a:avLst/>
          </a:prstGeom>
        </p:spPr>
      </p:pic>
    </p:spTree>
    <p:extLst>
      <p:ext uri="{BB962C8B-B14F-4D97-AF65-F5344CB8AC3E}">
        <p14:creationId xmlns:p14="http://schemas.microsoft.com/office/powerpoint/2010/main" val="267734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C99E6-E28B-B1FE-0C39-78E102E846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273E4E-B7E0-D4F1-2549-A7B398942AD3}"/>
              </a:ext>
            </a:extLst>
          </p:cNvPr>
          <p:cNvSpPr>
            <a:spLocks noGrp="1"/>
          </p:cNvSpPr>
          <p:nvPr>
            <p:ph type="title"/>
          </p:nvPr>
        </p:nvSpPr>
        <p:spPr/>
        <p:txBody>
          <a:bodyPr/>
          <a:lstStyle/>
          <a:p>
            <a:r>
              <a:rPr lang="en-US" dirty="0"/>
              <a:t>Shot Made Per Quarter Histogram</a:t>
            </a:r>
          </a:p>
        </p:txBody>
      </p:sp>
      <p:sp>
        <p:nvSpPr>
          <p:cNvPr id="6" name="TextBox 5">
            <a:extLst>
              <a:ext uri="{FF2B5EF4-FFF2-40B4-BE49-F238E27FC236}">
                <a16:creationId xmlns:a16="http://schemas.microsoft.com/office/drawing/2014/main" id="{80948644-59C4-E232-10F0-49AA87F8D216}"/>
              </a:ext>
            </a:extLst>
          </p:cNvPr>
          <p:cNvSpPr txBox="1"/>
          <p:nvPr/>
        </p:nvSpPr>
        <p:spPr>
          <a:xfrm>
            <a:off x="5657850" y="2066925"/>
            <a:ext cx="511492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shows the differences in made shots per quarter between the two players.</a:t>
            </a:r>
          </a:p>
          <a:p>
            <a:pPr marL="285750" indent="-285750">
              <a:buFont typeface="Arial" panose="020B0604020202020204" pitchFamily="34" charset="0"/>
              <a:buChar char="•"/>
            </a:pPr>
            <a:r>
              <a:rPr lang="en-US" dirty="0"/>
              <a:t>The important conclusion from this graph is that Kevin Durant made a lot more shots overall than Lebron James did. </a:t>
            </a:r>
          </a:p>
          <a:p>
            <a:pPr marL="285750" indent="-285750">
              <a:buFont typeface="Arial" panose="020B0604020202020204" pitchFamily="34" charset="0"/>
              <a:buChar char="•"/>
            </a:pPr>
            <a:r>
              <a:rPr lang="en-US" dirty="0"/>
              <a:t>Below is the most common quarter that each player made a shot in : </a:t>
            </a:r>
          </a:p>
        </p:txBody>
      </p:sp>
      <p:pic>
        <p:nvPicPr>
          <p:cNvPr id="5" name="Picture 4">
            <a:extLst>
              <a:ext uri="{FF2B5EF4-FFF2-40B4-BE49-F238E27FC236}">
                <a16:creationId xmlns:a16="http://schemas.microsoft.com/office/drawing/2014/main" id="{8F85AC4C-2786-C526-598B-2B2BE6BAB768}"/>
              </a:ext>
            </a:extLst>
          </p:cNvPr>
          <p:cNvPicPr>
            <a:picLocks noChangeAspect="1"/>
          </p:cNvPicPr>
          <p:nvPr/>
        </p:nvPicPr>
        <p:blipFill>
          <a:blip r:embed="rId2"/>
          <a:stretch>
            <a:fillRect/>
          </a:stretch>
        </p:blipFill>
        <p:spPr>
          <a:xfrm>
            <a:off x="522932" y="2066925"/>
            <a:ext cx="4791452" cy="3621633"/>
          </a:xfrm>
          <a:prstGeom prst="rect">
            <a:avLst/>
          </a:prstGeom>
        </p:spPr>
      </p:pic>
      <p:pic>
        <p:nvPicPr>
          <p:cNvPr id="8" name="Picture 7">
            <a:extLst>
              <a:ext uri="{FF2B5EF4-FFF2-40B4-BE49-F238E27FC236}">
                <a16:creationId xmlns:a16="http://schemas.microsoft.com/office/drawing/2014/main" id="{BC964966-0B61-2541-77D0-55F1FA96FDF1}"/>
              </a:ext>
            </a:extLst>
          </p:cNvPr>
          <p:cNvPicPr>
            <a:picLocks noChangeAspect="1"/>
          </p:cNvPicPr>
          <p:nvPr/>
        </p:nvPicPr>
        <p:blipFill>
          <a:blip r:embed="rId3"/>
          <a:stretch>
            <a:fillRect/>
          </a:stretch>
        </p:blipFill>
        <p:spPr>
          <a:xfrm>
            <a:off x="6220626" y="4407906"/>
            <a:ext cx="2828925" cy="685800"/>
          </a:xfrm>
          <a:prstGeom prst="rect">
            <a:avLst/>
          </a:prstGeom>
        </p:spPr>
      </p:pic>
    </p:spTree>
    <p:extLst>
      <p:ext uri="{BB962C8B-B14F-4D97-AF65-F5344CB8AC3E}">
        <p14:creationId xmlns:p14="http://schemas.microsoft.com/office/powerpoint/2010/main" val="1308741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661AC-4BC0-AF79-4E02-350F701492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83AD82-2017-22F8-A594-8F2CF74722F1}"/>
              </a:ext>
            </a:extLst>
          </p:cNvPr>
          <p:cNvSpPr>
            <a:spLocks noGrp="1"/>
          </p:cNvSpPr>
          <p:nvPr>
            <p:ph type="title"/>
          </p:nvPr>
        </p:nvSpPr>
        <p:spPr/>
        <p:txBody>
          <a:bodyPr/>
          <a:lstStyle/>
          <a:p>
            <a:r>
              <a:rPr lang="en-US" dirty="0"/>
              <a:t>Clutch Shot Histogram</a:t>
            </a:r>
          </a:p>
        </p:txBody>
      </p:sp>
      <p:sp>
        <p:nvSpPr>
          <p:cNvPr id="6" name="TextBox 5">
            <a:extLst>
              <a:ext uri="{FF2B5EF4-FFF2-40B4-BE49-F238E27FC236}">
                <a16:creationId xmlns:a16="http://schemas.microsoft.com/office/drawing/2014/main" id="{471CFCE1-DBCC-2D58-4B65-2C60493FB1F6}"/>
              </a:ext>
            </a:extLst>
          </p:cNvPr>
          <p:cNvSpPr txBox="1"/>
          <p:nvPr/>
        </p:nvSpPr>
        <p:spPr>
          <a:xfrm>
            <a:off x="5657849" y="1592720"/>
            <a:ext cx="5114925"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shows the differences clutch shots made between both players.</a:t>
            </a:r>
          </a:p>
          <a:p>
            <a:pPr marL="742950" lvl="1" indent="-285750">
              <a:buFont typeface="Arial" panose="020B0604020202020204" pitchFamily="34" charset="0"/>
              <a:buChar char="•"/>
            </a:pPr>
            <a:r>
              <a:rPr lang="en-US" dirty="0"/>
              <a:t>Clutch shots are shots made in the last five minutes of the fourth quarter.</a:t>
            </a:r>
          </a:p>
          <a:p>
            <a:pPr marL="742950" lvl="1" indent="-285750">
              <a:buFont typeface="Arial" panose="020B0604020202020204" pitchFamily="34" charset="0"/>
              <a:buChar char="•"/>
            </a:pPr>
            <a:r>
              <a:rPr lang="en-US" dirty="0"/>
              <a:t>The red line is located at the 5-minute mark of the fourth quarter and everything after is considered a clutch shot. </a:t>
            </a:r>
          </a:p>
          <a:p>
            <a:pPr marL="285750" indent="-285750">
              <a:buFont typeface="Arial" panose="020B0604020202020204" pitchFamily="34" charset="0"/>
              <a:buChar char="•"/>
            </a:pPr>
            <a:r>
              <a:rPr lang="en-US" dirty="0"/>
              <a:t>The important conclusion from this graph is that Kevin Durant made a lot more clutch shots within the last 3 minutes than Lebron James did.</a:t>
            </a:r>
          </a:p>
          <a:p>
            <a:pPr marL="742950" lvl="1" indent="-285750">
              <a:buFont typeface="Arial" panose="020B0604020202020204" pitchFamily="34" charset="0"/>
              <a:buChar char="•"/>
            </a:pPr>
            <a:r>
              <a:rPr lang="en-US" dirty="0"/>
              <a:t>Lebron made a lot more shots than KD did in the 3-4 minutes left range </a:t>
            </a:r>
          </a:p>
          <a:p>
            <a:pPr marL="285750" indent="-285750">
              <a:buFont typeface="Arial" panose="020B0604020202020204" pitchFamily="34" charset="0"/>
              <a:buChar char="•"/>
            </a:pPr>
            <a:r>
              <a:rPr lang="en-US" dirty="0"/>
              <a:t>Below is the most average time left in the fourth quarter when each player made a shot : </a:t>
            </a:r>
          </a:p>
        </p:txBody>
      </p:sp>
      <p:pic>
        <p:nvPicPr>
          <p:cNvPr id="4" name="Picture 3">
            <a:extLst>
              <a:ext uri="{FF2B5EF4-FFF2-40B4-BE49-F238E27FC236}">
                <a16:creationId xmlns:a16="http://schemas.microsoft.com/office/drawing/2014/main" id="{ADDD129A-771A-9FFC-41D0-A99A5A4FEF4E}"/>
              </a:ext>
            </a:extLst>
          </p:cNvPr>
          <p:cNvPicPr>
            <a:picLocks noChangeAspect="1"/>
          </p:cNvPicPr>
          <p:nvPr/>
        </p:nvPicPr>
        <p:blipFill>
          <a:blip r:embed="rId2"/>
          <a:stretch>
            <a:fillRect/>
          </a:stretch>
        </p:blipFill>
        <p:spPr>
          <a:xfrm>
            <a:off x="352701" y="2008218"/>
            <a:ext cx="5099653" cy="3970318"/>
          </a:xfrm>
          <a:prstGeom prst="rect">
            <a:avLst/>
          </a:prstGeom>
        </p:spPr>
      </p:pic>
      <p:pic>
        <p:nvPicPr>
          <p:cNvPr id="9" name="Picture 8">
            <a:extLst>
              <a:ext uri="{FF2B5EF4-FFF2-40B4-BE49-F238E27FC236}">
                <a16:creationId xmlns:a16="http://schemas.microsoft.com/office/drawing/2014/main" id="{F3D1BE0D-1547-16FB-A93C-1252F2E66457}"/>
              </a:ext>
            </a:extLst>
          </p:cNvPr>
          <p:cNvPicPr>
            <a:picLocks noChangeAspect="1"/>
          </p:cNvPicPr>
          <p:nvPr/>
        </p:nvPicPr>
        <p:blipFill>
          <a:blip r:embed="rId3"/>
          <a:stretch>
            <a:fillRect/>
          </a:stretch>
        </p:blipFill>
        <p:spPr>
          <a:xfrm>
            <a:off x="6749924" y="6139815"/>
            <a:ext cx="4305300" cy="352425"/>
          </a:xfrm>
          <a:prstGeom prst="rect">
            <a:avLst/>
          </a:prstGeom>
        </p:spPr>
      </p:pic>
    </p:spTree>
    <p:extLst>
      <p:ext uri="{BB962C8B-B14F-4D97-AF65-F5344CB8AC3E}">
        <p14:creationId xmlns:p14="http://schemas.microsoft.com/office/powerpoint/2010/main" val="368800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93A2B-1750-F052-F001-97783BEE2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5A5919-549C-1A5F-8A08-9512738E2257}"/>
              </a:ext>
            </a:extLst>
          </p:cNvPr>
          <p:cNvSpPr>
            <a:spLocks noGrp="1"/>
          </p:cNvSpPr>
          <p:nvPr>
            <p:ph type="title"/>
          </p:nvPr>
        </p:nvSpPr>
        <p:spPr/>
        <p:txBody>
          <a:bodyPr/>
          <a:lstStyle/>
          <a:p>
            <a:r>
              <a:rPr lang="en-US" dirty="0"/>
              <a:t>Clutch Shots PMF </a:t>
            </a:r>
          </a:p>
        </p:txBody>
      </p:sp>
      <p:sp>
        <p:nvSpPr>
          <p:cNvPr id="6" name="TextBox 5">
            <a:extLst>
              <a:ext uri="{FF2B5EF4-FFF2-40B4-BE49-F238E27FC236}">
                <a16:creationId xmlns:a16="http://schemas.microsoft.com/office/drawing/2014/main" id="{7637682A-6453-9DF9-8244-D40F40375ADF}"/>
              </a:ext>
            </a:extLst>
          </p:cNvPr>
          <p:cNvSpPr txBox="1"/>
          <p:nvPr/>
        </p:nvSpPr>
        <p:spPr>
          <a:xfrm>
            <a:off x="5999550" y="2682999"/>
            <a:ext cx="458101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This PMF studies the difference between the NBA as a whole and the MVP winner in clutch shots.</a:t>
            </a:r>
          </a:p>
          <a:p>
            <a:pPr marL="285750" indent="-285750">
              <a:buFont typeface="Arial" panose="020B0604020202020204" pitchFamily="34" charset="0"/>
              <a:buChar char="•"/>
            </a:pPr>
            <a:r>
              <a:rPr lang="en-US" dirty="0"/>
              <a:t>It is seen that Kevin Durant made a lot of his shots in the fourth quarter towards the end of the game, which means he had more clutch shots and his team trusted him more in those close games. </a:t>
            </a:r>
          </a:p>
        </p:txBody>
      </p:sp>
      <p:pic>
        <p:nvPicPr>
          <p:cNvPr id="4" name="Picture 3">
            <a:extLst>
              <a:ext uri="{FF2B5EF4-FFF2-40B4-BE49-F238E27FC236}">
                <a16:creationId xmlns:a16="http://schemas.microsoft.com/office/drawing/2014/main" id="{DA7588E7-7D5D-479F-CCE3-8D83ED163417}"/>
              </a:ext>
            </a:extLst>
          </p:cNvPr>
          <p:cNvPicPr>
            <a:picLocks noChangeAspect="1"/>
          </p:cNvPicPr>
          <p:nvPr/>
        </p:nvPicPr>
        <p:blipFill>
          <a:blip r:embed="rId2"/>
          <a:stretch>
            <a:fillRect/>
          </a:stretch>
        </p:blipFill>
        <p:spPr>
          <a:xfrm>
            <a:off x="220773" y="1784910"/>
            <a:ext cx="5467350" cy="4381500"/>
          </a:xfrm>
          <a:prstGeom prst="rect">
            <a:avLst/>
          </a:prstGeom>
        </p:spPr>
      </p:pic>
    </p:spTree>
    <p:extLst>
      <p:ext uri="{BB962C8B-B14F-4D97-AF65-F5344CB8AC3E}">
        <p14:creationId xmlns:p14="http://schemas.microsoft.com/office/powerpoint/2010/main" val="594992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0CA0E-CA1C-6FD8-56D0-693B7DFD7B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3889F0-A5D8-4AAC-37B4-90EE810777EE}"/>
              </a:ext>
            </a:extLst>
          </p:cNvPr>
          <p:cNvSpPr>
            <a:spLocks noGrp="1"/>
          </p:cNvSpPr>
          <p:nvPr>
            <p:ph type="title"/>
          </p:nvPr>
        </p:nvSpPr>
        <p:spPr/>
        <p:txBody>
          <a:bodyPr/>
          <a:lstStyle/>
          <a:p>
            <a:r>
              <a:rPr lang="en-US" dirty="0"/>
              <a:t>Clutch Shots CDF </a:t>
            </a:r>
          </a:p>
        </p:txBody>
      </p:sp>
      <p:sp>
        <p:nvSpPr>
          <p:cNvPr id="6" name="TextBox 5">
            <a:extLst>
              <a:ext uri="{FF2B5EF4-FFF2-40B4-BE49-F238E27FC236}">
                <a16:creationId xmlns:a16="http://schemas.microsoft.com/office/drawing/2014/main" id="{AD177CB1-F4C9-2E28-D497-A67DB829AC6A}"/>
              </a:ext>
            </a:extLst>
          </p:cNvPr>
          <p:cNvSpPr txBox="1"/>
          <p:nvPr/>
        </p:nvSpPr>
        <p:spPr>
          <a:xfrm>
            <a:off x="5999550" y="2682999"/>
            <a:ext cx="458101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This CDF studies the difference between the NBA as a whole and the MVP winner in clutch shots.</a:t>
            </a:r>
          </a:p>
          <a:p>
            <a:pPr marL="285750" indent="-285750">
              <a:buFont typeface="Arial" panose="020B0604020202020204" pitchFamily="34" charset="0"/>
              <a:buChar char="•"/>
            </a:pPr>
            <a:r>
              <a:rPr lang="en-US" dirty="0"/>
              <a:t>It is seen that Kevin Durant had a larger probability to make a shot with less than five minutes than the rest of the NBA did. </a:t>
            </a:r>
          </a:p>
        </p:txBody>
      </p:sp>
      <p:pic>
        <p:nvPicPr>
          <p:cNvPr id="5" name="Picture 4">
            <a:extLst>
              <a:ext uri="{FF2B5EF4-FFF2-40B4-BE49-F238E27FC236}">
                <a16:creationId xmlns:a16="http://schemas.microsoft.com/office/drawing/2014/main" id="{F8C0F008-B226-5F26-E564-845AA09FCAD5}"/>
              </a:ext>
            </a:extLst>
          </p:cNvPr>
          <p:cNvPicPr>
            <a:picLocks noChangeAspect="1"/>
          </p:cNvPicPr>
          <p:nvPr/>
        </p:nvPicPr>
        <p:blipFill>
          <a:blip r:embed="rId2"/>
          <a:stretch>
            <a:fillRect/>
          </a:stretch>
        </p:blipFill>
        <p:spPr>
          <a:xfrm>
            <a:off x="419100" y="1775705"/>
            <a:ext cx="5676900" cy="4248150"/>
          </a:xfrm>
          <a:prstGeom prst="rect">
            <a:avLst/>
          </a:prstGeom>
        </p:spPr>
      </p:pic>
    </p:spTree>
    <p:extLst>
      <p:ext uri="{BB962C8B-B14F-4D97-AF65-F5344CB8AC3E}">
        <p14:creationId xmlns:p14="http://schemas.microsoft.com/office/powerpoint/2010/main" val="87969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243F5-BE79-5BBF-C7D5-4BF9DA89EA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019786-BBF4-6142-24B5-71741F425FA4}"/>
              </a:ext>
            </a:extLst>
          </p:cNvPr>
          <p:cNvSpPr>
            <a:spLocks noGrp="1"/>
          </p:cNvSpPr>
          <p:nvPr>
            <p:ph type="title"/>
          </p:nvPr>
        </p:nvSpPr>
        <p:spPr>
          <a:xfrm>
            <a:off x="851026" y="365760"/>
            <a:ext cx="10103486" cy="1325562"/>
          </a:xfrm>
        </p:spPr>
        <p:txBody>
          <a:bodyPr/>
          <a:lstStyle/>
          <a:p>
            <a:r>
              <a:rPr lang="en-US" dirty="0"/>
              <a:t>Shot Quarter Normal Probability Plot</a:t>
            </a:r>
          </a:p>
        </p:txBody>
      </p:sp>
      <p:sp>
        <p:nvSpPr>
          <p:cNvPr id="6" name="TextBox 5">
            <a:extLst>
              <a:ext uri="{FF2B5EF4-FFF2-40B4-BE49-F238E27FC236}">
                <a16:creationId xmlns:a16="http://schemas.microsoft.com/office/drawing/2014/main" id="{85EBAAE3-55E1-5A3F-29E2-11A25C400155}"/>
              </a:ext>
            </a:extLst>
          </p:cNvPr>
          <p:cNvSpPr txBox="1"/>
          <p:nvPr/>
        </p:nvSpPr>
        <p:spPr>
          <a:xfrm>
            <a:off x="5999550" y="1691322"/>
            <a:ext cx="5217694"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This Normal Probability Plot is once again a comparison between the MVP winner Kevin Durant and runner-up Lebron James.</a:t>
            </a:r>
          </a:p>
          <a:p>
            <a:pPr marL="285750" indent="-285750">
              <a:buFont typeface="Arial" panose="020B0604020202020204" pitchFamily="34" charset="0"/>
              <a:buChar char="•"/>
            </a:pPr>
            <a:r>
              <a:rPr lang="en-US" dirty="0"/>
              <a:t>This plot is comparing the two for which one scored during each quarter.</a:t>
            </a:r>
          </a:p>
          <a:p>
            <a:pPr marL="742950" lvl="1" indent="-285750">
              <a:buFont typeface="Arial" panose="020B0604020202020204" pitchFamily="34" charset="0"/>
              <a:buChar char="•"/>
            </a:pPr>
            <a:r>
              <a:rPr lang="en-US" dirty="0"/>
              <a:t>Usually there are four quarters in a basketball game, however in some games whenever the score is tied, they play an extra quarter to determine the winner. </a:t>
            </a:r>
          </a:p>
          <a:p>
            <a:pPr marL="285750" indent="-285750">
              <a:buFont typeface="Arial" panose="020B0604020202020204" pitchFamily="34" charset="0"/>
              <a:buChar char="•"/>
            </a:pPr>
            <a:r>
              <a:rPr lang="en-US" dirty="0"/>
              <a:t>Both players seem to make a majority of their shots in the 2</a:t>
            </a:r>
            <a:r>
              <a:rPr lang="en-US" baseline="30000" dirty="0"/>
              <a:t>nd</a:t>
            </a:r>
            <a:r>
              <a:rPr lang="en-US" dirty="0"/>
              <a:t> quarter of the game.</a:t>
            </a:r>
          </a:p>
          <a:p>
            <a:pPr marL="285750" indent="-285750">
              <a:buFont typeface="Arial" panose="020B0604020202020204" pitchFamily="34" charset="0"/>
              <a:buChar char="•"/>
            </a:pPr>
            <a:r>
              <a:rPr lang="en-US" dirty="0"/>
              <a:t>However, for Kevin Durant the 4</a:t>
            </a:r>
            <a:r>
              <a:rPr lang="en-US" baseline="30000" dirty="0"/>
              <a:t>th</a:t>
            </a:r>
            <a:r>
              <a:rPr lang="en-US" dirty="0"/>
              <a:t> quarter shots are further away from the mean than Lebron James.</a:t>
            </a:r>
          </a:p>
          <a:p>
            <a:pPr marL="742950" lvl="1" indent="-285750">
              <a:buFont typeface="Arial" panose="020B0604020202020204" pitchFamily="34" charset="0"/>
              <a:buChar char="•"/>
            </a:pPr>
            <a:r>
              <a:rPr lang="en-US" dirty="0"/>
              <a:t>This could explain why the vote was closer this study than last study</a:t>
            </a:r>
          </a:p>
        </p:txBody>
      </p:sp>
      <p:pic>
        <p:nvPicPr>
          <p:cNvPr id="4" name="Picture 3">
            <a:extLst>
              <a:ext uri="{FF2B5EF4-FFF2-40B4-BE49-F238E27FC236}">
                <a16:creationId xmlns:a16="http://schemas.microsoft.com/office/drawing/2014/main" id="{5689D942-9FB1-3D20-59DF-15461BCF10E1}"/>
              </a:ext>
            </a:extLst>
          </p:cNvPr>
          <p:cNvPicPr>
            <a:picLocks noChangeAspect="1"/>
          </p:cNvPicPr>
          <p:nvPr/>
        </p:nvPicPr>
        <p:blipFill>
          <a:blip r:embed="rId2"/>
          <a:stretch>
            <a:fillRect/>
          </a:stretch>
        </p:blipFill>
        <p:spPr>
          <a:xfrm>
            <a:off x="297490" y="1953873"/>
            <a:ext cx="5476875" cy="4171950"/>
          </a:xfrm>
          <a:prstGeom prst="rect">
            <a:avLst/>
          </a:prstGeom>
        </p:spPr>
      </p:pic>
    </p:spTree>
    <p:extLst>
      <p:ext uri="{BB962C8B-B14F-4D97-AF65-F5344CB8AC3E}">
        <p14:creationId xmlns:p14="http://schemas.microsoft.com/office/powerpoint/2010/main" val="3105449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FE748-43E2-0725-1CBA-8A2D97D02E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C2D8F-EE11-CFE2-60CA-75A79D7C57C8}"/>
              </a:ext>
            </a:extLst>
          </p:cNvPr>
          <p:cNvSpPr>
            <a:spLocks noGrp="1"/>
          </p:cNvSpPr>
          <p:nvPr>
            <p:ph type="title"/>
          </p:nvPr>
        </p:nvSpPr>
        <p:spPr>
          <a:xfrm>
            <a:off x="199176" y="365760"/>
            <a:ext cx="10755336" cy="1325562"/>
          </a:xfrm>
        </p:spPr>
        <p:txBody>
          <a:bodyPr/>
          <a:lstStyle/>
          <a:p>
            <a:r>
              <a:rPr lang="en-US" dirty="0"/>
              <a:t>MVP vs Runner Up Scatter Plot</a:t>
            </a:r>
          </a:p>
        </p:txBody>
      </p:sp>
      <p:sp>
        <p:nvSpPr>
          <p:cNvPr id="6" name="TextBox 5">
            <a:extLst>
              <a:ext uri="{FF2B5EF4-FFF2-40B4-BE49-F238E27FC236}">
                <a16:creationId xmlns:a16="http://schemas.microsoft.com/office/drawing/2014/main" id="{C8B81F2F-CEA4-721F-0E28-80416C299A81}"/>
              </a:ext>
            </a:extLst>
          </p:cNvPr>
          <p:cNvSpPr txBox="1"/>
          <p:nvPr/>
        </p:nvSpPr>
        <p:spPr>
          <a:xfrm>
            <a:off x="6008604" y="1953873"/>
            <a:ext cx="458101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This scatter plot is comparing the two players and how far away they were shooting with a specific time left in each quarter. </a:t>
            </a:r>
          </a:p>
          <a:p>
            <a:pPr marL="285750" indent="-285750">
              <a:buFont typeface="Arial" panose="020B0604020202020204" pitchFamily="34" charset="0"/>
              <a:buChar char="•"/>
            </a:pPr>
            <a:r>
              <a:rPr lang="en-US" dirty="0"/>
              <a:t>A correlation value was gathered for each player:</a:t>
            </a:r>
          </a:p>
        </p:txBody>
      </p:sp>
      <p:sp>
        <p:nvSpPr>
          <p:cNvPr id="12" name="TextBox 11">
            <a:extLst>
              <a:ext uri="{FF2B5EF4-FFF2-40B4-BE49-F238E27FC236}">
                <a16:creationId xmlns:a16="http://schemas.microsoft.com/office/drawing/2014/main" id="{4CD4DC77-358B-1D8D-8539-83698999988D}"/>
              </a:ext>
            </a:extLst>
          </p:cNvPr>
          <p:cNvSpPr txBox="1"/>
          <p:nvPr/>
        </p:nvSpPr>
        <p:spPr>
          <a:xfrm>
            <a:off x="6096000" y="4313758"/>
            <a:ext cx="458101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These correlation values indicate neither a strong positive or negative relationship, however it does show that Kevin Durant is more positive than Lebron James.</a:t>
            </a:r>
          </a:p>
          <a:p>
            <a:pPr marL="285750" indent="-285750">
              <a:buFont typeface="Arial" panose="020B0604020202020204" pitchFamily="34" charset="0"/>
              <a:buChar char="•"/>
            </a:pPr>
            <a:r>
              <a:rPr lang="en-US" dirty="0"/>
              <a:t>This means that as the time decreases in the game, his shots get further away from the basket. </a:t>
            </a:r>
          </a:p>
        </p:txBody>
      </p:sp>
      <p:pic>
        <p:nvPicPr>
          <p:cNvPr id="4" name="Picture 3">
            <a:extLst>
              <a:ext uri="{FF2B5EF4-FFF2-40B4-BE49-F238E27FC236}">
                <a16:creationId xmlns:a16="http://schemas.microsoft.com/office/drawing/2014/main" id="{3681D2C2-88E8-335A-1411-59C109C07938}"/>
              </a:ext>
            </a:extLst>
          </p:cNvPr>
          <p:cNvPicPr>
            <a:picLocks noChangeAspect="1"/>
          </p:cNvPicPr>
          <p:nvPr/>
        </p:nvPicPr>
        <p:blipFill>
          <a:blip r:embed="rId2"/>
          <a:stretch>
            <a:fillRect/>
          </a:stretch>
        </p:blipFill>
        <p:spPr>
          <a:xfrm>
            <a:off x="199176" y="1877378"/>
            <a:ext cx="5581650" cy="4267200"/>
          </a:xfrm>
          <a:prstGeom prst="rect">
            <a:avLst/>
          </a:prstGeom>
        </p:spPr>
      </p:pic>
      <p:pic>
        <p:nvPicPr>
          <p:cNvPr id="7" name="Picture 6">
            <a:extLst>
              <a:ext uri="{FF2B5EF4-FFF2-40B4-BE49-F238E27FC236}">
                <a16:creationId xmlns:a16="http://schemas.microsoft.com/office/drawing/2014/main" id="{0A26CACA-4376-09CE-6C20-5720D07E0D3B}"/>
              </a:ext>
            </a:extLst>
          </p:cNvPr>
          <p:cNvPicPr>
            <a:picLocks noChangeAspect="1"/>
          </p:cNvPicPr>
          <p:nvPr/>
        </p:nvPicPr>
        <p:blipFill>
          <a:blip r:embed="rId3"/>
          <a:stretch>
            <a:fillRect/>
          </a:stretch>
        </p:blipFill>
        <p:spPr>
          <a:xfrm>
            <a:off x="6096000" y="3818552"/>
            <a:ext cx="3952875" cy="447675"/>
          </a:xfrm>
          <a:prstGeom prst="rect">
            <a:avLst/>
          </a:prstGeom>
        </p:spPr>
      </p:pic>
    </p:spTree>
    <p:extLst>
      <p:ext uri="{BB962C8B-B14F-4D97-AF65-F5344CB8AC3E}">
        <p14:creationId xmlns:p14="http://schemas.microsoft.com/office/powerpoint/2010/main" val="1070878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ACD9F-FC53-4E7F-1AA6-BCD1ACF21E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2898C2-FC06-4AE4-55A7-875E4AE566B6}"/>
              </a:ext>
            </a:extLst>
          </p:cNvPr>
          <p:cNvSpPr>
            <a:spLocks noGrp="1"/>
          </p:cNvSpPr>
          <p:nvPr>
            <p:ph type="title"/>
          </p:nvPr>
        </p:nvSpPr>
        <p:spPr>
          <a:xfrm>
            <a:off x="199175" y="365760"/>
            <a:ext cx="11063335" cy="1325562"/>
          </a:xfrm>
        </p:spPr>
        <p:txBody>
          <a:bodyPr/>
          <a:lstStyle/>
          <a:p>
            <a:r>
              <a:rPr lang="en-US" dirty="0"/>
              <a:t>MVP and Runner-Up vs NBA Scatter Plot</a:t>
            </a:r>
          </a:p>
        </p:txBody>
      </p:sp>
      <p:sp>
        <p:nvSpPr>
          <p:cNvPr id="6" name="TextBox 5">
            <a:extLst>
              <a:ext uri="{FF2B5EF4-FFF2-40B4-BE49-F238E27FC236}">
                <a16:creationId xmlns:a16="http://schemas.microsoft.com/office/drawing/2014/main" id="{A8333AB7-217C-19B7-302C-BFEB2164C42C}"/>
              </a:ext>
            </a:extLst>
          </p:cNvPr>
          <p:cNvSpPr txBox="1"/>
          <p:nvPr/>
        </p:nvSpPr>
        <p:spPr>
          <a:xfrm>
            <a:off x="6008604" y="1953873"/>
            <a:ext cx="458101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scatter plot is the same comparison however the whole NBA is included in this one as well. </a:t>
            </a:r>
          </a:p>
          <a:p>
            <a:pPr marL="285750" indent="-285750">
              <a:buFont typeface="Arial" panose="020B0604020202020204" pitchFamily="34" charset="0"/>
              <a:buChar char="•"/>
            </a:pPr>
            <a:r>
              <a:rPr lang="en-US" dirty="0"/>
              <a:t>A correlation value was gathered for each player and the NBA:</a:t>
            </a:r>
          </a:p>
        </p:txBody>
      </p:sp>
      <p:sp>
        <p:nvSpPr>
          <p:cNvPr id="12" name="TextBox 11">
            <a:extLst>
              <a:ext uri="{FF2B5EF4-FFF2-40B4-BE49-F238E27FC236}">
                <a16:creationId xmlns:a16="http://schemas.microsoft.com/office/drawing/2014/main" id="{51863252-AE32-4E2C-01EB-D0929CE7ECB2}"/>
              </a:ext>
            </a:extLst>
          </p:cNvPr>
          <p:cNvSpPr txBox="1"/>
          <p:nvPr/>
        </p:nvSpPr>
        <p:spPr>
          <a:xfrm>
            <a:off x="6096000" y="4182042"/>
            <a:ext cx="458101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These correlation values indicate neither a strong positive or negative relationship for all parties, however it does show that Lebron does have a more negative correlation than the NBA.</a:t>
            </a:r>
          </a:p>
          <a:p>
            <a:pPr marL="285750" indent="-285750">
              <a:buFont typeface="Arial" panose="020B0604020202020204" pitchFamily="34" charset="0"/>
              <a:buChar char="•"/>
            </a:pPr>
            <a:r>
              <a:rPr lang="en-US" dirty="0"/>
              <a:t>This means that as the time decreases in the game, Lebron’s shots get closer to the basket than the NBA does. </a:t>
            </a:r>
          </a:p>
        </p:txBody>
      </p:sp>
      <p:pic>
        <p:nvPicPr>
          <p:cNvPr id="5" name="Picture 4">
            <a:extLst>
              <a:ext uri="{FF2B5EF4-FFF2-40B4-BE49-F238E27FC236}">
                <a16:creationId xmlns:a16="http://schemas.microsoft.com/office/drawing/2014/main" id="{6C22953C-6B76-78E3-3353-46FAF3F97380}"/>
              </a:ext>
            </a:extLst>
          </p:cNvPr>
          <p:cNvPicPr>
            <a:picLocks noChangeAspect="1"/>
          </p:cNvPicPr>
          <p:nvPr/>
        </p:nvPicPr>
        <p:blipFill>
          <a:blip r:embed="rId2"/>
          <a:stretch>
            <a:fillRect/>
          </a:stretch>
        </p:blipFill>
        <p:spPr>
          <a:xfrm>
            <a:off x="411838" y="2003199"/>
            <a:ext cx="5429250" cy="4267200"/>
          </a:xfrm>
          <a:prstGeom prst="rect">
            <a:avLst/>
          </a:prstGeom>
        </p:spPr>
      </p:pic>
      <p:pic>
        <p:nvPicPr>
          <p:cNvPr id="9" name="Picture 8">
            <a:extLst>
              <a:ext uri="{FF2B5EF4-FFF2-40B4-BE49-F238E27FC236}">
                <a16:creationId xmlns:a16="http://schemas.microsoft.com/office/drawing/2014/main" id="{E835979D-41FD-781E-9F26-F0A8E72582BA}"/>
              </a:ext>
            </a:extLst>
          </p:cNvPr>
          <p:cNvPicPr>
            <a:picLocks noChangeAspect="1"/>
          </p:cNvPicPr>
          <p:nvPr/>
        </p:nvPicPr>
        <p:blipFill>
          <a:blip r:embed="rId3"/>
          <a:stretch>
            <a:fillRect/>
          </a:stretch>
        </p:blipFill>
        <p:spPr>
          <a:xfrm>
            <a:off x="6096000" y="3562917"/>
            <a:ext cx="3857625" cy="619125"/>
          </a:xfrm>
          <a:prstGeom prst="rect">
            <a:avLst/>
          </a:prstGeom>
        </p:spPr>
      </p:pic>
    </p:spTree>
    <p:extLst>
      <p:ext uri="{BB962C8B-B14F-4D97-AF65-F5344CB8AC3E}">
        <p14:creationId xmlns:p14="http://schemas.microsoft.com/office/powerpoint/2010/main" val="1649132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A264D-0B94-4D0D-2100-2426BFC00C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43745E-8DCC-0382-D5FD-1BAA9AA42226}"/>
              </a:ext>
            </a:extLst>
          </p:cNvPr>
          <p:cNvSpPr>
            <a:spLocks noGrp="1"/>
          </p:cNvSpPr>
          <p:nvPr>
            <p:ph type="title"/>
          </p:nvPr>
        </p:nvSpPr>
        <p:spPr>
          <a:xfrm>
            <a:off x="199175" y="365760"/>
            <a:ext cx="11063335" cy="1325562"/>
          </a:xfrm>
        </p:spPr>
        <p:txBody>
          <a:bodyPr/>
          <a:lstStyle/>
          <a:p>
            <a:r>
              <a:rPr lang="en-US" dirty="0"/>
              <a:t>Hypothesis Testing</a:t>
            </a:r>
          </a:p>
        </p:txBody>
      </p:sp>
      <p:sp>
        <p:nvSpPr>
          <p:cNvPr id="8" name="TextBox 7">
            <a:extLst>
              <a:ext uri="{FF2B5EF4-FFF2-40B4-BE49-F238E27FC236}">
                <a16:creationId xmlns:a16="http://schemas.microsoft.com/office/drawing/2014/main" id="{37E22972-859B-6026-F445-D1466DE4BE4F}"/>
              </a:ext>
            </a:extLst>
          </p:cNvPr>
          <p:cNvSpPr txBox="1"/>
          <p:nvPr/>
        </p:nvSpPr>
        <p:spPr>
          <a:xfrm>
            <a:off x="5884753" y="308061"/>
            <a:ext cx="4888871" cy="6186309"/>
          </a:xfrm>
          <a:prstGeom prst="rect">
            <a:avLst/>
          </a:prstGeom>
          <a:noFill/>
        </p:spPr>
        <p:txBody>
          <a:bodyPr wrap="square" rtlCol="0">
            <a:spAutoFit/>
          </a:bodyPr>
          <a:lstStyle/>
          <a:p>
            <a:pPr marL="285750" indent="-285750">
              <a:buFont typeface="Arial" panose="020B0604020202020204" pitchFamily="34" charset="0"/>
              <a:buChar char="•"/>
            </a:pPr>
            <a:r>
              <a:rPr lang="en-US" dirty="0"/>
              <a:t>Now it is time to perform a hypothesis test using the t-statistic and the p-value to determine committee's we can reject the null hypothesis. </a:t>
            </a:r>
          </a:p>
          <a:p>
            <a:pPr marL="285750" indent="-285750">
              <a:buFont typeface="Arial" panose="020B0604020202020204" pitchFamily="34" charset="0"/>
              <a:buChar char="•"/>
            </a:pPr>
            <a:r>
              <a:rPr lang="en-US" dirty="0"/>
              <a:t>The null hypothesis is:</a:t>
            </a:r>
          </a:p>
          <a:p>
            <a:pPr marL="742950" lvl="1" indent="-285750">
              <a:buFont typeface="Arial" panose="020B0604020202020204" pitchFamily="34" charset="0"/>
              <a:buChar char="•"/>
            </a:pPr>
            <a:r>
              <a:rPr lang="en-US" b="0" i="0" dirty="0">
                <a:effectLst/>
                <a:latin typeface="system-ui"/>
              </a:rPr>
              <a:t>There is no difference in the committee's selection when it comes to clutch shots</a:t>
            </a:r>
          </a:p>
          <a:p>
            <a:pPr marL="285750" indent="-285750">
              <a:buFont typeface="Arial" panose="020B0604020202020204" pitchFamily="34" charset="0"/>
              <a:buChar char="•"/>
            </a:pPr>
            <a:r>
              <a:rPr lang="en-US" dirty="0"/>
              <a:t>The alternative hypothesis is:</a:t>
            </a:r>
          </a:p>
          <a:p>
            <a:pPr marL="742950" lvl="1" indent="-285750">
              <a:buFont typeface="Arial" panose="020B0604020202020204" pitchFamily="34" charset="0"/>
              <a:buChar char="•"/>
            </a:pPr>
            <a:r>
              <a:rPr lang="en-US" b="0" i="0" dirty="0">
                <a:effectLst/>
                <a:latin typeface="system-ui"/>
              </a:rPr>
              <a:t>There is a difference in how the committee views players who makes clutch shots and those who do not.</a:t>
            </a:r>
          </a:p>
          <a:p>
            <a:pPr marL="285750" indent="-285750">
              <a:buFont typeface="Arial" panose="020B0604020202020204" pitchFamily="34" charset="0"/>
              <a:buChar char="•"/>
            </a:pPr>
            <a:r>
              <a:rPr lang="en-US" dirty="0">
                <a:latin typeface="Century Schoolbook (Body)"/>
              </a:rPr>
              <a:t>In this study, instead of comparing the MVP and runner up with the NBA, we will now group together the top five vote getters for the year against the NBA to determine if the null hypothesis can be rejected. </a:t>
            </a:r>
          </a:p>
          <a:p>
            <a:pPr marL="285750" indent="-285750">
              <a:buFont typeface="Arial" panose="020B0604020202020204" pitchFamily="34" charset="0"/>
              <a:buChar char="•"/>
            </a:pPr>
            <a:r>
              <a:rPr lang="en-US" b="0" i="0" dirty="0">
                <a:effectLst/>
                <a:latin typeface="Century Schoolbook (Body)"/>
              </a:rPr>
              <a:t>According to the</a:t>
            </a:r>
            <a:r>
              <a:rPr lang="en-US" dirty="0">
                <a:latin typeface="Century Schoolbook (Body)"/>
              </a:rPr>
              <a:t> p-value the null hypothesis can be rejected since it is less than .05.</a:t>
            </a:r>
            <a:endParaRPr lang="en-US" b="0" i="0" dirty="0">
              <a:effectLst/>
              <a:latin typeface="Century Schoolbook (Body)"/>
            </a:endParaRPr>
          </a:p>
          <a:p>
            <a:pPr marL="285750" indent="-285750">
              <a:buFont typeface="Arial" panose="020B0604020202020204" pitchFamily="34" charset="0"/>
              <a:buChar char="•"/>
            </a:pPr>
            <a:endParaRPr lang="en-US" b="0" i="0" dirty="0">
              <a:effectLst/>
              <a:latin typeface="system-ui"/>
            </a:endParaRPr>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873B5AA2-43E6-4DED-1DF5-788A985A956E}"/>
              </a:ext>
            </a:extLst>
          </p:cNvPr>
          <p:cNvPicPr>
            <a:picLocks noChangeAspect="1"/>
          </p:cNvPicPr>
          <p:nvPr/>
        </p:nvPicPr>
        <p:blipFill>
          <a:blip r:embed="rId2"/>
          <a:stretch>
            <a:fillRect/>
          </a:stretch>
        </p:blipFill>
        <p:spPr>
          <a:xfrm>
            <a:off x="6570269" y="6090577"/>
            <a:ext cx="2917762" cy="505439"/>
          </a:xfrm>
          <a:prstGeom prst="rect">
            <a:avLst/>
          </a:prstGeom>
        </p:spPr>
      </p:pic>
      <p:pic>
        <p:nvPicPr>
          <p:cNvPr id="11" name="Picture 10">
            <a:extLst>
              <a:ext uri="{FF2B5EF4-FFF2-40B4-BE49-F238E27FC236}">
                <a16:creationId xmlns:a16="http://schemas.microsoft.com/office/drawing/2014/main" id="{9E62D719-E657-579D-E33C-395FC67FDBB0}"/>
              </a:ext>
            </a:extLst>
          </p:cNvPr>
          <p:cNvPicPr>
            <a:picLocks noChangeAspect="1"/>
          </p:cNvPicPr>
          <p:nvPr/>
        </p:nvPicPr>
        <p:blipFill>
          <a:blip r:embed="rId3"/>
          <a:stretch>
            <a:fillRect/>
          </a:stretch>
        </p:blipFill>
        <p:spPr>
          <a:xfrm>
            <a:off x="199175" y="1828787"/>
            <a:ext cx="5705475" cy="4124325"/>
          </a:xfrm>
          <a:prstGeom prst="rect">
            <a:avLst/>
          </a:prstGeom>
        </p:spPr>
      </p:pic>
    </p:spTree>
    <p:extLst>
      <p:ext uri="{BB962C8B-B14F-4D97-AF65-F5344CB8AC3E}">
        <p14:creationId xmlns:p14="http://schemas.microsoft.com/office/powerpoint/2010/main" val="148405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C3B4-7DBB-AB4F-D92B-50468C8B3F70}"/>
              </a:ext>
            </a:extLst>
          </p:cNvPr>
          <p:cNvSpPr>
            <a:spLocks noGrp="1"/>
          </p:cNvSpPr>
          <p:nvPr>
            <p:ph type="title"/>
          </p:nvPr>
        </p:nvSpPr>
        <p:spPr/>
        <p:txBody>
          <a:bodyPr/>
          <a:lstStyle/>
          <a:p>
            <a:r>
              <a:rPr lang="en-US" dirty="0"/>
              <a:t>Data Analysis Process Plan</a:t>
            </a:r>
          </a:p>
        </p:txBody>
      </p:sp>
      <p:sp>
        <p:nvSpPr>
          <p:cNvPr id="3" name="Content Placeholder 2">
            <a:extLst>
              <a:ext uri="{FF2B5EF4-FFF2-40B4-BE49-F238E27FC236}">
                <a16:creationId xmlns:a16="http://schemas.microsoft.com/office/drawing/2014/main" id="{45125DD2-D4F8-D6E4-5629-AD276DC670CC}"/>
              </a:ext>
            </a:extLst>
          </p:cNvPr>
          <p:cNvSpPr>
            <a:spLocks noGrp="1"/>
          </p:cNvSpPr>
          <p:nvPr>
            <p:ph idx="1"/>
          </p:nvPr>
        </p:nvSpPr>
        <p:spPr/>
        <p:txBody>
          <a:bodyPr/>
          <a:lstStyle/>
          <a:p>
            <a:r>
              <a:rPr lang="en-US" dirty="0"/>
              <a:t>To get the widest range of MVP selection, this study will be using the 2003-2004, 2013-2014, and 2023-2024 seasons data to determine the MVP qualifications. </a:t>
            </a:r>
          </a:p>
          <a:p>
            <a:r>
              <a:rPr lang="en-US" dirty="0"/>
              <a:t>Each season will include the comparison between the first and second place finishers in that season.</a:t>
            </a:r>
          </a:p>
          <a:p>
            <a:r>
              <a:rPr lang="en-US" dirty="0"/>
              <a:t>This is to detect any possible difference between the winner and loser to figure out what the committee values more. </a:t>
            </a:r>
          </a:p>
        </p:txBody>
      </p:sp>
    </p:spTree>
    <p:extLst>
      <p:ext uri="{BB962C8B-B14F-4D97-AF65-F5344CB8AC3E}">
        <p14:creationId xmlns:p14="http://schemas.microsoft.com/office/powerpoint/2010/main" val="3090734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C1041-B0A7-A894-2201-7E149F2F11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C50D27-F1B8-B49D-28A0-24880BCADAC6}"/>
              </a:ext>
            </a:extLst>
          </p:cNvPr>
          <p:cNvSpPr>
            <a:spLocks noGrp="1"/>
          </p:cNvSpPr>
          <p:nvPr>
            <p:ph type="title"/>
          </p:nvPr>
        </p:nvSpPr>
        <p:spPr>
          <a:xfrm>
            <a:off x="199175" y="365760"/>
            <a:ext cx="11063335" cy="1325562"/>
          </a:xfrm>
        </p:spPr>
        <p:txBody>
          <a:bodyPr/>
          <a:lstStyle/>
          <a:p>
            <a:r>
              <a:rPr lang="en-US" dirty="0"/>
              <a:t>Regression Analysis</a:t>
            </a:r>
          </a:p>
        </p:txBody>
      </p:sp>
      <p:sp>
        <p:nvSpPr>
          <p:cNvPr id="6" name="TextBox 5">
            <a:extLst>
              <a:ext uri="{FF2B5EF4-FFF2-40B4-BE49-F238E27FC236}">
                <a16:creationId xmlns:a16="http://schemas.microsoft.com/office/drawing/2014/main" id="{628C5866-9C95-F8A8-5857-CFF144162E61}"/>
              </a:ext>
            </a:extLst>
          </p:cNvPr>
          <p:cNvSpPr txBox="1"/>
          <p:nvPr/>
        </p:nvSpPr>
        <p:spPr>
          <a:xfrm>
            <a:off x="6283105" y="1204111"/>
            <a:ext cx="445430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Lastly, a regression analysis is performed to determine how much the minutes left in the quarter affects the shot distance for the MVP winner. </a:t>
            </a:r>
          </a:p>
          <a:p>
            <a:pPr marL="285750" indent="-285750">
              <a:buFont typeface="Arial" panose="020B0604020202020204" pitchFamily="34" charset="0"/>
              <a:buChar char="•"/>
            </a:pPr>
            <a:r>
              <a:rPr lang="en-US" dirty="0"/>
              <a:t>The intercept and the slope were calculated for the line of best fit and it was discovered that there was a slight positive slope which means that as the quarter ends, Kevin Durant shoots from further away.</a:t>
            </a:r>
          </a:p>
        </p:txBody>
      </p:sp>
      <p:pic>
        <p:nvPicPr>
          <p:cNvPr id="4" name="Picture 3">
            <a:extLst>
              <a:ext uri="{FF2B5EF4-FFF2-40B4-BE49-F238E27FC236}">
                <a16:creationId xmlns:a16="http://schemas.microsoft.com/office/drawing/2014/main" id="{64F714FA-7484-135C-13F3-98CF96F01D87}"/>
              </a:ext>
            </a:extLst>
          </p:cNvPr>
          <p:cNvPicPr>
            <a:picLocks noChangeAspect="1"/>
          </p:cNvPicPr>
          <p:nvPr/>
        </p:nvPicPr>
        <p:blipFill>
          <a:blip r:embed="rId2"/>
          <a:stretch>
            <a:fillRect/>
          </a:stretch>
        </p:blipFill>
        <p:spPr>
          <a:xfrm>
            <a:off x="485775" y="1691322"/>
            <a:ext cx="5610225" cy="4267200"/>
          </a:xfrm>
          <a:prstGeom prst="rect">
            <a:avLst/>
          </a:prstGeom>
        </p:spPr>
      </p:pic>
      <p:pic>
        <p:nvPicPr>
          <p:cNvPr id="7" name="Picture 6">
            <a:extLst>
              <a:ext uri="{FF2B5EF4-FFF2-40B4-BE49-F238E27FC236}">
                <a16:creationId xmlns:a16="http://schemas.microsoft.com/office/drawing/2014/main" id="{40DB71ED-BA7D-A967-8E2E-C66B0CF8ABBA}"/>
              </a:ext>
            </a:extLst>
          </p:cNvPr>
          <p:cNvPicPr>
            <a:picLocks noChangeAspect="1"/>
          </p:cNvPicPr>
          <p:nvPr/>
        </p:nvPicPr>
        <p:blipFill>
          <a:blip r:embed="rId3"/>
          <a:stretch>
            <a:fillRect/>
          </a:stretch>
        </p:blipFill>
        <p:spPr>
          <a:xfrm>
            <a:off x="6838006" y="4646512"/>
            <a:ext cx="3184179" cy="535271"/>
          </a:xfrm>
          <a:prstGeom prst="rect">
            <a:avLst/>
          </a:prstGeom>
        </p:spPr>
      </p:pic>
    </p:spTree>
    <p:extLst>
      <p:ext uri="{BB962C8B-B14F-4D97-AF65-F5344CB8AC3E}">
        <p14:creationId xmlns:p14="http://schemas.microsoft.com/office/powerpoint/2010/main" val="211356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1C549-7E55-A39A-AB04-BD9E332FD5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AD7814-6381-3C7E-08B7-F49EA04A19C8}"/>
              </a:ext>
            </a:extLst>
          </p:cNvPr>
          <p:cNvSpPr>
            <a:spLocks noGrp="1"/>
          </p:cNvSpPr>
          <p:nvPr>
            <p:ph type="title"/>
          </p:nvPr>
        </p:nvSpPr>
        <p:spPr/>
        <p:txBody>
          <a:bodyPr/>
          <a:lstStyle/>
          <a:p>
            <a:r>
              <a:rPr lang="en-US" dirty="0"/>
              <a:t>2023-2024 Season</a:t>
            </a:r>
          </a:p>
        </p:txBody>
      </p:sp>
      <p:sp>
        <p:nvSpPr>
          <p:cNvPr id="3" name="Text Placeholder 2">
            <a:extLst>
              <a:ext uri="{FF2B5EF4-FFF2-40B4-BE49-F238E27FC236}">
                <a16:creationId xmlns:a16="http://schemas.microsoft.com/office/drawing/2014/main" id="{B0C65B20-DBC8-3D18-5762-0CF380FFAA0E}"/>
              </a:ext>
            </a:extLst>
          </p:cNvPr>
          <p:cNvSpPr>
            <a:spLocks noGrp="1"/>
          </p:cNvSpPr>
          <p:nvPr>
            <p:ph type="body" idx="1"/>
          </p:nvPr>
        </p:nvSpPr>
        <p:spPr/>
        <p:txBody>
          <a:bodyPr/>
          <a:lstStyle/>
          <a:p>
            <a:r>
              <a:rPr lang="en-US" dirty="0"/>
              <a:t>MVP : Nikola Jokic, 926 Voting Points</a:t>
            </a:r>
          </a:p>
          <a:p>
            <a:r>
              <a:rPr lang="en-US" dirty="0"/>
              <a:t>Runner Up : Shai Gilgeous-Alexander (SGA), 640 Voting Points</a:t>
            </a:r>
          </a:p>
        </p:txBody>
      </p:sp>
    </p:spTree>
    <p:extLst>
      <p:ext uri="{BB962C8B-B14F-4D97-AF65-F5344CB8AC3E}">
        <p14:creationId xmlns:p14="http://schemas.microsoft.com/office/powerpoint/2010/main" val="3296526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D9A21-BBD8-C1EB-DF53-82BD99B35F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4D68EC-DE32-ACD0-ED87-0EF043E16BD7}"/>
              </a:ext>
            </a:extLst>
          </p:cNvPr>
          <p:cNvSpPr>
            <a:spLocks noGrp="1"/>
          </p:cNvSpPr>
          <p:nvPr>
            <p:ph type="title"/>
          </p:nvPr>
        </p:nvSpPr>
        <p:spPr/>
        <p:txBody>
          <a:bodyPr/>
          <a:lstStyle/>
          <a:p>
            <a:r>
              <a:rPr lang="en-US" dirty="0"/>
              <a:t>Shot Type Histogram</a:t>
            </a:r>
          </a:p>
        </p:txBody>
      </p:sp>
      <p:sp>
        <p:nvSpPr>
          <p:cNvPr id="6" name="TextBox 5">
            <a:extLst>
              <a:ext uri="{FF2B5EF4-FFF2-40B4-BE49-F238E27FC236}">
                <a16:creationId xmlns:a16="http://schemas.microsoft.com/office/drawing/2014/main" id="{70682274-3ED8-2089-DB55-DE2271EBE96C}"/>
              </a:ext>
            </a:extLst>
          </p:cNvPr>
          <p:cNvSpPr txBox="1"/>
          <p:nvPr/>
        </p:nvSpPr>
        <p:spPr>
          <a:xfrm>
            <a:off x="5657850" y="2066925"/>
            <a:ext cx="511492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shows the differences between the two players type of shots.</a:t>
            </a:r>
          </a:p>
          <a:p>
            <a:pPr marL="285750" indent="-285750">
              <a:buFont typeface="Arial" panose="020B0604020202020204" pitchFamily="34" charset="0"/>
              <a:buChar char="•"/>
            </a:pPr>
            <a:r>
              <a:rPr lang="en-US" dirty="0"/>
              <a:t>The important conclusion from this graph is that Jokic made a lot more Jump Shots than SGA did. </a:t>
            </a:r>
          </a:p>
          <a:p>
            <a:pPr marL="285750" indent="-285750">
              <a:buFont typeface="Arial" panose="020B0604020202020204" pitchFamily="34" charset="0"/>
              <a:buChar char="•"/>
            </a:pPr>
            <a:r>
              <a:rPr lang="en-US" dirty="0"/>
              <a:t>Below is the shot that both players took the most: </a:t>
            </a:r>
          </a:p>
        </p:txBody>
      </p:sp>
      <p:pic>
        <p:nvPicPr>
          <p:cNvPr id="4" name="Picture 3">
            <a:extLst>
              <a:ext uri="{FF2B5EF4-FFF2-40B4-BE49-F238E27FC236}">
                <a16:creationId xmlns:a16="http://schemas.microsoft.com/office/drawing/2014/main" id="{AC3A4A33-21AB-9E0B-1C83-770FDF2A3BE9}"/>
              </a:ext>
            </a:extLst>
          </p:cNvPr>
          <p:cNvPicPr>
            <a:picLocks noChangeAspect="1"/>
          </p:cNvPicPr>
          <p:nvPr/>
        </p:nvPicPr>
        <p:blipFill>
          <a:blip r:embed="rId2"/>
          <a:stretch>
            <a:fillRect/>
          </a:stretch>
        </p:blipFill>
        <p:spPr>
          <a:xfrm>
            <a:off x="651614" y="1727432"/>
            <a:ext cx="4463594" cy="5130568"/>
          </a:xfrm>
          <a:prstGeom prst="rect">
            <a:avLst/>
          </a:prstGeom>
        </p:spPr>
      </p:pic>
      <p:pic>
        <p:nvPicPr>
          <p:cNvPr id="9" name="Picture 8">
            <a:extLst>
              <a:ext uri="{FF2B5EF4-FFF2-40B4-BE49-F238E27FC236}">
                <a16:creationId xmlns:a16="http://schemas.microsoft.com/office/drawing/2014/main" id="{33F374AF-AD01-8B26-7432-3B3DA32AF11C}"/>
              </a:ext>
            </a:extLst>
          </p:cNvPr>
          <p:cNvPicPr>
            <a:picLocks noChangeAspect="1"/>
          </p:cNvPicPr>
          <p:nvPr/>
        </p:nvPicPr>
        <p:blipFill>
          <a:blip r:embed="rId3"/>
          <a:stretch>
            <a:fillRect/>
          </a:stretch>
        </p:blipFill>
        <p:spPr>
          <a:xfrm>
            <a:off x="5982642" y="4292716"/>
            <a:ext cx="3848100" cy="676275"/>
          </a:xfrm>
          <a:prstGeom prst="rect">
            <a:avLst/>
          </a:prstGeom>
        </p:spPr>
      </p:pic>
    </p:spTree>
    <p:extLst>
      <p:ext uri="{BB962C8B-B14F-4D97-AF65-F5344CB8AC3E}">
        <p14:creationId xmlns:p14="http://schemas.microsoft.com/office/powerpoint/2010/main" val="3168180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9FE59-41FF-F8C1-1AA0-191091A1F6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DFF050-FA8A-613F-E2B3-10C14F5A0767}"/>
              </a:ext>
            </a:extLst>
          </p:cNvPr>
          <p:cNvSpPr>
            <a:spLocks noGrp="1"/>
          </p:cNvSpPr>
          <p:nvPr>
            <p:ph type="title"/>
          </p:nvPr>
        </p:nvSpPr>
        <p:spPr/>
        <p:txBody>
          <a:bodyPr/>
          <a:lstStyle/>
          <a:p>
            <a:r>
              <a:rPr lang="en-US" dirty="0"/>
              <a:t>Shot Distance Histogram</a:t>
            </a:r>
          </a:p>
        </p:txBody>
      </p:sp>
      <p:sp>
        <p:nvSpPr>
          <p:cNvPr id="6" name="TextBox 5">
            <a:extLst>
              <a:ext uri="{FF2B5EF4-FFF2-40B4-BE49-F238E27FC236}">
                <a16:creationId xmlns:a16="http://schemas.microsoft.com/office/drawing/2014/main" id="{611817D9-1282-EC21-F576-9EC19FAB972A}"/>
              </a:ext>
            </a:extLst>
          </p:cNvPr>
          <p:cNvSpPr txBox="1"/>
          <p:nvPr/>
        </p:nvSpPr>
        <p:spPr>
          <a:xfrm>
            <a:off x="5657850" y="2066925"/>
            <a:ext cx="511492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shows the differences between the two players distances of shots.</a:t>
            </a:r>
          </a:p>
          <a:p>
            <a:pPr marL="285750" indent="-285750">
              <a:buFont typeface="Arial" panose="020B0604020202020204" pitchFamily="34" charset="0"/>
              <a:buChar char="•"/>
            </a:pPr>
            <a:r>
              <a:rPr lang="en-US" dirty="0"/>
              <a:t>The important conclusion from this graph is that in difference to the previous seasons, the MVP winner shot closer to the basket than the runner up did. </a:t>
            </a:r>
          </a:p>
          <a:p>
            <a:pPr marL="285750" indent="-285750">
              <a:buFont typeface="Arial" panose="020B0604020202020204" pitchFamily="34" charset="0"/>
              <a:buChar char="•"/>
            </a:pPr>
            <a:r>
              <a:rPr lang="en-US" dirty="0"/>
              <a:t>Below is the average shot distance and most common shot distance  that both players took the most: </a:t>
            </a:r>
          </a:p>
        </p:txBody>
      </p:sp>
      <p:pic>
        <p:nvPicPr>
          <p:cNvPr id="5" name="Picture 4">
            <a:extLst>
              <a:ext uri="{FF2B5EF4-FFF2-40B4-BE49-F238E27FC236}">
                <a16:creationId xmlns:a16="http://schemas.microsoft.com/office/drawing/2014/main" id="{C555A407-DD35-663F-6D0A-F86B11CBC334}"/>
              </a:ext>
            </a:extLst>
          </p:cNvPr>
          <p:cNvPicPr>
            <a:picLocks noChangeAspect="1"/>
          </p:cNvPicPr>
          <p:nvPr/>
        </p:nvPicPr>
        <p:blipFill>
          <a:blip r:embed="rId2"/>
          <a:stretch>
            <a:fillRect/>
          </a:stretch>
        </p:blipFill>
        <p:spPr>
          <a:xfrm>
            <a:off x="85725" y="1799375"/>
            <a:ext cx="5572125" cy="4276725"/>
          </a:xfrm>
          <a:prstGeom prst="rect">
            <a:avLst/>
          </a:prstGeom>
        </p:spPr>
      </p:pic>
      <p:pic>
        <p:nvPicPr>
          <p:cNvPr id="8" name="Picture 7">
            <a:extLst>
              <a:ext uri="{FF2B5EF4-FFF2-40B4-BE49-F238E27FC236}">
                <a16:creationId xmlns:a16="http://schemas.microsoft.com/office/drawing/2014/main" id="{56E3B7D4-0910-AA09-60B0-155C0C5C107C}"/>
              </a:ext>
            </a:extLst>
          </p:cNvPr>
          <p:cNvPicPr>
            <a:picLocks noChangeAspect="1"/>
          </p:cNvPicPr>
          <p:nvPr/>
        </p:nvPicPr>
        <p:blipFill>
          <a:blip r:embed="rId3"/>
          <a:stretch>
            <a:fillRect/>
          </a:stretch>
        </p:blipFill>
        <p:spPr>
          <a:xfrm>
            <a:off x="5973541" y="4859349"/>
            <a:ext cx="3667125" cy="1009650"/>
          </a:xfrm>
          <a:prstGeom prst="rect">
            <a:avLst/>
          </a:prstGeom>
        </p:spPr>
      </p:pic>
    </p:spTree>
    <p:extLst>
      <p:ext uri="{BB962C8B-B14F-4D97-AF65-F5344CB8AC3E}">
        <p14:creationId xmlns:p14="http://schemas.microsoft.com/office/powerpoint/2010/main" val="1821197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B65E4-085C-0092-C0CB-0AEAADDF0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3D101-8580-1F57-F47A-12D9F91CDB7E}"/>
              </a:ext>
            </a:extLst>
          </p:cNvPr>
          <p:cNvSpPr>
            <a:spLocks noGrp="1"/>
          </p:cNvSpPr>
          <p:nvPr>
            <p:ph type="title"/>
          </p:nvPr>
        </p:nvSpPr>
        <p:spPr/>
        <p:txBody>
          <a:bodyPr/>
          <a:lstStyle/>
          <a:p>
            <a:r>
              <a:rPr lang="en-US" dirty="0"/>
              <a:t>Shot Location Histogram</a:t>
            </a:r>
          </a:p>
        </p:txBody>
      </p:sp>
      <p:sp>
        <p:nvSpPr>
          <p:cNvPr id="6" name="TextBox 5">
            <a:extLst>
              <a:ext uri="{FF2B5EF4-FFF2-40B4-BE49-F238E27FC236}">
                <a16:creationId xmlns:a16="http://schemas.microsoft.com/office/drawing/2014/main" id="{528360C0-FCF0-B622-3CA4-DA24D70EFEF0}"/>
              </a:ext>
            </a:extLst>
          </p:cNvPr>
          <p:cNvSpPr txBox="1"/>
          <p:nvPr/>
        </p:nvSpPr>
        <p:spPr>
          <a:xfrm>
            <a:off x="5657850" y="2066925"/>
            <a:ext cx="511492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shows the differences between the two players locations of shots.</a:t>
            </a:r>
          </a:p>
          <a:p>
            <a:pPr marL="285750" indent="-285750">
              <a:buFont typeface="Arial" panose="020B0604020202020204" pitchFamily="34" charset="0"/>
              <a:buChar char="•"/>
            </a:pPr>
            <a:r>
              <a:rPr lang="en-US" dirty="0"/>
              <a:t>The important conclusion from this graph is that Jokic shot a lot more In The Paint shots than SGA did. </a:t>
            </a:r>
          </a:p>
          <a:p>
            <a:pPr marL="285750" indent="-285750">
              <a:buFont typeface="Arial" panose="020B0604020202020204" pitchFamily="34" charset="0"/>
              <a:buChar char="•"/>
            </a:pPr>
            <a:r>
              <a:rPr lang="en-US" dirty="0"/>
              <a:t>Below is the most common shot location  that both players took the most: </a:t>
            </a:r>
          </a:p>
        </p:txBody>
      </p:sp>
      <p:pic>
        <p:nvPicPr>
          <p:cNvPr id="4" name="Picture 3">
            <a:extLst>
              <a:ext uri="{FF2B5EF4-FFF2-40B4-BE49-F238E27FC236}">
                <a16:creationId xmlns:a16="http://schemas.microsoft.com/office/drawing/2014/main" id="{3E8D7456-29C9-42C6-B37C-B7768330EE9A}"/>
              </a:ext>
            </a:extLst>
          </p:cNvPr>
          <p:cNvPicPr>
            <a:picLocks noChangeAspect="1"/>
          </p:cNvPicPr>
          <p:nvPr/>
        </p:nvPicPr>
        <p:blipFill>
          <a:blip r:embed="rId2"/>
          <a:stretch>
            <a:fillRect/>
          </a:stretch>
        </p:blipFill>
        <p:spPr>
          <a:xfrm>
            <a:off x="221857" y="1785041"/>
            <a:ext cx="5264543" cy="4626417"/>
          </a:xfrm>
          <a:prstGeom prst="rect">
            <a:avLst/>
          </a:prstGeom>
        </p:spPr>
      </p:pic>
      <p:pic>
        <p:nvPicPr>
          <p:cNvPr id="9" name="Picture 8">
            <a:extLst>
              <a:ext uri="{FF2B5EF4-FFF2-40B4-BE49-F238E27FC236}">
                <a16:creationId xmlns:a16="http://schemas.microsoft.com/office/drawing/2014/main" id="{9226A1E4-0C91-1BDB-646C-AD1022CE390D}"/>
              </a:ext>
            </a:extLst>
          </p:cNvPr>
          <p:cNvPicPr>
            <a:picLocks noChangeAspect="1"/>
          </p:cNvPicPr>
          <p:nvPr/>
        </p:nvPicPr>
        <p:blipFill>
          <a:blip r:embed="rId3"/>
          <a:stretch>
            <a:fillRect/>
          </a:stretch>
        </p:blipFill>
        <p:spPr>
          <a:xfrm>
            <a:off x="5776346" y="4453483"/>
            <a:ext cx="3952875" cy="723900"/>
          </a:xfrm>
          <a:prstGeom prst="rect">
            <a:avLst/>
          </a:prstGeom>
        </p:spPr>
      </p:pic>
    </p:spTree>
    <p:extLst>
      <p:ext uri="{BB962C8B-B14F-4D97-AF65-F5344CB8AC3E}">
        <p14:creationId xmlns:p14="http://schemas.microsoft.com/office/powerpoint/2010/main" val="474213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85622-C330-956E-7F35-53282F4BA6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8F73B8-7626-EC30-9EC7-E59490843BBC}"/>
              </a:ext>
            </a:extLst>
          </p:cNvPr>
          <p:cNvSpPr>
            <a:spLocks noGrp="1"/>
          </p:cNvSpPr>
          <p:nvPr>
            <p:ph type="title"/>
          </p:nvPr>
        </p:nvSpPr>
        <p:spPr/>
        <p:txBody>
          <a:bodyPr/>
          <a:lstStyle/>
          <a:p>
            <a:r>
              <a:rPr lang="en-US" dirty="0"/>
              <a:t>Shot Made Per Quarter Histogram</a:t>
            </a:r>
          </a:p>
        </p:txBody>
      </p:sp>
      <p:sp>
        <p:nvSpPr>
          <p:cNvPr id="6" name="TextBox 5">
            <a:extLst>
              <a:ext uri="{FF2B5EF4-FFF2-40B4-BE49-F238E27FC236}">
                <a16:creationId xmlns:a16="http://schemas.microsoft.com/office/drawing/2014/main" id="{2CC726CB-28C2-A69A-897B-F3C99C307782}"/>
              </a:ext>
            </a:extLst>
          </p:cNvPr>
          <p:cNvSpPr txBox="1"/>
          <p:nvPr/>
        </p:nvSpPr>
        <p:spPr>
          <a:xfrm>
            <a:off x="5657850" y="2066925"/>
            <a:ext cx="511492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shows the differences in made shots per quarter between the two players.</a:t>
            </a:r>
          </a:p>
          <a:p>
            <a:pPr marL="285750" indent="-285750">
              <a:buFont typeface="Arial" panose="020B0604020202020204" pitchFamily="34" charset="0"/>
              <a:buChar char="•"/>
            </a:pPr>
            <a:r>
              <a:rPr lang="en-US" dirty="0"/>
              <a:t>The important conclusion from this graph is that Jokic made most of his shots in the first quarter while SGA made his in the third quarter.  </a:t>
            </a:r>
          </a:p>
          <a:p>
            <a:pPr marL="285750" indent="-285750">
              <a:buFont typeface="Arial" panose="020B0604020202020204" pitchFamily="34" charset="0"/>
              <a:buChar char="•"/>
            </a:pPr>
            <a:r>
              <a:rPr lang="en-US" dirty="0"/>
              <a:t>Below is the most common quarter that each player made a shot in : </a:t>
            </a:r>
          </a:p>
        </p:txBody>
      </p:sp>
      <p:pic>
        <p:nvPicPr>
          <p:cNvPr id="5" name="Picture 4">
            <a:extLst>
              <a:ext uri="{FF2B5EF4-FFF2-40B4-BE49-F238E27FC236}">
                <a16:creationId xmlns:a16="http://schemas.microsoft.com/office/drawing/2014/main" id="{68445932-6434-D3F6-49B0-63D759D17C98}"/>
              </a:ext>
            </a:extLst>
          </p:cNvPr>
          <p:cNvPicPr>
            <a:picLocks noChangeAspect="1"/>
          </p:cNvPicPr>
          <p:nvPr/>
        </p:nvPicPr>
        <p:blipFill>
          <a:blip r:embed="rId2"/>
          <a:stretch>
            <a:fillRect/>
          </a:stretch>
        </p:blipFill>
        <p:spPr>
          <a:xfrm>
            <a:off x="95115" y="1875387"/>
            <a:ext cx="5562735" cy="4063686"/>
          </a:xfrm>
          <a:prstGeom prst="rect">
            <a:avLst/>
          </a:prstGeom>
        </p:spPr>
      </p:pic>
      <p:pic>
        <p:nvPicPr>
          <p:cNvPr id="8" name="Picture 7">
            <a:extLst>
              <a:ext uri="{FF2B5EF4-FFF2-40B4-BE49-F238E27FC236}">
                <a16:creationId xmlns:a16="http://schemas.microsoft.com/office/drawing/2014/main" id="{A9193F86-C912-A90E-7B98-7871A4054CD8}"/>
              </a:ext>
            </a:extLst>
          </p:cNvPr>
          <p:cNvPicPr>
            <a:picLocks noChangeAspect="1"/>
          </p:cNvPicPr>
          <p:nvPr/>
        </p:nvPicPr>
        <p:blipFill>
          <a:blip r:embed="rId3"/>
          <a:stretch>
            <a:fillRect/>
          </a:stretch>
        </p:blipFill>
        <p:spPr>
          <a:xfrm>
            <a:off x="6238215" y="4354250"/>
            <a:ext cx="3132122" cy="805403"/>
          </a:xfrm>
          <a:prstGeom prst="rect">
            <a:avLst/>
          </a:prstGeom>
        </p:spPr>
      </p:pic>
    </p:spTree>
    <p:extLst>
      <p:ext uri="{BB962C8B-B14F-4D97-AF65-F5344CB8AC3E}">
        <p14:creationId xmlns:p14="http://schemas.microsoft.com/office/powerpoint/2010/main" val="1820419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CA5D5C-D691-BD67-01CF-B27A17B198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3F2951-0372-3D68-B6F8-C551144B3992}"/>
              </a:ext>
            </a:extLst>
          </p:cNvPr>
          <p:cNvSpPr>
            <a:spLocks noGrp="1"/>
          </p:cNvSpPr>
          <p:nvPr>
            <p:ph type="title"/>
          </p:nvPr>
        </p:nvSpPr>
        <p:spPr/>
        <p:txBody>
          <a:bodyPr/>
          <a:lstStyle/>
          <a:p>
            <a:r>
              <a:rPr lang="en-US" dirty="0"/>
              <a:t>Clutch Shot Histogram</a:t>
            </a:r>
          </a:p>
        </p:txBody>
      </p:sp>
      <p:sp>
        <p:nvSpPr>
          <p:cNvPr id="6" name="TextBox 5">
            <a:extLst>
              <a:ext uri="{FF2B5EF4-FFF2-40B4-BE49-F238E27FC236}">
                <a16:creationId xmlns:a16="http://schemas.microsoft.com/office/drawing/2014/main" id="{EDD195BF-251A-CC93-CBBB-A79B301F5072}"/>
              </a:ext>
            </a:extLst>
          </p:cNvPr>
          <p:cNvSpPr txBox="1"/>
          <p:nvPr/>
        </p:nvSpPr>
        <p:spPr>
          <a:xfrm>
            <a:off x="5639743" y="1691322"/>
            <a:ext cx="5568447"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shows the differences clutch shots made between both players.</a:t>
            </a:r>
          </a:p>
          <a:p>
            <a:pPr marL="742950" lvl="1" indent="-285750">
              <a:buFont typeface="Arial" panose="020B0604020202020204" pitchFamily="34" charset="0"/>
              <a:buChar char="•"/>
            </a:pPr>
            <a:r>
              <a:rPr lang="en-US" dirty="0"/>
              <a:t>Clutch shots are shots made in the last five minutes of the fourth quarter.</a:t>
            </a:r>
          </a:p>
          <a:p>
            <a:pPr marL="742950" lvl="1" indent="-285750">
              <a:buFont typeface="Arial" panose="020B0604020202020204" pitchFamily="34" charset="0"/>
              <a:buChar char="•"/>
            </a:pPr>
            <a:r>
              <a:rPr lang="en-US" dirty="0"/>
              <a:t>The red line is located at the 5-minute mark of the fourth quarter and everything after is considered a clutch shot. </a:t>
            </a:r>
          </a:p>
          <a:p>
            <a:pPr marL="285750" indent="-285750">
              <a:buFont typeface="Arial" panose="020B0604020202020204" pitchFamily="34" charset="0"/>
              <a:buChar char="•"/>
            </a:pPr>
            <a:r>
              <a:rPr lang="en-US" dirty="0"/>
              <a:t>The important conclusion from this graph is that Jokic and SGA were relatively even in clutch shots.</a:t>
            </a:r>
          </a:p>
          <a:p>
            <a:pPr marL="742950" lvl="1" indent="-285750">
              <a:buFont typeface="Arial" panose="020B0604020202020204" pitchFamily="34" charset="0"/>
              <a:buChar char="•"/>
            </a:pPr>
            <a:r>
              <a:rPr lang="en-US" dirty="0"/>
              <a:t>However, clearly SGA made way more shots toward s the end of the game than Jokic. </a:t>
            </a:r>
          </a:p>
          <a:p>
            <a:pPr marL="285750" indent="-285750">
              <a:buFont typeface="Arial" panose="020B0604020202020204" pitchFamily="34" charset="0"/>
              <a:buChar char="•"/>
            </a:pPr>
            <a:r>
              <a:rPr lang="en-US" dirty="0"/>
              <a:t>Below is the most average time left in the fourth quarter when each player made a shot : </a:t>
            </a:r>
          </a:p>
        </p:txBody>
      </p:sp>
      <p:pic>
        <p:nvPicPr>
          <p:cNvPr id="4" name="Picture 3">
            <a:extLst>
              <a:ext uri="{FF2B5EF4-FFF2-40B4-BE49-F238E27FC236}">
                <a16:creationId xmlns:a16="http://schemas.microsoft.com/office/drawing/2014/main" id="{786B4E3D-9037-B148-22AF-91FE50C996B3}"/>
              </a:ext>
            </a:extLst>
          </p:cNvPr>
          <p:cNvPicPr>
            <a:picLocks noChangeAspect="1"/>
          </p:cNvPicPr>
          <p:nvPr/>
        </p:nvPicPr>
        <p:blipFill>
          <a:blip r:embed="rId2"/>
          <a:stretch>
            <a:fillRect/>
          </a:stretch>
        </p:blipFill>
        <p:spPr>
          <a:xfrm>
            <a:off x="102293" y="1849641"/>
            <a:ext cx="5438899" cy="4161860"/>
          </a:xfrm>
          <a:prstGeom prst="rect">
            <a:avLst/>
          </a:prstGeom>
        </p:spPr>
      </p:pic>
      <p:pic>
        <p:nvPicPr>
          <p:cNvPr id="9" name="Picture 8">
            <a:extLst>
              <a:ext uri="{FF2B5EF4-FFF2-40B4-BE49-F238E27FC236}">
                <a16:creationId xmlns:a16="http://schemas.microsoft.com/office/drawing/2014/main" id="{CACED158-F0D6-9F02-D7B4-598EFF1A146B}"/>
              </a:ext>
            </a:extLst>
          </p:cNvPr>
          <p:cNvPicPr>
            <a:picLocks noChangeAspect="1"/>
          </p:cNvPicPr>
          <p:nvPr/>
        </p:nvPicPr>
        <p:blipFill>
          <a:blip r:embed="rId3"/>
          <a:stretch>
            <a:fillRect/>
          </a:stretch>
        </p:blipFill>
        <p:spPr>
          <a:xfrm>
            <a:off x="6096000" y="5938639"/>
            <a:ext cx="4557382" cy="384846"/>
          </a:xfrm>
          <a:prstGeom prst="rect">
            <a:avLst/>
          </a:prstGeom>
        </p:spPr>
      </p:pic>
    </p:spTree>
    <p:extLst>
      <p:ext uri="{BB962C8B-B14F-4D97-AF65-F5344CB8AC3E}">
        <p14:creationId xmlns:p14="http://schemas.microsoft.com/office/powerpoint/2010/main" val="26703397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BFC93-40A9-06B5-205F-E92DB18F28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D3FFA-8A56-AEF5-7D0C-B5E78D40F158}"/>
              </a:ext>
            </a:extLst>
          </p:cNvPr>
          <p:cNvSpPr>
            <a:spLocks noGrp="1"/>
          </p:cNvSpPr>
          <p:nvPr>
            <p:ph type="title"/>
          </p:nvPr>
        </p:nvSpPr>
        <p:spPr/>
        <p:txBody>
          <a:bodyPr/>
          <a:lstStyle/>
          <a:p>
            <a:r>
              <a:rPr lang="en-US" dirty="0"/>
              <a:t>Clutch Shots PMF </a:t>
            </a:r>
          </a:p>
        </p:txBody>
      </p:sp>
      <p:sp>
        <p:nvSpPr>
          <p:cNvPr id="6" name="TextBox 5">
            <a:extLst>
              <a:ext uri="{FF2B5EF4-FFF2-40B4-BE49-F238E27FC236}">
                <a16:creationId xmlns:a16="http://schemas.microsoft.com/office/drawing/2014/main" id="{951E3E46-8427-D585-C7F4-889B264E4FA8}"/>
              </a:ext>
            </a:extLst>
          </p:cNvPr>
          <p:cNvSpPr txBox="1"/>
          <p:nvPr/>
        </p:nvSpPr>
        <p:spPr>
          <a:xfrm>
            <a:off x="5999550" y="2682999"/>
            <a:ext cx="458101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This PMF studies the difference between the NBA as a whole and the MVP winner in clutch shots.</a:t>
            </a:r>
          </a:p>
          <a:p>
            <a:pPr marL="285750" indent="-285750">
              <a:buFont typeface="Arial" panose="020B0604020202020204" pitchFamily="34" charset="0"/>
              <a:buChar char="•"/>
            </a:pPr>
            <a:r>
              <a:rPr lang="en-US" dirty="0"/>
              <a:t>It is seen that Jokic made a lot of his shots in the fourth quarter towards the end of the game, which means he had more clutch shots and his team trusted him more in those close games. </a:t>
            </a:r>
          </a:p>
        </p:txBody>
      </p:sp>
      <p:pic>
        <p:nvPicPr>
          <p:cNvPr id="4" name="Picture 3">
            <a:extLst>
              <a:ext uri="{FF2B5EF4-FFF2-40B4-BE49-F238E27FC236}">
                <a16:creationId xmlns:a16="http://schemas.microsoft.com/office/drawing/2014/main" id="{118DB5D5-52F9-9DAF-D2F6-979F716ACD18}"/>
              </a:ext>
            </a:extLst>
          </p:cNvPr>
          <p:cNvPicPr>
            <a:picLocks noChangeAspect="1"/>
          </p:cNvPicPr>
          <p:nvPr/>
        </p:nvPicPr>
        <p:blipFill>
          <a:blip r:embed="rId2"/>
          <a:stretch>
            <a:fillRect/>
          </a:stretch>
        </p:blipFill>
        <p:spPr>
          <a:xfrm>
            <a:off x="293719" y="1818247"/>
            <a:ext cx="5629275" cy="4314825"/>
          </a:xfrm>
          <a:prstGeom prst="rect">
            <a:avLst/>
          </a:prstGeom>
        </p:spPr>
      </p:pic>
    </p:spTree>
    <p:extLst>
      <p:ext uri="{BB962C8B-B14F-4D97-AF65-F5344CB8AC3E}">
        <p14:creationId xmlns:p14="http://schemas.microsoft.com/office/powerpoint/2010/main" val="429040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3BB7C-44FB-D1E5-7051-7C6BDEBF43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26F41F-FBD5-E1DA-C3C7-34CC7B18E821}"/>
              </a:ext>
            </a:extLst>
          </p:cNvPr>
          <p:cNvSpPr>
            <a:spLocks noGrp="1"/>
          </p:cNvSpPr>
          <p:nvPr>
            <p:ph type="title"/>
          </p:nvPr>
        </p:nvSpPr>
        <p:spPr/>
        <p:txBody>
          <a:bodyPr/>
          <a:lstStyle/>
          <a:p>
            <a:r>
              <a:rPr lang="en-US" dirty="0"/>
              <a:t>Clutch Shots CDF </a:t>
            </a:r>
          </a:p>
        </p:txBody>
      </p:sp>
      <p:sp>
        <p:nvSpPr>
          <p:cNvPr id="6" name="TextBox 5">
            <a:extLst>
              <a:ext uri="{FF2B5EF4-FFF2-40B4-BE49-F238E27FC236}">
                <a16:creationId xmlns:a16="http://schemas.microsoft.com/office/drawing/2014/main" id="{4F678D76-704C-AE78-ED6E-0E985E40B82F}"/>
              </a:ext>
            </a:extLst>
          </p:cNvPr>
          <p:cNvSpPr txBox="1"/>
          <p:nvPr/>
        </p:nvSpPr>
        <p:spPr>
          <a:xfrm>
            <a:off x="5999550" y="2682999"/>
            <a:ext cx="458101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This CDF studies the difference between the NBA as a whole and the MVP winner in clutch shots.</a:t>
            </a:r>
          </a:p>
          <a:p>
            <a:pPr marL="285750" indent="-285750">
              <a:buFont typeface="Arial" panose="020B0604020202020204" pitchFamily="34" charset="0"/>
              <a:buChar char="•"/>
            </a:pPr>
            <a:r>
              <a:rPr lang="en-US" dirty="0"/>
              <a:t>It is seen that Jokic had a way larger probability to make a shot with less than five minutes than the rest of the NBA did. </a:t>
            </a:r>
          </a:p>
          <a:p>
            <a:pPr marL="742950" lvl="1" indent="-285750">
              <a:buFont typeface="Arial" panose="020B0604020202020204" pitchFamily="34" charset="0"/>
              <a:buChar char="•"/>
            </a:pPr>
            <a:r>
              <a:rPr lang="en-US" dirty="0"/>
              <a:t>This could show the increasing priority of clutch shots when it comes to MVP voting.</a:t>
            </a:r>
          </a:p>
        </p:txBody>
      </p:sp>
      <p:pic>
        <p:nvPicPr>
          <p:cNvPr id="5" name="Picture 4">
            <a:extLst>
              <a:ext uri="{FF2B5EF4-FFF2-40B4-BE49-F238E27FC236}">
                <a16:creationId xmlns:a16="http://schemas.microsoft.com/office/drawing/2014/main" id="{E014C798-3C7E-5375-77BD-79F9F12F43CC}"/>
              </a:ext>
            </a:extLst>
          </p:cNvPr>
          <p:cNvPicPr>
            <a:picLocks noChangeAspect="1"/>
          </p:cNvPicPr>
          <p:nvPr/>
        </p:nvPicPr>
        <p:blipFill>
          <a:blip r:embed="rId2"/>
          <a:stretch>
            <a:fillRect/>
          </a:stretch>
        </p:blipFill>
        <p:spPr>
          <a:xfrm>
            <a:off x="465525" y="1691322"/>
            <a:ext cx="5534025" cy="4305300"/>
          </a:xfrm>
          <a:prstGeom prst="rect">
            <a:avLst/>
          </a:prstGeom>
        </p:spPr>
      </p:pic>
    </p:spTree>
    <p:extLst>
      <p:ext uri="{BB962C8B-B14F-4D97-AF65-F5344CB8AC3E}">
        <p14:creationId xmlns:p14="http://schemas.microsoft.com/office/powerpoint/2010/main" val="3017780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F3F2D-5722-7AF7-D72D-744A29B59C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203E64-F8A9-A8E5-01AF-4B8594F50449}"/>
              </a:ext>
            </a:extLst>
          </p:cNvPr>
          <p:cNvSpPr>
            <a:spLocks noGrp="1"/>
          </p:cNvSpPr>
          <p:nvPr>
            <p:ph type="title"/>
          </p:nvPr>
        </p:nvSpPr>
        <p:spPr>
          <a:xfrm>
            <a:off x="851026" y="365760"/>
            <a:ext cx="10103486" cy="1325562"/>
          </a:xfrm>
        </p:spPr>
        <p:txBody>
          <a:bodyPr/>
          <a:lstStyle/>
          <a:p>
            <a:r>
              <a:rPr lang="en-US" dirty="0"/>
              <a:t>Shot Quarter Normal Probability Plot</a:t>
            </a:r>
          </a:p>
        </p:txBody>
      </p:sp>
      <p:sp>
        <p:nvSpPr>
          <p:cNvPr id="6" name="TextBox 5">
            <a:extLst>
              <a:ext uri="{FF2B5EF4-FFF2-40B4-BE49-F238E27FC236}">
                <a16:creationId xmlns:a16="http://schemas.microsoft.com/office/drawing/2014/main" id="{C0388E8F-10E0-C116-DA6B-7E44E463A2AD}"/>
              </a:ext>
            </a:extLst>
          </p:cNvPr>
          <p:cNvSpPr txBox="1"/>
          <p:nvPr/>
        </p:nvSpPr>
        <p:spPr>
          <a:xfrm>
            <a:off x="6008604" y="1953873"/>
            <a:ext cx="4945908"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This Normal Probability Plot is once again a comparison between the MVP winner Nikola Jokic and runner-up SGA.</a:t>
            </a:r>
          </a:p>
          <a:p>
            <a:pPr marL="285750" indent="-285750">
              <a:buFont typeface="Arial" panose="020B0604020202020204" pitchFamily="34" charset="0"/>
              <a:buChar char="•"/>
            </a:pPr>
            <a:r>
              <a:rPr lang="en-US" dirty="0"/>
              <a:t>This plot is comparing the two for which one scored during each quarter.</a:t>
            </a:r>
          </a:p>
          <a:p>
            <a:pPr marL="742950" lvl="1" indent="-285750">
              <a:buFont typeface="Arial" panose="020B0604020202020204" pitchFamily="34" charset="0"/>
              <a:buChar char="•"/>
            </a:pPr>
            <a:r>
              <a:rPr lang="en-US" dirty="0"/>
              <a:t>Usually there are four quarters in a basketball game, however in some games whenever the score is tied, they play an extra quarter to determine the winner. </a:t>
            </a:r>
          </a:p>
          <a:p>
            <a:pPr marL="285750" indent="-285750">
              <a:buFont typeface="Arial" panose="020B0604020202020204" pitchFamily="34" charset="0"/>
              <a:buChar char="•"/>
            </a:pPr>
            <a:r>
              <a:rPr lang="en-US" dirty="0"/>
              <a:t>Both players seem to make a majority of their shots in the 2</a:t>
            </a:r>
            <a:r>
              <a:rPr lang="en-US" baseline="30000" dirty="0"/>
              <a:t>nd</a:t>
            </a:r>
            <a:r>
              <a:rPr lang="en-US" dirty="0"/>
              <a:t>  quarter of the game.</a:t>
            </a:r>
          </a:p>
          <a:p>
            <a:pPr marL="285750" indent="-285750">
              <a:buFont typeface="Arial" panose="020B0604020202020204" pitchFamily="34" charset="0"/>
              <a:buChar char="•"/>
            </a:pPr>
            <a:r>
              <a:rPr lang="en-US" dirty="0"/>
              <a:t>However, for SGA the 4</a:t>
            </a:r>
            <a:r>
              <a:rPr lang="en-US" baseline="30000" dirty="0"/>
              <a:t>th</a:t>
            </a:r>
            <a:r>
              <a:rPr lang="en-US" dirty="0"/>
              <a:t> quarter shots are closer to the mean than Jokic</a:t>
            </a:r>
          </a:p>
          <a:p>
            <a:pPr marL="742950" lvl="1" indent="-285750">
              <a:buFont typeface="Arial" panose="020B0604020202020204" pitchFamily="34" charset="0"/>
              <a:buChar char="•"/>
            </a:pPr>
            <a:r>
              <a:rPr lang="en-US" dirty="0"/>
              <a:t>This could explain why this vote was so much closer than the previous two studies</a:t>
            </a:r>
          </a:p>
        </p:txBody>
      </p:sp>
      <p:pic>
        <p:nvPicPr>
          <p:cNvPr id="4" name="Picture 3">
            <a:extLst>
              <a:ext uri="{FF2B5EF4-FFF2-40B4-BE49-F238E27FC236}">
                <a16:creationId xmlns:a16="http://schemas.microsoft.com/office/drawing/2014/main" id="{20444A28-C851-93B5-4976-3FCE2EE5B1A5}"/>
              </a:ext>
            </a:extLst>
          </p:cNvPr>
          <p:cNvPicPr>
            <a:picLocks noChangeAspect="1"/>
          </p:cNvPicPr>
          <p:nvPr/>
        </p:nvPicPr>
        <p:blipFill>
          <a:blip r:embed="rId2"/>
          <a:stretch>
            <a:fillRect/>
          </a:stretch>
        </p:blipFill>
        <p:spPr>
          <a:xfrm>
            <a:off x="283019" y="1810504"/>
            <a:ext cx="5619750" cy="4305300"/>
          </a:xfrm>
          <a:prstGeom prst="rect">
            <a:avLst/>
          </a:prstGeom>
        </p:spPr>
      </p:pic>
    </p:spTree>
    <p:extLst>
      <p:ext uri="{BB962C8B-B14F-4D97-AF65-F5344CB8AC3E}">
        <p14:creationId xmlns:p14="http://schemas.microsoft.com/office/powerpoint/2010/main" val="2073553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B48B7-8CD7-1FA8-0437-C7BF21FDC8D1}"/>
              </a:ext>
            </a:extLst>
          </p:cNvPr>
          <p:cNvSpPr>
            <a:spLocks noGrp="1"/>
          </p:cNvSpPr>
          <p:nvPr>
            <p:ph type="title"/>
          </p:nvPr>
        </p:nvSpPr>
        <p:spPr/>
        <p:txBody>
          <a:bodyPr/>
          <a:lstStyle/>
          <a:p>
            <a:r>
              <a:rPr lang="en-US" dirty="0"/>
              <a:t>Variable Description</a:t>
            </a:r>
          </a:p>
        </p:txBody>
      </p:sp>
      <p:sp>
        <p:nvSpPr>
          <p:cNvPr id="3" name="Content Placeholder 2">
            <a:extLst>
              <a:ext uri="{FF2B5EF4-FFF2-40B4-BE49-F238E27FC236}">
                <a16:creationId xmlns:a16="http://schemas.microsoft.com/office/drawing/2014/main" id="{FD6D2E5A-F0B8-7CE4-9A31-7324F219FAEC}"/>
              </a:ext>
            </a:extLst>
          </p:cNvPr>
          <p:cNvSpPr>
            <a:spLocks noGrp="1"/>
          </p:cNvSpPr>
          <p:nvPr>
            <p:ph idx="1"/>
          </p:nvPr>
        </p:nvSpPr>
        <p:spPr/>
        <p:txBody>
          <a:bodyPr/>
          <a:lstStyle/>
          <a:p>
            <a:r>
              <a:rPr lang="en-US" dirty="0"/>
              <a:t>There are multiple descriptive variables that will be used in this study and there is a brief explanation given for each one. Here is the list of variables that will be used in this study:</a:t>
            </a:r>
          </a:p>
          <a:p>
            <a:pPr lvl="1"/>
            <a:r>
              <a:rPr lang="en-US" dirty="0"/>
              <a:t>PLAYER_NAME : The NBA players first and last name.</a:t>
            </a:r>
          </a:p>
          <a:p>
            <a:pPr lvl="1"/>
            <a:r>
              <a:rPr lang="en-US" dirty="0"/>
              <a:t>EVENT_TYPE : Two options for this variable, either Missed Shot or Made Shot</a:t>
            </a:r>
          </a:p>
          <a:p>
            <a:pPr lvl="2"/>
            <a:r>
              <a:rPr lang="en-US" dirty="0"/>
              <a:t>This study will filter the dataset to only include shots that were made</a:t>
            </a:r>
          </a:p>
          <a:p>
            <a:pPr lvl="1"/>
            <a:r>
              <a:rPr lang="en-US" dirty="0"/>
              <a:t>ACTION_TYPE :  Type of shot the player took</a:t>
            </a:r>
          </a:p>
          <a:p>
            <a:pPr lvl="2"/>
            <a:r>
              <a:rPr lang="en-US" dirty="0"/>
              <a:t>Example : Jump Shot, Cutting Layup Shot, etc.</a:t>
            </a:r>
          </a:p>
          <a:p>
            <a:pPr lvl="1"/>
            <a:r>
              <a:rPr lang="en-US" dirty="0"/>
              <a:t>BASIC_ZONE : Area on the court where the shot was made</a:t>
            </a:r>
          </a:p>
          <a:p>
            <a:pPr lvl="2"/>
            <a:r>
              <a:rPr lang="en-US" dirty="0"/>
              <a:t>Example : In the Paint, Above the Break 3, etc.</a:t>
            </a:r>
          </a:p>
          <a:p>
            <a:pPr lvl="1"/>
            <a:r>
              <a:rPr lang="en-US" dirty="0"/>
              <a:t>SHOT_DISTANCE : How far away the shot was made from the basket</a:t>
            </a:r>
          </a:p>
          <a:p>
            <a:pPr lvl="1"/>
            <a:r>
              <a:rPr lang="en-US" dirty="0"/>
              <a:t>QUARTER : What quarter was the shot made in</a:t>
            </a:r>
          </a:p>
          <a:p>
            <a:pPr lvl="1"/>
            <a:r>
              <a:rPr lang="en-US" dirty="0"/>
              <a:t>MINS_LEFT : How many minutes were left in the quarter when the shot was made</a:t>
            </a:r>
          </a:p>
          <a:p>
            <a:pPr lvl="1"/>
            <a:endParaRPr lang="en-US" dirty="0"/>
          </a:p>
        </p:txBody>
      </p:sp>
    </p:spTree>
    <p:extLst>
      <p:ext uri="{BB962C8B-B14F-4D97-AF65-F5344CB8AC3E}">
        <p14:creationId xmlns:p14="http://schemas.microsoft.com/office/powerpoint/2010/main" val="489583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A1F15-26AD-BA35-AEB7-E46677BA8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8D3B93-D649-EB4A-980E-8802D3BAB25E}"/>
              </a:ext>
            </a:extLst>
          </p:cNvPr>
          <p:cNvSpPr>
            <a:spLocks noGrp="1"/>
          </p:cNvSpPr>
          <p:nvPr>
            <p:ph type="title"/>
          </p:nvPr>
        </p:nvSpPr>
        <p:spPr>
          <a:xfrm>
            <a:off x="199176" y="365760"/>
            <a:ext cx="10755336" cy="1325562"/>
          </a:xfrm>
        </p:spPr>
        <p:txBody>
          <a:bodyPr/>
          <a:lstStyle/>
          <a:p>
            <a:r>
              <a:rPr lang="en-US" dirty="0"/>
              <a:t>MVP vs Runner Up Scatter Plot</a:t>
            </a:r>
          </a:p>
        </p:txBody>
      </p:sp>
      <p:sp>
        <p:nvSpPr>
          <p:cNvPr id="6" name="TextBox 5">
            <a:extLst>
              <a:ext uri="{FF2B5EF4-FFF2-40B4-BE49-F238E27FC236}">
                <a16:creationId xmlns:a16="http://schemas.microsoft.com/office/drawing/2014/main" id="{BAA05519-43D5-EC49-7119-2FD69CA4EA5E}"/>
              </a:ext>
            </a:extLst>
          </p:cNvPr>
          <p:cNvSpPr txBox="1"/>
          <p:nvPr/>
        </p:nvSpPr>
        <p:spPr>
          <a:xfrm>
            <a:off x="6008604" y="1953873"/>
            <a:ext cx="458101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This scatter plot is comparing the two players and how far away they were shooting with a specific time left in each quarter. </a:t>
            </a:r>
          </a:p>
          <a:p>
            <a:pPr marL="285750" indent="-285750">
              <a:buFont typeface="Arial" panose="020B0604020202020204" pitchFamily="34" charset="0"/>
              <a:buChar char="•"/>
            </a:pPr>
            <a:r>
              <a:rPr lang="en-US" dirty="0"/>
              <a:t>A correlation value was gathered for each player:</a:t>
            </a:r>
          </a:p>
        </p:txBody>
      </p:sp>
      <p:sp>
        <p:nvSpPr>
          <p:cNvPr id="12" name="TextBox 11">
            <a:extLst>
              <a:ext uri="{FF2B5EF4-FFF2-40B4-BE49-F238E27FC236}">
                <a16:creationId xmlns:a16="http://schemas.microsoft.com/office/drawing/2014/main" id="{3240D4C3-DA56-1D07-9D72-1D7668F68B1F}"/>
              </a:ext>
            </a:extLst>
          </p:cNvPr>
          <p:cNvSpPr txBox="1"/>
          <p:nvPr/>
        </p:nvSpPr>
        <p:spPr>
          <a:xfrm>
            <a:off x="6096000" y="4313758"/>
            <a:ext cx="458101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These correlation values indicate neither a strong positive or negative relationship, however it does show that Nikola Jokic is slightly more negative than SGA.</a:t>
            </a:r>
          </a:p>
          <a:p>
            <a:pPr marL="285750" indent="-285750">
              <a:buFont typeface="Arial" panose="020B0604020202020204" pitchFamily="34" charset="0"/>
              <a:buChar char="•"/>
            </a:pPr>
            <a:r>
              <a:rPr lang="en-US" dirty="0"/>
              <a:t>This means that as the time decreases in the game, his shots get closer to the basket. </a:t>
            </a:r>
          </a:p>
        </p:txBody>
      </p:sp>
      <p:pic>
        <p:nvPicPr>
          <p:cNvPr id="4" name="Picture 3">
            <a:extLst>
              <a:ext uri="{FF2B5EF4-FFF2-40B4-BE49-F238E27FC236}">
                <a16:creationId xmlns:a16="http://schemas.microsoft.com/office/drawing/2014/main" id="{8E0A09B7-F0F5-5228-FDA8-E994372A704E}"/>
              </a:ext>
            </a:extLst>
          </p:cNvPr>
          <p:cNvPicPr>
            <a:picLocks noChangeAspect="1"/>
          </p:cNvPicPr>
          <p:nvPr/>
        </p:nvPicPr>
        <p:blipFill>
          <a:blip r:embed="rId2"/>
          <a:stretch>
            <a:fillRect/>
          </a:stretch>
        </p:blipFill>
        <p:spPr>
          <a:xfrm>
            <a:off x="199176" y="1953873"/>
            <a:ext cx="5667375" cy="4248150"/>
          </a:xfrm>
          <a:prstGeom prst="rect">
            <a:avLst/>
          </a:prstGeom>
        </p:spPr>
      </p:pic>
      <p:pic>
        <p:nvPicPr>
          <p:cNvPr id="7" name="Picture 6">
            <a:extLst>
              <a:ext uri="{FF2B5EF4-FFF2-40B4-BE49-F238E27FC236}">
                <a16:creationId xmlns:a16="http://schemas.microsoft.com/office/drawing/2014/main" id="{6CD0DE9E-139E-CD56-F9AC-3802D4120F8C}"/>
              </a:ext>
            </a:extLst>
          </p:cNvPr>
          <p:cNvPicPr>
            <a:picLocks noChangeAspect="1"/>
          </p:cNvPicPr>
          <p:nvPr/>
        </p:nvPicPr>
        <p:blipFill>
          <a:blip r:embed="rId3"/>
          <a:stretch>
            <a:fillRect/>
          </a:stretch>
        </p:blipFill>
        <p:spPr>
          <a:xfrm>
            <a:off x="6008604" y="3801428"/>
            <a:ext cx="3857625" cy="419100"/>
          </a:xfrm>
          <a:prstGeom prst="rect">
            <a:avLst/>
          </a:prstGeom>
        </p:spPr>
      </p:pic>
    </p:spTree>
    <p:extLst>
      <p:ext uri="{BB962C8B-B14F-4D97-AF65-F5344CB8AC3E}">
        <p14:creationId xmlns:p14="http://schemas.microsoft.com/office/powerpoint/2010/main" val="868754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E6686-CB2F-C441-0EA5-184AC81367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B02A6F-560D-F5F5-78A0-6028596D198F}"/>
              </a:ext>
            </a:extLst>
          </p:cNvPr>
          <p:cNvSpPr>
            <a:spLocks noGrp="1"/>
          </p:cNvSpPr>
          <p:nvPr>
            <p:ph type="title"/>
          </p:nvPr>
        </p:nvSpPr>
        <p:spPr>
          <a:xfrm>
            <a:off x="199175" y="365760"/>
            <a:ext cx="11063335" cy="1325562"/>
          </a:xfrm>
        </p:spPr>
        <p:txBody>
          <a:bodyPr/>
          <a:lstStyle/>
          <a:p>
            <a:r>
              <a:rPr lang="en-US" dirty="0"/>
              <a:t>MVP and Runner-Up vs NBA Scatter Plot</a:t>
            </a:r>
          </a:p>
        </p:txBody>
      </p:sp>
      <p:sp>
        <p:nvSpPr>
          <p:cNvPr id="6" name="TextBox 5">
            <a:extLst>
              <a:ext uri="{FF2B5EF4-FFF2-40B4-BE49-F238E27FC236}">
                <a16:creationId xmlns:a16="http://schemas.microsoft.com/office/drawing/2014/main" id="{9BA022E5-98E7-364B-1D4F-92C374EEAFBF}"/>
              </a:ext>
            </a:extLst>
          </p:cNvPr>
          <p:cNvSpPr txBox="1"/>
          <p:nvPr/>
        </p:nvSpPr>
        <p:spPr>
          <a:xfrm>
            <a:off x="6008604" y="1953873"/>
            <a:ext cx="458101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scatter plot is the same comparison however the whole NBA is included in this one as well. </a:t>
            </a:r>
          </a:p>
          <a:p>
            <a:pPr marL="285750" indent="-285750">
              <a:buFont typeface="Arial" panose="020B0604020202020204" pitchFamily="34" charset="0"/>
              <a:buChar char="•"/>
            </a:pPr>
            <a:r>
              <a:rPr lang="en-US" dirty="0"/>
              <a:t>A correlation value was gathered for each player and the NBA:</a:t>
            </a:r>
          </a:p>
        </p:txBody>
      </p:sp>
      <p:sp>
        <p:nvSpPr>
          <p:cNvPr id="12" name="TextBox 11">
            <a:extLst>
              <a:ext uri="{FF2B5EF4-FFF2-40B4-BE49-F238E27FC236}">
                <a16:creationId xmlns:a16="http://schemas.microsoft.com/office/drawing/2014/main" id="{3F022EE3-5EB5-BA20-605E-AB4A48072D80}"/>
              </a:ext>
            </a:extLst>
          </p:cNvPr>
          <p:cNvSpPr txBox="1"/>
          <p:nvPr/>
        </p:nvSpPr>
        <p:spPr>
          <a:xfrm>
            <a:off x="6096000" y="4313758"/>
            <a:ext cx="458101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These correlation values indicate neither a strong positive or negative relationship for all parties, however it does show that for Jokic, his is more negative than the NBA. </a:t>
            </a:r>
          </a:p>
          <a:p>
            <a:pPr marL="285750" indent="-285750">
              <a:buFont typeface="Arial" panose="020B0604020202020204" pitchFamily="34" charset="0"/>
              <a:buChar char="•"/>
            </a:pPr>
            <a:r>
              <a:rPr lang="en-US" dirty="0"/>
              <a:t>This means that as the time decreases in the game, his shots get closer to the basket than the NBA does. </a:t>
            </a:r>
          </a:p>
        </p:txBody>
      </p:sp>
      <p:pic>
        <p:nvPicPr>
          <p:cNvPr id="5" name="Picture 4">
            <a:extLst>
              <a:ext uri="{FF2B5EF4-FFF2-40B4-BE49-F238E27FC236}">
                <a16:creationId xmlns:a16="http://schemas.microsoft.com/office/drawing/2014/main" id="{DE21DE70-4907-328C-BBCB-6E78753D5B87}"/>
              </a:ext>
            </a:extLst>
          </p:cNvPr>
          <p:cNvPicPr>
            <a:picLocks noChangeAspect="1"/>
          </p:cNvPicPr>
          <p:nvPr/>
        </p:nvPicPr>
        <p:blipFill>
          <a:blip r:embed="rId2"/>
          <a:stretch>
            <a:fillRect/>
          </a:stretch>
        </p:blipFill>
        <p:spPr>
          <a:xfrm>
            <a:off x="199175" y="1953873"/>
            <a:ext cx="5724525" cy="4229100"/>
          </a:xfrm>
          <a:prstGeom prst="rect">
            <a:avLst/>
          </a:prstGeom>
        </p:spPr>
      </p:pic>
      <p:pic>
        <p:nvPicPr>
          <p:cNvPr id="9" name="Picture 8">
            <a:extLst>
              <a:ext uri="{FF2B5EF4-FFF2-40B4-BE49-F238E27FC236}">
                <a16:creationId xmlns:a16="http://schemas.microsoft.com/office/drawing/2014/main" id="{43DCF7D6-9527-3302-087E-0DB9DFFD16AD}"/>
              </a:ext>
            </a:extLst>
          </p:cNvPr>
          <p:cNvPicPr>
            <a:picLocks noChangeAspect="1"/>
          </p:cNvPicPr>
          <p:nvPr/>
        </p:nvPicPr>
        <p:blipFill>
          <a:blip r:embed="rId3"/>
          <a:stretch>
            <a:fillRect/>
          </a:stretch>
        </p:blipFill>
        <p:spPr>
          <a:xfrm>
            <a:off x="6008604" y="3580647"/>
            <a:ext cx="3848100" cy="542925"/>
          </a:xfrm>
          <a:prstGeom prst="rect">
            <a:avLst/>
          </a:prstGeom>
        </p:spPr>
      </p:pic>
    </p:spTree>
    <p:extLst>
      <p:ext uri="{BB962C8B-B14F-4D97-AF65-F5344CB8AC3E}">
        <p14:creationId xmlns:p14="http://schemas.microsoft.com/office/powerpoint/2010/main" val="33154111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F00ED-283B-49A0-A418-7926FFB79C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093E38-B4A7-BABF-BE0A-8112E9E57660}"/>
              </a:ext>
            </a:extLst>
          </p:cNvPr>
          <p:cNvSpPr>
            <a:spLocks noGrp="1"/>
          </p:cNvSpPr>
          <p:nvPr>
            <p:ph type="title"/>
          </p:nvPr>
        </p:nvSpPr>
        <p:spPr>
          <a:xfrm>
            <a:off x="199175" y="365760"/>
            <a:ext cx="11063335" cy="1325562"/>
          </a:xfrm>
        </p:spPr>
        <p:txBody>
          <a:bodyPr/>
          <a:lstStyle/>
          <a:p>
            <a:r>
              <a:rPr lang="en-US" dirty="0"/>
              <a:t>Hypothesis Testing</a:t>
            </a:r>
          </a:p>
        </p:txBody>
      </p:sp>
      <p:sp>
        <p:nvSpPr>
          <p:cNvPr id="8" name="TextBox 7">
            <a:extLst>
              <a:ext uri="{FF2B5EF4-FFF2-40B4-BE49-F238E27FC236}">
                <a16:creationId xmlns:a16="http://schemas.microsoft.com/office/drawing/2014/main" id="{CF499648-48E5-4C18-2BE8-2857CDC7A038}"/>
              </a:ext>
            </a:extLst>
          </p:cNvPr>
          <p:cNvSpPr txBox="1"/>
          <p:nvPr/>
        </p:nvSpPr>
        <p:spPr>
          <a:xfrm>
            <a:off x="5884753" y="308061"/>
            <a:ext cx="4888871" cy="6186309"/>
          </a:xfrm>
          <a:prstGeom prst="rect">
            <a:avLst/>
          </a:prstGeom>
          <a:noFill/>
        </p:spPr>
        <p:txBody>
          <a:bodyPr wrap="square" rtlCol="0">
            <a:spAutoFit/>
          </a:bodyPr>
          <a:lstStyle/>
          <a:p>
            <a:pPr marL="285750" indent="-285750">
              <a:buFont typeface="Arial" panose="020B0604020202020204" pitchFamily="34" charset="0"/>
              <a:buChar char="•"/>
            </a:pPr>
            <a:r>
              <a:rPr lang="en-US" dirty="0"/>
              <a:t>Now it is time to perform a hypothesis test using the t-statistic and the p-value to determine committee's we can reject the null hypothesis. </a:t>
            </a:r>
          </a:p>
          <a:p>
            <a:pPr marL="285750" indent="-285750">
              <a:buFont typeface="Arial" panose="020B0604020202020204" pitchFamily="34" charset="0"/>
              <a:buChar char="•"/>
            </a:pPr>
            <a:r>
              <a:rPr lang="en-US" dirty="0"/>
              <a:t>The null hypothesis is:</a:t>
            </a:r>
          </a:p>
          <a:p>
            <a:pPr marL="742950" lvl="1" indent="-285750">
              <a:buFont typeface="Arial" panose="020B0604020202020204" pitchFamily="34" charset="0"/>
              <a:buChar char="•"/>
            </a:pPr>
            <a:r>
              <a:rPr lang="en-US" b="0" i="0" dirty="0">
                <a:effectLst/>
                <a:latin typeface="system-ui"/>
              </a:rPr>
              <a:t>There is no difference in the committee's selection when it comes to clutch shots</a:t>
            </a:r>
          </a:p>
          <a:p>
            <a:pPr marL="285750" indent="-285750">
              <a:buFont typeface="Arial" panose="020B0604020202020204" pitchFamily="34" charset="0"/>
              <a:buChar char="•"/>
            </a:pPr>
            <a:r>
              <a:rPr lang="en-US" dirty="0"/>
              <a:t>The alternative hypothesis is:</a:t>
            </a:r>
          </a:p>
          <a:p>
            <a:pPr marL="742950" lvl="1" indent="-285750">
              <a:buFont typeface="Arial" panose="020B0604020202020204" pitchFamily="34" charset="0"/>
              <a:buChar char="•"/>
            </a:pPr>
            <a:r>
              <a:rPr lang="en-US" b="0" i="0" dirty="0">
                <a:effectLst/>
                <a:latin typeface="system-ui"/>
              </a:rPr>
              <a:t>There is a difference in how the committee views players who makes clutch shots and those who do not.</a:t>
            </a:r>
          </a:p>
          <a:p>
            <a:pPr marL="285750" indent="-285750">
              <a:buFont typeface="Arial" panose="020B0604020202020204" pitchFamily="34" charset="0"/>
              <a:buChar char="•"/>
            </a:pPr>
            <a:r>
              <a:rPr lang="en-US" dirty="0">
                <a:latin typeface="Century Schoolbook (Body)"/>
              </a:rPr>
              <a:t>In this study, instead of comparing the MVP and runner up with the NBA, we will now group together the top five vote getters for the year against the NBA to determine if the null hypothesis can be rejected. </a:t>
            </a:r>
          </a:p>
          <a:p>
            <a:pPr marL="285750" indent="-285750">
              <a:buFont typeface="Arial" panose="020B0604020202020204" pitchFamily="34" charset="0"/>
              <a:buChar char="•"/>
            </a:pPr>
            <a:r>
              <a:rPr lang="en-US" b="0" i="0" dirty="0">
                <a:effectLst/>
                <a:latin typeface="Century Schoolbook (Body)"/>
              </a:rPr>
              <a:t>According to the</a:t>
            </a:r>
            <a:r>
              <a:rPr lang="en-US" dirty="0">
                <a:latin typeface="Century Schoolbook (Body)"/>
              </a:rPr>
              <a:t> p-value the null hypothesis can be rejected since it is less than .05.</a:t>
            </a:r>
            <a:endParaRPr lang="en-US" b="0" i="0" dirty="0">
              <a:effectLst/>
              <a:latin typeface="Century Schoolbook (Body)"/>
            </a:endParaRPr>
          </a:p>
          <a:p>
            <a:pPr marL="285750" indent="-285750">
              <a:buFont typeface="Arial" panose="020B0604020202020204" pitchFamily="34" charset="0"/>
              <a:buChar char="•"/>
            </a:pPr>
            <a:endParaRPr lang="en-US" b="0" i="0" dirty="0">
              <a:effectLst/>
              <a:latin typeface="system-ui"/>
            </a:endParaRPr>
          </a:p>
          <a:p>
            <a:pPr marL="285750" indent="-285750">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B22A478F-0AAC-4425-4349-64E3CACC9A73}"/>
              </a:ext>
            </a:extLst>
          </p:cNvPr>
          <p:cNvPicPr>
            <a:picLocks noChangeAspect="1"/>
          </p:cNvPicPr>
          <p:nvPr/>
        </p:nvPicPr>
        <p:blipFill>
          <a:blip r:embed="rId2"/>
          <a:stretch>
            <a:fillRect/>
          </a:stretch>
        </p:blipFill>
        <p:spPr>
          <a:xfrm>
            <a:off x="6372554" y="6000301"/>
            <a:ext cx="3565539" cy="520809"/>
          </a:xfrm>
          <a:prstGeom prst="rect">
            <a:avLst/>
          </a:prstGeom>
        </p:spPr>
      </p:pic>
      <p:pic>
        <p:nvPicPr>
          <p:cNvPr id="4" name="Picture 3">
            <a:extLst>
              <a:ext uri="{FF2B5EF4-FFF2-40B4-BE49-F238E27FC236}">
                <a16:creationId xmlns:a16="http://schemas.microsoft.com/office/drawing/2014/main" id="{202B84BF-DEAB-0B78-41B1-18CD3ADCF3DC}"/>
              </a:ext>
            </a:extLst>
          </p:cNvPr>
          <p:cNvPicPr>
            <a:picLocks noChangeAspect="1"/>
          </p:cNvPicPr>
          <p:nvPr/>
        </p:nvPicPr>
        <p:blipFill>
          <a:blip r:embed="rId3"/>
          <a:stretch>
            <a:fillRect/>
          </a:stretch>
        </p:blipFill>
        <p:spPr>
          <a:xfrm>
            <a:off x="171122" y="1973533"/>
            <a:ext cx="5648325" cy="4238625"/>
          </a:xfrm>
          <a:prstGeom prst="rect">
            <a:avLst/>
          </a:prstGeom>
        </p:spPr>
      </p:pic>
    </p:spTree>
    <p:extLst>
      <p:ext uri="{BB962C8B-B14F-4D97-AF65-F5344CB8AC3E}">
        <p14:creationId xmlns:p14="http://schemas.microsoft.com/office/powerpoint/2010/main" val="2055249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812CD-98AB-9106-B95A-FEAAAB987A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88B161-F6C6-6DF0-5833-08BF2993B917}"/>
              </a:ext>
            </a:extLst>
          </p:cNvPr>
          <p:cNvSpPr>
            <a:spLocks noGrp="1"/>
          </p:cNvSpPr>
          <p:nvPr>
            <p:ph type="title"/>
          </p:nvPr>
        </p:nvSpPr>
        <p:spPr>
          <a:xfrm>
            <a:off x="199175" y="365760"/>
            <a:ext cx="11063335" cy="1325562"/>
          </a:xfrm>
        </p:spPr>
        <p:txBody>
          <a:bodyPr/>
          <a:lstStyle/>
          <a:p>
            <a:r>
              <a:rPr lang="en-US" dirty="0"/>
              <a:t>Regression Analysis</a:t>
            </a:r>
          </a:p>
        </p:txBody>
      </p:sp>
      <p:sp>
        <p:nvSpPr>
          <p:cNvPr id="6" name="TextBox 5">
            <a:extLst>
              <a:ext uri="{FF2B5EF4-FFF2-40B4-BE49-F238E27FC236}">
                <a16:creationId xmlns:a16="http://schemas.microsoft.com/office/drawing/2014/main" id="{93AEEBF4-CAE6-833E-60A7-63B13F37D183}"/>
              </a:ext>
            </a:extLst>
          </p:cNvPr>
          <p:cNvSpPr txBox="1"/>
          <p:nvPr/>
        </p:nvSpPr>
        <p:spPr>
          <a:xfrm>
            <a:off x="6283105" y="1204111"/>
            <a:ext cx="445430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Lastly, a regression analysis is performed to determine how much the minutes left in the quarter affects the shot distance for the MVP winner. </a:t>
            </a:r>
          </a:p>
          <a:p>
            <a:pPr marL="285750" indent="-285750">
              <a:buFont typeface="Arial" panose="020B0604020202020204" pitchFamily="34" charset="0"/>
              <a:buChar char="•"/>
            </a:pPr>
            <a:r>
              <a:rPr lang="en-US" dirty="0"/>
              <a:t>The intercept and the slope were calculated for the line of best fit and it was discovered that there was a slight positive slope which means that as the quarter ends, Jokic shoots closer to the basket.</a:t>
            </a:r>
          </a:p>
        </p:txBody>
      </p:sp>
      <p:pic>
        <p:nvPicPr>
          <p:cNvPr id="4" name="Picture 3">
            <a:extLst>
              <a:ext uri="{FF2B5EF4-FFF2-40B4-BE49-F238E27FC236}">
                <a16:creationId xmlns:a16="http://schemas.microsoft.com/office/drawing/2014/main" id="{00182EF0-18BF-5593-CA9C-5FE3D65602FC}"/>
              </a:ext>
            </a:extLst>
          </p:cNvPr>
          <p:cNvPicPr>
            <a:picLocks noChangeAspect="1"/>
          </p:cNvPicPr>
          <p:nvPr/>
        </p:nvPicPr>
        <p:blipFill>
          <a:blip r:embed="rId2"/>
          <a:stretch>
            <a:fillRect/>
          </a:stretch>
        </p:blipFill>
        <p:spPr>
          <a:xfrm>
            <a:off x="329554" y="1761417"/>
            <a:ext cx="5724525" cy="4276725"/>
          </a:xfrm>
          <a:prstGeom prst="rect">
            <a:avLst/>
          </a:prstGeom>
        </p:spPr>
      </p:pic>
      <p:pic>
        <p:nvPicPr>
          <p:cNvPr id="7" name="Picture 6">
            <a:extLst>
              <a:ext uri="{FF2B5EF4-FFF2-40B4-BE49-F238E27FC236}">
                <a16:creationId xmlns:a16="http://schemas.microsoft.com/office/drawing/2014/main" id="{8E3150FD-BD9F-E822-71EA-95F8468848F8}"/>
              </a:ext>
            </a:extLst>
          </p:cNvPr>
          <p:cNvPicPr>
            <a:picLocks noChangeAspect="1"/>
          </p:cNvPicPr>
          <p:nvPr/>
        </p:nvPicPr>
        <p:blipFill>
          <a:blip r:embed="rId3"/>
          <a:stretch>
            <a:fillRect/>
          </a:stretch>
        </p:blipFill>
        <p:spPr>
          <a:xfrm>
            <a:off x="6771283" y="4731476"/>
            <a:ext cx="3006460" cy="450307"/>
          </a:xfrm>
          <a:prstGeom prst="rect">
            <a:avLst/>
          </a:prstGeom>
        </p:spPr>
      </p:pic>
    </p:spTree>
    <p:extLst>
      <p:ext uri="{BB962C8B-B14F-4D97-AF65-F5344CB8AC3E}">
        <p14:creationId xmlns:p14="http://schemas.microsoft.com/office/powerpoint/2010/main" val="21836409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E8783-438C-0C03-E440-D045B28B784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5854401-D036-F7B5-6FE1-33430D0EFD36}"/>
              </a:ext>
            </a:extLst>
          </p:cNvPr>
          <p:cNvSpPr>
            <a:spLocks noGrp="1"/>
          </p:cNvSpPr>
          <p:nvPr>
            <p:ph idx="1"/>
          </p:nvPr>
        </p:nvSpPr>
        <p:spPr/>
        <p:txBody>
          <a:bodyPr/>
          <a:lstStyle/>
          <a:p>
            <a:r>
              <a:rPr lang="en-US" dirty="0"/>
              <a:t>After performing these analyses on multipole seasons, one common trend that has been found is that the committee values clutch performers very highly. </a:t>
            </a:r>
          </a:p>
          <a:p>
            <a:r>
              <a:rPr lang="en-US" dirty="0"/>
              <a:t>The NBA is constantly changing and evolving how they play the game, but one thing has stood the test of time, clutch performers get the most reorganization. </a:t>
            </a:r>
          </a:p>
          <a:p>
            <a:r>
              <a:rPr lang="en-US" dirty="0"/>
              <a:t>Recently, the NBA has created an award for the most clutch performer during the season, and my prediction is that the winner of that award should also be close to winning the MVP as well. </a:t>
            </a:r>
          </a:p>
          <a:p>
            <a:r>
              <a:rPr lang="en-US" dirty="0"/>
              <a:t>Other metrics like shot location also help as well, however with this study it was concluded that if the person is performing well in clutch situations than there is a strong chance that person will win the MVP award. </a:t>
            </a:r>
          </a:p>
        </p:txBody>
      </p:sp>
    </p:spTree>
    <p:extLst>
      <p:ext uri="{BB962C8B-B14F-4D97-AF65-F5344CB8AC3E}">
        <p14:creationId xmlns:p14="http://schemas.microsoft.com/office/powerpoint/2010/main" val="1942407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033D9-9BD9-4321-4DB6-396447598B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48A8AA-4847-A158-8BD6-91BF0EA827CB}"/>
              </a:ext>
            </a:extLst>
          </p:cNvPr>
          <p:cNvSpPr>
            <a:spLocks noGrp="1"/>
          </p:cNvSpPr>
          <p:nvPr>
            <p:ph type="title"/>
          </p:nvPr>
        </p:nvSpPr>
        <p:spPr/>
        <p:txBody>
          <a:bodyPr/>
          <a:lstStyle/>
          <a:p>
            <a:r>
              <a:rPr lang="en-US" dirty="0"/>
              <a:t>Challenges/Next Steps</a:t>
            </a:r>
          </a:p>
        </p:txBody>
      </p:sp>
      <p:sp>
        <p:nvSpPr>
          <p:cNvPr id="3" name="Content Placeholder 2">
            <a:extLst>
              <a:ext uri="{FF2B5EF4-FFF2-40B4-BE49-F238E27FC236}">
                <a16:creationId xmlns:a16="http://schemas.microsoft.com/office/drawing/2014/main" id="{662B249B-26CC-D412-7A0E-A08A291F0A4B}"/>
              </a:ext>
            </a:extLst>
          </p:cNvPr>
          <p:cNvSpPr>
            <a:spLocks noGrp="1"/>
          </p:cNvSpPr>
          <p:nvPr>
            <p:ph idx="1"/>
          </p:nvPr>
        </p:nvSpPr>
        <p:spPr/>
        <p:txBody>
          <a:bodyPr/>
          <a:lstStyle/>
          <a:p>
            <a:r>
              <a:rPr lang="en-US" dirty="0"/>
              <a:t>This study was well versed in the offensive side of the ball, however a big gap in this study is that defensive attributes were not considered.</a:t>
            </a:r>
          </a:p>
          <a:p>
            <a:r>
              <a:rPr lang="en-US" dirty="0"/>
              <a:t>Therefore, the next steps in this study is to incorporate defensive stats into this study to determine how much being a good defensive player helps with MVP voting.  </a:t>
            </a:r>
          </a:p>
          <a:p>
            <a:r>
              <a:rPr lang="en-US" dirty="0"/>
              <a:t>Also, in order to enhance the offensive study, another comparison that could be made is within the MVP players position group and how well they performed compared to others. </a:t>
            </a:r>
          </a:p>
          <a:p>
            <a:r>
              <a:rPr lang="en-US" dirty="0"/>
              <a:t>The challenges that were found in this study is the correlation plots as there needs to be outside factors since all the shots are well correlated with each other, more research will be put into that area of this study. </a:t>
            </a:r>
          </a:p>
        </p:txBody>
      </p:sp>
    </p:spTree>
    <p:extLst>
      <p:ext uri="{BB962C8B-B14F-4D97-AF65-F5344CB8AC3E}">
        <p14:creationId xmlns:p14="http://schemas.microsoft.com/office/powerpoint/2010/main" val="41237512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59569-2756-E83E-E736-554F6740279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D69A6A3-2341-0B38-617B-F2D6ADE3CFAE}"/>
              </a:ext>
            </a:extLst>
          </p:cNvPr>
          <p:cNvSpPr>
            <a:spLocks noGrp="1"/>
          </p:cNvSpPr>
          <p:nvPr>
            <p:ph idx="1"/>
          </p:nvPr>
        </p:nvSpPr>
        <p:spPr/>
        <p:txBody>
          <a:bodyPr/>
          <a:lstStyle/>
          <a:p>
            <a:r>
              <a:rPr lang="en-US" dirty="0">
                <a:hlinkClick r:id="rId2"/>
              </a:rPr>
              <a:t>https://www.kaggle.com/datasets/mexwell/nba-shots?resource=download&amp;select=NBA_2004_Shots.csv</a:t>
            </a:r>
            <a:endParaRPr lang="en-US" dirty="0"/>
          </a:p>
          <a:p>
            <a:r>
              <a:rPr lang="en-US" dirty="0">
                <a:hlinkClick r:id="rId3"/>
              </a:rPr>
              <a:t>https://www.basketball-reference.com/awards/awards_2024.html</a:t>
            </a:r>
            <a:endParaRPr lang="en-US" dirty="0"/>
          </a:p>
          <a:p>
            <a:r>
              <a:rPr lang="en-US" dirty="0">
                <a:hlinkClick r:id="rId4"/>
              </a:rPr>
              <a:t>https://www.basketball-reference.com/awards/awards_2014.html</a:t>
            </a:r>
            <a:endParaRPr lang="en-US" dirty="0"/>
          </a:p>
          <a:p>
            <a:r>
              <a:rPr lang="en-US" dirty="0">
                <a:hlinkClick r:id="rId5"/>
              </a:rPr>
              <a:t>https://www.basketball-reference.com/awards/awards_2004.html</a:t>
            </a:r>
            <a:endParaRPr lang="en-US" dirty="0"/>
          </a:p>
          <a:p>
            <a:endParaRPr lang="en-US" dirty="0"/>
          </a:p>
        </p:txBody>
      </p:sp>
    </p:spTree>
    <p:extLst>
      <p:ext uri="{BB962C8B-B14F-4D97-AF65-F5344CB8AC3E}">
        <p14:creationId xmlns:p14="http://schemas.microsoft.com/office/powerpoint/2010/main" val="3868210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D3EBD-B664-8B11-40B9-78D9029B396B}"/>
              </a:ext>
            </a:extLst>
          </p:cNvPr>
          <p:cNvSpPr>
            <a:spLocks noGrp="1"/>
          </p:cNvSpPr>
          <p:nvPr>
            <p:ph type="title"/>
          </p:nvPr>
        </p:nvSpPr>
        <p:spPr/>
        <p:txBody>
          <a:bodyPr/>
          <a:lstStyle/>
          <a:p>
            <a:r>
              <a:rPr lang="en-US" dirty="0"/>
              <a:t>2003-2004 Season</a:t>
            </a:r>
          </a:p>
        </p:txBody>
      </p:sp>
      <p:sp>
        <p:nvSpPr>
          <p:cNvPr id="3" name="Text Placeholder 2">
            <a:extLst>
              <a:ext uri="{FF2B5EF4-FFF2-40B4-BE49-F238E27FC236}">
                <a16:creationId xmlns:a16="http://schemas.microsoft.com/office/drawing/2014/main" id="{366191C7-3CE9-FBB2-F120-5164C02E1A10}"/>
              </a:ext>
            </a:extLst>
          </p:cNvPr>
          <p:cNvSpPr>
            <a:spLocks noGrp="1"/>
          </p:cNvSpPr>
          <p:nvPr>
            <p:ph type="body" idx="1"/>
          </p:nvPr>
        </p:nvSpPr>
        <p:spPr/>
        <p:txBody>
          <a:bodyPr/>
          <a:lstStyle/>
          <a:p>
            <a:r>
              <a:rPr lang="en-US" dirty="0"/>
              <a:t>MVP : Kevin Garnett, 1219 Voting Points</a:t>
            </a:r>
          </a:p>
          <a:p>
            <a:r>
              <a:rPr lang="en-US" dirty="0"/>
              <a:t>Runner Up : Tim Duncan, 716 Voting Points</a:t>
            </a:r>
          </a:p>
        </p:txBody>
      </p:sp>
    </p:spTree>
    <p:extLst>
      <p:ext uri="{BB962C8B-B14F-4D97-AF65-F5344CB8AC3E}">
        <p14:creationId xmlns:p14="http://schemas.microsoft.com/office/powerpoint/2010/main" val="407864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8F4E5-6AAB-628F-976E-976303FE061F}"/>
              </a:ext>
            </a:extLst>
          </p:cNvPr>
          <p:cNvSpPr>
            <a:spLocks noGrp="1"/>
          </p:cNvSpPr>
          <p:nvPr>
            <p:ph type="title"/>
          </p:nvPr>
        </p:nvSpPr>
        <p:spPr/>
        <p:txBody>
          <a:bodyPr/>
          <a:lstStyle/>
          <a:p>
            <a:r>
              <a:rPr lang="en-US" dirty="0"/>
              <a:t>Shot Type Histogram</a:t>
            </a:r>
          </a:p>
        </p:txBody>
      </p:sp>
      <p:pic>
        <p:nvPicPr>
          <p:cNvPr id="5" name="Picture 4">
            <a:extLst>
              <a:ext uri="{FF2B5EF4-FFF2-40B4-BE49-F238E27FC236}">
                <a16:creationId xmlns:a16="http://schemas.microsoft.com/office/drawing/2014/main" id="{84060109-CFD0-F4EE-1C41-298AF561FEF3}"/>
              </a:ext>
            </a:extLst>
          </p:cNvPr>
          <p:cNvPicPr>
            <a:picLocks noChangeAspect="1"/>
          </p:cNvPicPr>
          <p:nvPr/>
        </p:nvPicPr>
        <p:blipFill>
          <a:blip r:embed="rId2"/>
          <a:stretch>
            <a:fillRect/>
          </a:stretch>
        </p:blipFill>
        <p:spPr>
          <a:xfrm>
            <a:off x="346060" y="1805622"/>
            <a:ext cx="4368816" cy="4815714"/>
          </a:xfrm>
          <a:prstGeom prst="rect">
            <a:avLst/>
          </a:prstGeom>
        </p:spPr>
      </p:pic>
      <p:sp>
        <p:nvSpPr>
          <p:cNvPr id="6" name="TextBox 5">
            <a:extLst>
              <a:ext uri="{FF2B5EF4-FFF2-40B4-BE49-F238E27FC236}">
                <a16:creationId xmlns:a16="http://schemas.microsoft.com/office/drawing/2014/main" id="{25B3D69B-4ED7-7590-72A2-57C77B00D510}"/>
              </a:ext>
            </a:extLst>
          </p:cNvPr>
          <p:cNvSpPr txBox="1"/>
          <p:nvPr/>
        </p:nvSpPr>
        <p:spPr>
          <a:xfrm>
            <a:off x="5657850" y="2066925"/>
            <a:ext cx="511492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shows the differences between the two players type of shots.</a:t>
            </a:r>
          </a:p>
          <a:p>
            <a:pPr marL="285750" indent="-285750">
              <a:buFont typeface="Arial" panose="020B0604020202020204" pitchFamily="34" charset="0"/>
              <a:buChar char="•"/>
            </a:pPr>
            <a:r>
              <a:rPr lang="en-US" dirty="0"/>
              <a:t>The important conclusion from this graph is that Kevin Garnett made a lot more Jump Shots than Tim Duncan did. </a:t>
            </a:r>
          </a:p>
          <a:p>
            <a:pPr marL="285750" indent="-285750">
              <a:buFont typeface="Arial" panose="020B0604020202020204" pitchFamily="34" charset="0"/>
              <a:buChar char="•"/>
            </a:pPr>
            <a:r>
              <a:rPr lang="en-US" dirty="0"/>
              <a:t>Below is the shot that both players took the most: </a:t>
            </a:r>
          </a:p>
        </p:txBody>
      </p:sp>
      <p:pic>
        <p:nvPicPr>
          <p:cNvPr id="8" name="Picture 7">
            <a:extLst>
              <a:ext uri="{FF2B5EF4-FFF2-40B4-BE49-F238E27FC236}">
                <a16:creationId xmlns:a16="http://schemas.microsoft.com/office/drawing/2014/main" id="{780B77F6-E35C-14C2-98FF-7B548A239302}"/>
              </a:ext>
            </a:extLst>
          </p:cNvPr>
          <p:cNvPicPr>
            <a:picLocks noChangeAspect="1"/>
          </p:cNvPicPr>
          <p:nvPr/>
        </p:nvPicPr>
        <p:blipFill>
          <a:blip r:embed="rId3"/>
          <a:stretch>
            <a:fillRect/>
          </a:stretch>
        </p:blipFill>
        <p:spPr>
          <a:xfrm>
            <a:off x="6096000" y="4473853"/>
            <a:ext cx="4067175" cy="832906"/>
          </a:xfrm>
          <a:prstGeom prst="rect">
            <a:avLst/>
          </a:prstGeom>
        </p:spPr>
      </p:pic>
    </p:spTree>
    <p:extLst>
      <p:ext uri="{BB962C8B-B14F-4D97-AF65-F5344CB8AC3E}">
        <p14:creationId xmlns:p14="http://schemas.microsoft.com/office/powerpoint/2010/main" val="1832385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45B39-DD68-CF03-D3F4-FE753D2F7D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F47978-D972-1A75-19BC-D83E001F14A4}"/>
              </a:ext>
            </a:extLst>
          </p:cNvPr>
          <p:cNvSpPr>
            <a:spLocks noGrp="1"/>
          </p:cNvSpPr>
          <p:nvPr>
            <p:ph type="title"/>
          </p:nvPr>
        </p:nvSpPr>
        <p:spPr/>
        <p:txBody>
          <a:bodyPr/>
          <a:lstStyle/>
          <a:p>
            <a:r>
              <a:rPr lang="en-US" dirty="0"/>
              <a:t>Shot Distance Histogram</a:t>
            </a:r>
          </a:p>
        </p:txBody>
      </p:sp>
      <p:sp>
        <p:nvSpPr>
          <p:cNvPr id="6" name="TextBox 5">
            <a:extLst>
              <a:ext uri="{FF2B5EF4-FFF2-40B4-BE49-F238E27FC236}">
                <a16:creationId xmlns:a16="http://schemas.microsoft.com/office/drawing/2014/main" id="{A2125312-8E56-AB13-C1A9-977CCDEC7F36}"/>
              </a:ext>
            </a:extLst>
          </p:cNvPr>
          <p:cNvSpPr txBox="1"/>
          <p:nvPr/>
        </p:nvSpPr>
        <p:spPr>
          <a:xfrm>
            <a:off x="5657850" y="2066925"/>
            <a:ext cx="511492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shows the differences between the two players distances of shots.</a:t>
            </a:r>
          </a:p>
          <a:p>
            <a:pPr marL="285750" indent="-285750">
              <a:buFont typeface="Arial" panose="020B0604020202020204" pitchFamily="34" charset="0"/>
              <a:buChar char="•"/>
            </a:pPr>
            <a:r>
              <a:rPr lang="en-US" dirty="0"/>
              <a:t>The important conclusion from this graph is that Kevin Garnett shot a lot further away from the basket than Tim Duncan did. </a:t>
            </a:r>
          </a:p>
          <a:p>
            <a:pPr marL="285750" indent="-285750">
              <a:buFont typeface="Arial" panose="020B0604020202020204" pitchFamily="34" charset="0"/>
              <a:buChar char="•"/>
            </a:pPr>
            <a:r>
              <a:rPr lang="en-US" dirty="0"/>
              <a:t>Below is the average shot distance and most common shot distance  that both players took the most: </a:t>
            </a:r>
          </a:p>
        </p:txBody>
      </p:sp>
      <p:pic>
        <p:nvPicPr>
          <p:cNvPr id="4" name="Picture 3">
            <a:extLst>
              <a:ext uri="{FF2B5EF4-FFF2-40B4-BE49-F238E27FC236}">
                <a16:creationId xmlns:a16="http://schemas.microsoft.com/office/drawing/2014/main" id="{37E20E70-46B1-5256-7AAC-7CD2F8525C51}"/>
              </a:ext>
            </a:extLst>
          </p:cNvPr>
          <p:cNvPicPr>
            <a:picLocks noChangeAspect="1"/>
          </p:cNvPicPr>
          <p:nvPr/>
        </p:nvPicPr>
        <p:blipFill>
          <a:blip r:embed="rId2"/>
          <a:stretch>
            <a:fillRect/>
          </a:stretch>
        </p:blipFill>
        <p:spPr>
          <a:xfrm>
            <a:off x="146863" y="2066925"/>
            <a:ext cx="5285216" cy="3920160"/>
          </a:xfrm>
          <a:prstGeom prst="rect">
            <a:avLst/>
          </a:prstGeom>
        </p:spPr>
      </p:pic>
      <p:pic>
        <p:nvPicPr>
          <p:cNvPr id="9" name="Picture 8">
            <a:extLst>
              <a:ext uri="{FF2B5EF4-FFF2-40B4-BE49-F238E27FC236}">
                <a16:creationId xmlns:a16="http://schemas.microsoft.com/office/drawing/2014/main" id="{62A610C0-7080-200B-85EA-AE59E4C91476}"/>
              </a:ext>
            </a:extLst>
          </p:cNvPr>
          <p:cNvPicPr>
            <a:picLocks noChangeAspect="1"/>
          </p:cNvPicPr>
          <p:nvPr/>
        </p:nvPicPr>
        <p:blipFill>
          <a:blip r:embed="rId3"/>
          <a:stretch>
            <a:fillRect/>
          </a:stretch>
        </p:blipFill>
        <p:spPr>
          <a:xfrm>
            <a:off x="6096000" y="4837850"/>
            <a:ext cx="4010025" cy="1238250"/>
          </a:xfrm>
          <a:prstGeom prst="rect">
            <a:avLst/>
          </a:prstGeom>
        </p:spPr>
      </p:pic>
    </p:spTree>
    <p:extLst>
      <p:ext uri="{BB962C8B-B14F-4D97-AF65-F5344CB8AC3E}">
        <p14:creationId xmlns:p14="http://schemas.microsoft.com/office/powerpoint/2010/main" val="541435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AB8A0-1831-5BB7-2ED5-CC6163D1C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0B2F1D-8AEC-BE94-5C02-E6936F9BADAA}"/>
              </a:ext>
            </a:extLst>
          </p:cNvPr>
          <p:cNvSpPr>
            <a:spLocks noGrp="1"/>
          </p:cNvSpPr>
          <p:nvPr>
            <p:ph type="title"/>
          </p:nvPr>
        </p:nvSpPr>
        <p:spPr/>
        <p:txBody>
          <a:bodyPr/>
          <a:lstStyle/>
          <a:p>
            <a:r>
              <a:rPr lang="en-US" dirty="0"/>
              <a:t>Shot Location Histogram</a:t>
            </a:r>
          </a:p>
        </p:txBody>
      </p:sp>
      <p:sp>
        <p:nvSpPr>
          <p:cNvPr id="6" name="TextBox 5">
            <a:extLst>
              <a:ext uri="{FF2B5EF4-FFF2-40B4-BE49-F238E27FC236}">
                <a16:creationId xmlns:a16="http://schemas.microsoft.com/office/drawing/2014/main" id="{AE717933-6A21-BF6D-7B74-C80105F1E144}"/>
              </a:ext>
            </a:extLst>
          </p:cNvPr>
          <p:cNvSpPr txBox="1"/>
          <p:nvPr/>
        </p:nvSpPr>
        <p:spPr>
          <a:xfrm>
            <a:off x="5657850" y="2066925"/>
            <a:ext cx="511492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shows the differences between the two players locations of shots.</a:t>
            </a:r>
          </a:p>
          <a:p>
            <a:pPr marL="285750" indent="-285750">
              <a:buFont typeface="Arial" panose="020B0604020202020204" pitchFamily="34" charset="0"/>
              <a:buChar char="•"/>
            </a:pPr>
            <a:r>
              <a:rPr lang="en-US" dirty="0"/>
              <a:t>The important conclusion from this graph is that Kevin Garnett shot a lot more Mid-Range shots than Tim Duncan did. </a:t>
            </a:r>
          </a:p>
          <a:p>
            <a:pPr marL="285750" indent="-285750">
              <a:buFont typeface="Arial" panose="020B0604020202020204" pitchFamily="34" charset="0"/>
              <a:buChar char="•"/>
            </a:pPr>
            <a:r>
              <a:rPr lang="en-US" dirty="0"/>
              <a:t>Below is the most common shot location  that both players took the most: </a:t>
            </a:r>
          </a:p>
        </p:txBody>
      </p:sp>
      <p:pic>
        <p:nvPicPr>
          <p:cNvPr id="5" name="Picture 4">
            <a:extLst>
              <a:ext uri="{FF2B5EF4-FFF2-40B4-BE49-F238E27FC236}">
                <a16:creationId xmlns:a16="http://schemas.microsoft.com/office/drawing/2014/main" id="{D7E429FA-045A-4547-5C06-17A5DFBA66C5}"/>
              </a:ext>
            </a:extLst>
          </p:cNvPr>
          <p:cNvPicPr>
            <a:picLocks noChangeAspect="1"/>
          </p:cNvPicPr>
          <p:nvPr/>
        </p:nvPicPr>
        <p:blipFill>
          <a:blip r:embed="rId2"/>
          <a:stretch>
            <a:fillRect/>
          </a:stretch>
        </p:blipFill>
        <p:spPr>
          <a:xfrm>
            <a:off x="565843" y="1981034"/>
            <a:ext cx="4909659" cy="4384778"/>
          </a:xfrm>
          <a:prstGeom prst="rect">
            <a:avLst/>
          </a:prstGeom>
        </p:spPr>
      </p:pic>
      <p:pic>
        <p:nvPicPr>
          <p:cNvPr id="8" name="Picture 7">
            <a:extLst>
              <a:ext uri="{FF2B5EF4-FFF2-40B4-BE49-F238E27FC236}">
                <a16:creationId xmlns:a16="http://schemas.microsoft.com/office/drawing/2014/main" id="{AC898556-9CC4-5A0C-0FB5-D959861122CC}"/>
              </a:ext>
            </a:extLst>
          </p:cNvPr>
          <p:cNvPicPr>
            <a:picLocks noChangeAspect="1"/>
          </p:cNvPicPr>
          <p:nvPr/>
        </p:nvPicPr>
        <p:blipFill>
          <a:blip r:embed="rId3"/>
          <a:stretch>
            <a:fillRect/>
          </a:stretch>
        </p:blipFill>
        <p:spPr>
          <a:xfrm>
            <a:off x="6021262" y="4587890"/>
            <a:ext cx="3933825" cy="714375"/>
          </a:xfrm>
          <a:prstGeom prst="rect">
            <a:avLst/>
          </a:prstGeom>
        </p:spPr>
      </p:pic>
    </p:spTree>
    <p:extLst>
      <p:ext uri="{BB962C8B-B14F-4D97-AF65-F5344CB8AC3E}">
        <p14:creationId xmlns:p14="http://schemas.microsoft.com/office/powerpoint/2010/main" val="2183936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84CB6-5BCF-345A-A5F9-4538D037C7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759DA1-3152-AEE1-E17C-A0C3E6EA687C}"/>
              </a:ext>
            </a:extLst>
          </p:cNvPr>
          <p:cNvSpPr>
            <a:spLocks noGrp="1"/>
          </p:cNvSpPr>
          <p:nvPr>
            <p:ph type="title"/>
          </p:nvPr>
        </p:nvSpPr>
        <p:spPr/>
        <p:txBody>
          <a:bodyPr/>
          <a:lstStyle/>
          <a:p>
            <a:r>
              <a:rPr lang="en-US" dirty="0"/>
              <a:t>Shot Made Per Quarter Histogram</a:t>
            </a:r>
          </a:p>
        </p:txBody>
      </p:sp>
      <p:sp>
        <p:nvSpPr>
          <p:cNvPr id="6" name="TextBox 5">
            <a:extLst>
              <a:ext uri="{FF2B5EF4-FFF2-40B4-BE49-F238E27FC236}">
                <a16:creationId xmlns:a16="http://schemas.microsoft.com/office/drawing/2014/main" id="{F4E4D439-F6A8-6846-B67B-7BBE05CBDF8E}"/>
              </a:ext>
            </a:extLst>
          </p:cNvPr>
          <p:cNvSpPr txBox="1"/>
          <p:nvPr/>
        </p:nvSpPr>
        <p:spPr>
          <a:xfrm>
            <a:off x="5657850" y="2066925"/>
            <a:ext cx="511492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shows the differences in made shots per quarter between the two players.</a:t>
            </a:r>
          </a:p>
          <a:p>
            <a:pPr marL="285750" indent="-285750">
              <a:buFont typeface="Arial" panose="020B0604020202020204" pitchFamily="34" charset="0"/>
              <a:buChar char="•"/>
            </a:pPr>
            <a:r>
              <a:rPr lang="en-US" dirty="0"/>
              <a:t>The important conclusion from this graph is that Kevin Garnett shot a lot more shots overall than Tim Duncan did. </a:t>
            </a:r>
          </a:p>
          <a:p>
            <a:pPr marL="285750" indent="-285750">
              <a:buFont typeface="Arial" panose="020B0604020202020204" pitchFamily="34" charset="0"/>
              <a:buChar char="•"/>
            </a:pPr>
            <a:r>
              <a:rPr lang="en-US" dirty="0"/>
              <a:t>Below is the most common quarter that each player made a shot in : </a:t>
            </a:r>
          </a:p>
        </p:txBody>
      </p:sp>
      <p:pic>
        <p:nvPicPr>
          <p:cNvPr id="4" name="Picture 3">
            <a:extLst>
              <a:ext uri="{FF2B5EF4-FFF2-40B4-BE49-F238E27FC236}">
                <a16:creationId xmlns:a16="http://schemas.microsoft.com/office/drawing/2014/main" id="{9EE615B0-B6DC-F50E-CE2B-7C0BDA14FDC8}"/>
              </a:ext>
            </a:extLst>
          </p:cNvPr>
          <p:cNvPicPr>
            <a:picLocks noChangeAspect="1"/>
          </p:cNvPicPr>
          <p:nvPr/>
        </p:nvPicPr>
        <p:blipFill>
          <a:blip r:embed="rId2"/>
          <a:stretch>
            <a:fillRect/>
          </a:stretch>
        </p:blipFill>
        <p:spPr>
          <a:xfrm>
            <a:off x="423816" y="1981578"/>
            <a:ext cx="5148851" cy="3939389"/>
          </a:xfrm>
          <a:prstGeom prst="rect">
            <a:avLst/>
          </a:prstGeom>
        </p:spPr>
      </p:pic>
      <p:pic>
        <p:nvPicPr>
          <p:cNvPr id="9" name="Picture 8">
            <a:extLst>
              <a:ext uri="{FF2B5EF4-FFF2-40B4-BE49-F238E27FC236}">
                <a16:creationId xmlns:a16="http://schemas.microsoft.com/office/drawing/2014/main" id="{CAE77D53-211C-BAB3-4F38-A05971C926F2}"/>
              </a:ext>
            </a:extLst>
          </p:cNvPr>
          <p:cNvPicPr>
            <a:picLocks noChangeAspect="1"/>
          </p:cNvPicPr>
          <p:nvPr/>
        </p:nvPicPr>
        <p:blipFill>
          <a:blip r:embed="rId3"/>
          <a:stretch>
            <a:fillRect/>
          </a:stretch>
        </p:blipFill>
        <p:spPr>
          <a:xfrm>
            <a:off x="6108192" y="4588504"/>
            <a:ext cx="2714625" cy="704850"/>
          </a:xfrm>
          <a:prstGeom prst="rect">
            <a:avLst/>
          </a:prstGeom>
        </p:spPr>
      </p:pic>
    </p:spTree>
    <p:extLst>
      <p:ext uri="{BB962C8B-B14F-4D97-AF65-F5344CB8AC3E}">
        <p14:creationId xmlns:p14="http://schemas.microsoft.com/office/powerpoint/2010/main" val="371870752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149</TotalTime>
  <Words>3574</Words>
  <Application>Microsoft Office PowerPoint</Application>
  <PresentationFormat>Widescreen</PresentationFormat>
  <Paragraphs>219</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Century Schoolbook</vt:lpstr>
      <vt:lpstr>Century Schoolbook (Body)</vt:lpstr>
      <vt:lpstr>system-ui</vt:lpstr>
      <vt:lpstr>Wingdings 2</vt:lpstr>
      <vt:lpstr>View</vt:lpstr>
      <vt:lpstr>Final Project – NBA MVP Prediction</vt:lpstr>
      <vt:lpstr>Introduction</vt:lpstr>
      <vt:lpstr>Data Analysis Process Plan</vt:lpstr>
      <vt:lpstr>Variable Description</vt:lpstr>
      <vt:lpstr>2003-2004 Season</vt:lpstr>
      <vt:lpstr>Shot Type Histogram</vt:lpstr>
      <vt:lpstr>Shot Distance Histogram</vt:lpstr>
      <vt:lpstr>Shot Location Histogram</vt:lpstr>
      <vt:lpstr>Shot Made Per Quarter Histogram</vt:lpstr>
      <vt:lpstr>Clutch Shot Histogram</vt:lpstr>
      <vt:lpstr>Clutch Shots PMF </vt:lpstr>
      <vt:lpstr>Clutch Shots CDF </vt:lpstr>
      <vt:lpstr>Shot Quarter Normal Probability Plot</vt:lpstr>
      <vt:lpstr>MVP vs Runner Up Scatter Plot</vt:lpstr>
      <vt:lpstr>MVP and Runner-Up vs NBA Scatter Plot</vt:lpstr>
      <vt:lpstr>Hypothesis Testing</vt:lpstr>
      <vt:lpstr>Regression Analysis</vt:lpstr>
      <vt:lpstr>2013-2014 Season</vt:lpstr>
      <vt:lpstr>Shot Type Histogram</vt:lpstr>
      <vt:lpstr>Shot Distance Histogram</vt:lpstr>
      <vt:lpstr>Shot Location Histogram</vt:lpstr>
      <vt:lpstr>Shot Made Per Quarter Histogram</vt:lpstr>
      <vt:lpstr>Clutch Shot Histogram</vt:lpstr>
      <vt:lpstr>Clutch Shots PMF </vt:lpstr>
      <vt:lpstr>Clutch Shots CDF </vt:lpstr>
      <vt:lpstr>Shot Quarter Normal Probability Plot</vt:lpstr>
      <vt:lpstr>MVP vs Runner Up Scatter Plot</vt:lpstr>
      <vt:lpstr>MVP and Runner-Up vs NBA Scatter Plot</vt:lpstr>
      <vt:lpstr>Hypothesis Testing</vt:lpstr>
      <vt:lpstr>Regression Analysis</vt:lpstr>
      <vt:lpstr>2023-2024 Season</vt:lpstr>
      <vt:lpstr>Shot Type Histogram</vt:lpstr>
      <vt:lpstr>Shot Distance Histogram</vt:lpstr>
      <vt:lpstr>Shot Location Histogram</vt:lpstr>
      <vt:lpstr>Shot Made Per Quarter Histogram</vt:lpstr>
      <vt:lpstr>Clutch Shot Histogram</vt:lpstr>
      <vt:lpstr>Clutch Shots PMF </vt:lpstr>
      <vt:lpstr>Clutch Shots CDF </vt:lpstr>
      <vt:lpstr>Shot Quarter Normal Probability Plot</vt:lpstr>
      <vt:lpstr>MVP vs Runner Up Scatter Plot</vt:lpstr>
      <vt:lpstr>MVP and Runner-Up vs NBA Scatter Plot</vt:lpstr>
      <vt:lpstr>Hypothesis Testing</vt:lpstr>
      <vt:lpstr>Regression Analysis</vt:lpstr>
      <vt:lpstr>Conclusion</vt:lpstr>
      <vt:lpstr>Challenges/Next Steps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Doug Evans</dc:creator>
  <cp:lastModifiedBy>Doug Evans</cp:lastModifiedBy>
  <cp:revision>8</cp:revision>
  <dcterms:created xsi:type="dcterms:W3CDTF">2024-11-17T22:56:42Z</dcterms:created>
  <dcterms:modified xsi:type="dcterms:W3CDTF">2024-11-18T01:26:37Z</dcterms:modified>
</cp:coreProperties>
</file>