
<file path=[Content_Types].xml><?xml version="1.0" encoding="utf-8"?>
<Types xmlns="http://schemas.openxmlformats.org/package/2006/content-types">
  <Default Extension="(null)" ContentType="image/x-emf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55" r:id="rId3"/>
    <p:sldId id="2557" r:id="rId4"/>
    <p:sldId id="2541" r:id="rId5"/>
    <p:sldId id="2542" r:id="rId6"/>
    <p:sldId id="2543" r:id="rId7"/>
    <p:sldId id="2545" r:id="rId8"/>
    <p:sldId id="2554" r:id="rId9"/>
    <p:sldId id="25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269" y="72"/>
      </p:cViewPr>
      <p:guideLst>
        <p:guide orient="horz" pos="34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D02D5-C0FE-441E-8F91-6CCDB3F0CBDF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495DD-F9B7-4207-8DCE-9AEB12DB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58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8794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DEDF10-A130-4586-BC5F-2FA825BAC0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8794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1076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390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546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546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845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438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211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302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51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0FB13B4-4775-4053-913C-537D75D956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961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712" y="1122363"/>
            <a:ext cx="9659112" cy="2387600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712" y="3712464"/>
            <a:ext cx="8196072" cy="154533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D0272A-EBA9-4B7B-A259-F6B18F1BC8B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6524"/>
            <a:ext cx="12192000" cy="14614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432C23-CFC4-DC44-9D7B-0DCBE41B179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062" y="276512"/>
            <a:ext cx="2086125" cy="59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4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3" y="987427"/>
            <a:ext cx="694943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0FED4CC-B694-4F4C-8AC8-7D4040DFB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B4412EC-2A2F-F34F-AFA3-D552E85C9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4904" y="2194560"/>
            <a:ext cx="3932237" cy="367442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355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06113" y="987427"/>
            <a:ext cx="7485887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95EF8D4-5B50-564A-8E71-ACB42B8E1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4904" y="2194560"/>
            <a:ext cx="3932237" cy="367442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642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211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680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laim (2) &amp;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GB" noProof="0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24"/>
          </p:nvPr>
        </p:nvSpPr>
        <p:spPr>
          <a:xfrm>
            <a:off x="911425" y="1916832"/>
            <a:ext cx="10723893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911425" y="6093296"/>
            <a:ext cx="10723893" cy="28800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GB" noProof="0" dirty="0"/>
              <a:t>Click to edit Subtitle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912285" y="1052514"/>
            <a:ext cx="10656324" cy="792311"/>
          </a:xfrm>
        </p:spPr>
        <p:txBody>
          <a:bodyPr/>
          <a:lstStyle>
            <a:lvl1pPr marL="0" indent="0">
              <a:buNone/>
              <a:defRPr sz="2400" i="1">
                <a:solidFill>
                  <a:srgbClr val="143C86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noProof="0" dirty="0"/>
              <a:t>Click to add Claim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r-HR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5633C8-4A1E-AE41-9551-4706842F4652}" type="slidenum">
              <a:rPr kumimoji="0" lang="uk-UA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480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s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C5343C-BA2D-BA4E-A0D2-0D3AB9309CE5}"/>
              </a:ext>
            </a:extLst>
          </p:cNvPr>
          <p:cNvSpPr/>
          <p:nvPr userDrawn="1"/>
        </p:nvSpPr>
        <p:spPr>
          <a:xfrm>
            <a:off x="0" y="5845215"/>
            <a:ext cx="3368233" cy="1012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5574792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FC5C03-3F87-0740-8183-695B10F501A5}" type="datetimeFigureOut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12/27/2022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C397A8-4C6E-3540-A9FF-B8B3F768B7B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54496" y="1761617"/>
            <a:ext cx="5574792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</p:spTree>
    <p:extLst>
      <p:ext uri="{BB962C8B-B14F-4D97-AF65-F5344CB8AC3E}">
        <p14:creationId xmlns:p14="http://schemas.microsoft.com/office/powerpoint/2010/main" val="1026054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 descr="entry-slide-content-ligh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9050"/>
            <a:ext cx="12192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931" y="276347"/>
            <a:ext cx="10515600" cy="71795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494931" y="852260"/>
            <a:ext cx="11697069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>
          <a:xfrm>
            <a:off x="9285303" y="6400741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3D187B-4C43-40C7-9D44-F1028C8FDEE4}" type="slidenum">
              <a:rPr kumimoji="0" lang="ja-JP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コンテンツ プレースホルダー 16"/>
          <p:cNvSpPr>
            <a:spLocks noGrp="1"/>
          </p:cNvSpPr>
          <p:nvPr>
            <p:ph sz="quarter" idx="13"/>
          </p:nvPr>
        </p:nvSpPr>
        <p:spPr>
          <a:xfrm>
            <a:off x="5444971" y="-19050"/>
            <a:ext cx="6747029" cy="29539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976064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33CA68-8BFC-2E4B-9706-CD8F1F3984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dirty="0"/>
              <a:t>Click to </a:t>
            </a:r>
            <a:r>
              <a:rPr lang="en-GB" noProof="0" dirty="0"/>
              <a:t>edit</a:t>
            </a:r>
            <a:r>
              <a:rPr lang="en-GB" dirty="0"/>
              <a:t> title</a:t>
            </a:r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CE152937-DA5F-AD4E-8DC4-ADED40C520B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90550" y="3417888"/>
            <a:ext cx="11229935" cy="153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/>
              <a:t>Click to edit subtitle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B1D1861B-F743-E74C-A3DE-0E6A3FE4B4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0551" y="5083662"/>
            <a:ext cx="11229933" cy="936139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0" indent="0" algn="r">
              <a:buNone/>
              <a:defRPr sz="280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noProof="0" dirty="0"/>
              <a:t>Click to edit name and conference/location</a:t>
            </a:r>
          </a:p>
        </p:txBody>
      </p:sp>
    </p:spTree>
    <p:extLst>
      <p:ext uri="{BB962C8B-B14F-4D97-AF65-F5344CB8AC3E}">
        <p14:creationId xmlns:p14="http://schemas.microsoft.com/office/powerpoint/2010/main" val="1463399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laim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7D5EB1-8B5A-C34D-BAA2-CFA49CBAF3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601" y="881740"/>
            <a:ext cx="10655300" cy="1044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sz="3600" i="1" noProof="0" dirty="0">
                <a:solidFill>
                  <a:schemeClr val="tx2"/>
                </a:solidFill>
                <a:latin typeface="Cambria"/>
                <a:cs typeface="Cambria"/>
              </a:defRPr>
            </a:lvl1pPr>
          </a:lstStyle>
          <a:p>
            <a:pPr marL="0" lvl="0" indent="0">
              <a:buNone/>
            </a:pPr>
            <a:r>
              <a:rPr lang="en-US" noProof="0" dirty="0"/>
              <a:t>Click to add claim</a:t>
            </a:r>
            <a:br>
              <a:rPr lang="en-US" noProof="0" dirty="0"/>
            </a:br>
            <a:r>
              <a:rPr lang="en-US" noProof="0" dirty="0"/>
              <a:t>with a second line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752BF138-1775-6148-A974-5C16BE30993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Date' to set second footer line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A4A74F14-897C-6E4D-9528-D7A9EF6FDA3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Footer' to set the first footer line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D5C5EC56-06C5-7043-8E2C-AC0D3AF234A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542429B-F3DE-644E-A4AB-CEBD3E936C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362713" y="1977546"/>
            <a:ext cx="11495912" cy="41738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8951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7D5EB1-8B5A-C34D-BAA2-CFA49CBAF3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601" y="2017525"/>
            <a:ext cx="1829334" cy="43227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400" i="0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 dirty="0"/>
              <a:t>Section #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729D5D4-C64B-074D-8279-BA239F46B4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2713" y="2741044"/>
            <a:ext cx="8911916" cy="653341"/>
          </a:xfrm>
        </p:spPr>
        <p:txBody>
          <a:bodyPr vert="horz" lIns="0" tIns="36000" rIns="0" bIns="36000" rtlCol="0" anchor="b">
            <a:normAutofit/>
          </a:bodyPr>
          <a:lstStyle>
            <a:lvl1pPr>
              <a:defRPr lang="de-DE" sz="40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de-DE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EB4B0E75-1EF5-3F4E-9763-1ADA2EE8CD8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774733" y="6548750"/>
            <a:ext cx="9084295" cy="230266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Date' to set second footer line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EB8A87EB-53EF-6C4E-AEB5-195A5FC670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Footer' to set the first footer line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F79ECAAF-9C72-C046-8E8B-212A51577E4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361950" y="3685633"/>
            <a:ext cx="8912680" cy="24657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77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658179"/>
            <a:ext cx="9610344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712" y="3675065"/>
            <a:ext cx="9195816" cy="1500187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6105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(two columns) with cla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7D5EB1-8B5A-C34D-BAA2-CFA49CBAF3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601" y="881742"/>
            <a:ext cx="10655300" cy="504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3600" i="1" baseline="0">
                <a:solidFill>
                  <a:schemeClr val="tx2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noProof="0" dirty="0"/>
              <a:t>Click to add claim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729D5D4-C64B-074D-8279-BA239F46B4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de-DE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EB4B0E75-1EF5-3F4E-9763-1ADA2EE8CD8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774733" y="6548750"/>
            <a:ext cx="9084295" cy="230266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Date' to set second footer line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EB8A87EB-53EF-6C4E-AEB5-195A5FC670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Footer' to set the first footer line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F79ECAAF-9C72-C046-8E8B-212A51577E4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361950" y="1439013"/>
            <a:ext cx="5614416" cy="47124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9"/>
          </p:nvPr>
        </p:nvSpPr>
        <p:spPr>
          <a:xfrm>
            <a:off x="6222671" y="1438275"/>
            <a:ext cx="5614416" cy="4713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94943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54BEB4E2-004E-2A4A-A4E5-791ECEE48A3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Date' to set second footer line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E624A94B-69A8-A64E-AC8E-D406AC16748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Footer' to set the first footer line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7A718F5-12AB-7444-AEA8-0CAA0EF22FA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D7969FA-78A3-8649-902C-D12F28E35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de-DE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362713" y="1270661"/>
            <a:ext cx="5610575" cy="48828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6246421" y="1270000"/>
            <a:ext cx="5612204" cy="4883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22021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 pitchFamily="34" charset="0"/>
              <a:ea typeface="Tahoma" panose="020B0604030504040204" pitchFamily="34" charset="0"/>
              <a:cs typeface="Arial" pitchFamily="34" charset="0"/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857529-EAD9-48B3-91A9-187C3E17D5B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, date</a:t>
            </a:r>
          </a:p>
        </p:txBody>
      </p:sp>
    </p:spTree>
    <p:extLst>
      <p:ext uri="{BB962C8B-B14F-4D97-AF65-F5344CB8AC3E}">
        <p14:creationId xmlns:p14="http://schemas.microsoft.com/office/powerpoint/2010/main" val="52982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F46396B-BD90-784C-8FFE-EBB3D077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1"/>
            <a:ext cx="10991088" cy="83725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7AD2AC-979A-0344-8551-A78B382E67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2711" y="1080655"/>
            <a:ext cx="11542962" cy="50323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/>
            </a:lvl1pPr>
          </a:lstStyle>
          <a:p>
            <a:pPr lvl="0"/>
            <a:r>
              <a:rPr lang="en-US"/>
              <a:t>Enter text here</a:t>
            </a:r>
          </a:p>
        </p:txBody>
      </p:sp>
    </p:spTree>
    <p:extLst>
      <p:ext uri="{BB962C8B-B14F-4D97-AF65-F5344CB8AC3E}">
        <p14:creationId xmlns:p14="http://schemas.microsoft.com/office/powerpoint/2010/main" val="290081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001487"/>
            <a:ext cx="5574792" cy="511146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C397A8-4C6E-3540-A9FF-B8B3F768B7B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54496" y="1001487"/>
            <a:ext cx="5574792" cy="511146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D67AE00-67FF-3C4A-9C34-D662128DE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-25887"/>
            <a:ext cx="10515600" cy="10273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79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8240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0"/>
            <a:ext cx="10991088" cy="74504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021007"/>
            <a:ext cx="3675889" cy="509194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2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1345C7-1E5A-5D47-B21E-CC22DE822A7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258056" y="1021007"/>
            <a:ext cx="3675889" cy="509194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2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782DDE3-B15D-5C47-980A-E974C39F852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153400" y="1043709"/>
            <a:ext cx="3675889" cy="509194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200"/>
            </a:lvl1pPr>
          </a:lstStyle>
          <a:p>
            <a:pPr lvl="0"/>
            <a:r>
              <a:rPr lang="en-US"/>
              <a:t>Enter text here</a:t>
            </a:r>
          </a:p>
        </p:txBody>
      </p:sp>
    </p:spTree>
    <p:extLst>
      <p:ext uri="{BB962C8B-B14F-4D97-AF65-F5344CB8AC3E}">
        <p14:creationId xmlns:p14="http://schemas.microsoft.com/office/powerpoint/2010/main" val="403014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712" y="969963"/>
            <a:ext cx="5634864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969963"/>
            <a:ext cx="56205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22BEFAE-1CA8-3D42-9FE8-259F2F4B7EB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62712" y="2068946"/>
            <a:ext cx="5574792" cy="404401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833EADF-0DCB-FF42-8ACF-2E14F284BCD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54496" y="2068946"/>
            <a:ext cx="5574792" cy="404401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A223357-BF2B-1446-9B75-489DB9B4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0"/>
            <a:ext cx="10991088" cy="82391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0779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253225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79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10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0"/>
            <a:ext cx="10515600" cy="8312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79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38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85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(null)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023257"/>
            <a:ext cx="10655808" cy="5153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2712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6088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A2480010-F678-B344-A032-37DB46F8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0"/>
            <a:ext cx="10658856" cy="10232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A1752F-D51E-0D41-BBC4-900B79948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64992" y="6356351"/>
            <a:ext cx="54620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827EF0-AFE4-C747-9A5E-7A066B0223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77661" b="-5127"/>
          <a:stretch/>
        </p:blipFill>
        <p:spPr>
          <a:xfrm>
            <a:off x="11396400" y="163109"/>
            <a:ext cx="411168" cy="4053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DEB544-1A36-D141-A1B5-86E1E45B07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77661" b="-5127"/>
          <a:stretch/>
        </p:blipFill>
        <p:spPr>
          <a:xfrm>
            <a:off x="11396400" y="163905"/>
            <a:ext cx="411168" cy="4053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20ED6A-9B85-4407-9D45-1136FF687F8B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520" y="3464"/>
            <a:ext cx="4564481" cy="68545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63FD1B-2945-9D4A-B758-A8D99159B6D1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558" y="161471"/>
            <a:ext cx="459381" cy="65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9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7" r:id="rId16"/>
    <p:sldLayoutId id="2147483679" r:id="rId17"/>
    <p:sldLayoutId id="2147483680" r:id="rId18"/>
    <p:sldLayoutId id="2147483681" r:id="rId19"/>
    <p:sldLayoutId id="2147483683" r:id="rId20"/>
    <p:sldLayoutId id="2147483684" r:id="rId21"/>
    <p:sldLayoutId id="2147483685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579C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watm.iiasa.ac.at/tutorial.html#test-the-python-model-versio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1758364"/>
            <a:ext cx="11867913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eaLnBrk="1" latinLnBrk="0" hangingPunct="1">
              <a:lnSpc>
                <a:spcPct val="90000"/>
              </a:lnSpc>
              <a:buNone/>
              <a:defRPr sz="4400" b="1">
                <a:solidFill>
                  <a:srgbClr val="00579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algn="r" fontAlgn="base">
              <a:spcBef>
                <a:spcPct val="0"/>
              </a:spcBef>
              <a:spcAft>
                <a:spcPct val="0"/>
              </a:spcAft>
              <a:defRPr/>
            </a:pPr>
            <a:br>
              <a:rPr lang="en-US" sz="3600" dirty="0"/>
            </a:br>
            <a:r>
              <a:rPr lang="en-US" sz="3600" dirty="0"/>
              <a:t>CWatM Tutorial 1: </a:t>
            </a:r>
            <a:br>
              <a:rPr lang="en-US" sz="3600" dirty="0"/>
            </a:br>
            <a:r>
              <a:rPr lang="en-US" sz="3600" dirty="0"/>
              <a:t>Turn 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6C3B0A-0F5C-4DCE-98B9-24B189E24008}"/>
              </a:ext>
            </a:extLst>
          </p:cNvPr>
          <p:cNvSpPr txBox="1"/>
          <p:nvPr/>
        </p:nvSpPr>
        <p:spPr>
          <a:xfrm>
            <a:off x="2856591" y="3400824"/>
            <a:ext cx="8980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2754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Peter Burek &amp; Mikhail Smilovic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2754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Water Security Research Group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10648F-3A52-4448-BBA2-CD2853F1E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07" y="1563294"/>
            <a:ext cx="6170650" cy="373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08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Hands on </a:t>
            </a:r>
            <a:r>
              <a:rPr lang="en-US" sz="3200" b="0" dirty="0" err="1">
                <a:cs typeface="Calibri" panose="020F0502020204030204" pitchFamily="34" charset="0"/>
              </a:rPr>
              <a:t>CWatM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545692" y="1126729"/>
            <a:ext cx="8686800" cy="433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0. Folder structure</a:t>
            </a:r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76840B-5184-41DB-BA59-6643A8F9D72C}"/>
              </a:ext>
            </a:extLst>
          </p:cNvPr>
          <p:cNvSpPr txBox="1"/>
          <p:nvPr/>
        </p:nvSpPr>
        <p:spPr>
          <a:xfrm>
            <a:off x="508997" y="1959429"/>
            <a:ext cx="414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folder structure should like this: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493079-78D2-4568-B1D2-4D19E139F1B1}"/>
              </a:ext>
            </a:extLst>
          </p:cNvPr>
          <p:cNvSpPr txBox="1"/>
          <p:nvPr/>
        </p:nvSpPr>
        <p:spPr>
          <a:xfrm>
            <a:off x="627924" y="2630347"/>
            <a:ext cx="157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 folder: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C39C70-7085-4FBE-B376-27E39B4D494C}"/>
              </a:ext>
            </a:extLst>
          </p:cNvPr>
          <p:cNvCxnSpPr>
            <a:cxnSpLocks/>
          </p:cNvCxnSpPr>
          <p:nvPr/>
        </p:nvCxnSpPr>
        <p:spPr>
          <a:xfrm>
            <a:off x="1904871" y="3124397"/>
            <a:ext cx="1482786" cy="99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704971B5-7A58-4A16-A09B-3A01A6536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341" y="3261126"/>
            <a:ext cx="1657350" cy="18859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8A411AC-D05E-4BFB-902F-D8BE5538C782}"/>
              </a:ext>
            </a:extLst>
          </p:cNvPr>
          <p:cNvSpPr txBox="1"/>
          <p:nvPr/>
        </p:nvSpPr>
        <p:spPr>
          <a:xfrm>
            <a:off x="484980" y="5454278"/>
            <a:ext cx="17221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It does not matter if your</a:t>
            </a:r>
          </a:p>
          <a:p>
            <a:r>
              <a:rPr lang="en-US" sz="1100" dirty="0">
                <a:solidFill>
                  <a:srgbClr val="FF0000"/>
                </a:solidFill>
              </a:rPr>
              <a:t>root folder has whitespace or any other strange characters</a:t>
            </a:r>
          </a:p>
          <a:p>
            <a:r>
              <a:rPr lang="en-US" sz="1100" dirty="0">
                <a:solidFill>
                  <a:srgbClr val="FF0000"/>
                </a:solidFill>
              </a:rPr>
              <a:t>We are using relative paths!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A04038-21B3-4C36-AABF-5E26F6224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525" y="2966562"/>
            <a:ext cx="1485900" cy="19907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CD7C0A-16AB-4D7D-9160-EE33B3FE6C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9841" y="2857024"/>
            <a:ext cx="1857375" cy="11049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F2A40B-1824-454A-8EC5-C9989B0BEC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7779" y="964177"/>
            <a:ext cx="1409700" cy="6572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440A71B-D612-4B3B-B598-A7E0E75A360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3383"/>
          <a:stretch/>
        </p:blipFill>
        <p:spPr>
          <a:xfrm>
            <a:off x="7862175" y="1832247"/>
            <a:ext cx="1971675" cy="108903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38A0348-97ED-4904-896D-783A0B55994F}"/>
              </a:ext>
            </a:extLst>
          </p:cNvPr>
          <p:cNvSpPr txBox="1"/>
          <p:nvPr/>
        </p:nvSpPr>
        <p:spPr>
          <a:xfrm rot="1353919">
            <a:off x="6834991" y="1683136"/>
            <a:ext cx="1257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Extract here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C53204-23E6-4CA3-B7B9-22FF71FDC96F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543683" y="1481153"/>
            <a:ext cx="339450" cy="99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1BEEE6F-B1FE-4932-8C42-023F2138D96B}"/>
              </a:ext>
            </a:extLst>
          </p:cNvPr>
          <p:cNvCxnSpPr>
            <a:cxnSpLocks/>
          </p:cNvCxnSpPr>
          <p:nvPr/>
        </p:nvCxnSpPr>
        <p:spPr>
          <a:xfrm>
            <a:off x="6364397" y="1232585"/>
            <a:ext cx="1524570" cy="5890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EDABC7E7-F46D-435B-A5A1-E6957B1CA7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11618" y="972775"/>
            <a:ext cx="1524000" cy="18954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C30224-1D18-49E3-AE8F-7685A3196698}"/>
              </a:ext>
            </a:extLst>
          </p:cNvPr>
          <p:cNvCxnSpPr>
            <a:cxnSpLocks/>
          </p:cNvCxnSpPr>
          <p:nvPr/>
        </p:nvCxnSpPr>
        <p:spPr>
          <a:xfrm>
            <a:off x="6364397" y="1072800"/>
            <a:ext cx="3698222" cy="43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E0AAC44-20E6-4348-B9F4-D7FD89B229BA}"/>
              </a:ext>
            </a:extLst>
          </p:cNvPr>
          <p:cNvSpPr txBox="1"/>
          <p:nvPr/>
        </p:nvSpPr>
        <p:spPr>
          <a:xfrm>
            <a:off x="6965247" y="800578"/>
            <a:ext cx="2868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Exercise 4: put global climate from ftp here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4053C8-A0C8-4B5E-89DA-358B7A2FBACE}"/>
              </a:ext>
            </a:extLst>
          </p:cNvPr>
          <p:cNvCxnSpPr>
            <a:cxnSpLocks/>
          </p:cNvCxnSpPr>
          <p:nvPr/>
        </p:nvCxnSpPr>
        <p:spPr>
          <a:xfrm>
            <a:off x="4797561" y="3370590"/>
            <a:ext cx="118506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4137FCC-DE7C-4AE4-BE66-735AC00B96DA}"/>
              </a:ext>
            </a:extLst>
          </p:cNvPr>
          <p:cNvCxnSpPr>
            <a:cxnSpLocks/>
          </p:cNvCxnSpPr>
          <p:nvPr/>
        </p:nvCxnSpPr>
        <p:spPr>
          <a:xfrm>
            <a:off x="4949961" y="3522990"/>
            <a:ext cx="179731" cy="1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232899E-C039-429B-B81C-A0C23C0E1639}"/>
              </a:ext>
            </a:extLst>
          </p:cNvPr>
          <p:cNvSpPr txBox="1"/>
          <p:nvPr/>
        </p:nvSpPr>
        <p:spPr>
          <a:xfrm>
            <a:off x="5071626" y="3373740"/>
            <a:ext cx="1257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Extract here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0FBA281-BE71-40BD-8628-D118E895C8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75656" y="2970326"/>
            <a:ext cx="1171575" cy="1905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5B34ABF-A786-4675-926E-77E5EC08798F}"/>
              </a:ext>
            </a:extLst>
          </p:cNvPr>
          <p:cNvCxnSpPr>
            <a:cxnSpLocks/>
          </p:cNvCxnSpPr>
          <p:nvPr/>
        </p:nvCxnSpPr>
        <p:spPr>
          <a:xfrm>
            <a:off x="4858273" y="3165244"/>
            <a:ext cx="35412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30DD361-16FA-4B03-AE23-C871B01EF268}"/>
              </a:ext>
            </a:extLst>
          </p:cNvPr>
          <p:cNvSpPr txBox="1"/>
          <p:nvPr/>
        </p:nvSpPr>
        <p:spPr>
          <a:xfrm>
            <a:off x="5133383" y="2912459"/>
            <a:ext cx="2868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Exercise 5: put global climate from ftp here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15582478-47F6-4EC1-AFF4-8A5EC98A6A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70439" y="4585107"/>
            <a:ext cx="1504950" cy="9144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CBADC6-1D06-4EF0-AF86-4FC1CF15D8AD}"/>
              </a:ext>
            </a:extLst>
          </p:cNvPr>
          <p:cNvCxnSpPr>
            <a:cxnSpLocks/>
          </p:cNvCxnSpPr>
          <p:nvPr/>
        </p:nvCxnSpPr>
        <p:spPr>
          <a:xfrm>
            <a:off x="1845299" y="4267200"/>
            <a:ext cx="1386441" cy="606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3B975C5F-CCE5-4F9D-9B02-9AA8614E428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90095" y="5190035"/>
            <a:ext cx="1428750" cy="54292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06689CA4-0583-41B1-98EB-335F19F822C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28910" y="5677535"/>
            <a:ext cx="1024252" cy="110799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21D88F-9843-4A4F-BC43-1E90917A3171}"/>
              </a:ext>
            </a:extLst>
          </p:cNvPr>
          <p:cNvCxnSpPr>
            <a:cxnSpLocks/>
          </p:cNvCxnSpPr>
          <p:nvPr/>
        </p:nvCxnSpPr>
        <p:spPr>
          <a:xfrm flipV="1">
            <a:off x="4348317" y="1480457"/>
            <a:ext cx="854145" cy="14910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A36CF4E-7271-4B0D-B3AE-4FADDF3C1DEB}"/>
              </a:ext>
            </a:extLst>
          </p:cNvPr>
          <p:cNvCxnSpPr>
            <a:cxnSpLocks/>
          </p:cNvCxnSpPr>
          <p:nvPr/>
        </p:nvCxnSpPr>
        <p:spPr>
          <a:xfrm>
            <a:off x="4309306" y="4716278"/>
            <a:ext cx="1169930" cy="5500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91797AE-DB9D-4BFC-B434-08F304B5AA27}"/>
              </a:ext>
            </a:extLst>
          </p:cNvPr>
          <p:cNvCxnSpPr>
            <a:cxnSpLocks/>
          </p:cNvCxnSpPr>
          <p:nvPr/>
        </p:nvCxnSpPr>
        <p:spPr>
          <a:xfrm>
            <a:off x="4372077" y="4974511"/>
            <a:ext cx="2146026" cy="9815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7063812-7AFB-47F3-AF32-7D2C815DEF0E}"/>
              </a:ext>
            </a:extLst>
          </p:cNvPr>
          <p:cNvSpPr txBox="1"/>
          <p:nvPr/>
        </p:nvSpPr>
        <p:spPr>
          <a:xfrm rot="1601404">
            <a:off x="4631540" y="5431017"/>
            <a:ext cx="1257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Extract here</a:t>
            </a:r>
          </a:p>
        </p:txBody>
      </p:sp>
    </p:spTree>
    <p:extLst>
      <p:ext uri="{BB962C8B-B14F-4D97-AF65-F5344CB8AC3E}">
        <p14:creationId xmlns:p14="http://schemas.microsoft.com/office/powerpoint/2010/main" val="197010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Hands on </a:t>
            </a:r>
            <a:r>
              <a:rPr lang="en-US" sz="3200" b="0" dirty="0" err="1">
                <a:cs typeface="Calibri" panose="020F0502020204030204" pitchFamily="34" charset="0"/>
              </a:rPr>
              <a:t>CWatM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545692" y="1126729"/>
            <a:ext cx="11193462" cy="433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0. Running batch files 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Go to folder CWATM_exercise1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Start: </a:t>
            </a:r>
            <a:r>
              <a:rPr lang="en-US" sz="1800" dirty="0">
                <a:solidFill>
                  <a:srgbClr val="0070C0"/>
                </a:solidFill>
              </a:rPr>
              <a:t>01_exe_example.bat</a:t>
            </a:r>
            <a:br>
              <a:rPr lang="en-US" sz="1800" dirty="0"/>
            </a:br>
            <a:r>
              <a:rPr lang="en-US" sz="1800" dirty="0"/>
              <a:t>or open a DOS command prompt</a:t>
            </a:r>
          </a:p>
          <a:p>
            <a:pPr marL="457200" lvl="1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	</a:t>
            </a:r>
            <a:r>
              <a:rPr lang="en-US" sz="1600" dirty="0"/>
              <a:t>- press </a:t>
            </a:r>
            <a:r>
              <a:rPr lang="en-US" sz="1600" dirty="0" err="1">
                <a:solidFill>
                  <a:srgbClr val="0070C0"/>
                </a:solidFill>
              </a:rPr>
              <a:t>Windows+R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</a:p>
          <a:p>
            <a:pPr marL="457200" lvl="1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600" dirty="0"/>
              <a:t>	- type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cmd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+ return</a:t>
            </a:r>
          </a:p>
          <a:p>
            <a:pPr marL="457200" lvl="1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600" dirty="0"/>
              <a:t>	- change directory: e.g.: </a:t>
            </a:r>
            <a:r>
              <a:rPr lang="en-US" sz="1600" dirty="0">
                <a:solidFill>
                  <a:srgbClr val="0070C0"/>
                </a:solidFill>
              </a:rPr>
              <a:t>cd c:/CWATM/CWATM_exercise1</a:t>
            </a:r>
            <a:br>
              <a:rPr lang="en-US" sz="1600" dirty="0"/>
            </a:br>
            <a:r>
              <a:rPr lang="en-US" sz="1600" dirty="0"/>
              <a:t>		(or cd “c:/directory with white space/CWATM/CWATM_exercise1”)</a:t>
            </a:r>
          </a:p>
          <a:p>
            <a:pPr lvl="1" defTabSz="457200">
              <a:lnSpc>
                <a:spcPct val="100000"/>
              </a:lnSpc>
              <a:spcBef>
                <a:spcPts val="600"/>
              </a:spcBef>
              <a:defRPr sz="2800"/>
            </a:pPr>
            <a:endParaRPr lang="en-US" sz="1600" dirty="0"/>
          </a:p>
          <a:p>
            <a:pPr lvl="1" defTabSz="457200">
              <a:lnSpc>
                <a:spcPct val="100000"/>
              </a:lnSpc>
              <a:spcBef>
                <a:spcPts val="600"/>
              </a:spcBef>
              <a:defRPr sz="2800"/>
            </a:pPr>
            <a:r>
              <a:rPr lang="en-US" sz="1600" dirty="0"/>
              <a:t>Type .</a:t>
            </a:r>
            <a:r>
              <a:rPr lang="en-US" sz="1600" dirty="0">
                <a:solidFill>
                  <a:srgbClr val="0070C0"/>
                </a:solidFill>
              </a:rPr>
              <a:t>.\</a:t>
            </a:r>
            <a:r>
              <a:rPr lang="en-US" sz="1600" dirty="0" err="1">
                <a:solidFill>
                  <a:srgbClr val="0070C0"/>
                </a:solidFill>
              </a:rPr>
              <a:t>CWATM_model</a:t>
            </a:r>
            <a:r>
              <a:rPr lang="en-US" sz="1600" dirty="0">
                <a:solidFill>
                  <a:srgbClr val="0070C0"/>
                </a:solidFill>
              </a:rPr>
              <a:t>\</a:t>
            </a:r>
            <a:r>
              <a:rPr lang="en-US" sz="1600" dirty="0" err="1">
                <a:solidFill>
                  <a:srgbClr val="0070C0"/>
                </a:solidFill>
              </a:rPr>
              <a:t>CWatMexe</a:t>
            </a:r>
            <a:r>
              <a:rPr lang="en-US" sz="1600" dirty="0">
                <a:solidFill>
                  <a:srgbClr val="0070C0"/>
                </a:solidFill>
              </a:rPr>
              <a:t>\cwatm.exe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sz="1800" dirty="0"/>
          </a:p>
          <a:p>
            <a:pPr marL="457200" lvl="1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dirty="0"/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ED940-AFBE-4D9D-A991-45A5CD197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5496" y="2269729"/>
            <a:ext cx="2984687" cy="155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53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06245" y="99454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Hands on </a:t>
            </a:r>
            <a:r>
              <a:rPr lang="en-US" sz="3200" b="0" dirty="0" err="1">
                <a:cs typeface="Calibri" panose="020F0502020204030204" pitchFamily="34" charset="0"/>
              </a:rPr>
              <a:t>CWatM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545692" y="1126729"/>
            <a:ext cx="8686800" cy="433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defRPr sz="2800"/>
            </a:pPr>
            <a:r>
              <a:rPr lang="en-US" dirty="0"/>
              <a:t>Running </a:t>
            </a:r>
            <a:r>
              <a:rPr lang="en-US" dirty="0" err="1"/>
              <a:t>CWatM</a:t>
            </a:r>
            <a:r>
              <a:rPr lang="en-US" dirty="0"/>
              <a:t> for the first time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Go to folder CWATM_exercise1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Start: 01_exe_example.bat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Or use the command line (slide before)</a:t>
            </a:r>
          </a:p>
          <a:p>
            <a:pPr marL="457200" lvl="1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400" dirty="0">
                <a:solidFill>
                  <a:srgbClr val="0070C0"/>
                </a:solidFill>
              </a:rPr>
              <a:t>	cd c:/CWATM/CWATM_exercise1</a:t>
            </a:r>
            <a:br>
              <a:rPr lang="en-US" sz="1400" dirty="0">
                <a:solidFill>
                  <a:srgbClr val="0070C0"/>
                </a:solidFill>
              </a:rPr>
            </a:br>
            <a:r>
              <a:rPr lang="en-US" sz="1400" dirty="0">
                <a:solidFill>
                  <a:srgbClr val="0070C0"/>
                </a:solidFill>
              </a:rPr>
              <a:t>	..\</a:t>
            </a:r>
            <a:r>
              <a:rPr lang="en-US" sz="1400" dirty="0" err="1">
                <a:solidFill>
                  <a:srgbClr val="0070C0"/>
                </a:solidFill>
              </a:rPr>
              <a:t>CWATM_model</a:t>
            </a:r>
            <a:r>
              <a:rPr lang="en-US" sz="1400" dirty="0">
                <a:solidFill>
                  <a:srgbClr val="0070C0"/>
                </a:solidFill>
              </a:rPr>
              <a:t>\</a:t>
            </a:r>
            <a:r>
              <a:rPr lang="en-US" sz="1400" dirty="0" err="1">
                <a:solidFill>
                  <a:srgbClr val="0070C0"/>
                </a:solidFill>
              </a:rPr>
              <a:t>CWatMexe</a:t>
            </a:r>
            <a:r>
              <a:rPr lang="en-US" sz="1400" dirty="0">
                <a:solidFill>
                  <a:srgbClr val="0070C0"/>
                </a:solidFill>
              </a:rPr>
              <a:t>\cwatm.exe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sz="1800" dirty="0"/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DF12E7-2053-4920-9488-F6CA004B6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309" y="3970701"/>
            <a:ext cx="7122648" cy="25945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8A200C-72AC-48C0-9FA3-7F7BF98F2F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31"/>
          <a:stretch/>
        </p:blipFill>
        <p:spPr>
          <a:xfrm>
            <a:off x="9620109" y="1479913"/>
            <a:ext cx="1885950" cy="33909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7E67D8-F005-44BA-8293-0A8EA58152EC}"/>
              </a:ext>
            </a:extLst>
          </p:cNvPr>
          <p:cNvSpPr txBox="1"/>
          <p:nvPr/>
        </p:nvSpPr>
        <p:spPr>
          <a:xfrm>
            <a:off x="9557911" y="1070491"/>
            <a:ext cx="222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CWAT_exercise1</a:t>
            </a:r>
          </a:p>
        </p:txBody>
      </p:sp>
    </p:spTree>
    <p:extLst>
      <p:ext uri="{BB962C8B-B14F-4D97-AF65-F5344CB8AC3E}">
        <p14:creationId xmlns:p14="http://schemas.microsoft.com/office/powerpoint/2010/main" val="1136910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Hands on </a:t>
            </a:r>
            <a:r>
              <a:rPr lang="en-US" sz="3200" b="0" dirty="0" err="1">
                <a:cs typeface="Calibri" panose="020F0502020204030204" pitchFamily="34" charset="0"/>
              </a:rPr>
              <a:t>CWatM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1632370" y="1126730"/>
            <a:ext cx="8686800" cy="433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2. Run </a:t>
            </a:r>
            <a:r>
              <a:rPr lang="en-US" dirty="0" err="1"/>
              <a:t>CWatM</a:t>
            </a:r>
            <a:r>
              <a:rPr lang="en-US" dirty="0"/>
              <a:t> with a settings file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Start 02_exercise.bat</a:t>
            </a:r>
            <a:br>
              <a:rPr lang="en-US" sz="1800" dirty="0"/>
            </a:br>
            <a:r>
              <a:rPr lang="en-US" sz="1800" dirty="0"/>
              <a:t>../</a:t>
            </a:r>
            <a:r>
              <a:rPr lang="en-US" sz="1800" dirty="0" err="1"/>
              <a:t>CWATM_model</a:t>
            </a:r>
            <a:r>
              <a:rPr lang="en-US" sz="1800" dirty="0"/>
              <a:t>/</a:t>
            </a:r>
            <a:r>
              <a:rPr lang="en-US" sz="1800" dirty="0" err="1"/>
              <a:t>CWatMexe</a:t>
            </a:r>
            <a:r>
              <a:rPr lang="en-US" sz="1800" dirty="0"/>
              <a:t>/cwatm.exe settings_rhine30min.ini –l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Use a text editor e.g. notepad, </a:t>
            </a:r>
            <a:r>
              <a:rPr lang="en-US" sz="1800" dirty="0" err="1"/>
              <a:t>textpad</a:t>
            </a:r>
            <a:r>
              <a:rPr lang="en-US" sz="1800" dirty="0"/>
              <a:t>, notepad++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Look at ./output/</a:t>
            </a:r>
            <a:r>
              <a:rPr lang="en-US" sz="1800" dirty="0" err="1"/>
              <a:t>discharge_daily.tss</a:t>
            </a:r>
            <a:br>
              <a:rPr lang="en-US" sz="1800" dirty="0"/>
            </a:br>
            <a:endParaRPr lang="en-US" sz="1800" dirty="0"/>
          </a:p>
          <a:p>
            <a:pPr marL="457200" lvl="1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sz="1800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sz="1800" dirty="0"/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6B0773-ECC9-4BF1-B0E7-10E6616C0C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32" y="3967133"/>
            <a:ext cx="2686336" cy="26863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EF8370-908A-4024-9D7B-A6E79B61F7FC}"/>
              </a:ext>
            </a:extLst>
          </p:cNvPr>
          <p:cNvSpPr/>
          <p:nvPr/>
        </p:nvSpPr>
        <p:spPr>
          <a:xfrm>
            <a:off x="1292068" y="4198776"/>
            <a:ext cx="98193" cy="1212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B1221E-4B37-44B2-8ED5-0D19BCC8D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5470" y="3879070"/>
            <a:ext cx="2442870" cy="29216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47739C-FF1E-4FD6-B843-5A93E65C02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7170" y="3879070"/>
            <a:ext cx="2586234" cy="277439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3EB6C97-F0CD-4338-9F99-C1AC5FED53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7312" y="3967133"/>
            <a:ext cx="3190596" cy="263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3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Hands on </a:t>
            </a:r>
            <a:r>
              <a:rPr lang="en-US" sz="3200" b="0" dirty="0" err="1">
                <a:cs typeface="Calibri" panose="020F0502020204030204" pitchFamily="34" charset="0"/>
              </a:rPr>
              <a:t>CWatM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1632370" y="1126730"/>
            <a:ext cx="8686800" cy="433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3. Run </a:t>
            </a:r>
            <a:r>
              <a:rPr lang="en-US" dirty="0" err="1"/>
              <a:t>CWatM</a:t>
            </a:r>
            <a:r>
              <a:rPr lang="en-US" dirty="0"/>
              <a:t> with a settings file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Start 03_exercise.bat</a:t>
            </a:r>
            <a:br>
              <a:rPr lang="en-US" sz="1800" dirty="0"/>
            </a:br>
            <a:r>
              <a:rPr lang="en-US" sz="1800" dirty="0"/>
              <a:t>../</a:t>
            </a:r>
            <a:r>
              <a:rPr lang="en-US" sz="1800" dirty="0" err="1"/>
              <a:t>CWATM_model</a:t>
            </a:r>
            <a:r>
              <a:rPr lang="en-US" sz="1800" dirty="0"/>
              <a:t>/</a:t>
            </a:r>
            <a:r>
              <a:rPr lang="en-US" sz="1800" dirty="0" err="1"/>
              <a:t>CWatMexe</a:t>
            </a:r>
            <a:r>
              <a:rPr lang="en-US" sz="1800" dirty="0"/>
              <a:t>/cwatm.exe settings_rhine30min.ini –l -t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Use a text editor e.g. notepad, </a:t>
            </a:r>
            <a:r>
              <a:rPr lang="en-US" sz="1800" dirty="0" err="1"/>
              <a:t>textpad</a:t>
            </a:r>
            <a:r>
              <a:rPr lang="en-US" sz="1800" dirty="0"/>
              <a:t>, notepad++ to change </a:t>
            </a:r>
            <a:br>
              <a:rPr lang="en-US" sz="1800" dirty="0"/>
            </a:br>
            <a:r>
              <a:rPr lang="en-US" sz="1800" dirty="0"/>
              <a:t>03_exercise.bat</a:t>
            </a:r>
            <a:br>
              <a:rPr lang="en-US" sz="1800" dirty="0"/>
            </a:br>
            <a:br>
              <a:rPr lang="en-US" sz="1800" dirty="0"/>
            </a:br>
            <a:endParaRPr lang="en-US" sz="1800" dirty="0"/>
          </a:p>
          <a:p>
            <a:pPr marL="457200" lvl="1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sz="1800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sz="1800" dirty="0"/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58F67F-33F6-470B-8113-D9B68CA890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32" y="3967133"/>
            <a:ext cx="2686336" cy="268633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F2D2940-3960-4317-A36D-4ED4F6CFD87C}"/>
              </a:ext>
            </a:extLst>
          </p:cNvPr>
          <p:cNvSpPr/>
          <p:nvPr/>
        </p:nvSpPr>
        <p:spPr>
          <a:xfrm>
            <a:off x="1292068" y="4198776"/>
            <a:ext cx="98193" cy="1212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83B23D-DB8B-4A51-97F5-4CF5159A7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5470" y="3879070"/>
            <a:ext cx="2442870" cy="29216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1EACCF-9225-488B-A7BD-3B8D2E1D89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7170" y="3879070"/>
            <a:ext cx="2586234" cy="27743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3FAD5B2-BC58-4414-8EA1-7E4D841425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7312" y="3967133"/>
            <a:ext cx="3190596" cy="263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46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Exercise 3: Hands on </a:t>
            </a:r>
            <a:r>
              <a:rPr lang="en-US" sz="3200" b="0" dirty="0" err="1">
                <a:cs typeface="Calibri" panose="020F0502020204030204" pitchFamily="34" charset="0"/>
              </a:rPr>
              <a:t>CWatM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208684" y="763120"/>
            <a:ext cx="8686800" cy="43347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4. Take a look at the settings file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Change settings_rhine30min.ini with a text editor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Look for gauges in settings_rhine30min.ini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Change it to Gauges = 6.25 51.75 7.75 49.75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Change </a:t>
            </a:r>
            <a:r>
              <a:rPr lang="en-US" sz="1800" dirty="0" err="1"/>
              <a:t>StepEnd</a:t>
            </a:r>
            <a:r>
              <a:rPr lang="en-US" sz="1800" dirty="0"/>
              <a:t> = 100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Start 02_exercise.bat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endParaRPr lang="en-US" sz="1800" dirty="0"/>
          </a:p>
          <a:p>
            <a:pPr marL="457200" lvl="1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sz="1800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sz="1800" dirty="0"/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8F1E92C-26ED-4217-8175-4E7D07034A6F}"/>
              </a:ext>
            </a:extLst>
          </p:cNvPr>
          <p:cNvGrpSpPr/>
          <p:nvPr/>
        </p:nvGrpSpPr>
        <p:grpSpPr>
          <a:xfrm>
            <a:off x="143814" y="3847063"/>
            <a:ext cx="5871116" cy="3528917"/>
            <a:chOff x="5829456" y="3329083"/>
            <a:chExt cx="5871116" cy="352891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C47739C-FF1E-4FD6-B843-5A93E65C02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7256"/>
            <a:stretch/>
          </p:blipFill>
          <p:spPr>
            <a:xfrm>
              <a:off x="5829456" y="3329083"/>
              <a:ext cx="5871116" cy="3528917"/>
            </a:xfrm>
            <a:prstGeom prst="rect">
              <a:avLst/>
            </a:prstGeom>
          </p:spPr>
        </p:pic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46A476-49FC-4FDD-A839-7979EE97CFCE}"/>
                </a:ext>
              </a:extLst>
            </p:cNvPr>
            <p:cNvSpPr/>
            <p:nvPr/>
          </p:nvSpPr>
          <p:spPr>
            <a:xfrm>
              <a:off x="7095044" y="3717520"/>
              <a:ext cx="139959" cy="14223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D87A713-9D49-4CD0-BABC-A617431EBD1E}"/>
                </a:ext>
              </a:extLst>
            </p:cNvPr>
            <p:cNvSpPr/>
            <p:nvPr/>
          </p:nvSpPr>
          <p:spPr>
            <a:xfrm>
              <a:off x="8289166" y="4691722"/>
              <a:ext cx="139959" cy="14223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7FE8AEE-9303-4D03-AF9F-DBB7D949D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0420" y="0"/>
            <a:ext cx="58161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64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Hands on </a:t>
            </a:r>
            <a:r>
              <a:rPr lang="en-US" sz="3200" b="0" dirty="0" err="1">
                <a:cs typeface="Calibri" panose="020F0502020204030204" pitchFamily="34" charset="0"/>
              </a:rPr>
              <a:t>CWatM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278132" y="1096152"/>
            <a:ext cx="9583838" cy="5509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9. Homework</a:t>
            </a:r>
          </a:p>
          <a:p>
            <a:pPr defTabSz="457200">
              <a:lnSpc>
                <a:spcPct val="150000"/>
              </a:lnSpc>
              <a:spcBef>
                <a:spcPts val="600"/>
              </a:spcBef>
              <a:defRPr sz="2800"/>
            </a:pPr>
            <a:r>
              <a:rPr lang="en-US" sz="1900" dirty="0"/>
              <a:t>Play around with the Rhine catchment</a:t>
            </a:r>
            <a:br>
              <a:rPr lang="en-US" sz="1900" dirty="0"/>
            </a:br>
            <a:r>
              <a:rPr lang="en-US" sz="1900" dirty="0"/>
              <a:t>change the settings file: settings_rhine30min.ini</a:t>
            </a:r>
          </a:p>
          <a:p>
            <a:pPr lvl="1" defTabSz="457200">
              <a:lnSpc>
                <a:spcPct val="100000"/>
              </a:lnSpc>
              <a:spcBef>
                <a:spcPts val="600"/>
              </a:spcBef>
              <a:defRPr sz="2800"/>
            </a:pPr>
            <a:r>
              <a:rPr lang="en-US" sz="1500" dirty="0"/>
              <a:t>Run for different times</a:t>
            </a:r>
          </a:p>
          <a:p>
            <a:pPr lvl="1" defTabSz="457200">
              <a:lnSpc>
                <a:spcPct val="100000"/>
              </a:lnSpc>
              <a:spcBef>
                <a:spcPts val="600"/>
              </a:spcBef>
              <a:defRPr sz="2800"/>
            </a:pPr>
            <a:r>
              <a:rPr lang="en-US" sz="1500" dirty="0"/>
              <a:t>Produce different outputs</a:t>
            </a:r>
          </a:p>
          <a:p>
            <a:pPr lvl="1" defTabSz="457200">
              <a:lnSpc>
                <a:spcPct val="100000"/>
              </a:lnSpc>
              <a:spcBef>
                <a:spcPts val="600"/>
              </a:spcBef>
              <a:defRPr sz="2800"/>
            </a:pPr>
            <a:endParaRPr lang="en-US" sz="1500" dirty="0"/>
          </a:p>
          <a:p>
            <a:pPr lvl="1" defTabSz="457200">
              <a:lnSpc>
                <a:spcPct val="150000"/>
              </a:lnSpc>
              <a:spcBef>
                <a:spcPts val="600"/>
              </a:spcBef>
              <a:defRPr sz="2800"/>
            </a:pPr>
            <a:endParaRPr lang="en-US" sz="1500" dirty="0"/>
          </a:p>
          <a:p>
            <a:pPr defTabSz="457200">
              <a:lnSpc>
                <a:spcPct val="150000"/>
              </a:lnSpc>
              <a:spcBef>
                <a:spcPts val="600"/>
              </a:spcBef>
              <a:defRPr sz="2800"/>
            </a:pPr>
            <a:r>
              <a:rPr lang="en-US" sz="1900" dirty="0"/>
              <a:t>What catchment are you interested?</a:t>
            </a:r>
          </a:p>
          <a:p>
            <a:pPr lvl="1" defTabSz="457200">
              <a:lnSpc>
                <a:spcPct val="100000"/>
              </a:lnSpc>
              <a:spcBef>
                <a:spcPts val="600"/>
              </a:spcBef>
              <a:defRPr sz="2800"/>
            </a:pPr>
            <a:r>
              <a:rPr lang="en-US" sz="1500" dirty="0"/>
              <a:t>Find out the coordinates (</a:t>
            </a:r>
            <a:r>
              <a:rPr lang="en-US" sz="1500" dirty="0" err="1"/>
              <a:t>lat</a:t>
            </a:r>
            <a:r>
              <a:rPr lang="en-US" sz="1500" dirty="0"/>
              <a:t>/</a:t>
            </a:r>
            <a:r>
              <a:rPr lang="en-US" sz="1500" dirty="0" err="1"/>
              <a:t>lon</a:t>
            </a:r>
            <a:r>
              <a:rPr lang="en-US" sz="1500" dirty="0"/>
              <a:t>) of the outlet point</a:t>
            </a:r>
          </a:p>
          <a:p>
            <a:pPr lvl="1" defTabSz="457200">
              <a:lnSpc>
                <a:spcPct val="100000"/>
              </a:lnSpc>
              <a:spcBef>
                <a:spcPts val="600"/>
              </a:spcBef>
              <a:defRPr sz="2800"/>
            </a:pPr>
            <a:r>
              <a:rPr lang="en-US" sz="1500" dirty="0"/>
              <a:t>Find out coordinates of gauges</a:t>
            </a:r>
          </a:p>
          <a:p>
            <a:pPr lvl="1" defTabSz="457200">
              <a:lnSpc>
                <a:spcPct val="100000"/>
              </a:lnSpc>
              <a:spcBef>
                <a:spcPts val="600"/>
              </a:spcBef>
              <a:defRPr sz="2800"/>
            </a:pPr>
            <a:r>
              <a:rPr lang="en-US" sz="1500" dirty="0"/>
              <a:t>Send me the coordinates for next lesson</a:t>
            </a:r>
          </a:p>
          <a:p>
            <a:pPr lvl="1" defTabSz="457200">
              <a:lnSpc>
                <a:spcPct val="150000"/>
              </a:lnSpc>
              <a:spcBef>
                <a:spcPts val="600"/>
              </a:spcBef>
              <a:defRPr sz="2800"/>
            </a:pPr>
            <a:endParaRPr lang="en-US" sz="1000" dirty="0"/>
          </a:p>
          <a:p>
            <a:pPr marL="457200" lvl="1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sz="1400" dirty="0"/>
          </a:p>
          <a:p>
            <a:pPr lvl="1" defTabSz="457200">
              <a:lnSpc>
                <a:spcPct val="150000"/>
              </a:lnSpc>
              <a:spcBef>
                <a:spcPts val="600"/>
              </a:spcBef>
              <a:defRPr sz="2800"/>
            </a:pPr>
            <a:endParaRPr lang="en-US" sz="1400" dirty="0"/>
          </a:p>
          <a:p>
            <a:pPr defTabSz="457200">
              <a:lnSpc>
                <a:spcPct val="150000"/>
              </a:lnSpc>
              <a:spcBef>
                <a:spcPts val="600"/>
              </a:spcBef>
              <a:defRPr sz="2800"/>
            </a:pPr>
            <a:endParaRPr lang="en-US" sz="1800" dirty="0">
              <a:solidFill>
                <a:schemeClr val="accent1"/>
              </a:solidFill>
            </a:endParaRPr>
          </a:p>
          <a:p>
            <a:pPr defTabSz="457200">
              <a:lnSpc>
                <a:spcPct val="150000"/>
              </a:lnSpc>
              <a:spcBef>
                <a:spcPts val="600"/>
              </a:spcBef>
              <a:defRPr sz="2800"/>
            </a:pPr>
            <a:endParaRPr lang="en-US" sz="1800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sz="1800" dirty="0"/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573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278131" y="531337"/>
            <a:ext cx="11847193" cy="55095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Problems</a:t>
            </a:r>
          </a:p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dirty="0"/>
          </a:p>
          <a:p>
            <a:pPr marL="0" indent="0" defTabSz="457200">
              <a:lnSpc>
                <a:spcPts val="2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Most problems come from different file systems, folder structures</a:t>
            </a:r>
          </a:p>
          <a:p>
            <a:pPr marL="0" indent="0" defTabSz="457200">
              <a:lnSpc>
                <a:spcPts val="2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We try to set up everything with relative path.</a:t>
            </a:r>
          </a:p>
          <a:p>
            <a:pPr marL="457200" indent="-457200" defTabSz="457200">
              <a:lnSpc>
                <a:spcPts val="2000"/>
              </a:lnSpc>
              <a:spcBef>
                <a:spcPts val="600"/>
              </a:spcBef>
              <a:buAutoNum type="arabicPeriod"/>
              <a:defRPr sz="2800"/>
            </a:pPr>
            <a:r>
              <a:rPr lang="en-US" sz="1800" dirty="0"/>
              <a:t>Please make sure that your folders have a similar structure like in slide 3 in cwatm_exercise1.ppt</a:t>
            </a:r>
          </a:p>
          <a:p>
            <a:pPr marL="457200" indent="-457200" defTabSz="457200">
              <a:lnSpc>
                <a:spcPts val="2000"/>
              </a:lnSpc>
              <a:spcBef>
                <a:spcPts val="600"/>
              </a:spcBef>
              <a:buAutoNum type="arabicPeriod"/>
              <a:defRPr sz="2800"/>
            </a:pPr>
            <a:r>
              <a:rPr lang="en-US" sz="1800" dirty="0"/>
              <a:t>The settings file has a part: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200" dirty="0"/>
              <a:t>[FILE_PATHS]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200" dirty="0" err="1"/>
              <a:t>PathRoot</a:t>
            </a:r>
            <a:r>
              <a:rPr lang="en-US" sz="1200" dirty="0"/>
              <a:t> = ../</a:t>
            </a:r>
            <a:r>
              <a:rPr lang="en-US" sz="1200" dirty="0" err="1"/>
              <a:t>cwatm_data</a:t>
            </a:r>
            <a:r>
              <a:rPr lang="en-US" sz="1200" dirty="0"/>
              <a:t>						../    	jumps back to the previous folder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200" dirty="0" err="1"/>
              <a:t>PathOut</a:t>
            </a:r>
            <a:r>
              <a:rPr lang="en-US" sz="1200" dirty="0"/>
              <a:t> = ./output							./ 	uses the folder output in the same folder as the settings file or the directory you are in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200" dirty="0" err="1"/>
              <a:t>PathMaps</a:t>
            </a:r>
            <a:r>
              <a:rPr lang="en-US" sz="1200" dirty="0"/>
              <a:t> = $(</a:t>
            </a:r>
            <a:r>
              <a:rPr lang="en-US" sz="1200" dirty="0" err="1"/>
              <a:t>PathRoot</a:t>
            </a:r>
            <a:r>
              <a:rPr lang="en-US" sz="1200" dirty="0"/>
              <a:t>)/cwatm_input30min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200" dirty="0" err="1"/>
              <a:t>PathMeteo</a:t>
            </a:r>
            <a:r>
              <a:rPr lang="en-US" sz="1200" dirty="0"/>
              <a:t> = $(</a:t>
            </a:r>
            <a:r>
              <a:rPr lang="en-US" sz="1200" dirty="0" err="1"/>
              <a:t>PathRoot</a:t>
            </a:r>
            <a:r>
              <a:rPr lang="en-US" sz="1200" dirty="0"/>
              <a:t>)/climate/</a:t>
            </a:r>
            <a:r>
              <a:rPr lang="en-US" sz="1200" dirty="0" err="1"/>
              <a:t>rhine</a:t>
            </a:r>
            <a:endParaRPr lang="en-US" sz="1200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endParaRPr lang="en-US" sz="1100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800" dirty="0"/>
              <a:t>3. If this is not working you can use also absolute path (also with white space)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200" dirty="0" err="1"/>
              <a:t>PathRoot</a:t>
            </a:r>
            <a:r>
              <a:rPr lang="en-US" sz="1200" dirty="0"/>
              <a:t> = C/root directory/</a:t>
            </a:r>
            <a:r>
              <a:rPr lang="en-US" sz="1200" dirty="0" err="1"/>
              <a:t>second.root</a:t>
            </a:r>
            <a:r>
              <a:rPr lang="en-US" sz="1200" dirty="0"/>
              <a:t>/</a:t>
            </a:r>
            <a:r>
              <a:rPr lang="en-US" sz="1200" dirty="0" err="1"/>
              <a:t>cwatm</a:t>
            </a:r>
            <a:r>
              <a:rPr lang="en-US" sz="1200" dirty="0"/>
              <a:t>/</a:t>
            </a:r>
            <a:r>
              <a:rPr lang="en-US" sz="1200" dirty="0" err="1"/>
              <a:t>cwatm_data</a:t>
            </a:r>
            <a:endParaRPr lang="en-US" sz="1200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endParaRPr lang="en-US" sz="1200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800" dirty="0"/>
              <a:t>4. If you execute </a:t>
            </a:r>
            <a:r>
              <a:rPr lang="en-US" sz="1800" dirty="0" err="1"/>
              <a:t>cwatm</a:t>
            </a:r>
            <a:r>
              <a:rPr lang="en-US" sz="1800" dirty="0"/>
              <a:t> you can also use absolute path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200" dirty="0"/>
              <a:t>instead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200" dirty="0"/>
              <a:t>../</a:t>
            </a:r>
            <a:r>
              <a:rPr lang="en-US" sz="1200" dirty="0" err="1"/>
              <a:t>CWATM_model</a:t>
            </a:r>
            <a:r>
              <a:rPr lang="en-US" sz="1200" dirty="0"/>
              <a:t>/</a:t>
            </a:r>
            <a:r>
              <a:rPr lang="en-US" sz="1200" dirty="0" err="1"/>
              <a:t>CWatMexe</a:t>
            </a:r>
            <a:r>
              <a:rPr lang="en-US" sz="1200" dirty="0"/>
              <a:t>/cwatm.exe settings_rhine30min.ini –l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200" dirty="0"/>
              <a:t>“C/root directory/</a:t>
            </a:r>
            <a:r>
              <a:rPr lang="en-US" sz="1200" dirty="0" err="1"/>
              <a:t>second.root</a:t>
            </a:r>
            <a:r>
              <a:rPr lang="en-US" sz="1200" dirty="0"/>
              <a:t>/</a:t>
            </a:r>
            <a:r>
              <a:rPr lang="en-US" sz="1200" dirty="0" err="1"/>
              <a:t>cwatm</a:t>
            </a:r>
            <a:r>
              <a:rPr lang="en-US" sz="1200" dirty="0"/>
              <a:t>/</a:t>
            </a:r>
            <a:r>
              <a:rPr lang="en-US" sz="1200" dirty="0" err="1"/>
              <a:t>CWATM_model</a:t>
            </a:r>
            <a:r>
              <a:rPr lang="en-US" sz="1200" dirty="0"/>
              <a:t>/</a:t>
            </a:r>
            <a:r>
              <a:rPr lang="en-US" sz="1200" dirty="0" err="1"/>
              <a:t>CWatMexe</a:t>
            </a:r>
            <a:r>
              <a:rPr lang="en-US" sz="1200" dirty="0"/>
              <a:t>/cwatm.exe” settings_rhine30min.ini –l  </a:t>
            </a:r>
            <a:r>
              <a:rPr lang="en-US" sz="1200" dirty="0">
                <a:solidFill>
                  <a:srgbClr val="FF0000"/>
                </a:solidFill>
              </a:rPr>
              <a:t> (mind the “ if there are white spaces)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endParaRPr lang="en-US" sz="1200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endParaRPr lang="en-US" sz="1200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800" dirty="0"/>
              <a:t>5. Some other errors we address in: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8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https://cwatm.iiasa.ac.at/tutorial.html#test-the-python-model-version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endParaRPr lang="en-US" sz="1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40744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IIASA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61C6C0"/>
      </a:accent2>
      <a:accent3>
        <a:srgbClr val="207F6E"/>
      </a:accent3>
      <a:accent4>
        <a:srgbClr val="FCBB40"/>
      </a:accent4>
      <a:accent5>
        <a:srgbClr val="EE696B"/>
      </a:accent5>
      <a:accent6>
        <a:srgbClr val="684C94"/>
      </a:accent6>
      <a:hlink>
        <a:srgbClr val="FCBB40"/>
      </a:hlink>
      <a:folHlink>
        <a:srgbClr val="BA8A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2BCD4A24-3CF9-AA4E-9FEA-259FD1DA9940}" vid="{A389A1A4-9365-5B45-BF73-70081AA05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2943</TotalTime>
  <Words>869</Words>
  <Application>Microsoft Office PowerPoint</Application>
  <PresentationFormat>Widescreen</PresentationFormat>
  <Paragraphs>112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</vt:lpstr>
      <vt:lpstr>Tahoma</vt:lpstr>
      <vt:lpstr>Times New Roman</vt:lpstr>
      <vt:lpstr>1_Office Theme</vt:lpstr>
      <vt:lpstr>PowerPoint Presentation</vt:lpstr>
      <vt:lpstr>Hands on CWatM    </vt:lpstr>
      <vt:lpstr>Hands on CWatM    </vt:lpstr>
      <vt:lpstr>Hands on CWatM    </vt:lpstr>
      <vt:lpstr>Hands on CWatM    </vt:lpstr>
      <vt:lpstr>Hands on CWatM    </vt:lpstr>
      <vt:lpstr>Exercise 3: Hands on CWatM    </vt:lpstr>
      <vt:lpstr>Hands on CWatM 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Burek</dc:creator>
  <cp:lastModifiedBy>SMILOVIC Mikhail</cp:lastModifiedBy>
  <cp:revision>107</cp:revision>
  <dcterms:created xsi:type="dcterms:W3CDTF">2019-05-30T06:24:47Z</dcterms:created>
  <dcterms:modified xsi:type="dcterms:W3CDTF">2022-12-27T11:12:14Z</dcterms:modified>
</cp:coreProperties>
</file>