
<file path=[Content_Types].xml><?xml version="1.0" encoding="utf-8"?>
<Types xmlns="http://schemas.openxmlformats.org/package/2006/content-types">
  <Default Extension="(null)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57" r:id="rId3"/>
    <p:sldId id="2560" r:id="rId4"/>
    <p:sldId id="2561" r:id="rId5"/>
    <p:sldId id="2562" r:id="rId6"/>
    <p:sldId id="2555" r:id="rId7"/>
    <p:sldId id="25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66" y="48"/>
      </p:cViewPr>
      <p:guideLst>
        <p:guide orient="horz" pos="34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D02D5-C0FE-441E-8F91-6CCDB3F0CBDF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495DD-F9B7-4207-8DCE-9AEB12DB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5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794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DEDF10-A130-4586-BC5F-2FA825BAC0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794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07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546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403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59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794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390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5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712" y="1122363"/>
            <a:ext cx="9659112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712" y="3712464"/>
            <a:ext cx="8196072" cy="154533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432C23-CFC4-DC44-9D7B-0DCBE41B1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062" y="276512"/>
            <a:ext cx="2086125" cy="5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4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3" y="987427"/>
            <a:ext cx="694943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FED4CC-B694-4F4C-8AC8-7D4040DF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4412EC-2A2F-F34F-AFA3-D552E85C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355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6113" y="987427"/>
            <a:ext cx="748588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95EF8D4-5B50-564A-8E71-ACB42B8E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42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11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8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laim (2) &amp;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GB" noProof="0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24"/>
          </p:nvPr>
        </p:nvSpPr>
        <p:spPr>
          <a:xfrm>
            <a:off x="911425" y="1916832"/>
            <a:ext cx="1072389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11425" y="6093296"/>
            <a:ext cx="10723893" cy="28800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GB" noProof="0" dirty="0"/>
              <a:t>Click to edit Subtitle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912285" y="1052514"/>
            <a:ext cx="10656324" cy="792311"/>
          </a:xfrm>
        </p:spPr>
        <p:txBody>
          <a:bodyPr/>
          <a:lstStyle>
            <a:lvl1pPr marL="0" indent="0">
              <a:buNone/>
              <a:defRPr sz="2400" i="1">
                <a:solidFill>
                  <a:srgbClr val="143C86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 dirty="0"/>
              <a:t>Click to add Claim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r-HR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5633C8-4A1E-AE41-9551-4706842F4652}" type="slidenum">
              <a:rPr kumimoji="0" lang="uk-UA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0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C5343C-BA2D-BA4E-A0D2-0D3AB9309CE5}"/>
              </a:ext>
            </a:extLst>
          </p:cNvPr>
          <p:cNvSpPr/>
          <p:nvPr userDrawn="1"/>
        </p:nvSpPr>
        <p:spPr>
          <a:xfrm>
            <a:off x="0" y="5845215"/>
            <a:ext cx="3368233" cy="1012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FC5C03-3F87-0740-8183-695B10F501A5}" type="datetimeFigureOut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12/27/2022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1026054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entry-slide-content-l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050"/>
            <a:ext cx="12192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31" y="276347"/>
            <a:ext cx="10515600" cy="71795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494931" y="852260"/>
            <a:ext cx="1169706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>
          <a:xfrm>
            <a:off x="9285303" y="640074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3D187B-4C43-40C7-9D44-F1028C8FDEE4}" type="slidenum">
              <a:rPr kumimoji="0" lang="ja-JP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コンテンツ プレースホルダー 16"/>
          <p:cNvSpPr>
            <a:spLocks noGrp="1"/>
          </p:cNvSpPr>
          <p:nvPr>
            <p:ph sz="quarter" idx="13"/>
          </p:nvPr>
        </p:nvSpPr>
        <p:spPr>
          <a:xfrm>
            <a:off x="5444971" y="-19050"/>
            <a:ext cx="6747029" cy="29539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76064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3CA68-8BFC-2E4B-9706-CD8F1F3984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Click to </a:t>
            </a:r>
            <a:r>
              <a:rPr lang="en-GB" noProof="0" dirty="0"/>
              <a:t>edit</a:t>
            </a:r>
            <a:r>
              <a:rPr lang="en-GB" dirty="0"/>
              <a:t> title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CE152937-DA5F-AD4E-8DC4-ADED40C520B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90550" y="3417888"/>
            <a:ext cx="11229935" cy="153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Click to edit subtitle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B1D1861B-F743-E74C-A3DE-0E6A3FE4B4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0551" y="5083662"/>
            <a:ext cx="11229933" cy="936139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 algn="r">
              <a:buNone/>
              <a:defRPr sz="280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noProof="0" dirty="0"/>
              <a:t>Click to edit name and conference/location</a:t>
            </a:r>
          </a:p>
        </p:txBody>
      </p:sp>
    </p:spTree>
    <p:extLst>
      <p:ext uri="{BB962C8B-B14F-4D97-AF65-F5344CB8AC3E}">
        <p14:creationId xmlns:p14="http://schemas.microsoft.com/office/powerpoint/2010/main" val="1463399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laim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0"/>
            <a:ext cx="10655300" cy="1044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sz="3600" i="1" noProof="0" dirty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Click to add claim</a:t>
            </a:r>
            <a:br>
              <a:rPr lang="en-US" noProof="0" dirty="0"/>
            </a:br>
            <a:r>
              <a:rPr lang="en-US" noProof="0" dirty="0"/>
              <a:t>with a second line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752BF138-1775-6148-A974-5C16BE30993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A4A74F14-897C-6E4D-9528-D7A9EF6FDA3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D5C5EC56-06C5-7043-8E2C-AC0D3AF234A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42429B-F3DE-644E-A4AB-CEBD3E936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2713" y="1977546"/>
            <a:ext cx="11495912" cy="4173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8951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2017525"/>
            <a:ext cx="1829334" cy="43227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400" i="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 dirty="0"/>
              <a:t>Section #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29D5D4-C64B-074D-8279-BA239F46B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713" y="2741044"/>
            <a:ext cx="8911916" cy="653341"/>
          </a:xfrm>
        </p:spPr>
        <p:txBody>
          <a:bodyPr vert="horz" lIns="0" tIns="36000" rIns="0" bIns="36000" rtlCol="0" anchor="b">
            <a:normAutofit/>
          </a:bodyPr>
          <a:lstStyle>
            <a:lvl1pPr>
              <a:defRPr lang="de-DE" sz="40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EB4B0E75-1EF5-3F4E-9763-1ADA2EE8CD8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774733" y="6548750"/>
            <a:ext cx="9084295" cy="230266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B8A87EB-53EF-6C4E-AEB5-195A5FC670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79ECAAF-9C72-C046-8E8B-212A51577E4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1950" y="3685633"/>
            <a:ext cx="8912680" cy="24657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77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658179"/>
            <a:ext cx="9610344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3675065"/>
            <a:ext cx="9195816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10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two columns) with 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2"/>
            <a:ext cx="10655300" cy="50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3600" i="1" baseline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 dirty="0"/>
              <a:t>Click to add claim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29D5D4-C64B-074D-8279-BA239F46B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EB4B0E75-1EF5-3F4E-9763-1ADA2EE8CD8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774733" y="6548750"/>
            <a:ext cx="9084295" cy="230266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B8A87EB-53EF-6C4E-AEB5-195A5FC670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79ECAAF-9C72-C046-8E8B-212A51577E4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1950" y="1439013"/>
            <a:ext cx="5614416" cy="47124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>
          <a:xfrm>
            <a:off x="6222671" y="1438275"/>
            <a:ext cx="5614416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494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4BEB4E2-004E-2A4A-A4E5-791ECEE48A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E624A94B-69A8-A64E-AC8E-D406AC1674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7A718F5-12AB-7444-AEA8-0CAA0EF22F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D7969FA-78A3-8649-902C-D12F28E35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362713" y="1270661"/>
            <a:ext cx="5610575" cy="48828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6246421" y="1270000"/>
            <a:ext cx="5612204" cy="4883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2202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itchFamily="34" charset="0"/>
              <a:ea typeface="Tahoma" panose="020B0604030504040204" pitchFamily="34" charset="0"/>
              <a:cs typeface="Arial" pitchFamily="34" charset="0"/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857529-EAD9-48B3-91A9-187C3E17D5B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, date</a:t>
            </a:r>
          </a:p>
        </p:txBody>
      </p:sp>
    </p:spTree>
    <p:extLst>
      <p:ext uri="{BB962C8B-B14F-4D97-AF65-F5344CB8AC3E}">
        <p14:creationId xmlns:p14="http://schemas.microsoft.com/office/powerpoint/2010/main" val="5298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1"/>
            <a:ext cx="10991088" cy="83725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1" y="1080655"/>
            <a:ext cx="11542962" cy="50323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290081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001487"/>
            <a:ext cx="5574792" cy="51114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001487"/>
            <a:ext cx="5574792" cy="51114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67AE00-67FF-3C4A-9C34-D662128D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-25887"/>
            <a:ext cx="10515600" cy="10273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24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0"/>
            <a:ext cx="10991088" cy="74504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021007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021007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043709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403014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969963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969963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068946"/>
            <a:ext cx="5574792" cy="404401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068946"/>
            <a:ext cx="5574792" cy="404401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223357-BF2B-1446-9B75-489DB9B4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0"/>
            <a:ext cx="10991088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077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53225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10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0"/>
            <a:ext cx="10515600" cy="8312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8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5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(null)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23257"/>
            <a:ext cx="10655808" cy="515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271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608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0"/>
            <a:ext cx="10658856" cy="1023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1752F-D51E-0D41-BBC4-900B7994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4992" y="6356351"/>
            <a:ext cx="5462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827EF0-AFE4-C747-9A5E-7A066B0223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7661" b="-5127"/>
          <a:stretch/>
        </p:blipFill>
        <p:spPr>
          <a:xfrm>
            <a:off x="11396400" y="163109"/>
            <a:ext cx="411168" cy="405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DEB544-1A36-D141-A1B5-86E1E45B07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7661" b="-5127"/>
          <a:stretch/>
        </p:blipFill>
        <p:spPr>
          <a:xfrm>
            <a:off x="11396400" y="163905"/>
            <a:ext cx="411168" cy="4053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20" y="3464"/>
            <a:ext cx="4564481" cy="6854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63FD1B-2945-9D4A-B758-A8D99159B6D1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558" y="161471"/>
            <a:ext cx="459381" cy="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9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  <p:sldLayoutId id="2147483679" r:id="rId17"/>
    <p:sldLayoutId id="2147483680" r:id="rId18"/>
    <p:sldLayoutId id="2147483681" r:id="rId19"/>
    <p:sldLayoutId id="2147483683" r:id="rId20"/>
    <p:sldLayoutId id="2147483684" r:id="rId21"/>
    <p:sldLayoutId id="214748368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iasa/CWa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iasa/CWatM/tree/version1.05/tutorial/CWATM_mode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iasa/CWatM/tree/version1.05/tutorial/CWATM_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iasa/CWatM/tree/version1.05/tutorial/CWATM_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watm.iiasa.ac.at/tutorial.html#test-the-python-model-vers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93887" y="1790790"/>
            <a:ext cx="1186791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eaLnBrk="1" latinLnBrk="0" hangingPunct="1">
              <a:lnSpc>
                <a:spcPct val="90000"/>
              </a:lnSpc>
              <a:buNone/>
              <a:defRPr sz="4400" b="1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/>
              <a:t>CWatM Tutorials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6C3B0A-0F5C-4DCE-98B9-24B189E24008}"/>
              </a:ext>
            </a:extLst>
          </p:cNvPr>
          <p:cNvSpPr txBox="1"/>
          <p:nvPr/>
        </p:nvSpPr>
        <p:spPr>
          <a:xfrm>
            <a:off x="993887" y="3228388"/>
            <a:ext cx="8980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International Institute for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Applied Systems Analysis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Water Security Program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28BEA4-CB9F-4FB1-88D9-7656984B7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506" y="1745438"/>
            <a:ext cx="6431634" cy="388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08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5692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Tutorial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11193462" cy="5814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1. Setting up the tutorial from </a:t>
            </a:r>
            <a:r>
              <a:rPr lang="en-US" dirty="0" err="1"/>
              <a:t>Github</a:t>
            </a:r>
            <a:endParaRPr lang="en-US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Go to </a:t>
            </a:r>
            <a:r>
              <a:rPr lang="en-US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https://github.com/iiasa/CWatM</a:t>
            </a:r>
            <a:endParaRPr lang="en-US" sz="1800" dirty="0">
              <a:solidFill>
                <a:srgbClr val="0070C0"/>
              </a:solidFill>
            </a:endParaRP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Download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highlight>
                  <a:srgbClr val="008000"/>
                </a:highlight>
              </a:rPr>
              <a:t>Code</a:t>
            </a:r>
            <a:r>
              <a:rPr lang="en-US" sz="1800" dirty="0"/>
              <a:t> with </a:t>
            </a:r>
            <a:r>
              <a:rPr lang="en-US" sz="1800" b="1" dirty="0"/>
              <a:t>Download ZIP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b="1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b="1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b="1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b="1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b="1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b="1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b="1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and unzip it somewhere on your computer (does not matter where)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514A3-7CEB-4843-93EF-067B52CE0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92" y="2839947"/>
            <a:ext cx="7387817" cy="337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5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5692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Tutorial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693740" y="1126729"/>
            <a:ext cx="11193462" cy="53524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2. Downloading the large files stored as </a:t>
            </a:r>
            <a:r>
              <a:rPr lang="en-US" dirty="0" err="1"/>
              <a:t>GitHUB</a:t>
            </a:r>
            <a:r>
              <a:rPr lang="en-US" dirty="0"/>
              <a:t> LFS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Go to </a:t>
            </a:r>
            <a:r>
              <a:rPr lang="en-US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https://github.com/iiasa/CWatM/tree/version1.05/tutorial/CWATM_model</a:t>
            </a:r>
            <a:endParaRPr lang="en-US" sz="1800" dirty="0">
              <a:solidFill>
                <a:srgbClr val="0070C0"/>
              </a:solidFill>
            </a:endParaRP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Click on CWatMexe.zip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Download file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Copy file to ../tutorial/</a:t>
            </a:r>
            <a:r>
              <a:rPr lang="en-US" sz="1800" dirty="0" err="1"/>
              <a:t>CWATM_model</a:t>
            </a: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Extract .zip files</a:t>
            </a:r>
            <a:br>
              <a:rPr lang="en-US" sz="1800" dirty="0"/>
            </a:br>
            <a:r>
              <a:rPr lang="en-US" sz="1800" dirty="0"/>
              <a:t>with “Extract here”</a:t>
            </a:r>
            <a:br>
              <a:rPr lang="en-US" sz="1800" dirty="0"/>
            </a:br>
            <a:r>
              <a:rPr lang="en-US" sz="1800" dirty="0"/>
              <a:t>which generates the folder “</a:t>
            </a:r>
            <a:r>
              <a:rPr lang="en-US" sz="1800" dirty="0" err="1"/>
              <a:t>CWatM</a:t>
            </a:r>
            <a:r>
              <a:rPr lang="en-US" sz="1800" dirty="0"/>
              <a:t>” and “</a:t>
            </a:r>
            <a:r>
              <a:rPr lang="en-US" sz="1800" dirty="0" err="1"/>
              <a:t>CWatMexe</a:t>
            </a:r>
            <a:r>
              <a:rPr lang="en-US" sz="1800" dirty="0"/>
              <a:t>”</a:t>
            </a:r>
            <a:br>
              <a:rPr lang="en-US" sz="1800" dirty="0"/>
            </a:br>
            <a:endParaRPr lang="en-US" sz="1800" dirty="0"/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C19EC-6CDC-4AD8-ADC8-807A7936F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526" y="3274519"/>
            <a:ext cx="10405382" cy="632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FEA18B-D9C0-4B29-B025-10AE8DE44C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097"/>
          <a:stretch/>
        </p:blipFill>
        <p:spPr>
          <a:xfrm>
            <a:off x="5585454" y="3930355"/>
            <a:ext cx="1485900" cy="13716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75F6EC-612D-46E2-81D7-181F5EE87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7247" y="4117851"/>
            <a:ext cx="1504950" cy="914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5752C2-EE41-42BA-9FA2-0A5D24593A4E}"/>
              </a:ext>
            </a:extLst>
          </p:cNvPr>
          <p:cNvCxnSpPr>
            <a:cxnSpLocks/>
          </p:cNvCxnSpPr>
          <p:nvPr/>
        </p:nvCxnSpPr>
        <p:spPr>
          <a:xfrm flipV="1">
            <a:off x="6748228" y="4616190"/>
            <a:ext cx="1048825" cy="614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72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5692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Tutorial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11193462" cy="535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3. Downloading the large files stored as </a:t>
            </a:r>
            <a:r>
              <a:rPr lang="en-US" dirty="0" err="1"/>
              <a:t>GitHUB</a:t>
            </a:r>
            <a:r>
              <a:rPr lang="en-US" dirty="0"/>
              <a:t> LFS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Go to </a:t>
            </a:r>
            <a:r>
              <a:rPr lang="en-US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https://github.com/iiasa/CWatM/tree/version1.05/tutorial/CWATM_data</a:t>
            </a:r>
            <a:endParaRPr lang="en-US" sz="1800" dirty="0">
              <a:solidFill>
                <a:srgbClr val="0070C0"/>
              </a:solidFill>
            </a:endParaRP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Click on </a:t>
            </a:r>
            <a:r>
              <a:rPr lang="en-US" sz="1800" b="1" dirty="0"/>
              <a:t>cwatm_input30min.zip </a:t>
            </a:r>
            <a:r>
              <a:rPr lang="en-US" sz="1800" dirty="0"/>
              <a:t>and download file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Copy file to ../tutorial/</a:t>
            </a:r>
            <a:r>
              <a:rPr lang="en-US" sz="1800" dirty="0" err="1"/>
              <a:t>CWATM_data</a:t>
            </a:r>
            <a:r>
              <a:rPr lang="en-US" sz="1800" dirty="0"/>
              <a:t>: 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Extract .zip files</a:t>
            </a:r>
            <a:br>
              <a:rPr lang="en-US" sz="1800" dirty="0"/>
            </a:br>
            <a:r>
              <a:rPr lang="en-US" sz="1800" dirty="0"/>
              <a:t>with “Extract here”</a:t>
            </a:r>
            <a:br>
              <a:rPr lang="en-US" sz="1800" dirty="0"/>
            </a:br>
            <a:r>
              <a:rPr lang="en-US" sz="1800" dirty="0"/>
              <a:t>which generates the folder “cwatm_input30min” </a:t>
            </a:r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2627D6-A9B3-4411-A97E-F3F9CAA30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397" y="2684518"/>
            <a:ext cx="1657350" cy="1885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A64FC5-3D28-4FFC-AD6B-D50572258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704" y="2961527"/>
            <a:ext cx="1857375" cy="1104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E75455-2180-4C74-B0EF-99522B904D65}"/>
              </a:ext>
            </a:extLst>
          </p:cNvPr>
          <p:cNvCxnSpPr>
            <a:cxnSpLocks/>
          </p:cNvCxnSpPr>
          <p:nvPr/>
        </p:nvCxnSpPr>
        <p:spPr>
          <a:xfrm>
            <a:off x="6703824" y="3688456"/>
            <a:ext cx="179731" cy="1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5A2820-D6B5-478E-9852-30E8942736D6}"/>
              </a:ext>
            </a:extLst>
          </p:cNvPr>
          <p:cNvSpPr txBox="1"/>
          <p:nvPr/>
        </p:nvSpPr>
        <p:spPr>
          <a:xfrm>
            <a:off x="6921282" y="3549387"/>
            <a:ext cx="1257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Extract here</a:t>
            </a:r>
          </a:p>
        </p:txBody>
      </p:sp>
    </p:spTree>
    <p:extLst>
      <p:ext uri="{BB962C8B-B14F-4D97-AF65-F5344CB8AC3E}">
        <p14:creationId xmlns:p14="http://schemas.microsoft.com/office/powerpoint/2010/main" val="140077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45692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Tutorial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11193462" cy="535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4. Downloading the large files stored as </a:t>
            </a:r>
            <a:r>
              <a:rPr lang="en-US" dirty="0" err="1"/>
              <a:t>GitHUB</a:t>
            </a:r>
            <a:r>
              <a:rPr lang="en-US" dirty="0"/>
              <a:t> LFS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Go to </a:t>
            </a:r>
            <a:r>
              <a:rPr lang="en-US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https://github.com/iiasa/CWatM/tree/version1.05/tutorial/CWATM_data</a:t>
            </a:r>
            <a:r>
              <a:rPr lang="en-US" sz="1800" dirty="0">
                <a:solidFill>
                  <a:srgbClr val="0070C0"/>
                </a:solidFill>
              </a:rPr>
              <a:t>/climate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Click on </a:t>
            </a:r>
            <a:r>
              <a:rPr lang="en-US" sz="1800" b="1" dirty="0"/>
              <a:t>climate_rhine.zip </a:t>
            </a:r>
            <a:r>
              <a:rPr lang="en-US" sz="1800" dirty="0"/>
              <a:t>and download file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Copy file to ../tutorial/</a:t>
            </a:r>
            <a:r>
              <a:rPr lang="en-US" sz="1800" dirty="0" err="1"/>
              <a:t>CWATM_data</a:t>
            </a:r>
            <a:r>
              <a:rPr lang="en-US" sz="1800" dirty="0"/>
              <a:t>/climate: </a:t>
            </a:r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sz="1800" dirty="0"/>
          </a:p>
          <a:p>
            <a:pPr marL="800100" lvl="1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r>
              <a:rPr lang="en-US" sz="1800" dirty="0"/>
              <a:t>Extract .zip files</a:t>
            </a:r>
            <a:br>
              <a:rPr lang="en-US" sz="1800" dirty="0"/>
            </a:br>
            <a:r>
              <a:rPr lang="en-US" sz="1800" dirty="0"/>
              <a:t>with “Extract here”</a:t>
            </a:r>
            <a:br>
              <a:rPr lang="en-US" sz="1800" dirty="0"/>
            </a:br>
            <a:r>
              <a:rPr lang="en-US" sz="1800" dirty="0"/>
              <a:t>which generates the folder “</a:t>
            </a:r>
            <a:r>
              <a:rPr lang="en-US" sz="1800" dirty="0" err="1"/>
              <a:t>rhine</a:t>
            </a:r>
            <a:r>
              <a:rPr lang="en-US" sz="1800" dirty="0"/>
              <a:t>” </a:t>
            </a:r>
          </a:p>
          <a:p>
            <a:pPr marL="457200" lvl="1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65BE60-6D70-49F1-943C-23D90AB12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035" y="3118281"/>
            <a:ext cx="1857375" cy="1104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52D3FE-2E5C-45E4-A659-CD864F565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6416" y="3013506"/>
            <a:ext cx="1409700" cy="6572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A86931-9BEA-49BA-BC37-2B3100C40F7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383"/>
          <a:stretch/>
        </p:blipFill>
        <p:spPr>
          <a:xfrm>
            <a:off x="8784444" y="4118746"/>
            <a:ext cx="1971675" cy="10890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CB9FE2-CC63-4B1E-AB07-C0B19B54A01D}"/>
              </a:ext>
            </a:extLst>
          </p:cNvPr>
          <p:cNvCxnSpPr>
            <a:cxnSpLocks/>
          </p:cNvCxnSpPr>
          <p:nvPr/>
        </p:nvCxnSpPr>
        <p:spPr>
          <a:xfrm>
            <a:off x="6882511" y="3232764"/>
            <a:ext cx="1617055" cy="3191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7C9DCA-2C2C-4B58-B967-9E799791AD13}"/>
              </a:ext>
            </a:extLst>
          </p:cNvPr>
          <p:cNvCxnSpPr>
            <a:cxnSpLocks/>
          </p:cNvCxnSpPr>
          <p:nvPr/>
        </p:nvCxnSpPr>
        <p:spPr>
          <a:xfrm>
            <a:off x="9131266" y="3665091"/>
            <a:ext cx="422037" cy="4536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D8B424-3D8F-43BD-8FE7-8A8A934EFD2F}"/>
              </a:ext>
            </a:extLst>
          </p:cNvPr>
          <p:cNvSpPr txBox="1"/>
          <p:nvPr/>
        </p:nvSpPr>
        <p:spPr>
          <a:xfrm>
            <a:off x="9350993" y="3764914"/>
            <a:ext cx="1257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Extract here</a:t>
            </a:r>
          </a:p>
        </p:txBody>
      </p:sp>
    </p:spTree>
    <p:extLst>
      <p:ext uri="{BB962C8B-B14F-4D97-AF65-F5344CB8AC3E}">
        <p14:creationId xmlns:p14="http://schemas.microsoft.com/office/powerpoint/2010/main" val="64738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96288" y="97361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Hands on </a:t>
            </a:r>
            <a:r>
              <a:rPr lang="en-US" sz="3200" b="0" dirty="0" err="1">
                <a:cs typeface="Calibri" panose="020F0502020204030204" pitchFamily="34" charset="0"/>
              </a:rPr>
              <a:t>CWatM</a:t>
            </a:r>
            <a:br>
              <a:rPr lang="en-US" sz="3200" b="0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545692" y="1126729"/>
            <a:ext cx="8686800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5. Folder structure</a:t>
            </a:r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6840B-5184-41DB-BA59-6643A8F9D72C}"/>
              </a:ext>
            </a:extLst>
          </p:cNvPr>
          <p:cNvSpPr txBox="1"/>
          <p:nvPr/>
        </p:nvSpPr>
        <p:spPr>
          <a:xfrm>
            <a:off x="508997" y="1959429"/>
            <a:ext cx="414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folder structure should like this: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493079-78D2-4568-B1D2-4D19E139F1B1}"/>
              </a:ext>
            </a:extLst>
          </p:cNvPr>
          <p:cNvSpPr txBox="1"/>
          <p:nvPr/>
        </p:nvSpPr>
        <p:spPr>
          <a:xfrm>
            <a:off x="627924" y="2630347"/>
            <a:ext cx="157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folder: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C39C70-7085-4FBE-B376-27E39B4D494C}"/>
              </a:ext>
            </a:extLst>
          </p:cNvPr>
          <p:cNvCxnSpPr>
            <a:cxnSpLocks/>
          </p:cNvCxnSpPr>
          <p:nvPr/>
        </p:nvCxnSpPr>
        <p:spPr>
          <a:xfrm>
            <a:off x="1904871" y="3124397"/>
            <a:ext cx="1482786" cy="9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704971B5-7A58-4A16-A09B-3A01A6536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341" y="3261126"/>
            <a:ext cx="1657350" cy="1885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8A411AC-D05E-4BFB-902F-D8BE5538C782}"/>
              </a:ext>
            </a:extLst>
          </p:cNvPr>
          <p:cNvSpPr txBox="1"/>
          <p:nvPr/>
        </p:nvSpPr>
        <p:spPr>
          <a:xfrm>
            <a:off x="484980" y="5454278"/>
            <a:ext cx="17221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It does not matter if your</a:t>
            </a:r>
          </a:p>
          <a:p>
            <a:r>
              <a:rPr lang="en-US" sz="1100" dirty="0">
                <a:solidFill>
                  <a:srgbClr val="FF0000"/>
                </a:solidFill>
              </a:rPr>
              <a:t>root folder has whitespace or any other strange characters</a:t>
            </a:r>
          </a:p>
          <a:p>
            <a:r>
              <a:rPr lang="en-US" sz="1100" dirty="0">
                <a:solidFill>
                  <a:srgbClr val="FF0000"/>
                </a:solidFill>
              </a:rPr>
              <a:t>We are using relative paths!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A04038-21B3-4C36-AABF-5E26F6224E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049"/>
          <a:stretch/>
        </p:blipFill>
        <p:spPr>
          <a:xfrm>
            <a:off x="682525" y="2966562"/>
            <a:ext cx="1485900" cy="14522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CD7C0A-16AB-4D7D-9160-EE33B3FE6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841" y="2857024"/>
            <a:ext cx="1857375" cy="1104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F2A40B-1824-454A-8EC5-C9989B0BEC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7779" y="964177"/>
            <a:ext cx="1409700" cy="6572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40A71B-D612-4B3B-B598-A7E0E75A360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383"/>
          <a:stretch/>
        </p:blipFill>
        <p:spPr>
          <a:xfrm>
            <a:off x="7862175" y="1832247"/>
            <a:ext cx="1971675" cy="10890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38A0348-97ED-4904-896D-783A0B55994F}"/>
              </a:ext>
            </a:extLst>
          </p:cNvPr>
          <p:cNvSpPr txBox="1"/>
          <p:nvPr/>
        </p:nvSpPr>
        <p:spPr>
          <a:xfrm rot="1353919">
            <a:off x="6834991" y="1683136"/>
            <a:ext cx="1257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Extract here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C53204-23E6-4CA3-B7B9-22FF71FDC96F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543683" y="1481153"/>
            <a:ext cx="339450" cy="99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BEEE6F-B1FE-4932-8C42-023F2138D96B}"/>
              </a:ext>
            </a:extLst>
          </p:cNvPr>
          <p:cNvCxnSpPr>
            <a:cxnSpLocks/>
          </p:cNvCxnSpPr>
          <p:nvPr/>
        </p:nvCxnSpPr>
        <p:spPr>
          <a:xfrm>
            <a:off x="6364397" y="1232585"/>
            <a:ext cx="1524570" cy="589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EDABC7E7-F46D-435B-A5A1-E6957B1CA7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1618" y="972775"/>
            <a:ext cx="1524000" cy="18954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C30224-1D18-49E3-AE8F-7685A3196698}"/>
              </a:ext>
            </a:extLst>
          </p:cNvPr>
          <p:cNvCxnSpPr>
            <a:cxnSpLocks/>
          </p:cNvCxnSpPr>
          <p:nvPr/>
        </p:nvCxnSpPr>
        <p:spPr>
          <a:xfrm>
            <a:off x="6364397" y="1072800"/>
            <a:ext cx="3698222" cy="43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E0AAC44-20E6-4348-B9F4-D7FD89B229BA}"/>
              </a:ext>
            </a:extLst>
          </p:cNvPr>
          <p:cNvSpPr txBox="1"/>
          <p:nvPr/>
        </p:nvSpPr>
        <p:spPr>
          <a:xfrm>
            <a:off x="6965247" y="800578"/>
            <a:ext cx="2868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Exercise 4: put global climate from ftp here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4053C8-A0C8-4B5E-89DA-358B7A2FBACE}"/>
              </a:ext>
            </a:extLst>
          </p:cNvPr>
          <p:cNvCxnSpPr>
            <a:cxnSpLocks/>
          </p:cNvCxnSpPr>
          <p:nvPr/>
        </p:nvCxnSpPr>
        <p:spPr>
          <a:xfrm>
            <a:off x="4797561" y="3370590"/>
            <a:ext cx="11850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137FCC-DE7C-4AE4-BE66-735AC00B96DA}"/>
              </a:ext>
            </a:extLst>
          </p:cNvPr>
          <p:cNvCxnSpPr>
            <a:cxnSpLocks/>
          </p:cNvCxnSpPr>
          <p:nvPr/>
        </p:nvCxnSpPr>
        <p:spPr>
          <a:xfrm>
            <a:off x="4949961" y="3522990"/>
            <a:ext cx="179731" cy="1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232899E-C039-429B-B81C-A0C23C0E1639}"/>
              </a:ext>
            </a:extLst>
          </p:cNvPr>
          <p:cNvSpPr txBox="1"/>
          <p:nvPr/>
        </p:nvSpPr>
        <p:spPr>
          <a:xfrm>
            <a:off x="5071626" y="3373740"/>
            <a:ext cx="1257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Extract here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0FBA281-BE71-40BD-8628-D118E895C8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5656" y="2970326"/>
            <a:ext cx="1171575" cy="1905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5B34ABF-A786-4675-926E-77E5EC08798F}"/>
              </a:ext>
            </a:extLst>
          </p:cNvPr>
          <p:cNvCxnSpPr>
            <a:cxnSpLocks/>
          </p:cNvCxnSpPr>
          <p:nvPr/>
        </p:nvCxnSpPr>
        <p:spPr>
          <a:xfrm>
            <a:off x="4858273" y="3165244"/>
            <a:ext cx="35412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0DD361-16FA-4B03-AE23-C871B01EF268}"/>
              </a:ext>
            </a:extLst>
          </p:cNvPr>
          <p:cNvSpPr txBox="1"/>
          <p:nvPr/>
        </p:nvSpPr>
        <p:spPr>
          <a:xfrm>
            <a:off x="5133383" y="2912459"/>
            <a:ext cx="2868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Exercise 5: put global climate from ftp here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5582478-47F6-4EC1-AFF4-8A5EC98A6A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70439" y="4585107"/>
            <a:ext cx="1504950" cy="914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CBADC6-1D06-4EF0-AF86-4FC1CF15D8AD}"/>
              </a:ext>
            </a:extLst>
          </p:cNvPr>
          <p:cNvCxnSpPr>
            <a:cxnSpLocks/>
          </p:cNvCxnSpPr>
          <p:nvPr/>
        </p:nvCxnSpPr>
        <p:spPr>
          <a:xfrm>
            <a:off x="1845299" y="4267200"/>
            <a:ext cx="1386441" cy="606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3B975C5F-CCE5-4F9D-9B02-9AA8614E42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90095" y="5190035"/>
            <a:ext cx="1428750" cy="54292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6689CA4-0583-41B1-98EB-335F19F822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28910" y="5677535"/>
            <a:ext cx="1024252" cy="11079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21D88F-9843-4A4F-BC43-1E90917A3171}"/>
              </a:ext>
            </a:extLst>
          </p:cNvPr>
          <p:cNvCxnSpPr>
            <a:cxnSpLocks/>
          </p:cNvCxnSpPr>
          <p:nvPr/>
        </p:nvCxnSpPr>
        <p:spPr>
          <a:xfrm flipV="1">
            <a:off x="4348317" y="1480457"/>
            <a:ext cx="854145" cy="14910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A36CF4E-7271-4B0D-B3AE-4FADDF3C1DEB}"/>
              </a:ext>
            </a:extLst>
          </p:cNvPr>
          <p:cNvCxnSpPr>
            <a:cxnSpLocks/>
          </p:cNvCxnSpPr>
          <p:nvPr/>
        </p:nvCxnSpPr>
        <p:spPr>
          <a:xfrm>
            <a:off x="4309306" y="4716278"/>
            <a:ext cx="1169930" cy="5500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1797AE-DB9D-4BFC-B434-08F304B5AA27}"/>
              </a:ext>
            </a:extLst>
          </p:cNvPr>
          <p:cNvCxnSpPr>
            <a:cxnSpLocks/>
          </p:cNvCxnSpPr>
          <p:nvPr/>
        </p:nvCxnSpPr>
        <p:spPr>
          <a:xfrm>
            <a:off x="4372077" y="4974511"/>
            <a:ext cx="2146026" cy="9815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7063812-7AFB-47F3-AF32-7D2C815DEF0E}"/>
              </a:ext>
            </a:extLst>
          </p:cNvPr>
          <p:cNvSpPr txBox="1"/>
          <p:nvPr/>
        </p:nvSpPr>
        <p:spPr>
          <a:xfrm rot="1601404">
            <a:off x="4631540" y="5431017"/>
            <a:ext cx="1257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Extract here</a:t>
            </a:r>
          </a:p>
        </p:txBody>
      </p:sp>
    </p:spTree>
    <p:extLst>
      <p:ext uri="{BB962C8B-B14F-4D97-AF65-F5344CB8AC3E}">
        <p14:creationId xmlns:p14="http://schemas.microsoft.com/office/powerpoint/2010/main" val="197010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278131" y="531337"/>
            <a:ext cx="11847193" cy="55095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r>
              <a:rPr lang="en-US" dirty="0"/>
              <a:t>Problems</a:t>
            </a:r>
          </a:p>
          <a:p>
            <a:pPr marL="0" indent="0" defTabSz="457200">
              <a:lnSpc>
                <a:spcPts val="2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Most problems come from different file systems, folder structures</a:t>
            </a:r>
          </a:p>
          <a:p>
            <a:pPr marL="0" indent="0" defTabSz="457200">
              <a:lnSpc>
                <a:spcPts val="2000"/>
              </a:lnSpc>
              <a:spcBef>
                <a:spcPts val="600"/>
              </a:spcBef>
              <a:buNone/>
              <a:defRPr sz="2800"/>
            </a:pPr>
            <a:r>
              <a:rPr lang="en-US" sz="1800" dirty="0"/>
              <a:t>We try to set up everything with relative path.</a:t>
            </a:r>
          </a:p>
          <a:p>
            <a:pPr marL="457200" indent="-457200" defTabSz="457200">
              <a:lnSpc>
                <a:spcPts val="2000"/>
              </a:lnSpc>
              <a:spcBef>
                <a:spcPts val="600"/>
              </a:spcBef>
              <a:buAutoNum type="arabicPeriod"/>
              <a:defRPr sz="2800"/>
            </a:pPr>
            <a:r>
              <a:rPr lang="en-US" sz="1800" dirty="0"/>
              <a:t>Please make sure that your folders have a similar structure like in slide 3 in cwatm_exercise1.ppt</a:t>
            </a:r>
          </a:p>
          <a:p>
            <a:pPr marL="457200" indent="-457200" defTabSz="457200">
              <a:lnSpc>
                <a:spcPts val="2000"/>
              </a:lnSpc>
              <a:spcBef>
                <a:spcPts val="600"/>
              </a:spcBef>
              <a:buAutoNum type="arabicPeriod"/>
              <a:defRPr sz="2800"/>
            </a:pPr>
            <a:r>
              <a:rPr lang="en-US" sz="1800" dirty="0"/>
              <a:t>The settings file has a part: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/>
              <a:t>[FILE_PATHS]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PathRoot</a:t>
            </a:r>
            <a:r>
              <a:rPr lang="en-US" sz="1200" dirty="0"/>
              <a:t> = ../</a:t>
            </a:r>
            <a:r>
              <a:rPr lang="en-US" sz="1200" dirty="0" err="1"/>
              <a:t>cwatm_data</a:t>
            </a:r>
            <a:r>
              <a:rPr lang="en-US" sz="1200" dirty="0"/>
              <a:t>						../    	jumps back to the previous folder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PathOut</a:t>
            </a:r>
            <a:r>
              <a:rPr lang="en-US" sz="1200" dirty="0"/>
              <a:t> = ./output							./ 	uses the folder output in the same folder as the settings file or the directory you are in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PathMaps</a:t>
            </a:r>
            <a:r>
              <a:rPr lang="en-US" sz="1200" dirty="0"/>
              <a:t> = $(</a:t>
            </a:r>
            <a:r>
              <a:rPr lang="en-US" sz="1200" dirty="0" err="1"/>
              <a:t>PathRoot</a:t>
            </a:r>
            <a:r>
              <a:rPr lang="en-US" sz="1200" dirty="0"/>
              <a:t>)/cwatm_input30min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PathMeteo</a:t>
            </a:r>
            <a:r>
              <a:rPr lang="en-US" sz="1200" dirty="0"/>
              <a:t> = $(</a:t>
            </a:r>
            <a:r>
              <a:rPr lang="en-US" sz="1200" dirty="0" err="1"/>
              <a:t>PathRoot</a:t>
            </a:r>
            <a:r>
              <a:rPr lang="en-US" sz="1200" dirty="0"/>
              <a:t>)/climate/</a:t>
            </a:r>
            <a:r>
              <a:rPr lang="en-US" sz="1200" dirty="0" err="1"/>
              <a:t>rhine</a:t>
            </a: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1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800" dirty="0"/>
              <a:t>3. If this is not working you can use also absolute path (also with white space)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 err="1"/>
              <a:t>PathRoot</a:t>
            </a:r>
            <a:r>
              <a:rPr lang="en-US" sz="1200" dirty="0"/>
              <a:t> = C/root directory/</a:t>
            </a:r>
            <a:r>
              <a:rPr lang="en-US" sz="1200" dirty="0" err="1"/>
              <a:t>second.root</a:t>
            </a:r>
            <a:r>
              <a:rPr lang="en-US" sz="1200" dirty="0"/>
              <a:t>/</a:t>
            </a:r>
            <a:r>
              <a:rPr lang="en-US" sz="1200" dirty="0" err="1"/>
              <a:t>cwatm</a:t>
            </a:r>
            <a:r>
              <a:rPr lang="en-US" sz="1200" dirty="0"/>
              <a:t>/</a:t>
            </a:r>
            <a:r>
              <a:rPr lang="en-US" sz="1200" dirty="0" err="1"/>
              <a:t>cwatm_data</a:t>
            </a: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800" dirty="0"/>
              <a:t>4. If you execute </a:t>
            </a:r>
            <a:r>
              <a:rPr lang="en-US" sz="1800" dirty="0" err="1"/>
              <a:t>cwatm</a:t>
            </a:r>
            <a:r>
              <a:rPr lang="en-US" sz="1800" dirty="0"/>
              <a:t> you can also use absolute path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/>
              <a:t>instead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/>
              <a:t>../</a:t>
            </a:r>
            <a:r>
              <a:rPr lang="en-US" sz="1200" dirty="0" err="1"/>
              <a:t>CWATM_model</a:t>
            </a:r>
            <a:r>
              <a:rPr lang="en-US" sz="1200" dirty="0"/>
              <a:t>/</a:t>
            </a:r>
            <a:r>
              <a:rPr lang="en-US" sz="1200" dirty="0" err="1"/>
              <a:t>CWatMexe</a:t>
            </a:r>
            <a:r>
              <a:rPr lang="en-US" sz="1200" dirty="0"/>
              <a:t>/cwatm.exe settings_rhine30min.ini –l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200" dirty="0"/>
              <a:t>“C/root directory/</a:t>
            </a:r>
            <a:r>
              <a:rPr lang="en-US" sz="1200" dirty="0" err="1"/>
              <a:t>second.root</a:t>
            </a:r>
            <a:r>
              <a:rPr lang="en-US" sz="1200" dirty="0"/>
              <a:t>/</a:t>
            </a:r>
            <a:r>
              <a:rPr lang="en-US" sz="1200" dirty="0" err="1"/>
              <a:t>cwatm</a:t>
            </a:r>
            <a:r>
              <a:rPr lang="en-US" sz="1200" dirty="0"/>
              <a:t>/</a:t>
            </a:r>
            <a:r>
              <a:rPr lang="en-US" sz="1200" dirty="0" err="1"/>
              <a:t>CWATM_model</a:t>
            </a:r>
            <a:r>
              <a:rPr lang="en-US" sz="1200" dirty="0"/>
              <a:t>/</a:t>
            </a:r>
            <a:r>
              <a:rPr lang="en-US" sz="1200" dirty="0" err="1"/>
              <a:t>CWatMexe</a:t>
            </a:r>
            <a:r>
              <a:rPr lang="en-US" sz="1200" dirty="0"/>
              <a:t>/cwatm.exe” settings_rhine30min.ini –l  </a:t>
            </a:r>
            <a:r>
              <a:rPr lang="en-US" sz="1200" dirty="0">
                <a:solidFill>
                  <a:srgbClr val="FF0000"/>
                </a:solidFill>
              </a:rPr>
              <a:t> (mind the “ if there are white spaces)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200" dirty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800" dirty="0"/>
              <a:t>5. Some other errors we address in: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r>
              <a:rPr lang="en-US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https://cwatm.iiasa.ac.at/tutorial.html#test-the-python-model-version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 sz="2800"/>
            </a:pPr>
            <a:endParaRPr 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4074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IIASA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FCBB40"/>
      </a:hlink>
      <a:folHlink>
        <a:srgbClr val="BA8A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2BCD4A24-3CF9-AA4E-9FEA-259FD1DA9940}" vid="{A389A1A4-9365-5B45-BF73-70081AA05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697</Words>
  <Application>Microsoft Office PowerPoint</Application>
  <PresentationFormat>Widescreen</PresentationFormat>
  <Paragraphs>90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</vt:lpstr>
      <vt:lpstr>Tahoma</vt:lpstr>
      <vt:lpstr>Times New Roman</vt:lpstr>
      <vt:lpstr>1_Office Theme</vt:lpstr>
      <vt:lpstr>PowerPoint Presentation</vt:lpstr>
      <vt:lpstr>Tutorial    </vt:lpstr>
      <vt:lpstr>Tutorial    </vt:lpstr>
      <vt:lpstr>Tutorial    </vt:lpstr>
      <vt:lpstr>Tutorial    </vt:lpstr>
      <vt:lpstr>Hands on CWatM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Burek</dc:creator>
  <cp:lastModifiedBy>SMILOVIC Mikhail</cp:lastModifiedBy>
  <cp:revision>110</cp:revision>
  <dcterms:created xsi:type="dcterms:W3CDTF">2019-05-30T06:24:47Z</dcterms:created>
  <dcterms:modified xsi:type="dcterms:W3CDTF">2022-12-27T10:25:38Z</dcterms:modified>
</cp:coreProperties>
</file>