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3"/>
    <p:sldId id="257" r:id="rId4"/>
    <p:sldId id="260" r:id="rId5"/>
    <p:sldId id="261" r:id="rId6"/>
    <p:sldId id="265" r:id="rId7"/>
    <p:sldId id="266" r:id="rId8"/>
    <p:sldId id="267" r:id="rId9"/>
    <p:sldId id="273" r:id="rId10"/>
    <p:sldId id="264" r:id="rId11"/>
    <p:sldId id="268" r:id="rId12"/>
    <p:sldId id="270" r:id="rId13"/>
    <p:sldId id="271" r:id="rId14"/>
    <p:sldId id="269" r:id="rId15"/>
    <p:sldId id="262" r:id="rId16"/>
    <p:sldId id="263" r:id="rId17"/>
    <p:sldId id="272" r:id="rId18"/>
    <p:sldId id="315" r:id="rId19"/>
    <p:sldId id="316" r:id="rId20"/>
    <p:sldId id="319" r:id="rId21"/>
    <p:sldId id="318" r:id="rId22"/>
    <p:sldId id="311" r:id="rId23"/>
    <p:sldId id="25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D74E1153-7567-4B0D-ADF1-DF65101DCA98}">
          <p14:sldIdLst>
            <p14:sldId id="256"/>
            <p14:sldId id="257"/>
            <p14:sldId id="260"/>
            <p14:sldId id="261"/>
            <p14:sldId id="268"/>
            <p14:sldId id="270"/>
            <p14:sldId id="271"/>
            <p14:sldId id="269"/>
            <p14:sldId id="262"/>
            <p14:sldId id="263"/>
            <p14:sldId id="272"/>
            <p14:sldId id="258"/>
            <p14:sldId id="311"/>
            <p14:sldId id="315"/>
            <p14:sldId id="318"/>
            <p14:sldId id="316"/>
            <p14:sldId id="319"/>
            <p14:sldId id="265"/>
            <p14:sldId id="266"/>
            <p14:sldId id="273"/>
            <p14:sldId id="264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true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 hasCustomPrompt="true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true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true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817683" y="1041399"/>
            <a:ext cx="6858000" cy="2387600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Báo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cáo</a:t>
            </a:r>
            <a:r>
              <a:rPr lang="en-US" dirty="0">
                <a:solidFill>
                  <a:srgbClr val="FFC000"/>
                </a:solidFill>
              </a:rPr>
              <a:t> Mini-Project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 err="1">
                <a:solidFill>
                  <a:srgbClr val="FFC000"/>
                </a:solidFill>
              </a:rPr>
              <a:t>Tối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ưu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lập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kế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hoạch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191357" y="5202238"/>
            <a:ext cx="6761285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: 	1.Đỗ </a:t>
            </a:r>
            <a:r>
              <a:rPr lang="en-US" sz="2000" dirty="0" err="1"/>
              <a:t>Lương</a:t>
            </a:r>
            <a:r>
              <a:rPr lang="en-US" sz="2000" dirty="0"/>
              <a:t> Kiên – 20183568</a:t>
            </a:r>
            <a:endParaRPr lang="en-US" sz="2000" dirty="0"/>
          </a:p>
          <a:p>
            <a:pPr algn="l"/>
            <a:r>
              <a:rPr lang="en-US" sz="2000" dirty="0"/>
              <a:t>			2. </a:t>
            </a:r>
            <a:r>
              <a:rPr lang="en-US" sz="2000" dirty="0" err="1"/>
              <a:t>Nguyễn</a:t>
            </a:r>
            <a:r>
              <a:rPr lang="en-US" sz="2000" dirty="0"/>
              <a:t> Minh </a:t>
            </a:r>
            <a:r>
              <a:rPr lang="en-US" sz="2000" dirty="0" err="1"/>
              <a:t>Đức</a:t>
            </a:r>
            <a:r>
              <a:rPr lang="en-US" sz="2000" dirty="0"/>
              <a:t> –  20183500</a:t>
            </a:r>
            <a:endParaRPr lang="en-US" sz="2000" dirty="0"/>
          </a:p>
          <a:p>
            <a:pPr algn="l"/>
            <a:r>
              <a:rPr lang="en-US" sz="2000" dirty="0"/>
              <a:t>		   	3. </a:t>
            </a:r>
            <a:r>
              <a:rPr lang="en-US" sz="2000" dirty="0" err="1"/>
              <a:t>Nguyễn</a:t>
            </a:r>
            <a:r>
              <a:rPr lang="en-US" sz="2000" dirty="0"/>
              <a:t> </a:t>
            </a:r>
            <a:r>
              <a:rPr lang="en-US" sz="2000" dirty="0" err="1"/>
              <a:t>Xuân</a:t>
            </a:r>
            <a:r>
              <a:rPr lang="en-US" sz="2000" dirty="0"/>
              <a:t> Anh - 20183480</a:t>
            </a:r>
            <a:endParaRPr lang="en-US" sz="2000" dirty="0"/>
          </a:p>
        </p:txBody>
      </p:sp>
      <p:sp>
        <p:nvSpPr>
          <p:cNvPr id="4" name="Hộp Văn bản 3"/>
          <p:cNvSpPr txBox="true"/>
          <p:nvPr/>
        </p:nvSpPr>
        <p:spPr>
          <a:xfrm>
            <a:off x="492369" y="4519247"/>
            <a:ext cx="7508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Giảng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viên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hướng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dẫn</a:t>
            </a:r>
            <a:r>
              <a:rPr lang="en-US" sz="2000" dirty="0">
                <a:solidFill>
                  <a:schemeClr val="bg1"/>
                </a:solidFill>
              </a:rPr>
              <a:t>:	TS. </a:t>
            </a:r>
            <a:r>
              <a:rPr lang="en-US" sz="2000" dirty="0" err="1">
                <a:solidFill>
                  <a:schemeClr val="bg1"/>
                </a:solidFill>
              </a:rPr>
              <a:t>Phạm</a:t>
            </a:r>
            <a:r>
              <a:rPr lang="en-US" sz="2000" dirty="0">
                <a:solidFill>
                  <a:schemeClr val="bg1"/>
                </a:solidFill>
              </a:rPr>
              <a:t> Quang </a:t>
            </a:r>
            <a:r>
              <a:rPr lang="en-US" sz="2000" dirty="0" err="1">
                <a:solidFill>
                  <a:schemeClr val="bg1"/>
                </a:solidFill>
              </a:rPr>
              <a:t>Dũng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Hộp Văn bản 4"/>
          <p:cNvSpPr txBox="true"/>
          <p:nvPr/>
        </p:nvSpPr>
        <p:spPr>
          <a:xfrm>
            <a:off x="1784983" y="3247274"/>
            <a:ext cx="4923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+mj-lt"/>
              </a:rPr>
              <a:t>Đề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tài</a:t>
            </a:r>
            <a:r>
              <a:rPr lang="en-US" sz="3600" b="1" dirty="0">
                <a:latin typeface="+mj-lt"/>
              </a:rPr>
              <a:t>: </a:t>
            </a:r>
            <a:r>
              <a:rPr lang="en-US" sz="3600" b="1" dirty="0" err="1">
                <a:latin typeface="+mj-lt"/>
              </a:rPr>
              <a:t>Lấy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hàng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trong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kho</a:t>
            </a:r>
            <a:endParaRPr lang="en-US" sz="3600" b="1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Integer Programming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/>
              <p:cNvSpPr>
                <a:spLocks noGrp="true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plcHide m:val="on"/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nary>
                                    <m:naryPr>
                                      <m:chr m:val="∑"/>
                                      <m:grow m:val="on"/>
                                      <m:limLoc m:val="undOvr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/>
                                          <m:aln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=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0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e>
                                <m:e>
                                  <m:nary>
                                    <m:naryPr>
                                      <m:chr m:val="∑"/>
                                      <m:grow m:val="on"/>
                                      <m:limLoc m:val="undOvr"/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/>
                                          <m:aln/>
                                        </m:r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=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𝑀</m:t>
                                          </m:r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𝑍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  <m:mr>
                            <m:e/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 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 =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+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=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…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≠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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)≥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plcHide m:val="on"/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à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ố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ô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ù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𝑛𝑔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hỗ dành sẵn cho Nội dung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1"/>
                <a:stretch>
                  <a:fillRect b="1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Integer Programming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/>
              <p:cNvSpPr>
                <a:spLocks noGrp="true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 </m:t>
                    </m:r>
                    <m:nary>
                      <m:naryPr>
                        <m:chr m:val="∑"/>
                        <m:grow m:val="on"/>
                        <m:limLoc m:val="undOvr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  <m:sup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[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]</m:t>
                        </m:r>
                      </m:e>
                    </m:nary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…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≠ 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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grow m:val="on"/>
                                <m:limLoc m:val="undOvr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sup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𝑋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ⅈ,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)≥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nary>
                              <m:naryPr>
                                <m:chr m:val="∑"/>
                                <m:grow m:val="on"/>
                                <m:limLoc m:val="undOvr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sup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𝑋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ⅈ,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]−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)≤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plcHide m:val="on"/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ố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ô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ù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ng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 </m:t>
                    </m:r>
                    <m:nary>
                      <m:naryPr>
                        <m:chr m:val="∑"/>
                        <m:grow m:val="on"/>
                        <m:limLoc m:val="undOvr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[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]</m:t>
                        </m:r>
                      </m:e>
                    </m:nary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…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≠ 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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grow m:val="on"/>
                                <m:limLoc m:val="undOvr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𝑋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)≥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nary>
                              <m:naryPr>
                                <m:chr m:val="∑"/>
                                <m:grow m:val="on"/>
                                <m:limLoc m:val="undOvr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𝑋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]−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)≤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plcHide m:val="on"/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ố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ô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ù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ng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2400" dirty="0"/>
              </a:p>
            </p:txBody>
          </p:sp>
        </mc:Choice>
        <mc:Fallback>
          <p:sp>
            <p:nvSpPr>
              <p:cNvPr id="3" name="Chỗ dành sẵn cho Nội dung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1"/>
                <a:stretch>
                  <a:fillRect b="-1660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Integer Programming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/>
              <p:cNvSpPr>
                <a:spLocks noGrp="true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→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𝑍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𝑍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+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][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</m:t>
                    </m:r>
                  </m:oMath>
                </a14:m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với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i,j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0…M+1,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≠ j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ó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plcHide m:val="on"/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ố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ô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ù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ng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limLoc m:val="undOvr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𝑄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với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=1…N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Hàm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mục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tiêu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GB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GB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→ </m:t>
                    </m:r>
                    <m:r>
                      <m:rPr>
                        <m:sty m:val="p"/>
                      </m:rP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min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⁡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685800" lvl="2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2400" dirty="0"/>
              </a:p>
            </p:txBody>
          </p:sp>
        </mc:Choice>
        <mc:Fallback>
          <p:sp>
            <p:nvSpPr>
              <p:cNvPr id="3" name="Chỗ dành sẵn cho Nội dung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1"/>
                <a:stretch>
                  <a:fillRect b="1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Integer Programming Model</a:t>
            </a:r>
            <a:endParaRPr lang="en-US" dirty="0"/>
          </a:p>
        </p:txBody>
      </p:sp>
      <p:graphicFrame>
        <p:nvGraphicFramePr>
          <p:cNvPr id="8" name="Bảng 7"/>
          <p:cNvGraphicFramePr>
            <a:graphicFrameLocks noGrp="true"/>
          </p:cNvGraphicFramePr>
          <p:nvPr/>
        </p:nvGraphicFramePr>
        <p:xfrm>
          <a:off x="477782" y="2366925"/>
          <a:ext cx="7936455" cy="1254531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00023"/>
                <a:gridCol w="794779"/>
                <a:gridCol w="862156"/>
                <a:gridCol w="936034"/>
                <a:gridCol w="781333"/>
                <a:gridCol w="894963"/>
                <a:gridCol w="894963"/>
                <a:gridCol w="822636"/>
                <a:gridCol w="949568"/>
              </a:tblGrid>
              <a:tr h="313633">
                <a:tc rowSpan="2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Test_N_M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633">
                <a:tc vMerge="true"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4_3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20_10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30_15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40_30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60_40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80_60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100_70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150_100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726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t(s)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0.68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6.18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15.52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62.55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57.47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2050.5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x[k]: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k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lộ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/>
              <a:t>TRY(k){   // 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k </a:t>
            </a:r>
            <a:r>
              <a:rPr lang="en-US" dirty="0" err="1"/>
              <a:t>để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tới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for v = 1,..,M do: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if check(v) then: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x[k] = v;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update distance and number of items;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if </a:t>
            </a:r>
            <a:r>
              <a:rPr lang="en-US" dirty="0" err="1"/>
              <a:t>checkStop</a:t>
            </a:r>
            <a:r>
              <a:rPr lang="en-US" dirty="0"/>
              <a:t>() then: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update solution;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if </a:t>
            </a:r>
            <a:r>
              <a:rPr lang="en-US" dirty="0" err="1"/>
              <a:t>curDistance</a:t>
            </a:r>
            <a:r>
              <a:rPr lang="en-US" dirty="0"/>
              <a:t> &lt; </a:t>
            </a:r>
            <a:r>
              <a:rPr lang="en-US" dirty="0" err="1"/>
              <a:t>minDistance</a:t>
            </a:r>
            <a:r>
              <a:rPr lang="en-US" dirty="0"/>
              <a:t> then: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TRY(k+1);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recover distance and number of items;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true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Check(v){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if not visited v then: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for </a:t>
            </a:r>
            <a:r>
              <a:rPr lang="en-US" dirty="0" err="1"/>
              <a:t>i</a:t>
            </a:r>
            <a:r>
              <a:rPr lang="en-US" dirty="0"/>
              <a:t> = 1,..,N do: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if q[</a:t>
            </a:r>
            <a:r>
              <a:rPr lang="en-US" dirty="0" err="1"/>
              <a:t>i</a:t>
            </a:r>
            <a:r>
              <a:rPr lang="en-US" dirty="0"/>
              <a:t>] &gt; 0 and Q[</a:t>
            </a:r>
            <a:r>
              <a:rPr lang="en-US" dirty="0" err="1"/>
              <a:t>i</a:t>
            </a:r>
            <a:r>
              <a:rPr lang="en-US" dirty="0"/>
              <a:t>][v] &gt; 0 then: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return true;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fasle</a:t>
            </a:r>
            <a:r>
              <a:rPr lang="en-US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CheckStop</a:t>
            </a:r>
            <a:r>
              <a:rPr lang="en-US" dirty="0"/>
              <a:t>(){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= 1,..,N do: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if q[</a:t>
            </a:r>
            <a:r>
              <a:rPr lang="en-US" dirty="0" err="1"/>
              <a:t>i</a:t>
            </a:r>
            <a:r>
              <a:rPr lang="en-US" dirty="0"/>
              <a:t>] ≠ 0 then: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return false;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return true;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</a:t>
            </a:r>
            <a:endParaRPr lang="en-US" dirty="0"/>
          </a:p>
        </p:txBody>
      </p:sp>
      <p:graphicFrame>
        <p:nvGraphicFramePr>
          <p:cNvPr id="4" name="Bảng 3"/>
          <p:cNvGraphicFramePr>
            <a:graphicFrameLocks noGrp="true"/>
          </p:cNvGraphicFramePr>
          <p:nvPr/>
        </p:nvGraphicFramePr>
        <p:xfrm>
          <a:off x="532912" y="2340548"/>
          <a:ext cx="8188435" cy="1254531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336448"/>
                <a:gridCol w="831794"/>
                <a:gridCol w="855476"/>
                <a:gridCol w="751755"/>
                <a:gridCol w="838092"/>
                <a:gridCol w="848383"/>
                <a:gridCol w="776071"/>
                <a:gridCol w="1063863"/>
                <a:gridCol w="886553"/>
              </a:tblGrid>
              <a:tr h="313633">
                <a:tc rowSpan="2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Test_N_M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633">
                <a:tc vMerge="true"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4_3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10_5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15_8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20_9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20_10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30_12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30_15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30_20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726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t(s)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0.0008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0.004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0.16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0.32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1.36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42.48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432.68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1h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Heuristic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true"/>
          </p:cNvSpPr>
          <p:nvPr>
            <p:ph idx="1"/>
          </p:nvPr>
        </p:nvSpPr>
        <p:spPr>
          <a:xfrm>
            <a:off x="504371" y="1371627"/>
            <a:ext cx="8157936" cy="2920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Ý </a:t>
            </a:r>
            <a:r>
              <a:rPr lang="en-US" sz="2400" u="sng" err="1"/>
              <a:t>tưởng</a:t>
            </a:r>
            <a:r>
              <a:rPr lang="en-US" sz="2400" u="sng"/>
              <a:t> VR:</a:t>
            </a:r>
            <a:endParaRPr lang="en-US" sz="2400" u="sng" dirty="0"/>
          </a:p>
          <a:p>
            <a:pPr marL="0" indent="0">
              <a:buNone/>
            </a:pPr>
            <a:r>
              <a:rPr lang="en-US" sz="2000"/>
              <a:t>Tương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kho</a:t>
            </a:r>
            <a:r>
              <a:rPr lang="en-US" sz="2000" dirty="0"/>
              <a:t> 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tâm</a:t>
            </a:r>
            <a:r>
              <a:rPr lang="en-US" sz="2000" dirty="0"/>
              <a:t>:</a:t>
            </a:r>
            <a:endParaRPr lang="en-US" sz="2000" dirty="0"/>
          </a:p>
          <a:p>
            <a:pPr lvl="1"/>
            <a:r>
              <a:rPr lang="en-US" sz="2000"/>
              <a:t> </a:t>
            </a:r>
            <a:r>
              <a:rPr lang="en-US" sz="2000" b="1"/>
              <a:t>Khác biệt</a:t>
            </a:r>
            <a:r>
              <a:rPr lang="en-US" sz="2000"/>
              <a:t>: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b="1" dirty="0"/>
              <a:t>1</a:t>
            </a:r>
            <a:r>
              <a:rPr lang="en-US" sz="2000" dirty="0"/>
              <a:t> </a:t>
            </a:r>
            <a:r>
              <a:rPr lang="en-US" sz="2000" dirty="0" err="1"/>
              <a:t>xe</a:t>
            </a:r>
            <a:r>
              <a:rPr lang="en-US" sz="2000" dirty="0"/>
              <a:t>, </a:t>
            </a:r>
            <a:r>
              <a:rPr lang="en-US" sz="2000" dirty="0" err="1"/>
              <a:t>nhưng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b="1" dirty="0"/>
              <a:t>1 </a:t>
            </a:r>
            <a:r>
              <a:rPr lang="en-US" sz="2000" b="1" dirty="0" err="1"/>
              <a:t>chuỗi</a:t>
            </a:r>
            <a:r>
              <a:rPr lang="en-US" sz="2000" b="1" dirty="0"/>
              <a:t> </a:t>
            </a:r>
            <a:r>
              <a:rPr lang="en-US" sz="2000" b="1" dirty="0" err="1"/>
              <a:t>các</a:t>
            </a:r>
            <a:r>
              <a:rPr lang="en-US" sz="2000" b="1" dirty="0"/>
              <a:t> </a:t>
            </a:r>
            <a:r>
              <a:rPr lang="en-US" sz="2000" b="1" dirty="0" err="1"/>
              <a:t>vật</a:t>
            </a:r>
            <a:r>
              <a:rPr lang="en-US" sz="2000" b="1" dirty="0"/>
              <a:t> </a:t>
            </a:r>
            <a:r>
              <a:rPr lang="en-US" sz="2000" b="1" dirty="0" err="1"/>
              <a:t>phẩm</a:t>
            </a:r>
            <a:r>
              <a:rPr lang="en-US" sz="2000" b="1" dirty="0"/>
              <a:t> </a:t>
            </a:r>
            <a:r>
              <a:rPr lang="en-US" sz="2000" dirty="0" err="1"/>
              <a:t>chứ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b="1" dirty="0"/>
              <a:t>1 </a:t>
            </a:r>
            <a:r>
              <a:rPr lang="en-US" sz="2000" b="1" dirty="0" err="1"/>
              <a:t>loại</a:t>
            </a:r>
            <a:r>
              <a:rPr lang="en-US" sz="2000" b="1" dirty="0"/>
              <a:t> </a:t>
            </a:r>
            <a:r>
              <a:rPr lang="en-US" sz="2000" b="1" dirty="0" err="1"/>
              <a:t>sản</a:t>
            </a:r>
            <a:r>
              <a:rPr lang="en-US" sz="2000" b="1" dirty="0"/>
              <a:t> </a:t>
            </a:r>
            <a:r>
              <a:rPr lang="en-US" sz="2000" b="1" dirty="0" err="1"/>
              <a:t>phẩm</a:t>
            </a:r>
            <a:endParaRPr lang="en-US" sz="2000" b="1" dirty="0"/>
          </a:p>
          <a:p>
            <a:pPr lvl="1"/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qua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lấy</a:t>
            </a:r>
            <a:r>
              <a:rPr lang="en-US" sz="2000" dirty="0"/>
              <a:t> </a:t>
            </a:r>
            <a:r>
              <a:rPr lang="en-US" sz="2000" b="1" dirty="0" err="1"/>
              <a:t>đủ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c</a:t>
            </a:r>
            <a:r>
              <a:rPr lang="en-US" altLang="en-US" sz="2000" dirty="0"/>
              <a:t>ủa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chuỗi</a:t>
            </a:r>
            <a:r>
              <a:rPr lang="en-US" sz="2000" dirty="0"/>
              <a:t> </a:t>
            </a:r>
            <a:r>
              <a:rPr lang="en-US" sz="2000" dirty="0" err="1"/>
              <a:t>ấy</a:t>
            </a:r>
            <a:endParaRPr lang="en-US" sz="2000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sz="2000">
                <a:sym typeface="Wingdings" panose="05000000000000000000" pitchFamily="2" charset="2"/>
              </a:rPr>
              <a:t> </a:t>
            </a:r>
            <a:r>
              <a:rPr lang="en-US" sz="2000"/>
              <a:t>Cần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b="1" dirty="0" err="1"/>
              <a:t>chuỗi</a:t>
            </a:r>
            <a:r>
              <a:rPr lang="en-US" sz="2000" b="1" dirty="0"/>
              <a:t> </a:t>
            </a:r>
            <a:r>
              <a:rPr lang="en-US" sz="2000" b="1" dirty="0" err="1"/>
              <a:t>các</a:t>
            </a:r>
            <a:r>
              <a:rPr lang="en-US" sz="2000" b="1" dirty="0"/>
              <a:t> </a:t>
            </a:r>
            <a:r>
              <a:rPr lang="en-US" sz="2000" b="1" dirty="0" err="1"/>
              <a:t>vật</a:t>
            </a:r>
            <a:r>
              <a:rPr lang="en-US" sz="2000" b="1" dirty="0"/>
              <a:t> </a:t>
            </a:r>
            <a:r>
              <a:rPr lang="en-US" sz="2000" b="1" dirty="0" err="1"/>
              <a:t>phẩm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lộ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xe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b="1" dirty="0"/>
              <a:t>qua </a:t>
            </a:r>
            <a:r>
              <a:rPr lang="en-US" sz="2000" b="1" dirty="0" err="1"/>
              <a:t>không</a:t>
            </a:r>
            <a:r>
              <a:rPr lang="en-US" sz="2000" b="1" dirty="0"/>
              <a:t> </a:t>
            </a:r>
            <a:r>
              <a:rPr lang="en-US" sz="2000" b="1" dirty="0" err="1"/>
              <a:t>cần</a:t>
            </a:r>
            <a:r>
              <a:rPr lang="en-US" sz="2000" b="1" dirty="0"/>
              <a:t> </a:t>
            </a:r>
            <a:r>
              <a:rPr lang="en-US" sz="2000" b="1" dirty="0" err="1"/>
              <a:t>đi</a:t>
            </a:r>
            <a:r>
              <a:rPr lang="en-US" sz="2000" b="1" dirty="0"/>
              <a:t> </a:t>
            </a:r>
            <a:r>
              <a:rPr lang="en-US" sz="2000" b="1" dirty="0" err="1"/>
              <a:t>hết</a:t>
            </a:r>
            <a:r>
              <a:rPr lang="en-US" sz="2000" b="1" dirty="0"/>
              <a:t> </a:t>
            </a:r>
            <a:r>
              <a:rPr lang="en-US" sz="2000" b="1" dirty="0" err="1"/>
              <a:t>tất</a:t>
            </a:r>
            <a:r>
              <a:rPr lang="en-US" sz="2000" b="1" dirty="0"/>
              <a:t> </a:t>
            </a:r>
            <a:r>
              <a:rPr lang="en-US" sz="2000" b="1" dirty="0" err="1"/>
              <a:t>cả</a:t>
            </a:r>
            <a:r>
              <a:rPr lang="en-US" sz="2000" b="1" dirty="0"/>
              <a:t> </a:t>
            </a:r>
            <a:r>
              <a:rPr lang="en-US" sz="2000" b="1" dirty="0" err="1"/>
              <a:t>các</a:t>
            </a:r>
            <a:r>
              <a:rPr lang="en-US" sz="2000" b="1" dirty="0"/>
              <a:t> </a:t>
            </a:r>
            <a:r>
              <a:rPr lang="en-US" sz="2000" b="1" err="1"/>
              <a:t>điểm</a:t>
            </a:r>
            <a:r>
              <a:rPr lang="en-US" sz="2000" b="1"/>
              <a:t>.</a:t>
            </a:r>
            <a:endParaRPr lang="en-US" sz="2000" b="1"/>
          </a:p>
          <a:p>
            <a:pPr>
              <a:buFont typeface="Wingdings" panose="05000000000000000000" pitchFamily="2" charset="2"/>
              <a:buChar char="è"/>
            </a:pPr>
            <a:r>
              <a:rPr lang="en-US" sz="2000" b="1"/>
              <a:t> Ưu tiên việc lấy đủ hàng hơn trước khi tối ưu quãng đường</a:t>
            </a:r>
            <a:endParaRPr lang="en-US" sz="2000" b="1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600815" y="4561402"/>
            <a:ext cx="372091" cy="31946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089091" y="4774531"/>
            <a:ext cx="372091" cy="31946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095805" y="4824824"/>
            <a:ext cx="372091" cy="31946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521765" y="5354830"/>
            <a:ext cx="372091" cy="31946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97434" y="5640543"/>
            <a:ext cx="372091" cy="31946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49131" y="5278545"/>
            <a:ext cx="372091" cy="31946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7" idx="6"/>
            <a:endCxn id="20" idx="2"/>
          </p:cNvCxnSpPr>
          <p:nvPr/>
        </p:nvCxnSpPr>
        <p:spPr>
          <a:xfrm>
            <a:off x="2955002" y="5118120"/>
            <a:ext cx="3118708" cy="5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683054" y="5838891"/>
            <a:ext cx="372091" cy="31946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120175" y="5998625"/>
            <a:ext cx="372091" cy="31946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635176" y="4463218"/>
            <a:ext cx="372091" cy="31946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704327" y="6010392"/>
            <a:ext cx="372091" cy="31946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584116" y="4958386"/>
            <a:ext cx="370886" cy="31946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073710" y="4964137"/>
            <a:ext cx="370886" cy="319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12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2182565" y="4359728"/>
            <a:ext cx="988981" cy="208189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/>
          <p:cNvSpPr/>
          <p:nvPr/>
        </p:nvSpPr>
        <p:spPr>
          <a:xfrm>
            <a:off x="5877183" y="4292454"/>
            <a:ext cx="988981" cy="214916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/>
          <p:cNvSpPr/>
          <p:nvPr/>
        </p:nvSpPr>
        <p:spPr>
          <a:xfrm>
            <a:off x="3284947" y="4161140"/>
            <a:ext cx="2506876" cy="2274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88950" y="1346200"/>
            <a:ext cx="3380921" cy="46627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5500"/>
              <a:t>Bọn em xử lý theo 2 hướng:</a:t>
            </a:r>
            <a:endParaRPr lang="en-US" sz="5500"/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	</a:t>
            </a:r>
            <a:endParaRPr lang="en-US"/>
          </a:p>
        </p:txBody>
      </p:sp>
      <p:sp>
        <p:nvSpPr>
          <p:cNvPr id="4" name="Tiêu đề 1"/>
          <p:cNvSpPr>
            <a:spLocks noGrp="true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Heuristic</a:t>
            </a:r>
            <a:endParaRPr lang="en-US" dirty="0"/>
          </a:p>
        </p:txBody>
      </p:sp>
      <p:sp>
        <p:nvSpPr>
          <p:cNvPr id="6" name="TextBox 5"/>
          <p:cNvSpPr txBox="true"/>
          <p:nvPr/>
        </p:nvSpPr>
        <p:spPr>
          <a:xfrm>
            <a:off x="416380" y="1869621"/>
            <a:ext cx="3927020" cy="2862322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/>
              <a:t>Hướng 1:</a:t>
            </a:r>
            <a:endParaRPr lang="en-US" u="sng"/>
          </a:p>
          <a:p>
            <a:endParaRPr lang="en-US" u="sng"/>
          </a:p>
          <a:p>
            <a:pPr marL="342900" indent="-342900">
              <a:buAutoNum type="arabicPeriod"/>
            </a:pPr>
            <a:r>
              <a:rPr lang="en-US"/>
              <a:t>Coi lộ trình gồm có 2 xe, lộ trình được khởi tạo ngẫu nhiên</a:t>
            </a: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r>
              <a:rPr lang="en-US"/>
              <a:t>2. Sử dụng việc hàm đảo các đỉnh để tối ưu ràng buộc và lộ trình cho xe thứ nhất</a:t>
            </a:r>
            <a:endParaRPr lang="en-US"/>
          </a:p>
          <a:p>
            <a:endParaRPr lang="en-US"/>
          </a:p>
        </p:txBody>
      </p:sp>
      <p:sp>
        <p:nvSpPr>
          <p:cNvPr id="7" name="TextBox 6"/>
          <p:cNvSpPr txBox="true"/>
          <p:nvPr/>
        </p:nvSpPr>
        <p:spPr>
          <a:xfrm>
            <a:off x="4572000" y="1869621"/>
            <a:ext cx="4171950" cy="3138170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/>
              <a:t>Hướng 2:</a:t>
            </a:r>
            <a:endParaRPr lang="en-US" u="sng"/>
          </a:p>
          <a:p>
            <a:endParaRPr lang="en-US" u="sng"/>
          </a:p>
          <a:p>
            <a:pPr marL="342900" indent="-342900">
              <a:buAutoNum type="arabicPeriod"/>
            </a:pPr>
            <a:r>
              <a:rPr lang="en-US"/>
              <a:t>Coi lộ trình gồm 1 xe nhưng việc khởi tạo lộ trình sẽ bằng thuật toán</a:t>
            </a:r>
            <a:r>
              <a:rPr lang="en-US" b="1"/>
              <a:t> tham lam</a:t>
            </a:r>
            <a:endParaRPr lang="en-US" b="1"/>
          </a:p>
          <a:p>
            <a:pPr marL="285750" indent="-285750">
              <a:buFontTx/>
              <a:buChar char="-"/>
            </a:pPr>
            <a:r>
              <a:rPr lang="en-US"/>
              <a:t>Điểm tiếp theo trên lộ trình sẽ là điểm gần điểm đang xét nhất việc thêm đỉnh sẽ dừng lại khi volation = 0.</a:t>
            </a:r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2. Tối ưu lại trong nội bộ quãng đường.</a:t>
            </a:r>
            <a:endParaRPr lang="en-US"/>
          </a:p>
        </p:txBody>
      </p:sp>
      <p:sp>
        <p:nvSpPr>
          <p:cNvPr id="8" name="TextBox 7"/>
          <p:cNvSpPr txBox="true"/>
          <p:nvPr/>
        </p:nvSpPr>
        <p:spPr>
          <a:xfrm>
            <a:off x="1126672" y="5188634"/>
            <a:ext cx="7266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 panose="05000000000000000000" pitchFamily="2" charset="2"/>
              </a:rPr>
              <a:t> </a:t>
            </a:r>
            <a:r>
              <a:rPr lang="en-US" b="1">
                <a:solidFill>
                  <a:srgbClr val="FF0000"/>
                </a:solidFill>
                <a:sym typeface="Wingdings" panose="05000000000000000000" pitchFamily="2" charset="2"/>
              </a:rPr>
              <a:t>Đánh giá: </a:t>
            </a:r>
            <a:r>
              <a:rPr lang="en-US">
                <a:sym typeface="Wingdings" panose="05000000000000000000" pitchFamily="2" charset="2"/>
              </a:rPr>
              <a:t>Xử lý bài toán theo hướng 2 tốt hơn vì</a:t>
            </a:r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 Tiếp cận teo hướng 1 đã sử dụng nhiều yếu tố ngẫu nhiên nên kết quả biến động cao và không nhanh bằng hướng 2.  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88950" y="1346200"/>
            <a:ext cx="8026400" cy="524700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" altLang="en-US"/>
              <a:t>+ Khởi tạo: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awm = new ArcWeightsManager(allPoints);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nwm = new NodeWeightsManager[N];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+ Quản lý ràng buộc:</a:t>
            </a:r>
            <a:endParaRPr lang="en-US"/>
          </a:p>
          <a:p>
            <a:pPr marL="0" indent="0">
              <a:buNone/>
            </a:pPr>
            <a:r>
              <a:rPr lang="en-US"/>
              <a:t>CS = new ConstraintSystemVR(mgr)</a:t>
            </a:r>
            <a:endParaRPr lang="en-US"/>
          </a:p>
          <a:p>
            <a:pPr marL="0" indent="0">
              <a:buNone/>
            </a:pPr>
            <a:r>
              <a:rPr lang="" altLang="en-US"/>
              <a:t>gán ràng buộc: CS.post(new Leq(q[i], demand_on_routes[i]));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+ Khởi tạo lời giải :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index = selectNearestPoint(selectPoint);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Point p = clientPoints.get(index - 1);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mgr.performAddOnePoint(p, x);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+ Search: 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improve(): giống search nhưng không dùng cand</a:t>
            </a:r>
            <a:endParaRPr lang="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exploreNeighborhood(cand);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search(maxIter)</a:t>
            </a:r>
            <a:r>
              <a:rPr lang="" altLang="en-US">
                <a:sym typeface="+mn-ea"/>
              </a:rPr>
              <a:t> ==&gt; cải thiện lời giải.</a:t>
            </a:r>
            <a:endParaRPr lang="" altLang="en-US">
              <a:sym typeface="+mn-ea"/>
            </a:endParaRPr>
          </a:p>
        </p:txBody>
      </p:sp>
      <p:sp>
        <p:nvSpPr>
          <p:cNvPr id="4" name="Tiêu đề 1"/>
          <p:cNvSpPr>
            <a:spLocks noGrp="true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Heuristic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</a:t>
            </a:r>
            <a:endParaRPr lang="en-US" dirty="0"/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lvl="1"/>
            <a:r>
              <a:rPr lang="en-US" dirty="0"/>
              <a:t>CP</a:t>
            </a:r>
            <a:endParaRPr lang="en-US" dirty="0"/>
          </a:p>
          <a:p>
            <a:pPr lvl="1"/>
            <a:r>
              <a:rPr lang="en-US" dirty="0"/>
              <a:t>MIP</a:t>
            </a:r>
            <a:endParaRPr lang="en-US" dirty="0"/>
          </a:p>
          <a:p>
            <a:pPr lvl="1"/>
            <a:r>
              <a:rPr lang="en-US" dirty="0"/>
              <a:t>Backtracking</a:t>
            </a:r>
            <a:endParaRPr lang="en-US" dirty="0"/>
          </a:p>
          <a:p>
            <a:pPr lvl="1"/>
            <a:r>
              <a:rPr lang="en-US" dirty="0"/>
              <a:t>Heuristic</a:t>
            </a:r>
            <a:endParaRPr lang="en-US" dirty="0"/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/>
          <p:cNvGraphicFramePr>
            <a:graphicFrameLocks noGrp="true"/>
          </p:cNvGraphicFramePr>
          <p:nvPr/>
        </p:nvGraphicFramePr>
        <p:xfrm>
          <a:off x="532912" y="2340548"/>
          <a:ext cx="8188435" cy="1254531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336448"/>
                <a:gridCol w="831794"/>
                <a:gridCol w="855476"/>
                <a:gridCol w="751755"/>
                <a:gridCol w="838092"/>
                <a:gridCol w="848383"/>
                <a:gridCol w="776071"/>
                <a:gridCol w="1063625"/>
                <a:gridCol w="886791"/>
              </a:tblGrid>
              <a:tr h="313633">
                <a:tc rowSpan="2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Test_N_M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633">
                <a:tc vMerge="true"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4_3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10_5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15_8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20_9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20_10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30_12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30_15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30_20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726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t(s)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1</a:t>
                      </a:r>
                      <a:endParaRPr lang="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1</a:t>
                      </a:r>
                      <a:endParaRPr lang="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1</a:t>
                      </a:r>
                      <a:endParaRPr lang="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1</a:t>
                      </a:r>
                      <a:endParaRPr lang="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1</a:t>
                      </a:r>
                      <a:endParaRPr lang="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1</a:t>
                      </a:r>
                      <a:endParaRPr lang="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1</a:t>
                      </a:r>
                      <a:endParaRPr lang="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1</a:t>
                      </a:r>
                      <a:endParaRPr lang="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90830" y="-73660"/>
            <a:ext cx="8030845" cy="13277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  <p:graphicFrame>
        <p:nvGraphicFramePr>
          <p:cNvPr id="4" name="Table 6"/>
          <p:cNvGraphicFramePr/>
          <p:nvPr/>
        </p:nvGraphicFramePr>
        <p:xfrm>
          <a:off x="367030" y="1238250"/>
          <a:ext cx="7860665" cy="536575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257935"/>
                <a:gridCol w="398780"/>
                <a:gridCol w="764540"/>
                <a:gridCol w="692785"/>
                <a:gridCol w="648970"/>
                <a:gridCol w="570865"/>
                <a:gridCol w="608965"/>
                <a:gridCol w="819785"/>
                <a:gridCol w="691515"/>
                <a:gridCol w="718185"/>
                <a:gridCol w="688340"/>
              </a:tblGrid>
              <a:tr h="299085">
                <a:tc rowSpan="3"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Bộ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giải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đúng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heuristics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220">
                <a:tc v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(s)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f_min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f_max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f_avg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std_dev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t_avg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(s)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860">
                <a:tc vMerge="true">
                  <a:tcPr/>
                </a:tc>
                <a:tc vMerge="true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 tracking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CP-v1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CP-v2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MIP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true">
                  <a:tcPr/>
                </a:tc>
                <a:tc vMerge="true">
                  <a:tcPr/>
                </a:tc>
                <a:tc vMerge="true">
                  <a:tcPr/>
                </a:tc>
                <a:tc vMerge="true">
                  <a:tcPr/>
                </a:tc>
                <a:tc vMerge="true">
                  <a:tcPr/>
                </a:tc>
              </a:tr>
              <a:tr h="29146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Test_4_3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0.0008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0,075</a:t>
                      </a:r>
                      <a:endParaRPr lang="en-US" altLang="en-US" sz="11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10_5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0.004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altLang="en-US" sz="11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altLang="en-US" sz="11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altLang="en-US" sz="11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0,090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380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</a:t>
                      </a:r>
                      <a:r>
                        <a:rPr lang="en-US" sz="11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15_8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0.16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1.52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0.34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0.17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0,091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085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</a:t>
                      </a:r>
                      <a:r>
                        <a:rPr lang="en-US" sz="11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20_9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0.32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15.45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085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</a:t>
                      </a:r>
                      <a:r>
                        <a:rPr lang="en-US" sz="11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20_10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1.36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231.17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1.04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0,09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</a:t>
                      </a:r>
                      <a:r>
                        <a:rPr lang="en-US" sz="11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30_12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42.48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35.72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0,12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08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30_15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432.68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357.7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0.68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0,15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08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Test_30_20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8.36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0,16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Test_40_30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6.18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0,19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08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Test_60_40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15.52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74,5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0,35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08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Test_150_100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2051.5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155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187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165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1,66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Test_500_200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329</a:t>
                      </a:r>
                      <a:endParaRPr lang="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Test_5000_500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720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260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Test_10000_2000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---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4000</a:t>
                      </a:r>
                      <a:endParaRPr lang="en-US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/>
          <p:cNvSpPr txBox="true"/>
          <p:nvPr/>
        </p:nvSpPr>
        <p:spPr>
          <a:xfrm>
            <a:off x="1724329" y="2813539"/>
            <a:ext cx="649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Cảm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ơn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thầy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và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các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bạn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đã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lắng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nghe</a:t>
            </a:r>
            <a:r>
              <a:rPr lang="en-US" sz="3200" dirty="0">
                <a:solidFill>
                  <a:srgbClr val="FF0000"/>
                </a:solidFill>
              </a:rPr>
              <a:t>!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cs typeface="Arial" panose="020B0604020202020204" pitchFamily="34" charset="0"/>
              </a:rPr>
              <a:t>Trong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một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có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các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kệ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để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hàng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hóa</a:t>
            </a:r>
            <a:r>
              <a:rPr lang="en-US" dirty="0">
                <a:cs typeface="Arial" panose="020B0604020202020204" pitchFamily="34" charset="0"/>
              </a:rPr>
              <a:t> 1, 2, .., M. </a:t>
            </a:r>
            <a:r>
              <a:rPr lang="en-US" dirty="0" err="1">
                <a:cs typeface="Arial" panose="020B0604020202020204" pitchFamily="34" charset="0"/>
              </a:rPr>
              <a:t>Giả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thiết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kệ</a:t>
            </a:r>
            <a:r>
              <a:rPr lang="en-US" dirty="0">
                <a:cs typeface="Arial" panose="020B0604020202020204" pitchFamily="34" charset="0"/>
              </a:rPr>
              <a:t> j </a:t>
            </a:r>
            <a:r>
              <a:rPr lang="en-US" dirty="0" err="1">
                <a:cs typeface="Arial" panose="020B0604020202020204" pitchFamily="34" charset="0"/>
              </a:rPr>
              <a:t>đặt</a:t>
            </a:r>
            <a:r>
              <a:rPr lang="en-US" dirty="0">
                <a:cs typeface="Arial" panose="020B0604020202020204" pitchFamily="34" charset="0"/>
              </a:rPr>
              <a:t> ở </a:t>
            </a:r>
            <a:r>
              <a:rPr lang="en-US" dirty="0" err="1">
                <a:cs typeface="Arial" panose="020B0604020202020204" pitchFamily="34" charset="0"/>
              </a:rPr>
              <a:t>điểm</a:t>
            </a:r>
            <a:r>
              <a:rPr lang="en-US" dirty="0">
                <a:cs typeface="Arial" panose="020B0604020202020204" pitchFamily="34" charset="0"/>
              </a:rPr>
              <a:t> j (j = 1,…,M). </a:t>
            </a:r>
            <a:endParaRPr lang="en-US" dirty="0">
              <a:cs typeface="Arial" panose="020B0604020202020204" pitchFamily="34" charset="0"/>
            </a:endParaRPr>
          </a:p>
          <a:p>
            <a:r>
              <a:rPr lang="en-US" dirty="0" err="1">
                <a:cs typeface="Arial" panose="020B0604020202020204" pitchFamily="34" charset="0"/>
              </a:rPr>
              <a:t>Có</a:t>
            </a:r>
            <a:r>
              <a:rPr lang="en-US" dirty="0">
                <a:cs typeface="Arial" panose="020B0604020202020204" pitchFamily="34" charset="0"/>
              </a:rPr>
              <a:t> N </a:t>
            </a:r>
            <a:r>
              <a:rPr lang="en-US" dirty="0" err="1">
                <a:cs typeface="Arial" panose="020B0604020202020204" pitchFamily="34" charset="0"/>
              </a:rPr>
              <a:t>loại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sản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phẩm</a:t>
            </a:r>
            <a:r>
              <a:rPr lang="en-US" dirty="0">
                <a:cs typeface="Arial" panose="020B0604020202020204" pitchFamily="34" charset="0"/>
              </a:rPr>
              <a:t> đ</a:t>
            </a:r>
            <a:r>
              <a:rPr lang="vi-VN" dirty="0">
                <a:cs typeface="Arial" panose="020B0604020202020204" pitchFamily="34" charset="0"/>
              </a:rPr>
              <a:t>ư</a:t>
            </a:r>
            <a:r>
              <a:rPr lang="en-US" dirty="0" err="1">
                <a:cs typeface="Arial" panose="020B0604020202020204" pitchFamily="34" charset="0"/>
              </a:rPr>
              <a:t>ợc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bày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rải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rác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trên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các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kệ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trong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kho</a:t>
            </a:r>
            <a:r>
              <a:rPr lang="en-US" dirty="0">
                <a:cs typeface="Arial" panose="020B0604020202020204" pitchFamily="34" charset="0"/>
              </a:rPr>
              <a:t>, </a:t>
            </a:r>
            <a:r>
              <a:rPr lang="en-US" dirty="0" err="1">
                <a:cs typeface="Arial" panose="020B0604020202020204" pitchFamily="34" charset="0"/>
              </a:rPr>
              <a:t>mỗi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loại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sản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phẩm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có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thể</a:t>
            </a:r>
            <a:r>
              <a:rPr lang="en-US" dirty="0">
                <a:cs typeface="Arial" panose="020B0604020202020204" pitchFamily="34" charset="0"/>
              </a:rPr>
              <a:t> đ</a:t>
            </a:r>
            <a:r>
              <a:rPr lang="vi-VN" dirty="0">
                <a:cs typeface="Arial" panose="020B0604020202020204" pitchFamily="34" charset="0"/>
              </a:rPr>
              <a:t>ư</a:t>
            </a:r>
            <a:r>
              <a:rPr lang="en-US" dirty="0" err="1">
                <a:cs typeface="Arial" panose="020B0604020202020204" pitchFamily="34" charset="0"/>
              </a:rPr>
              <a:t>ợc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bày</a:t>
            </a:r>
            <a:r>
              <a:rPr lang="en-US" dirty="0">
                <a:cs typeface="Arial" panose="020B0604020202020204" pitchFamily="34" charset="0"/>
              </a:rPr>
              <a:t> ở </a:t>
            </a:r>
            <a:r>
              <a:rPr lang="en-US" dirty="0" err="1">
                <a:cs typeface="Arial" panose="020B0604020202020204" pitchFamily="34" charset="0"/>
              </a:rPr>
              <a:t>nhiều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kệ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với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số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lượng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khác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nhau</a:t>
            </a:r>
            <a:r>
              <a:rPr lang="en-US" dirty="0">
                <a:cs typeface="Arial" panose="020B0604020202020204" pitchFamily="34" charset="0"/>
              </a:rPr>
              <a:t>. </a:t>
            </a:r>
            <a:endParaRPr lang="en-US" dirty="0">
              <a:cs typeface="Arial" panose="020B0604020202020204" pitchFamily="34" charset="0"/>
            </a:endParaRPr>
          </a:p>
          <a:p>
            <a:r>
              <a:rPr lang="en-US" dirty="0" err="1">
                <a:cs typeface="Arial" panose="020B0604020202020204" pitchFamily="34" charset="0"/>
              </a:rPr>
              <a:t>Biết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rằng</a:t>
            </a:r>
            <a:r>
              <a:rPr lang="en-US" dirty="0">
                <a:cs typeface="Arial" panose="020B0604020202020204" pitchFamily="34" charset="0"/>
              </a:rPr>
              <a:t> Q(</a:t>
            </a:r>
            <a:r>
              <a:rPr lang="en-US" dirty="0" err="1">
                <a:cs typeface="Arial" panose="020B0604020202020204" pitchFamily="34" charset="0"/>
              </a:rPr>
              <a:t>i,j</a:t>
            </a:r>
            <a:r>
              <a:rPr lang="en-US" dirty="0">
                <a:cs typeface="Arial" panose="020B0604020202020204" pitchFamily="34" charset="0"/>
              </a:rPr>
              <a:t>) </a:t>
            </a:r>
            <a:r>
              <a:rPr lang="en-US" dirty="0" err="1">
                <a:cs typeface="Arial" panose="020B0604020202020204" pitchFamily="34" charset="0"/>
              </a:rPr>
              <a:t>là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số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lượng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sản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phẩm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loại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được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bày</a:t>
            </a:r>
            <a:r>
              <a:rPr lang="en-US" dirty="0">
                <a:cs typeface="Arial" panose="020B0604020202020204" pitchFamily="34" charset="0"/>
              </a:rPr>
              <a:t> ở </a:t>
            </a:r>
            <a:r>
              <a:rPr lang="en-US" dirty="0" err="1">
                <a:cs typeface="Arial" panose="020B0604020202020204" pitchFamily="34" charset="0"/>
              </a:rPr>
              <a:t>kệ</a:t>
            </a:r>
            <a:r>
              <a:rPr lang="en-US" dirty="0">
                <a:cs typeface="Arial" panose="020B0604020202020204" pitchFamily="34" charset="0"/>
              </a:rPr>
              <a:t> j (</a:t>
            </a:r>
            <a:r>
              <a:rPr lang="en-US" dirty="0" err="1">
                <a:cs typeface="Arial" panose="020B0604020202020204" pitchFamily="34" charset="0"/>
              </a:rPr>
              <a:t>i</a:t>
            </a:r>
            <a:r>
              <a:rPr lang="en-US" dirty="0">
                <a:cs typeface="Arial" panose="020B0604020202020204" pitchFamily="34" charset="0"/>
              </a:rPr>
              <a:t> = 1,…,N </a:t>
            </a:r>
            <a:r>
              <a:rPr lang="en-US" dirty="0" err="1">
                <a:cs typeface="Arial" panose="020B0604020202020204" pitchFamily="34" charset="0"/>
              </a:rPr>
              <a:t>và</a:t>
            </a:r>
            <a:r>
              <a:rPr lang="en-US" dirty="0">
                <a:cs typeface="Arial" panose="020B0604020202020204" pitchFamily="34" charset="0"/>
              </a:rPr>
              <a:t> j = 1,…,M). </a:t>
            </a:r>
            <a:endParaRPr lang="en-US" dirty="0">
              <a:cs typeface="Arial" panose="020B0604020202020204" pitchFamily="34" charset="0"/>
            </a:endParaRPr>
          </a:p>
          <a:p>
            <a:r>
              <a:rPr lang="en-US" dirty="0" err="1">
                <a:cs typeface="Arial" panose="020B0604020202020204" pitchFamily="34" charset="0"/>
              </a:rPr>
              <a:t>Nhân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viên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kho</a:t>
            </a:r>
            <a:r>
              <a:rPr lang="en-US" dirty="0">
                <a:cs typeface="Arial" panose="020B0604020202020204" pitchFamily="34" charset="0"/>
              </a:rPr>
              <a:t>, </a:t>
            </a:r>
            <a:r>
              <a:rPr lang="en-US" dirty="0" err="1">
                <a:cs typeface="Arial" panose="020B0604020202020204" pitchFamily="34" charset="0"/>
              </a:rPr>
              <a:t>xuất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phát</a:t>
            </a:r>
            <a:r>
              <a:rPr lang="en-US" dirty="0">
                <a:cs typeface="Arial" panose="020B0604020202020204" pitchFamily="34" charset="0"/>
              </a:rPr>
              <a:t> ở </a:t>
            </a:r>
            <a:r>
              <a:rPr lang="en-US" dirty="0" err="1">
                <a:cs typeface="Arial" panose="020B0604020202020204" pitchFamily="34" charset="0"/>
              </a:rPr>
              <a:t>cửa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kho</a:t>
            </a:r>
            <a:r>
              <a:rPr lang="en-US" dirty="0">
                <a:cs typeface="Arial" panose="020B0604020202020204" pitchFamily="34" charset="0"/>
              </a:rPr>
              <a:t> (</a:t>
            </a:r>
            <a:r>
              <a:rPr lang="en-US" dirty="0" err="1">
                <a:cs typeface="Arial" panose="020B0604020202020204" pitchFamily="34" charset="0"/>
              </a:rPr>
              <a:t>điểm</a:t>
            </a:r>
            <a:r>
              <a:rPr lang="en-US" dirty="0">
                <a:cs typeface="Arial" panose="020B0604020202020204" pitchFamily="34" charset="0"/>
              </a:rPr>
              <a:t> 0), </a:t>
            </a:r>
            <a:r>
              <a:rPr lang="en-US" dirty="0" err="1">
                <a:cs typeface="Arial" panose="020B0604020202020204" pitchFamily="34" charset="0"/>
              </a:rPr>
              <a:t>cần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vào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lấy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các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sản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phẩm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cho</a:t>
            </a:r>
            <a:r>
              <a:rPr lang="en-US" dirty="0">
                <a:cs typeface="Arial" panose="020B0604020202020204" pitchFamily="34" charset="0"/>
              </a:rPr>
              <a:t> 1 </a:t>
            </a:r>
            <a:r>
              <a:rPr lang="en-US" dirty="0" err="1">
                <a:cs typeface="Arial" panose="020B0604020202020204" pitchFamily="34" charset="0"/>
              </a:rPr>
              <a:t>đơn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hàng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trong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đó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sản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phẩm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loại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cần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lấy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số</a:t>
            </a:r>
            <a:r>
              <a:rPr lang="en-US" dirty="0">
                <a:cs typeface="Arial" panose="020B0604020202020204" pitchFamily="34" charset="0"/>
              </a:rPr>
              <a:t> l</a:t>
            </a:r>
            <a:r>
              <a:rPr lang="vi-VN" dirty="0">
                <a:cs typeface="Arial" panose="020B0604020202020204" pitchFamily="34" charset="0"/>
              </a:rPr>
              <a:t>ư</a:t>
            </a:r>
            <a:r>
              <a:rPr lang="en-US" dirty="0" err="1">
                <a:cs typeface="Arial" panose="020B0604020202020204" pitchFamily="34" charset="0"/>
              </a:rPr>
              <a:t>ợng</a:t>
            </a:r>
            <a:r>
              <a:rPr lang="en-US" dirty="0">
                <a:cs typeface="Arial" panose="020B0604020202020204" pitchFamily="34" charset="0"/>
              </a:rPr>
              <a:t> q(</a:t>
            </a:r>
            <a:r>
              <a:rPr lang="en-US" dirty="0" err="1">
                <a:cs typeface="Arial" panose="020B0604020202020204" pitchFamily="34" charset="0"/>
              </a:rPr>
              <a:t>i</a:t>
            </a:r>
            <a:r>
              <a:rPr lang="en-US" dirty="0">
                <a:cs typeface="Arial" panose="020B0604020202020204" pitchFamily="34" charset="0"/>
              </a:rPr>
              <a:t>). </a:t>
            </a:r>
            <a:endParaRPr lang="en-US" dirty="0">
              <a:cs typeface="Arial" panose="020B0604020202020204" pitchFamily="34" charset="0"/>
            </a:endParaRPr>
          </a:p>
          <a:p>
            <a:r>
              <a:rPr lang="en-US" dirty="0" err="1">
                <a:cs typeface="Arial" panose="020B0604020202020204" pitchFamily="34" charset="0"/>
              </a:rPr>
              <a:t>Biết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rằng</a:t>
            </a:r>
            <a:r>
              <a:rPr lang="en-US" dirty="0">
                <a:cs typeface="Arial" panose="020B0604020202020204" pitchFamily="34" charset="0"/>
              </a:rPr>
              <a:t> d(</a:t>
            </a:r>
            <a:r>
              <a:rPr lang="en-US" dirty="0" err="1">
                <a:cs typeface="Arial" panose="020B0604020202020204" pitchFamily="34" charset="0"/>
              </a:rPr>
              <a:t>i,j</a:t>
            </a:r>
            <a:r>
              <a:rPr lang="en-US" dirty="0">
                <a:cs typeface="Arial" panose="020B0604020202020204" pitchFamily="34" charset="0"/>
              </a:rPr>
              <a:t>) </a:t>
            </a:r>
            <a:r>
              <a:rPr lang="en-US" dirty="0" err="1">
                <a:cs typeface="Arial" panose="020B0604020202020204" pitchFamily="34" charset="0"/>
              </a:rPr>
              <a:t>là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khoảng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cách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từ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điểm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đến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điểm</a:t>
            </a:r>
            <a:r>
              <a:rPr lang="en-US" dirty="0">
                <a:cs typeface="Arial" panose="020B0604020202020204" pitchFamily="34" charset="0"/>
              </a:rPr>
              <a:t> j (</a:t>
            </a:r>
            <a:r>
              <a:rPr lang="en-US" dirty="0" err="1">
                <a:cs typeface="Arial" panose="020B0604020202020204" pitchFamily="34" charset="0"/>
              </a:rPr>
              <a:t>i</a:t>
            </a:r>
            <a:r>
              <a:rPr lang="en-US" dirty="0">
                <a:cs typeface="Arial" panose="020B0604020202020204" pitchFamily="34" charset="0"/>
              </a:rPr>
              <a:t>, j = 0,1,…,M).</a:t>
            </a:r>
            <a:endParaRPr lang="en-US" dirty="0">
              <a:cs typeface="Arial" panose="020B0604020202020204" pitchFamily="34" charset="0"/>
            </a:endParaRPr>
          </a:p>
          <a:p>
            <a:r>
              <a:rPr lang="en-US" dirty="0" err="1">
                <a:cs typeface="Arial" panose="020B0604020202020204" pitchFamily="34" charset="0"/>
              </a:rPr>
              <a:t>Hãy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tính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toán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</a:t>
            </a:r>
            <a:r>
              <a:rPr lang="vi-VN" dirty="0">
                <a:cs typeface="Arial" panose="020B0604020202020204" pitchFamily="34" charset="0"/>
              </a:rPr>
              <a:t>ư</a:t>
            </a:r>
            <a:r>
              <a:rPr lang="en-US" dirty="0" err="1">
                <a:cs typeface="Arial" panose="020B0604020202020204" pitchFamily="34" charset="0"/>
              </a:rPr>
              <a:t>ơng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án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lấy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hàng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cho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nhân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viên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sao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cho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tổng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quãng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đường</a:t>
            </a:r>
            <a:r>
              <a:rPr lang="en-US" dirty="0">
                <a:cs typeface="Arial" panose="020B0604020202020204" pitchFamily="34" charset="0"/>
              </a:rPr>
              <a:t> di </a:t>
            </a:r>
            <a:r>
              <a:rPr lang="en-US" dirty="0" err="1">
                <a:cs typeface="Arial" panose="020B0604020202020204" pitchFamily="34" charset="0"/>
              </a:rPr>
              <a:t>chuyển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là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nhỏ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nhất</a:t>
            </a:r>
            <a:r>
              <a:rPr lang="en-US" dirty="0">
                <a:cs typeface="Arial" panose="020B0604020202020204" pitchFamily="34" charset="0"/>
              </a:rPr>
              <a:t>. </a:t>
            </a:r>
            <a:endParaRPr lang="en-US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</a:t>
            </a:r>
            <a:endParaRPr lang="en-US" dirty="0"/>
          </a:p>
          <a:p>
            <a:pPr lvl="1"/>
            <a:r>
              <a:rPr lang="en-US" sz="2100" dirty="0" err="1"/>
              <a:t>Dòng</a:t>
            </a:r>
            <a:r>
              <a:rPr lang="en-US" sz="2100" dirty="0"/>
              <a:t> 1: </a:t>
            </a:r>
            <a:r>
              <a:rPr lang="en-US" sz="2100" dirty="0" err="1"/>
              <a:t>Ghi</a:t>
            </a:r>
            <a:r>
              <a:rPr lang="en-US" sz="2100" dirty="0"/>
              <a:t> N </a:t>
            </a:r>
            <a:r>
              <a:rPr lang="en-US" sz="2100" dirty="0" err="1"/>
              <a:t>và</a:t>
            </a:r>
            <a:r>
              <a:rPr lang="en-US" sz="2100" dirty="0"/>
              <a:t> M</a:t>
            </a:r>
            <a:endParaRPr lang="en-US" sz="2100" dirty="0"/>
          </a:p>
          <a:p>
            <a:pPr lvl="1"/>
            <a:r>
              <a:rPr lang="en-US" sz="2100" dirty="0" err="1">
                <a:cs typeface="Arial" panose="020B0604020202020204" pitchFamily="34" charset="0"/>
              </a:rPr>
              <a:t>Dòng</a:t>
            </a:r>
            <a:r>
              <a:rPr lang="en-US" sz="2100" dirty="0">
                <a:cs typeface="Arial" panose="020B0604020202020204" pitchFamily="34" charset="0"/>
              </a:rPr>
              <a:t> i+1 (</a:t>
            </a:r>
            <a:r>
              <a:rPr lang="en-US" sz="2100" dirty="0" err="1">
                <a:cs typeface="Arial" panose="020B0604020202020204" pitchFamily="34" charset="0"/>
              </a:rPr>
              <a:t>i</a:t>
            </a:r>
            <a:r>
              <a:rPr lang="en-US" sz="2100" dirty="0">
                <a:cs typeface="Arial" panose="020B0604020202020204" pitchFamily="34" charset="0"/>
              </a:rPr>
              <a:t> = 1,…, N): </a:t>
            </a:r>
            <a:r>
              <a:rPr lang="en-US" sz="2100" dirty="0" err="1">
                <a:cs typeface="Arial" panose="020B0604020202020204" pitchFamily="34" charset="0"/>
              </a:rPr>
              <a:t>ghi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hàng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i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của</a:t>
            </a:r>
            <a:r>
              <a:rPr lang="en-US" sz="2100" dirty="0">
                <a:cs typeface="Arial" panose="020B0604020202020204" pitchFamily="34" charset="0"/>
              </a:rPr>
              <a:t> ma </a:t>
            </a:r>
            <a:r>
              <a:rPr lang="en-US" sz="2100" dirty="0" err="1">
                <a:cs typeface="Arial" panose="020B0604020202020204" pitchFamily="34" charset="0"/>
              </a:rPr>
              <a:t>trận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Q</a:t>
            </a:r>
            <a:r>
              <a:rPr lang="en-US" sz="2100" baseline="-25000" dirty="0" err="1">
                <a:cs typeface="Arial" panose="020B0604020202020204" pitchFamily="34" charset="0"/>
              </a:rPr>
              <a:t>NxM</a:t>
            </a:r>
            <a:endParaRPr lang="en-US" sz="2100" baseline="-25000" dirty="0">
              <a:cs typeface="Arial" panose="020B0604020202020204" pitchFamily="34" charset="0"/>
            </a:endParaRPr>
          </a:p>
          <a:p>
            <a:pPr lvl="1"/>
            <a:r>
              <a:rPr lang="en-US" sz="2100" dirty="0" err="1">
                <a:cs typeface="Arial" panose="020B0604020202020204" pitchFamily="34" charset="0"/>
              </a:rPr>
              <a:t>Dòng</a:t>
            </a:r>
            <a:r>
              <a:rPr lang="en-US" sz="2100" dirty="0">
                <a:cs typeface="Arial" panose="020B0604020202020204" pitchFamily="34" charset="0"/>
              </a:rPr>
              <a:t> N+2 + </a:t>
            </a:r>
            <a:r>
              <a:rPr lang="en-US" sz="2100" dirty="0" err="1">
                <a:cs typeface="Arial" panose="020B0604020202020204" pitchFamily="34" charset="0"/>
              </a:rPr>
              <a:t>i</a:t>
            </a:r>
            <a:r>
              <a:rPr lang="en-US" sz="2100" dirty="0">
                <a:cs typeface="Arial" panose="020B0604020202020204" pitchFamily="34" charset="0"/>
              </a:rPr>
              <a:t> (</a:t>
            </a:r>
            <a:r>
              <a:rPr lang="en-US" sz="2100" dirty="0" err="1">
                <a:cs typeface="Arial" panose="020B0604020202020204" pitchFamily="34" charset="0"/>
              </a:rPr>
              <a:t>i</a:t>
            </a:r>
            <a:r>
              <a:rPr lang="en-US" sz="2100" dirty="0">
                <a:cs typeface="Arial" panose="020B0604020202020204" pitchFamily="34" charset="0"/>
              </a:rPr>
              <a:t> = 0, 1, …, M): </a:t>
            </a:r>
            <a:r>
              <a:rPr lang="en-US" sz="2100" dirty="0" err="1">
                <a:cs typeface="Arial" panose="020B0604020202020204" pitchFamily="34" charset="0"/>
              </a:rPr>
              <a:t>ghi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hàng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thứ</a:t>
            </a:r>
            <a:r>
              <a:rPr lang="en-US" sz="2100" dirty="0">
                <a:cs typeface="Arial" panose="020B0604020202020204" pitchFamily="34" charset="0"/>
              </a:rPr>
              <a:t>  </a:t>
            </a:r>
            <a:r>
              <a:rPr lang="en-US" sz="2100" dirty="0" err="1">
                <a:cs typeface="Arial" panose="020B0604020202020204" pitchFamily="34" charset="0"/>
              </a:rPr>
              <a:t>i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của</a:t>
            </a:r>
            <a:r>
              <a:rPr lang="en-US" sz="2100" dirty="0">
                <a:cs typeface="Arial" panose="020B0604020202020204" pitchFamily="34" charset="0"/>
              </a:rPr>
              <a:t> ma </a:t>
            </a:r>
            <a:r>
              <a:rPr lang="en-US" sz="2100" dirty="0" err="1">
                <a:cs typeface="Arial" panose="020B0604020202020204" pitchFamily="34" charset="0"/>
              </a:rPr>
              <a:t>trận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khoảng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cách</a:t>
            </a:r>
            <a:r>
              <a:rPr lang="en-US" sz="2100" dirty="0">
                <a:cs typeface="Arial" panose="020B0604020202020204" pitchFamily="34" charset="0"/>
              </a:rPr>
              <a:t> d</a:t>
            </a:r>
            <a:endParaRPr lang="en-US" sz="2100" dirty="0">
              <a:cs typeface="Arial" panose="020B0604020202020204" pitchFamily="34" charset="0"/>
            </a:endParaRPr>
          </a:p>
          <a:p>
            <a:pPr lvl="1"/>
            <a:r>
              <a:rPr lang="en-US" sz="2100" dirty="0" err="1">
                <a:cs typeface="Arial" panose="020B0604020202020204" pitchFamily="34" charset="0"/>
              </a:rPr>
              <a:t>Dòng</a:t>
            </a:r>
            <a:r>
              <a:rPr lang="en-US" sz="2100" dirty="0">
                <a:cs typeface="Arial" panose="020B0604020202020204" pitchFamily="34" charset="0"/>
              </a:rPr>
              <a:t> N+M+3: </a:t>
            </a:r>
            <a:r>
              <a:rPr lang="en-US" sz="2100" dirty="0" err="1">
                <a:cs typeface="Arial" panose="020B0604020202020204" pitchFamily="34" charset="0"/>
              </a:rPr>
              <a:t>ghi</a:t>
            </a:r>
            <a:r>
              <a:rPr lang="en-US" sz="2100" dirty="0">
                <a:cs typeface="Arial" panose="020B0604020202020204" pitchFamily="34" charset="0"/>
              </a:rPr>
              <a:t> q(1), q(2), …, q(N)</a:t>
            </a:r>
            <a:endParaRPr lang="en-US" sz="210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Programming Model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cs typeface="Arial" panose="020B0604020202020204" pitchFamily="34" charset="0"/>
              </a:rPr>
              <a:t>Biến</a:t>
            </a:r>
            <a:r>
              <a:rPr lang="en-US" sz="2400" dirty="0">
                <a:cs typeface="Arial" panose="020B0604020202020204" pitchFamily="34" charset="0"/>
              </a:rPr>
              <a:t>:</a:t>
            </a:r>
            <a:endParaRPr lang="en-US" sz="2400" dirty="0"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X[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] = j: j </a:t>
            </a:r>
            <a:r>
              <a:rPr lang="en-US" sz="2000" dirty="0" err="1">
                <a:cs typeface="Arial" panose="020B0604020202020204" pitchFamily="34" charset="0"/>
              </a:rPr>
              <a:t>là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tiếp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theo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của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trên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hành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trình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với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mọi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= 0..M (</a:t>
            </a:r>
            <a:r>
              <a:rPr lang="en-US" sz="2000" dirty="0" err="1">
                <a:cs typeface="Arial" panose="020B0604020202020204" pitchFamily="34" charset="0"/>
              </a:rPr>
              <a:t>coi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M+1 </a:t>
            </a:r>
            <a:r>
              <a:rPr lang="en-US" sz="2000" dirty="0" err="1">
                <a:cs typeface="Arial" panose="020B0604020202020204" pitchFamily="34" charset="0"/>
              </a:rPr>
              <a:t>là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giả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trùng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0)</a:t>
            </a:r>
            <a:endParaRPr lang="en-US" sz="2000" dirty="0">
              <a:cs typeface="Arial" panose="020B0604020202020204" pitchFamily="34" charset="0"/>
            </a:endParaRPr>
          </a:p>
          <a:p>
            <a:pPr lvl="1"/>
            <a:endParaRPr lang="en-US" sz="2000" dirty="0"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Y[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] = 1 </a:t>
            </a:r>
            <a:r>
              <a:rPr lang="en-US" sz="2000" dirty="0" err="1">
                <a:cs typeface="Arial" panose="020B0604020202020204" pitchFamily="34" charset="0"/>
              </a:rPr>
              <a:t>nếu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kệ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được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đến</a:t>
            </a:r>
            <a:r>
              <a:rPr lang="en-US" sz="2000" dirty="0">
                <a:cs typeface="Arial" panose="020B0604020202020204" pitchFamily="34" charset="0"/>
              </a:rPr>
              <a:t>, </a:t>
            </a:r>
            <a:r>
              <a:rPr lang="en-US" sz="2000" dirty="0" err="1">
                <a:cs typeface="Arial" panose="020B0604020202020204" pitchFamily="34" charset="0"/>
              </a:rPr>
              <a:t>ngược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lại</a:t>
            </a:r>
            <a:r>
              <a:rPr lang="en-US" sz="2000" dirty="0">
                <a:cs typeface="Arial" panose="020B0604020202020204" pitchFamily="34" charset="0"/>
              </a:rPr>
              <a:t> Y[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] = 0 </a:t>
            </a:r>
            <a:r>
              <a:rPr lang="en-US" sz="2000" dirty="0" err="1">
                <a:cs typeface="Arial" panose="020B0604020202020204" pitchFamily="34" charset="0"/>
              </a:rPr>
              <a:t>nếu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kệ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không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được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đến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với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mọi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= 0…M+1</a:t>
            </a:r>
            <a:endParaRPr lang="en-US" sz="2000" dirty="0">
              <a:cs typeface="Arial" panose="020B0604020202020204" pitchFamily="34" charset="0"/>
            </a:endParaRPr>
          </a:p>
          <a:p>
            <a:pPr lvl="1"/>
            <a:endParaRPr lang="en-US" sz="2000" dirty="0"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Z[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]: </a:t>
            </a:r>
            <a:r>
              <a:rPr lang="en-US" sz="2000" dirty="0" err="1">
                <a:cs typeface="Arial" panose="020B0604020202020204" pitchFamily="34" charset="0"/>
              </a:rPr>
              <a:t>là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tổng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quãng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đường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từ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0 </a:t>
            </a:r>
            <a:r>
              <a:rPr lang="en-US" sz="2000" dirty="0" err="1">
                <a:cs typeface="Arial" panose="020B0604020202020204" pitchFamily="34" charset="0"/>
              </a:rPr>
              <a:t>đến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, </a:t>
            </a:r>
            <a:r>
              <a:rPr lang="en-US" sz="2000" dirty="0" err="1">
                <a:cs typeface="Arial" panose="020B0604020202020204" pitchFamily="34" charset="0"/>
              </a:rPr>
              <a:t>với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= 0..M+1</a:t>
            </a:r>
            <a:endParaRPr lang="en-US" sz="2000" dirty="0">
              <a:cs typeface="Arial" panose="020B0604020202020204" pitchFamily="34" charset="0"/>
            </a:endParaRP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Programming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/>
              <p:cNvSpPr>
                <a:spLocks noGrp="true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X[</a:t>
                </a:r>
                <a:r>
                  <a:rPr lang="en-US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!= </a:t>
                </a:r>
                <a:r>
                  <a:rPr lang="en-US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với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0..M</a:t>
                </a: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 X[</a:t>
                </a:r>
                <a:r>
                  <a:rPr lang="en-US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!= X[j]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v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i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0 ≤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&lt; j ≤ M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4.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i="0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</m:t>
                        </m:r>
                      </m:e>
                    </m:d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j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i="0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i</m:t>
                        </m:r>
                      </m:e>
                    </m:d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j</m:t>
                        </m:r>
                      </m:e>
                    </m:d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 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v</m:t>
                    </m:r>
                    <m: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00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=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…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j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..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 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≠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j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hỗ dành sẵn cho Nội dung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1"/>
                <a:stretch>
                  <a:fillRect b="1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Programming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/>
              <p:cNvSpPr>
                <a:spLocks noGrp="true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X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2000" b="0" i="0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i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j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Z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j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Z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m:rPr>
                        <m:sty m:val="p"/>
                      </m:rPr>
                      <a:rPr lang="en-US" sz="2000" b="0" i="0" dirty="0" err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+ 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d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m:rPr>
                        <m:sty m:val="p"/>
                      </m:rPr>
                      <a:rPr lang="en-US" sz="2000" b="0" i="0" dirty="0" err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][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j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</m:t>
                    </m:r>
                  </m:oMath>
                </a14:m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với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i,j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0…M+1,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≠ j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limLoc m:val="undOvr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𝑄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với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=1…N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Hàm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mục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tiêu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m:rPr>
                        <m:sty m:val="p"/>
                      </m:rPr>
                      <a:rPr lang="en-GB" sz="2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min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⁡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2400" dirty="0"/>
              </a:p>
            </p:txBody>
          </p:sp>
        </mc:Choice>
        <mc:Fallback>
          <p:sp>
            <p:nvSpPr>
              <p:cNvPr id="3" name="Chỗ dành sẵn cho Nội dung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1"/>
                <a:stretch>
                  <a:fillRect b="1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Programming Model</a:t>
            </a:r>
            <a:endParaRPr lang="en-US" dirty="0"/>
          </a:p>
        </p:txBody>
      </p:sp>
      <p:graphicFrame>
        <p:nvGraphicFramePr>
          <p:cNvPr id="6" name="Bảng 5"/>
          <p:cNvGraphicFramePr>
            <a:graphicFrameLocks noGrp="true"/>
          </p:cNvGraphicFramePr>
          <p:nvPr/>
        </p:nvGraphicFramePr>
        <p:xfrm>
          <a:off x="488950" y="2366925"/>
          <a:ext cx="8188435" cy="1881796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601296"/>
                <a:gridCol w="735152"/>
                <a:gridCol w="831794"/>
                <a:gridCol w="855476"/>
                <a:gridCol w="751755"/>
                <a:gridCol w="838092"/>
                <a:gridCol w="848383"/>
                <a:gridCol w="836764"/>
                <a:gridCol w="1003170"/>
                <a:gridCol w="886553"/>
              </a:tblGrid>
              <a:tr h="313633">
                <a:tc rowSpan="2" gridSpan="2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true"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Test_N_M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633">
                <a:tc vMerge="true" gridSpan="2">
                  <a:tcPr/>
                </a:tc>
                <a:tc vMerge="true" hMerge="true"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4_3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10_5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15_8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20_9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20_10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30_12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30_15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30_20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7265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t(s)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CP-v1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1.52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15.45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231.17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627265">
                <a:tc vMerge="true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CP-v2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0.34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1.04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35.72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357.7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Integer Programming Model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cs typeface="Arial" panose="020B0604020202020204" pitchFamily="34" charset="0"/>
              </a:rPr>
              <a:t>Biến</a:t>
            </a:r>
            <a:r>
              <a:rPr lang="en-US" sz="2400" dirty="0">
                <a:cs typeface="Arial" panose="020B0604020202020204" pitchFamily="34" charset="0"/>
              </a:rPr>
              <a:t>:</a:t>
            </a:r>
            <a:endParaRPr lang="en-US" sz="2400" dirty="0"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X[</a:t>
            </a:r>
            <a:r>
              <a:rPr lang="en-US" sz="2000" dirty="0" err="1">
                <a:cs typeface="Arial" panose="020B0604020202020204" pitchFamily="34" charset="0"/>
              </a:rPr>
              <a:t>i,j</a:t>
            </a:r>
            <a:r>
              <a:rPr lang="en-US" sz="2000" dirty="0">
                <a:cs typeface="Arial" panose="020B0604020202020204" pitchFamily="34" charset="0"/>
              </a:rPr>
              <a:t>] = 1 </a:t>
            </a:r>
            <a:r>
              <a:rPr lang="en-US" sz="2000" dirty="0" err="1">
                <a:cs typeface="Arial" panose="020B0604020202020204" pitchFamily="34" charset="0"/>
              </a:rPr>
              <a:t>nếu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có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đường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từ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đến</a:t>
            </a:r>
            <a:r>
              <a:rPr lang="en-US" sz="2000" dirty="0">
                <a:cs typeface="Arial" panose="020B0604020202020204" pitchFamily="34" charset="0"/>
              </a:rPr>
              <a:t> j </a:t>
            </a:r>
            <a:r>
              <a:rPr lang="en-US" sz="2000" dirty="0" err="1">
                <a:cs typeface="Arial" panose="020B0604020202020204" pitchFamily="34" charset="0"/>
              </a:rPr>
              <a:t>trong</a:t>
            </a:r>
            <a:r>
              <a:rPr lang="en-US" sz="2000" dirty="0">
                <a:cs typeface="Arial" panose="020B0604020202020204" pitchFamily="34" charset="0"/>
              </a:rPr>
              <a:t> chu </a:t>
            </a:r>
            <a:r>
              <a:rPr lang="en-US" sz="2000" dirty="0" err="1">
                <a:cs typeface="Arial" panose="020B0604020202020204" pitchFamily="34" charset="0"/>
              </a:rPr>
              <a:t>trình</a:t>
            </a:r>
            <a:r>
              <a:rPr lang="en-US" sz="2000" dirty="0">
                <a:cs typeface="Arial" panose="020B0604020202020204" pitchFamily="34" charset="0"/>
              </a:rPr>
              <a:t>, </a:t>
            </a:r>
            <a:r>
              <a:rPr lang="en-US" sz="2000" dirty="0" err="1">
                <a:cs typeface="Arial" panose="020B0604020202020204" pitchFamily="34" charset="0"/>
              </a:rPr>
              <a:t>ngược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lại</a:t>
            </a:r>
            <a:r>
              <a:rPr lang="en-US" sz="2000" dirty="0">
                <a:cs typeface="Arial" panose="020B0604020202020204" pitchFamily="34" charset="0"/>
              </a:rPr>
              <a:t> X[</a:t>
            </a:r>
            <a:r>
              <a:rPr lang="en-US" sz="2000" dirty="0" err="1">
                <a:cs typeface="Arial" panose="020B0604020202020204" pitchFamily="34" charset="0"/>
              </a:rPr>
              <a:t>i,j</a:t>
            </a:r>
            <a:r>
              <a:rPr lang="en-US" sz="2000" dirty="0">
                <a:cs typeface="Arial" panose="020B0604020202020204" pitchFamily="34" charset="0"/>
              </a:rPr>
              <a:t>] = 0 </a:t>
            </a:r>
            <a:r>
              <a:rPr lang="en-US" sz="2000" dirty="0" err="1">
                <a:cs typeface="Arial" panose="020B0604020202020204" pitchFamily="34" charset="0"/>
              </a:rPr>
              <a:t>nếu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không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có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đường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từ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đến</a:t>
            </a:r>
            <a:r>
              <a:rPr lang="en-US" sz="2000" dirty="0">
                <a:cs typeface="Arial" panose="020B0604020202020204" pitchFamily="34" charset="0"/>
              </a:rPr>
              <a:t> j </a:t>
            </a:r>
            <a:r>
              <a:rPr lang="en-US" sz="2000" dirty="0" err="1">
                <a:cs typeface="Arial" panose="020B0604020202020204" pitchFamily="34" charset="0"/>
              </a:rPr>
              <a:t>trong</a:t>
            </a:r>
            <a:r>
              <a:rPr lang="en-US" sz="2000" dirty="0">
                <a:cs typeface="Arial" panose="020B0604020202020204" pitchFamily="34" charset="0"/>
              </a:rPr>
              <a:t> chu </a:t>
            </a:r>
            <a:r>
              <a:rPr lang="en-US" sz="2000" dirty="0" err="1">
                <a:cs typeface="Arial" panose="020B0604020202020204" pitchFamily="34" charset="0"/>
              </a:rPr>
              <a:t>trình</a:t>
            </a:r>
            <a:r>
              <a:rPr lang="en-US" sz="2000" dirty="0">
                <a:cs typeface="Arial" panose="020B0604020202020204" pitchFamily="34" charset="0"/>
              </a:rPr>
              <a:t>, </a:t>
            </a:r>
            <a:r>
              <a:rPr lang="en-US" sz="2000" dirty="0" err="1">
                <a:cs typeface="Arial" panose="020B0604020202020204" pitchFamily="34" charset="0"/>
              </a:rPr>
              <a:t>với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mọi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i,j</a:t>
            </a:r>
            <a:r>
              <a:rPr lang="en-US" sz="2000" dirty="0">
                <a:cs typeface="Arial" panose="020B0604020202020204" pitchFamily="34" charset="0"/>
              </a:rPr>
              <a:t> = 0,1,…,M+1 </a:t>
            </a:r>
            <a:r>
              <a:rPr lang="en-US" sz="2000" dirty="0" err="1">
                <a:cs typeface="Arial" panose="020B0604020202020204" pitchFamily="34" charset="0"/>
              </a:rPr>
              <a:t>và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≠ j. (</a:t>
            </a:r>
            <a:r>
              <a:rPr lang="en-US" sz="2000" dirty="0" err="1">
                <a:cs typeface="Arial" panose="020B0604020202020204" pitchFamily="34" charset="0"/>
              </a:rPr>
              <a:t>coi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M+1 </a:t>
            </a:r>
            <a:r>
              <a:rPr lang="en-US" sz="2000" dirty="0" err="1">
                <a:cs typeface="Arial" panose="020B0604020202020204" pitchFamily="34" charset="0"/>
              </a:rPr>
              <a:t>là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giả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trùng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0)</a:t>
            </a:r>
            <a:endParaRPr lang="en-US" sz="2000" dirty="0">
              <a:cs typeface="Arial" panose="020B0604020202020204" pitchFamily="34" charset="0"/>
            </a:endParaRPr>
          </a:p>
          <a:p>
            <a:pPr lvl="1"/>
            <a:endParaRPr lang="en-US" sz="2000" dirty="0"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Y[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] = 1 </a:t>
            </a:r>
            <a:r>
              <a:rPr lang="en-US" sz="2000" dirty="0" err="1">
                <a:cs typeface="Arial" panose="020B0604020202020204" pitchFamily="34" charset="0"/>
              </a:rPr>
              <a:t>nếu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được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đến</a:t>
            </a:r>
            <a:r>
              <a:rPr lang="en-US" sz="2000" dirty="0">
                <a:cs typeface="Arial" panose="020B0604020202020204" pitchFamily="34" charset="0"/>
              </a:rPr>
              <a:t>, </a:t>
            </a:r>
            <a:r>
              <a:rPr lang="en-US" sz="2000" dirty="0" err="1">
                <a:cs typeface="Arial" panose="020B0604020202020204" pitchFamily="34" charset="0"/>
              </a:rPr>
              <a:t>ngược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lại</a:t>
            </a:r>
            <a:r>
              <a:rPr lang="en-US" sz="2000" dirty="0">
                <a:cs typeface="Arial" panose="020B0604020202020204" pitchFamily="34" charset="0"/>
              </a:rPr>
              <a:t> Y[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] = 0 </a:t>
            </a:r>
            <a:r>
              <a:rPr lang="en-US" sz="2000" dirty="0" err="1">
                <a:cs typeface="Arial" panose="020B0604020202020204" pitchFamily="34" charset="0"/>
              </a:rPr>
              <a:t>nếu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không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được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đến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với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mọi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= 0…M+1</a:t>
            </a:r>
            <a:endParaRPr lang="en-US" sz="2000" dirty="0">
              <a:cs typeface="Arial" panose="020B0604020202020204" pitchFamily="34" charset="0"/>
            </a:endParaRPr>
          </a:p>
          <a:p>
            <a:pPr lvl="1"/>
            <a:endParaRPr lang="en-US" sz="2000" dirty="0"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Z[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]: </a:t>
            </a:r>
            <a:r>
              <a:rPr lang="en-US" sz="2000" dirty="0" err="1">
                <a:cs typeface="Arial" panose="020B0604020202020204" pitchFamily="34" charset="0"/>
              </a:rPr>
              <a:t>là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tổng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quãng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đường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từ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0 </a:t>
            </a:r>
            <a:r>
              <a:rPr lang="en-US" sz="2000" dirty="0" err="1">
                <a:cs typeface="Arial" panose="020B0604020202020204" pitchFamily="34" charset="0"/>
              </a:rPr>
              <a:t>đến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, </a:t>
            </a:r>
            <a:r>
              <a:rPr lang="en-US" sz="2000" dirty="0" err="1">
                <a:cs typeface="Arial" panose="020B0604020202020204" pitchFamily="34" charset="0"/>
              </a:rPr>
              <a:t>với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= 0..M+1</a:t>
            </a:r>
            <a:endParaRPr lang="en-US" sz="200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0</TotalTime>
  <Words>6772</Words>
  <Application>WPS Presentation</Application>
  <PresentationFormat>Trình chiếu Trên màn hình (4:3)</PresentationFormat>
  <Paragraphs>731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SimSun</vt:lpstr>
      <vt:lpstr>Wingdings</vt:lpstr>
      <vt:lpstr>Times New Roman</vt:lpstr>
      <vt:lpstr>Cambria Math</vt:lpstr>
      <vt:lpstr>DejaVu Math TeX Gyre</vt:lpstr>
      <vt:lpstr>Symbol</vt:lpstr>
      <vt:lpstr>Standard Symbols PS</vt:lpstr>
      <vt:lpstr>Calibri Light</vt:lpstr>
      <vt:lpstr>Calibri</vt:lpstr>
      <vt:lpstr>#9Slide03 Bebas Neue Regular</vt:lpstr>
      <vt:lpstr>微软雅黑</vt:lpstr>
      <vt:lpstr>Arial Unicode MS</vt:lpstr>
      <vt:lpstr>Droid Sans Fallback</vt:lpstr>
      <vt:lpstr>Office Theme</vt:lpstr>
      <vt:lpstr>Báo cáo Mini-Project Tối ưu lập kế hoạch </vt:lpstr>
      <vt:lpstr>Nội dung</vt:lpstr>
      <vt:lpstr>Giới thiệu bài toán: Lấy hàng trong kho</vt:lpstr>
      <vt:lpstr>Giới thiệu bài toán: Lấy hàng trong kho</vt:lpstr>
      <vt:lpstr>Constraint Programming Model</vt:lpstr>
      <vt:lpstr>Constraint Programming Model</vt:lpstr>
      <vt:lpstr>Constraint Programming Model</vt:lpstr>
      <vt:lpstr>Constraint Programming Model</vt:lpstr>
      <vt:lpstr>Mixed Integer Programming Model</vt:lpstr>
      <vt:lpstr>Mixed Integer Programming Model</vt:lpstr>
      <vt:lpstr>Mixed Integer Programming Model</vt:lpstr>
      <vt:lpstr>Mixed Integer Programming Model</vt:lpstr>
      <vt:lpstr>Mixed Integer Programming Model</vt:lpstr>
      <vt:lpstr>Backtracking</vt:lpstr>
      <vt:lpstr>Backtracking</vt:lpstr>
      <vt:lpstr>Backtracking</vt:lpstr>
      <vt:lpstr>Thuật toán sử dụng Heuristic</vt:lpstr>
      <vt:lpstr>Thuật toán sử dụng Heuristic</vt:lpstr>
      <vt:lpstr>Thuật toán sử dụng Heuristic</vt:lpstr>
      <vt:lpstr>Backtracking</vt:lpstr>
      <vt:lpstr>Kết quả thu được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xa</cp:lastModifiedBy>
  <cp:revision>18</cp:revision>
  <dcterms:created xsi:type="dcterms:W3CDTF">2021-06-01T23:07:40Z</dcterms:created>
  <dcterms:modified xsi:type="dcterms:W3CDTF">2021-06-01T23:07:40Z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