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959e9d0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959e9d0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62b10ae90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62b10ae90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現在來到評估模型的環節 而我們首先要面對的問題是 由於clustering這是一種無監督的分析方法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所以我們手上沒有具有label的特徵來評估或幫模型給打分數 因此確實沒有精確的評估方式。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但做分群研究的目的之一 就是試圖找出區分這些clusters模式的特性。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因此談到patterns 我們可以通過EDA來觀察我們所做的分群 然後再來做些合理的評估與推論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(這張是Tukey的照片 EDA的開山始祖)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62b10ae9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62b10ae9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我們用不同的圖表來看分群的情況 首先先看左上方的直方圖 X軸是各分組 Y軸是計數 從各組的數量上看得出分群的結果相當平均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接下來看右下角的這張散佈圖 X軸是我們之前整理出的新feature "spent" 也就是花在各種商品的合計金額 我們之後都簡稱做消費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Y軸則是各個顧客的收入 依照這些分布我們大致可以得出這4類分群的在收入與消費上的特徵: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組 0：高支出 &amp; 平均收入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組 1：高支出 &amp; 高收入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組 2：低支出 &amp; 低收入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組 3：高支出 &amp; 低收入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最後是左下角這張boxenplot(增強盒鬚圖) 這邊的Y軸是消費 X軸則是各組 可以清楚地看出，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組 1 是我們最大尾的客戶群，其次是組 0 (而那些半透明的小藍點是蜂群圖swarmplot 用來看更細微的差異)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有了這些分群 我們可以進一步探索每個群組的消費模式，以制定針對性的行銷策略。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62b10ae9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62b10ae9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接下來，讓我們探討過去的行銷活動表現如何。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左邊這張圖呈現的是 參與行銷活動promotion的紀錄 紀錄上總共有舉辦過五次行銷活動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看得出到目前為止，對行銷活動的反應並不熱烈，總體參與人數非常少。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此外，完全沒有任何人參與了全部五次活動。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而右邊這張圖則是折扣或折價券的使用次數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與行銷活動相當的不同，Discount的效果較好，尤其是對組 0 和組 3 的效果最佳。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但對我們的大客——組 1 高收入高知出的這群人，他們似乎對折扣並不太感興趣。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而對於群組 2 低收入低支出的這群，似乎也相對沒有折扣方案能對其產生顯著吸引力。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62b10ae9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62b10ae9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現在我們已經形成了分群，並觀察了各組的購買習慣。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接下來，我們想要更仔細的來看看這些分群中的成員是誰 他們分別帶有甚麼樣的屬性。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因此，我們將對形成的分群進行分析，我們找出了一些能反映客戶個人特徵的屬性 其中很多是我們自創的feature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然後繪製出jointplot(聯合圖) 並結合他們所在的組別進行分析。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這些特徵分別是 是否是父母 上次消費時間 年齡 家庭人數 小孩數 家中是否有青少年 家中是否有小孩 教育程度 是否夫妻同居等等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而最後得到的結論則是(請看下一張)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62b10ae9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62b10ae9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接下來就是</a:t>
            </a:r>
            <a:r>
              <a:rPr lang="zh-TW" sz="950">
                <a:solidFill>
                  <a:schemeClr val="dk1"/>
                </a:solidFill>
              </a:rPr>
              <a:t>Discussion的部分</a:t>
            </a:r>
            <a:br>
              <a:rPr lang="zh-TW">
                <a:solidFill>
                  <a:schemeClr val="dk1"/>
                </a:solidFill>
              </a:rPr>
            </a:br>
            <a:r>
              <a:rPr lang="zh-TW">
                <a:solidFill>
                  <a:schemeClr val="dk1"/>
                </a:solidFill>
              </a:rPr>
              <a:t>首先是 組 0：高支出 &amp; 平均收入 通常一定是父母 家庭成員通常有2~4人 也有單親父母作為這群的子群 多半家裡都有個青少年 年紀相對較年長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其次是 組 1：高支出 &amp; 高收入 通常都不會是父母 家庭成員最多不超過2人 有配偶的比例微略高於單身者 通常各年齡層都有 都是高收入族群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在來是 組 2：低支出 &amp; 低收入 大多都是父母 家庭成員不超過3人 通常只有一個孩子,而且通常不是青少年 相對較年輕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最後是 組 3：高支出 &amp; 低收入 通常一定是父母 家庭成員2~5人 多半家裡都有青少年 年紀也相對較年長 低收入族群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以上這些大致上就是我們針對這4個分群的屬性作出的推論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959e9d0f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959e9d0f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最後總結我們的工作 在這次的分組研究裡面，我們進行了無監督的群聚分析。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對於在我們重新挑選過後 又變得更加複雜的feature 首先使用了PCA降維方法，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然後進行了聚合式分群，最終得到了 4 個分群。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最後，我們根據客戶的家庭結構和收入/支出情況對這些組別進行了分析。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這些結果將可以用於制定出更有效的行銷策略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959e9d0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959e9d0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首先來前情提要一下 在這個專題中，我們將會對一家食品雜貨公司的database中的客戶記錄進行分析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chemeClr val="dk1"/>
                </a:solidFill>
              </a:rPr>
              <a:t>Customer segmentation</a:t>
            </a:r>
            <a:r>
              <a:rPr lang="zh-TW"/>
              <a:t> 也就是 客戶分群 是一種將客戶根據相似特徵劃分為群組的做法，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每個群組中的客戶具有一定的相似性。將把客戶分為不同的群組，根據客戶的不同需求和行為調整產品。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這有助於企業針對不同類型客戶的進行更有效的應對策略。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右邊這張圖就是我們實際在處理的資料的輪廓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59e9d0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59e9d0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這裡基本上就是data的所有featrue 資料總筆數有2千2百4十筆 而feature大致上有29類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我們大致以它的性質 把這些特徵分為了4大類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最左邊的是一些顧客的基本資訊 大致包含了客戶編號 生日 教育程度 收入等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中間這邊則是在過去兩年內 該顧客花在各種品項的商品的金額 主要劃分成 酒類 水果 肉類 魚類等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下面這邊 則是顧客的消費情境 像是是在網頁上消費 還是在實體店面消費等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最右邊則是 該顧客有沒有參與 第N次的促銷活動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959e9d0f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959e9d0f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接下來介紹我們的課題的文獻回顧 以及可能會用到的分析方法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客戶分群其實是一種基於資料的分析方法，用於將具有相似特徵的客戶劃分為群組，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以便企業能夠進行針對性營銷和產品改進。這一技術在零售、電商和服務行業中應用廣泛。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根據Wedel和Kamakura（2000）的研究，分群分析能夠幫助企業有效地識別目標市場並制定精準的市場策略。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此外，Kotler和Keller（2016）在《行銷管理》中指出，基於數據的客戶細分能顯著提高資源利用效率，減少不必要的成本投入。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1.https://link.springer.com/book/10.1007/978-1-4615-4651-1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2.https://books.google.com.tw/books/about/Marketing_Management.html?id=UbfwtwEACAAJ&amp;redir_esc=y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62b10ae9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62b10ae9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在我們的這個分類課題中，最終的分類通常會基於多個factor進行判斷，而這些因素基本上都是些屬性或特徵。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而這些特徵數量越多，處理起來就越困難。同時其中許多特徵之間存在相關性，因此很多可能經常是冗餘的。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因此，我們將對選定的一些特徵來進行降維處理，做完降維以後後再將它們進行分類。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降維是一種用主要的變數來減少變數數量的方法。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在這邊我們要使用的降維方法是PCA 主成分分析 這是常用的一種降維技術，通常可以在提高解釋性的同時，盡可能減少潛在資訊的損失。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因此在這個部分我們會再細分成簡單的兩個步驟：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先是使用 PCA 進行降維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然後再繪製降維後的數據框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而為了方便檢視，我們將會把維度降至 3 維。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62b10ae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62b10ae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這個就是我們將維度降到三維後視覺化的成果 因為尚未分群 所以看起來是一堆擠在一起的資料點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因此接下來才會再透過聚合式分群（Agglomerative Clustering）來進行分群。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(聚合式分群是一種層次分群方法，通過逐步合併樣本，直到達到所需的群集數量為止。)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62b10ae9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62b10ae9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現在我們將通過聚合式分群（Agglomerative Clustering）來進行分群。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聚合式分群是一種層次分群方法，通過逐步合併樣本，直到達到我們所需的群集數量為止。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所以我們要先找出 最適合的分群數量會是多少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 b="1">
                <a:solidFill>
                  <a:schemeClr val="dk1"/>
                </a:solidFill>
              </a:rPr>
              <a:t>分群的步驟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因此在這裡首先我們的第一步 就是要先使用手肘法（Elbow Method） 來確定所需要形成的群集數量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然後再確定好cluster的數量以後 再通過這裡聚合式分群的來進行分群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zh-TW">
                <a:solidFill>
                  <a:schemeClr val="dk1"/>
                </a:solidFill>
              </a:rPr>
              <a:t>而最後呢 再通過 散佈圖 來檢視形成的群集是否合理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62b10ae9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62b10ae9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那麼我們就先從手肘法開始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手肘法基本上就是以誤差平方和（sum of the squared errors, SSE）作為指標，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計算每一群中的每一個資料點到群中心的距離，找出 SSE 相對平緩的資料點來作為拐點（Inflection point），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然後這個拐點就會是我們目標的分群數。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這條藍線就是不同K值的Distortion Score 我們這邊有附帶他的公式 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SSE 通常可以表示分群的好壞程度，也就是所有資料的誤差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K代表總共有 K 個群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Ci 代表其中某一個群，也就是第i個群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p 則代表 Ci 中的資料點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/>
              <a:t>mi 代表該群心，也就是 Ci個群中 的所有資料的平均值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這裡的綠線則是表示再不同K值下 計算所需要花費的時間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那麼上方的分析顯示，對於這個data，四個群集將是最佳的數量。因此我們就可以進行到下一步 開始分群。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62b10ae9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62b10ae9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這張圖片就是我們做完clustering的結果, 我們一樣取三維來檢視他的分布情況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從他們都各自有自己的小團體 可以看得出來確實是蠻合理的分群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EF8E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78425" y="1899175"/>
            <a:ext cx="2021400" cy="11535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121775" y="2116075"/>
            <a:ext cx="16194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Group 5</a:t>
            </a:r>
            <a:endParaRPr sz="3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B4D7E7E-3118-479A-A78B-C7E4FC44BAC1}"/>
              </a:ext>
            </a:extLst>
          </p:cNvPr>
          <p:cNvSpPr txBox="1"/>
          <p:nvPr/>
        </p:nvSpPr>
        <p:spPr>
          <a:xfrm>
            <a:off x="3847350" y="4088576"/>
            <a:ext cx="34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chemeClr val="tx1"/>
                </a:solidFill>
              </a:rPr>
              <a:t>R13631055</a:t>
            </a:r>
            <a:r>
              <a:rPr lang="zh-TW" altLang="en-US" sz="1600" b="1" dirty="0">
                <a:solidFill>
                  <a:schemeClr val="tx1"/>
                </a:solidFill>
              </a:rPr>
              <a:t>宋昭佑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r>
              <a:rPr lang="en-US" altLang="zh-TW" sz="1600" b="1" dirty="0">
                <a:solidFill>
                  <a:schemeClr val="tx1"/>
                </a:solidFill>
              </a:rPr>
              <a:t>R13631019</a:t>
            </a:r>
            <a:r>
              <a:rPr lang="zh-TW" altLang="en-US" sz="1600" b="1" dirty="0">
                <a:solidFill>
                  <a:schemeClr val="tx1"/>
                </a:solidFill>
              </a:rPr>
              <a:t>林嘉安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r>
              <a:rPr lang="en-US" altLang="zh-TW" sz="1600" b="1" dirty="0">
                <a:solidFill>
                  <a:schemeClr val="tx1"/>
                </a:solidFill>
              </a:rPr>
              <a:t>R12631055</a:t>
            </a:r>
            <a:r>
              <a:rPr lang="zh-TW" altLang="en-US" sz="1600" b="1" i="0" dirty="0">
                <a:solidFill>
                  <a:schemeClr val="tx1"/>
                </a:solidFill>
                <a:effectLst/>
                <a:latin typeface="NotoSansTC"/>
              </a:rPr>
              <a:t>林東甫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4540550" y="1152475"/>
            <a:ext cx="4055100" cy="36069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2710975" y="269750"/>
            <a:ext cx="3324300" cy="6717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2892025" y="319250"/>
            <a:ext cx="42945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EF8EC"/>
                </a:solidFill>
              </a:rPr>
              <a:t>Evaluating Models</a:t>
            </a:r>
            <a:endParaRPr sz="3800">
              <a:solidFill>
                <a:srgbClr val="FEF8EC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220675" y="1152475"/>
            <a:ext cx="4055100" cy="36069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39900" y="1620550"/>
            <a:ext cx="3936000" cy="31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Since this is an </a:t>
            </a:r>
            <a:r>
              <a:rPr lang="zh-TW" sz="2000" b="1">
                <a:solidFill>
                  <a:schemeClr val="dk1"/>
                </a:solidFill>
              </a:rPr>
              <a:t>unsupervised clustering</a:t>
            </a:r>
            <a:r>
              <a:rPr lang="zh-TW" sz="2000">
                <a:solidFill>
                  <a:schemeClr val="dk1"/>
                </a:solidFill>
              </a:rPr>
              <a:t>. We do not have a </a:t>
            </a:r>
            <a:r>
              <a:rPr lang="zh-TW" sz="2000" b="1">
                <a:solidFill>
                  <a:schemeClr val="dk1"/>
                </a:solidFill>
              </a:rPr>
              <a:t>tagged feature</a:t>
            </a:r>
            <a:r>
              <a:rPr lang="zh-TW" sz="2000">
                <a:solidFill>
                  <a:schemeClr val="dk1"/>
                </a:solidFill>
              </a:rPr>
              <a:t> to evaluate or score our model.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chemeClr val="dk1"/>
                </a:solidFill>
              </a:rPr>
              <a:t>The purpose of studying the </a:t>
            </a:r>
            <a:r>
              <a:rPr lang="zh-TW" sz="2000" b="1">
                <a:solidFill>
                  <a:schemeClr val="dk1"/>
                </a:solidFill>
              </a:rPr>
              <a:t>patterns in the clusters</a:t>
            </a:r>
            <a:r>
              <a:rPr lang="zh-TW" sz="2000">
                <a:solidFill>
                  <a:schemeClr val="dk1"/>
                </a:solidFill>
              </a:rPr>
              <a:t> formed and determine the nature of the   clusters' patterns.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5015450" y="1310350"/>
            <a:ext cx="31053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5534800" y="1255750"/>
            <a:ext cx="27363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What should we do? </a:t>
            </a:r>
            <a:endParaRPr sz="2000">
              <a:solidFill>
                <a:srgbClr val="FEF8EC"/>
              </a:solidFill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4597250" y="1620550"/>
            <a:ext cx="4113600" cy="31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chemeClr val="dk1"/>
                </a:solidFill>
              </a:rPr>
              <a:t>For that, we will be having a look at the data in light of clusters via </a:t>
            </a:r>
            <a:r>
              <a:rPr lang="zh-TW" sz="2200" b="1">
                <a:solidFill>
                  <a:schemeClr val="dk1"/>
                </a:solidFill>
              </a:rPr>
              <a:t>Exploratory Data Analysis</a:t>
            </a:r>
            <a:r>
              <a:rPr lang="zh-TW" sz="2200">
                <a:solidFill>
                  <a:schemeClr val="dk1"/>
                </a:solidFill>
              </a:rPr>
              <a:t> and                      then drawing                      conclusions.</a:t>
            </a: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891875" y="1310350"/>
            <a:ext cx="24558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1312675" y="1255750"/>
            <a:ext cx="27363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the challenges :</a:t>
            </a:r>
            <a:endParaRPr sz="2000">
              <a:solidFill>
                <a:srgbClr val="FEF8EC"/>
              </a:solidFill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550" y="2948650"/>
            <a:ext cx="1713550" cy="2084400"/>
          </a:xfrm>
          <a:prstGeom prst="rect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97000" y="77200"/>
            <a:ext cx="8467200" cy="47406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220675" y="171150"/>
            <a:ext cx="8685900" cy="48546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50" y="134719"/>
            <a:ext cx="3447025" cy="2489156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9100" y="1458175"/>
            <a:ext cx="5067300" cy="351472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950" y="2623875"/>
            <a:ext cx="3447025" cy="234902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3"/>
          <p:cNvSpPr/>
          <p:nvPr/>
        </p:nvSpPr>
        <p:spPr>
          <a:xfrm>
            <a:off x="3899100" y="224200"/>
            <a:ext cx="4665000" cy="1136100"/>
          </a:xfrm>
          <a:prstGeom prst="roundRect">
            <a:avLst>
              <a:gd name="adj" fmla="val 16667"/>
            </a:avLst>
          </a:prstGeom>
          <a:solidFill>
            <a:srgbClr val="FEF8EC"/>
          </a:solidFill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3899100" y="134725"/>
            <a:ext cx="456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682F2F"/>
                </a:solidFill>
              </a:rPr>
              <a:t>group 0: </a:t>
            </a:r>
            <a:r>
              <a:rPr lang="zh-TW" sz="1800" b="1">
                <a:solidFill>
                  <a:srgbClr val="682F2F"/>
                </a:solidFill>
              </a:rPr>
              <a:t>High</a:t>
            </a:r>
            <a:r>
              <a:rPr lang="zh-TW" sz="1800">
                <a:solidFill>
                  <a:srgbClr val="682F2F"/>
                </a:solidFill>
              </a:rPr>
              <a:t> spending &amp; </a:t>
            </a:r>
            <a:r>
              <a:rPr lang="zh-TW" sz="1800" b="1">
                <a:solidFill>
                  <a:srgbClr val="682F2F"/>
                </a:solidFill>
              </a:rPr>
              <a:t>Average</a:t>
            </a:r>
            <a:r>
              <a:rPr lang="zh-TW" sz="1800">
                <a:solidFill>
                  <a:srgbClr val="682F2F"/>
                </a:solidFill>
              </a:rPr>
              <a:t> income</a:t>
            </a:r>
            <a:endParaRPr sz="1800">
              <a:solidFill>
                <a:srgbClr val="682F2F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899100" y="397075"/>
            <a:ext cx="456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999999"/>
                </a:solidFill>
              </a:rPr>
              <a:t>group 1: </a:t>
            </a:r>
            <a:r>
              <a:rPr lang="zh-TW" sz="1800" b="1">
                <a:solidFill>
                  <a:srgbClr val="999999"/>
                </a:solidFill>
              </a:rPr>
              <a:t>High</a:t>
            </a:r>
            <a:r>
              <a:rPr lang="zh-TW" sz="1800">
                <a:solidFill>
                  <a:srgbClr val="999999"/>
                </a:solidFill>
              </a:rPr>
              <a:t> spending &amp; </a:t>
            </a:r>
            <a:r>
              <a:rPr lang="zh-TW" sz="1800" b="1">
                <a:solidFill>
                  <a:srgbClr val="999999"/>
                </a:solidFill>
              </a:rPr>
              <a:t>High</a:t>
            </a:r>
            <a:r>
              <a:rPr lang="zh-TW" sz="1800">
                <a:solidFill>
                  <a:srgbClr val="999999"/>
                </a:solidFill>
              </a:rPr>
              <a:t> income</a:t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899100" y="645400"/>
            <a:ext cx="456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90886F"/>
                </a:solidFill>
              </a:rPr>
              <a:t>group 2: </a:t>
            </a:r>
            <a:r>
              <a:rPr lang="zh-TW" sz="1800" b="1">
                <a:solidFill>
                  <a:srgbClr val="90886F"/>
                </a:solidFill>
              </a:rPr>
              <a:t>Low</a:t>
            </a:r>
            <a:r>
              <a:rPr lang="zh-TW" sz="1800">
                <a:solidFill>
                  <a:srgbClr val="90886F"/>
                </a:solidFill>
              </a:rPr>
              <a:t>  spending &amp; </a:t>
            </a:r>
            <a:r>
              <a:rPr lang="zh-TW" sz="1800" b="1">
                <a:solidFill>
                  <a:srgbClr val="90886F"/>
                </a:solidFill>
              </a:rPr>
              <a:t>Low</a:t>
            </a:r>
            <a:r>
              <a:rPr lang="zh-TW" sz="1800">
                <a:solidFill>
                  <a:srgbClr val="90886F"/>
                </a:solidFill>
              </a:rPr>
              <a:t> income</a:t>
            </a:r>
            <a:endParaRPr sz="1800">
              <a:solidFill>
                <a:srgbClr val="90886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899100" y="927625"/>
            <a:ext cx="4569300" cy="3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6B26B"/>
                </a:solidFill>
              </a:rPr>
              <a:t>group 3: </a:t>
            </a:r>
            <a:r>
              <a:rPr lang="zh-TW" sz="1800" b="1">
                <a:solidFill>
                  <a:srgbClr val="F6B26B"/>
                </a:solidFill>
              </a:rPr>
              <a:t>High</a:t>
            </a:r>
            <a:r>
              <a:rPr lang="zh-TW" sz="1800">
                <a:solidFill>
                  <a:srgbClr val="F6B26B"/>
                </a:solidFill>
              </a:rPr>
              <a:t> spending &amp; </a:t>
            </a:r>
            <a:r>
              <a:rPr lang="zh-TW" sz="1800" b="1">
                <a:solidFill>
                  <a:srgbClr val="F6B26B"/>
                </a:solidFill>
              </a:rPr>
              <a:t>Low</a:t>
            </a:r>
            <a:r>
              <a:rPr lang="zh-TW" sz="1800">
                <a:solidFill>
                  <a:srgbClr val="F6B26B"/>
                </a:solidFill>
              </a:rPr>
              <a:t> income</a:t>
            </a:r>
            <a:endParaRPr sz="1800">
              <a:solidFill>
                <a:srgbClr val="F6B26B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4495975" y="1152475"/>
            <a:ext cx="4177500" cy="38241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2099275" y="269750"/>
            <a:ext cx="4632600" cy="6717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2443475" y="319250"/>
            <a:ext cx="47430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EF8EC"/>
                </a:solidFill>
              </a:rPr>
              <a:t>Promotion  V.S.  Discount</a:t>
            </a:r>
            <a:endParaRPr sz="3800">
              <a:solidFill>
                <a:srgbClr val="FEF8EC"/>
              </a:solidFill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20663" y="1152475"/>
            <a:ext cx="4177500" cy="38241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6053075" y="1310350"/>
            <a:ext cx="11334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6129950" y="1255750"/>
            <a:ext cx="10176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Discount </a:t>
            </a:r>
            <a:endParaRPr sz="2000">
              <a:solidFill>
                <a:srgbClr val="FEF8EC"/>
              </a:solidFill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632825" y="1310350"/>
            <a:ext cx="12786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1700625" y="1255750"/>
            <a:ext cx="27363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Promotion</a:t>
            </a:r>
            <a:endParaRPr sz="2000">
              <a:solidFill>
                <a:srgbClr val="FEF8EC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35" y="1675148"/>
            <a:ext cx="3953776" cy="2855075"/>
          </a:xfrm>
          <a:prstGeom prst="rect">
            <a:avLst/>
          </a:prstGeom>
          <a:noFill/>
          <a:ln w="9525" cap="flat" cmpd="sng">
            <a:solidFill>
              <a:srgbClr val="682F2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4913" y="1675148"/>
            <a:ext cx="3899614" cy="2855075"/>
          </a:xfrm>
          <a:prstGeom prst="rect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51" y="3414138"/>
            <a:ext cx="1728900" cy="168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0750" y="1729362"/>
            <a:ext cx="1728900" cy="168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3854" y="44586"/>
            <a:ext cx="1684775" cy="16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0750" y="44587"/>
            <a:ext cx="1728900" cy="16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3850" y="1729363"/>
            <a:ext cx="1728900" cy="1684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6950" y="1729363"/>
            <a:ext cx="1728900" cy="168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26950" y="44588"/>
            <a:ext cx="1728900" cy="16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75598" y="3414137"/>
            <a:ext cx="1728900" cy="1684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40749" y="3414138"/>
            <a:ext cx="1728900" cy="1684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0" y="54600"/>
            <a:ext cx="12705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139800" y="0"/>
            <a:ext cx="11307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Is parent</a:t>
            </a:r>
            <a:endParaRPr sz="2000">
              <a:solidFill>
                <a:srgbClr val="FEF8EC"/>
              </a:solidFill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0" y="1761675"/>
            <a:ext cx="12705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48875" y="1707075"/>
            <a:ext cx="12216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Family size</a:t>
            </a:r>
            <a:endParaRPr sz="2000">
              <a:solidFill>
                <a:srgbClr val="FEF8EC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0" y="3468750"/>
            <a:ext cx="12705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139800" y="3414150"/>
            <a:ext cx="11307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Kid home</a:t>
            </a:r>
            <a:endParaRPr sz="2000">
              <a:solidFill>
                <a:srgbClr val="FEF8EC"/>
              </a:solidFill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2619650" y="54600"/>
            <a:ext cx="12705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2587700" y="0"/>
            <a:ext cx="13344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Customerfor</a:t>
            </a:r>
            <a:endParaRPr sz="2000">
              <a:solidFill>
                <a:srgbClr val="FEF8EC"/>
              </a:solidFill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2619650" y="1761663"/>
            <a:ext cx="12705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 txBox="1"/>
          <p:nvPr/>
        </p:nvSpPr>
        <p:spPr>
          <a:xfrm>
            <a:off x="2759450" y="1707063"/>
            <a:ext cx="11307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Children</a:t>
            </a:r>
            <a:endParaRPr sz="2000">
              <a:solidFill>
                <a:srgbClr val="FEF8EC"/>
              </a:solidFill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2619650" y="3468750"/>
            <a:ext cx="12705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2668550" y="3414150"/>
            <a:ext cx="12216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Education</a:t>
            </a:r>
            <a:endParaRPr sz="2000">
              <a:solidFill>
                <a:srgbClr val="FEF8EC"/>
              </a:solidFill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5410400" y="54600"/>
            <a:ext cx="12705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5782350" y="0"/>
            <a:ext cx="11307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Age</a:t>
            </a:r>
            <a:endParaRPr sz="2000">
              <a:solidFill>
                <a:srgbClr val="FEF8EC"/>
              </a:solidFill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410400" y="1734375"/>
            <a:ext cx="12705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5459300" y="1679775"/>
            <a:ext cx="12216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Teen home</a:t>
            </a:r>
            <a:endParaRPr sz="2000">
              <a:solidFill>
                <a:srgbClr val="FEF8EC"/>
              </a:solidFill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5434850" y="3468750"/>
            <a:ext cx="12705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5483750" y="3414150"/>
            <a:ext cx="12216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 b="1">
                <a:solidFill>
                  <a:srgbClr val="FEF8EC"/>
                </a:solidFill>
              </a:rPr>
              <a:t>Living with</a:t>
            </a:r>
            <a:endParaRPr sz="2000">
              <a:solidFill>
                <a:srgbClr val="FEF8E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/>
          <p:nvPr/>
        </p:nvSpPr>
        <p:spPr>
          <a:xfrm>
            <a:off x="1569600" y="3784975"/>
            <a:ext cx="5694000" cy="10311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1788075" y="3999425"/>
            <a:ext cx="5241353" cy="6702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CE5CD"/>
                </a:solidFill>
                <a:latin typeface="Impact"/>
              </a:rPr>
              <a:t>Thank You!</a:t>
            </a:r>
          </a:p>
        </p:txBody>
      </p:sp>
      <p:sp>
        <p:nvSpPr>
          <p:cNvPr id="217" name="Google Shape;217;p27"/>
          <p:cNvSpPr/>
          <p:nvPr/>
        </p:nvSpPr>
        <p:spPr>
          <a:xfrm>
            <a:off x="843000" y="413000"/>
            <a:ext cx="7147200" cy="31587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3139850" y="413000"/>
            <a:ext cx="2492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460" b="1">
                <a:solidFill>
                  <a:srgbClr val="FEF8EC"/>
                </a:solidFill>
              </a:rPr>
              <a:t>CONCLUSION</a:t>
            </a:r>
            <a:endParaRPr sz="3720">
              <a:solidFill>
                <a:srgbClr val="FEF8EC"/>
              </a:solidFill>
            </a:endParaRPr>
          </a:p>
        </p:txBody>
      </p:sp>
      <p:sp>
        <p:nvSpPr>
          <p:cNvPr id="219" name="Google Shape;219;p27"/>
          <p:cNvSpPr txBox="1">
            <a:spLocks noGrp="1"/>
          </p:cNvSpPr>
          <p:nvPr>
            <p:ph type="body" idx="1"/>
          </p:nvPr>
        </p:nvSpPr>
        <p:spPr>
          <a:xfrm>
            <a:off x="1021050" y="900725"/>
            <a:ext cx="6890700" cy="25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rgbClr val="FEF8EC"/>
                </a:solidFill>
              </a:rPr>
              <a:t>This project performed unsupervised clustering. </a:t>
            </a:r>
            <a:endParaRPr sz="2000">
              <a:solidFill>
                <a:srgbClr val="FEF8EC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rgbClr val="FEF8EC"/>
                </a:solidFill>
              </a:rPr>
              <a:t>We use dimensionality reduction followed by agglomerative clustering. We came up with 4 clusters and further used them in profiling customers in clusters according to their family structures and income/spending. </a:t>
            </a:r>
            <a:endParaRPr sz="2000">
              <a:solidFill>
                <a:srgbClr val="FEF8EC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000">
                <a:solidFill>
                  <a:srgbClr val="FEF8EC"/>
                </a:solidFill>
              </a:rPr>
              <a:t>This can be used in planning better marketing strategies.</a:t>
            </a:r>
            <a:endParaRPr sz="2000">
              <a:solidFill>
                <a:srgbClr val="FEF8EC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100" y="1064350"/>
            <a:ext cx="4571999" cy="3014793"/>
          </a:xfrm>
          <a:prstGeom prst="rect">
            <a:avLst/>
          </a:prstGeom>
          <a:noFill/>
          <a:ln w="952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4" name="Google Shape;64;p14"/>
          <p:cNvSpPr/>
          <p:nvPr/>
        </p:nvSpPr>
        <p:spPr>
          <a:xfrm>
            <a:off x="96475" y="330825"/>
            <a:ext cx="1633200" cy="6717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9100" y="380325"/>
            <a:ext cx="190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CE5CD"/>
                </a:solidFill>
              </a:rPr>
              <a:t>Review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20675" y="1152475"/>
            <a:ext cx="4055100" cy="36069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342975"/>
            <a:ext cx="411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>
                <a:solidFill>
                  <a:schemeClr val="dk1"/>
                </a:solidFill>
              </a:rPr>
              <a:t>In this project, we will be performing an </a:t>
            </a:r>
            <a:r>
              <a:rPr lang="zh-TW" sz="2800" b="1">
                <a:solidFill>
                  <a:schemeClr val="dk1"/>
                </a:solidFill>
              </a:rPr>
              <a:t>unsupervised clustering </a:t>
            </a:r>
            <a:r>
              <a:rPr lang="zh-TW" sz="2800">
                <a:solidFill>
                  <a:schemeClr val="dk1"/>
                </a:solidFill>
              </a:rPr>
              <a:t>of data on the </a:t>
            </a:r>
            <a:r>
              <a:rPr lang="zh-TW" sz="2800" b="1">
                <a:solidFill>
                  <a:schemeClr val="dk1"/>
                </a:solidFill>
              </a:rPr>
              <a:t>customer's records</a:t>
            </a:r>
            <a:r>
              <a:rPr lang="zh-TW" sz="2800">
                <a:solidFill>
                  <a:schemeClr val="dk1"/>
                </a:solidFill>
              </a:rPr>
              <a:t> from a </a:t>
            </a:r>
            <a:r>
              <a:rPr lang="zh-TW" sz="2800" b="1">
                <a:solidFill>
                  <a:schemeClr val="dk1"/>
                </a:solidFill>
              </a:rPr>
              <a:t>groceries firm's database</a:t>
            </a:r>
            <a:r>
              <a:rPr lang="zh-TW" sz="2800">
                <a:solidFill>
                  <a:schemeClr val="dk1"/>
                </a:solidFill>
              </a:rPr>
              <a:t>. </a:t>
            </a:r>
            <a:r>
              <a:rPr lang="zh-TW" sz="2800" b="1">
                <a:solidFill>
                  <a:schemeClr val="dk1"/>
                </a:solidFill>
              </a:rPr>
              <a:t>Customer segmentation</a:t>
            </a:r>
            <a:r>
              <a:rPr lang="zh-TW" sz="2800">
                <a:solidFill>
                  <a:schemeClr val="dk1"/>
                </a:solidFill>
              </a:rPr>
              <a:t> is the practice of separating customers into groups that reflect similarities among customers in each cluster.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59975" y="395525"/>
            <a:ext cx="4009800" cy="6717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FCE5CD"/>
                </a:solidFill>
              </a:rPr>
              <a:t>Customer Segmentation</a:t>
            </a:r>
            <a:endParaRPr sz="3000">
              <a:solidFill>
                <a:srgbClr val="FCE5CD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20675" y="1152475"/>
            <a:ext cx="8611500" cy="39216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130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 b="1">
                <a:solidFill>
                  <a:schemeClr val="dk1"/>
                </a:solidFill>
              </a:rPr>
              <a:t>Customer segmentation</a:t>
            </a:r>
            <a:r>
              <a:rPr lang="zh-TW" sz="2000">
                <a:solidFill>
                  <a:schemeClr val="dk1"/>
                </a:solidFill>
              </a:rPr>
              <a:t> is a data-driven analytical method used to divide customers with similar characteristics into groups, enabling businesses to conduct targeted marketing and improve products. This technique is widely applied in retail, e-commerce, and service industries. According to </a:t>
            </a:r>
            <a:r>
              <a:rPr lang="zh-TW" sz="2000" b="1">
                <a:solidFill>
                  <a:schemeClr val="dk1"/>
                </a:solidFill>
              </a:rPr>
              <a:t>Wedel and Kamakura </a:t>
            </a:r>
            <a:r>
              <a:rPr lang="zh-TW" sz="2000">
                <a:solidFill>
                  <a:schemeClr val="dk1"/>
                </a:solidFill>
              </a:rPr>
              <a:t>(2000), segmentation analysis helps businesses effectively identify target markets and develop precise marketing strategies. Furthermore, </a:t>
            </a:r>
            <a:r>
              <a:rPr lang="zh-TW" sz="2000" b="1">
                <a:solidFill>
                  <a:schemeClr val="dk1"/>
                </a:solidFill>
              </a:rPr>
              <a:t>Kotler and Keller </a:t>
            </a:r>
            <a:r>
              <a:rPr lang="zh-TW" sz="2000">
                <a:solidFill>
                  <a:schemeClr val="dk1"/>
                </a:solidFill>
              </a:rPr>
              <a:t>(2016) pointed out in </a:t>
            </a:r>
            <a:r>
              <a:rPr lang="zh-TW" sz="2000" b="1" i="1">
                <a:solidFill>
                  <a:schemeClr val="dk1"/>
                </a:solidFill>
              </a:rPr>
              <a:t>Marketing Management</a:t>
            </a:r>
            <a:r>
              <a:rPr lang="zh-TW" sz="2000">
                <a:solidFill>
                  <a:schemeClr val="dk1"/>
                </a:solidFill>
              </a:rPr>
              <a:t> that data-based customer segmentation significantly improves resource utilization efficiency and reduces unnecessary cost expenditure.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4540550" y="1152475"/>
            <a:ext cx="4055100" cy="36069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96475" y="330825"/>
            <a:ext cx="4444200" cy="6717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77525" y="380325"/>
            <a:ext cx="434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 b="1">
                <a:solidFill>
                  <a:srgbClr val="FEF8EC"/>
                </a:solidFill>
              </a:rPr>
              <a:t>Dimensionality Reduction</a:t>
            </a:r>
            <a:endParaRPr sz="3800">
              <a:solidFill>
                <a:srgbClr val="FEF8EC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20675" y="1152475"/>
            <a:ext cx="4055100" cy="36069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220800" y="1375375"/>
            <a:ext cx="4168500" cy="34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>
                <a:solidFill>
                  <a:schemeClr val="dk1"/>
                </a:solidFill>
              </a:rPr>
              <a:t>In this problem, there are many </a:t>
            </a:r>
            <a:r>
              <a:rPr lang="zh-TW" sz="2800" b="1">
                <a:solidFill>
                  <a:schemeClr val="dk1"/>
                </a:solidFill>
              </a:rPr>
              <a:t>factors</a:t>
            </a:r>
            <a:r>
              <a:rPr lang="zh-TW" sz="2800">
                <a:solidFill>
                  <a:schemeClr val="dk1"/>
                </a:solidFill>
              </a:rPr>
              <a:t> on the basis of which the </a:t>
            </a:r>
            <a:r>
              <a:rPr lang="zh-TW" sz="2800" b="1">
                <a:solidFill>
                  <a:schemeClr val="dk1"/>
                </a:solidFill>
              </a:rPr>
              <a:t>final classification</a:t>
            </a:r>
            <a:r>
              <a:rPr lang="zh-TW" sz="2800">
                <a:solidFill>
                  <a:schemeClr val="dk1"/>
                </a:solidFill>
              </a:rPr>
              <a:t> will be done. These factors are basically </a:t>
            </a:r>
            <a:r>
              <a:rPr lang="zh-TW" sz="2800" b="1">
                <a:solidFill>
                  <a:schemeClr val="dk1"/>
                </a:solidFill>
              </a:rPr>
              <a:t>attributes</a:t>
            </a:r>
            <a:r>
              <a:rPr lang="zh-TW" sz="2800">
                <a:solidFill>
                  <a:schemeClr val="dk1"/>
                </a:solidFill>
              </a:rPr>
              <a:t> or </a:t>
            </a:r>
            <a:r>
              <a:rPr lang="zh-TW" sz="2800" b="1">
                <a:solidFill>
                  <a:schemeClr val="dk1"/>
                </a:solidFill>
              </a:rPr>
              <a:t>features</a:t>
            </a:r>
            <a:r>
              <a:rPr lang="zh-TW" sz="2800">
                <a:solidFill>
                  <a:schemeClr val="dk1"/>
                </a:solidFill>
              </a:rPr>
              <a:t>. 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>
                <a:solidFill>
                  <a:schemeClr val="dk1"/>
                </a:solidFill>
              </a:rPr>
              <a:t>The </a:t>
            </a:r>
            <a:r>
              <a:rPr lang="zh-TW" sz="2800" b="1">
                <a:solidFill>
                  <a:schemeClr val="dk1"/>
                </a:solidFill>
              </a:rPr>
              <a:t>higher</a:t>
            </a:r>
            <a:r>
              <a:rPr lang="zh-TW" sz="2800">
                <a:solidFill>
                  <a:schemeClr val="dk1"/>
                </a:solidFill>
              </a:rPr>
              <a:t> the number of features, the </a:t>
            </a:r>
            <a:r>
              <a:rPr lang="zh-TW" sz="2800" b="1">
                <a:solidFill>
                  <a:schemeClr val="dk1"/>
                </a:solidFill>
              </a:rPr>
              <a:t>harder</a:t>
            </a:r>
            <a:r>
              <a:rPr lang="zh-TW" sz="2800">
                <a:solidFill>
                  <a:schemeClr val="dk1"/>
                </a:solidFill>
              </a:rPr>
              <a:t> it is to work with it. 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>
                <a:solidFill>
                  <a:schemeClr val="dk1"/>
                </a:solidFill>
              </a:rPr>
              <a:t>Many of these features are </a:t>
            </a:r>
            <a:r>
              <a:rPr lang="zh-TW" sz="2800" b="1">
                <a:solidFill>
                  <a:schemeClr val="dk1"/>
                </a:solidFill>
              </a:rPr>
              <a:t>correlated</a:t>
            </a:r>
            <a:r>
              <a:rPr lang="zh-TW" sz="2800">
                <a:solidFill>
                  <a:schemeClr val="dk1"/>
                </a:solidFill>
              </a:rPr>
              <a:t>, and hence </a:t>
            </a:r>
            <a:r>
              <a:rPr lang="zh-TW" sz="2800" b="1">
                <a:solidFill>
                  <a:srgbClr val="980000"/>
                </a:solidFill>
              </a:rPr>
              <a:t>redundant</a:t>
            </a:r>
            <a:r>
              <a:rPr lang="zh-TW" sz="2800">
                <a:solidFill>
                  <a:srgbClr val="980000"/>
                </a:solidFill>
              </a:rPr>
              <a:t>.</a:t>
            </a:r>
            <a:endParaRPr sz="2800">
              <a:solidFill>
                <a:srgbClr val="98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015450" y="1310350"/>
            <a:ext cx="3105300" cy="310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180500" y="1255750"/>
            <a:ext cx="31719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EF8EC"/>
                </a:solidFill>
              </a:rPr>
              <a:t>Principal Component Analysis</a:t>
            </a:r>
            <a:endParaRPr sz="1900">
              <a:solidFill>
                <a:srgbClr val="FEF8EC"/>
              </a:solidFill>
            </a:endParaRPr>
          </a:p>
        </p:txBody>
      </p:sp>
      <p:cxnSp>
        <p:nvCxnSpPr>
          <p:cNvPr id="94" name="Google Shape;94;p17"/>
          <p:cNvCxnSpPr>
            <a:stCxn id="95" idx="0"/>
            <a:endCxn id="92" idx="1"/>
          </p:cNvCxnSpPr>
          <p:nvPr/>
        </p:nvCxnSpPr>
        <p:spPr>
          <a:xfrm rot="10800000" flipH="1">
            <a:off x="3514825" y="1465325"/>
            <a:ext cx="1500600" cy="2613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/>
          <p:nvPr/>
        </p:nvSpPr>
        <p:spPr>
          <a:xfrm>
            <a:off x="2867275" y="4079225"/>
            <a:ext cx="1295100" cy="241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4597250" y="1620550"/>
            <a:ext cx="3998400" cy="31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 b="1">
                <a:solidFill>
                  <a:schemeClr val="dk1"/>
                </a:solidFill>
              </a:rPr>
              <a:t>PCA</a:t>
            </a:r>
            <a:r>
              <a:rPr lang="zh-TW" sz="1400">
                <a:solidFill>
                  <a:schemeClr val="dk1"/>
                </a:solidFill>
              </a:rPr>
              <a:t> is a technique for </a:t>
            </a:r>
            <a:r>
              <a:rPr lang="zh-TW" sz="1400" b="1">
                <a:solidFill>
                  <a:schemeClr val="dk1"/>
                </a:solidFill>
              </a:rPr>
              <a:t>reducing</a:t>
            </a:r>
            <a:r>
              <a:rPr lang="zh-TW" sz="1400">
                <a:solidFill>
                  <a:schemeClr val="dk1"/>
                </a:solidFill>
              </a:rPr>
              <a:t> the dimensionality of such datasets, increasing interpretability but at the same time minimizing </a:t>
            </a:r>
            <a:r>
              <a:rPr lang="zh-TW" sz="1400" b="1">
                <a:solidFill>
                  <a:schemeClr val="dk1"/>
                </a:solidFill>
              </a:rPr>
              <a:t>information loss</a:t>
            </a:r>
            <a:r>
              <a:rPr lang="zh-TW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 b="1">
                <a:solidFill>
                  <a:schemeClr val="dk1"/>
                </a:solidFill>
              </a:rPr>
              <a:t>Steps in this section: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Dimensionality reduction with PCA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Plotting the reduced dataframe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 b="1">
                <a:solidFill>
                  <a:schemeClr val="dk1"/>
                </a:solidFill>
              </a:rPr>
              <a:t>Dimensionality reduction with PCA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For this project, we will be reducing the dimensions to 3 (for visionlization).</a:t>
            </a:r>
            <a:endParaRPr sz="3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220675" y="179000"/>
            <a:ext cx="8611500" cy="48012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87300" y="451025"/>
            <a:ext cx="1200000" cy="6717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839025" y="500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FCE5CD"/>
                </a:solidFill>
              </a:rPr>
              <a:t>PCA</a:t>
            </a:r>
            <a:endParaRPr sz="3000">
              <a:solidFill>
                <a:srgbClr val="FCE5CD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975" y="347675"/>
            <a:ext cx="4421725" cy="45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159975" y="395525"/>
            <a:ext cx="4271400" cy="6717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75200" y="445025"/>
            <a:ext cx="39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FCE5CD"/>
                </a:solidFill>
              </a:rPr>
              <a:t>Agglomerative Clustering</a:t>
            </a:r>
            <a:endParaRPr sz="3000">
              <a:solidFill>
                <a:srgbClr val="FCE5CD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220675" y="1152475"/>
            <a:ext cx="8611500" cy="39216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11700" y="1405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100">
                <a:solidFill>
                  <a:schemeClr val="dk1"/>
                </a:solidFill>
              </a:rPr>
              <a:t>Now that we will perform clustering                                                  via  the </a:t>
            </a:r>
            <a:r>
              <a:rPr lang="zh-TW" sz="2100" b="1">
                <a:solidFill>
                  <a:schemeClr val="dk1"/>
                </a:solidFill>
              </a:rPr>
              <a:t>Agglomerative clustering</a:t>
            </a:r>
            <a:r>
              <a:rPr lang="zh-TW" sz="2100">
                <a:solidFill>
                  <a:schemeClr val="dk1"/>
                </a:solidFill>
              </a:rPr>
              <a:t>.                                                             Its a </a:t>
            </a:r>
            <a:r>
              <a:rPr lang="zh-TW" sz="2100" b="1">
                <a:solidFill>
                  <a:schemeClr val="dk1"/>
                </a:solidFill>
              </a:rPr>
              <a:t>hierarchical </a:t>
            </a:r>
            <a:r>
              <a:rPr lang="zh-TW" sz="2100">
                <a:solidFill>
                  <a:schemeClr val="dk1"/>
                </a:solidFill>
              </a:rPr>
              <a:t>clustering method. It                                             involves merging examples until the number of clusters is achieved.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100" b="1">
                <a:solidFill>
                  <a:schemeClr val="dk1"/>
                </a:solidFill>
              </a:rPr>
              <a:t>Steps involved in the Clustering</a:t>
            </a:r>
            <a:endParaRPr sz="21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 b="1">
                <a:solidFill>
                  <a:schemeClr val="dk1"/>
                </a:solidFill>
              </a:rPr>
              <a:t>Elbow Method</a:t>
            </a:r>
            <a:r>
              <a:rPr lang="zh-TW" sz="2100">
                <a:solidFill>
                  <a:schemeClr val="dk1"/>
                </a:solidFill>
              </a:rPr>
              <a:t> to determine the number of clusters to be formed</a:t>
            </a: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Clustering via </a:t>
            </a:r>
            <a:r>
              <a:rPr lang="zh-TW" sz="2100" b="1">
                <a:solidFill>
                  <a:schemeClr val="dk1"/>
                </a:solidFill>
              </a:rPr>
              <a:t>Agglomerative Clustering</a:t>
            </a:r>
            <a:endParaRPr sz="2100" b="1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TW" sz="2100">
                <a:solidFill>
                  <a:schemeClr val="dk1"/>
                </a:solidFill>
              </a:rPr>
              <a:t>Examining the clusters formed via </a:t>
            </a:r>
            <a:r>
              <a:rPr lang="zh-TW" sz="2100" b="1">
                <a:solidFill>
                  <a:schemeClr val="dk1"/>
                </a:solidFill>
              </a:rPr>
              <a:t>scatter plot</a:t>
            </a:r>
            <a:endParaRPr sz="3000" b="1"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00" y="244925"/>
            <a:ext cx="4316324" cy="2375251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220675" y="171150"/>
            <a:ext cx="8611500" cy="48012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3267725" y="376850"/>
            <a:ext cx="2321100" cy="6222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3412838" y="401600"/>
            <a:ext cx="222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zh-TW" sz="2500">
                <a:solidFill>
                  <a:srgbClr val="FCE5CD"/>
                </a:solidFill>
              </a:rPr>
              <a:t>Elbow Method</a:t>
            </a:r>
            <a:endParaRPr sz="2500">
              <a:solidFill>
                <a:srgbClr val="FCE5CD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44000"/>
              <a:buFont typeface="Arial"/>
              <a:buNone/>
            </a:pPr>
            <a:endParaRPr sz="2500">
              <a:solidFill>
                <a:srgbClr val="FCE5CD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63" y="1122725"/>
            <a:ext cx="5943926" cy="378155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263" y="2767713"/>
            <a:ext cx="23907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220675" y="179000"/>
            <a:ext cx="8611500" cy="4801200"/>
          </a:xfrm>
          <a:prstGeom prst="roundRect">
            <a:avLst>
              <a:gd name="adj" fmla="val 16667"/>
            </a:avLst>
          </a:prstGeom>
          <a:solidFill>
            <a:srgbClr val="A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175" y="347663"/>
            <a:ext cx="4343400" cy="4448175"/>
          </a:xfrm>
          <a:prstGeom prst="rect">
            <a:avLst/>
          </a:prstGeom>
          <a:noFill/>
          <a:ln w="9525" cap="flat" cmpd="sng">
            <a:solidFill>
              <a:srgbClr val="783F0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125" y="1172175"/>
            <a:ext cx="3125675" cy="3201054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21"/>
          <p:cNvSpPr/>
          <p:nvPr/>
        </p:nvSpPr>
        <p:spPr>
          <a:xfrm>
            <a:off x="662725" y="405425"/>
            <a:ext cx="2660700" cy="6717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760975" y="454925"/>
            <a:ext cx="392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FCE5CD"/>
                </a:solidFill>
              </a:rPr>
              <a:t>After Clustering</a:t>
            </a:r>
            <a:endParaRPr sz="30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2673</Words>
  <Application>Microsoft Office PowerPoint</Application>
  <PresentationFormat>如螢幕大小 (16:9)</PresentationFormat>
  <Paragraphs>161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NotoSansTC</vt:lpstr>
      <vt:lpstr>Arial</vt:lpstr>
      <vt:lpstr>Calibri</vt:lpstr>
      <vt:lpstr>Impact</vt:lpstr>
      <vt:lpstr>Simple Light</vt:lpstr>
      <vt:lpstr>PowerPoint 簡報</vt:lpstr>
      <vt:lpstr>Review</vt:lpstr>
      <vt:lpstr>PowerPoint 簡報</vt:lpstr>
      <vt:lpstr>Customer Segmentation</vt:lpstr>
      <vt:lpstr>Dimensionality Reduction</vt:lpstr>
      <vt:lpstr>PCA</vt:lpstr>
      <vt:lpstr>Agglomerative Clustering</vt:lpstr>
      <vt:lpstr>Elbow Method </vt:lpstr>
      <vt:lpstr>After Clustering</vt:lpstr>
      <vt:lpstr>Evaluating Models</vt:lpstr>
      <vt:lpstr>PowerPoint 簡報</vt:lpstr>
      <vt:lpstr>Promotion  V.S.  Discount</vt:lpstr>
      <vt:lpstr>PowerPoint 簡報</vt:lpstr>
      <vt:lpstr>PowerPoint 簡報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昭佑 宋</cp:lastModifiedBy>
  <cp:revision>1</cp:revision>
  <dcterms:modified xsi:type="dcterms:W3CDTF">2024-12-23T08:12:03Z</dcterms:modified>
</cp:coreProperties>
</file>