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B37526-1631-4817-A41E-F7C29A2E1E4C}">
  <a:tblStyle styleId="{46B37526-1631-4817-A41E-F7C29A2E1E4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959e9d0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959e9d0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959e9d0f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959e9d0f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959e9d0f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959e9d0f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首先來前情提要一下 在這個專題中，我們將會對一家食品雜貨公司的database中的客戶記錄進行分析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200">
                <a:solidFill>
                  <a:schemeClr val="dk1"/>
                </a:solidFill>
              </a:rPr>
              <a:t>Customer segmentation</a:t>
            </a:r>
            <a:r>
              <a:rPr lang="zh-TW"/>
              <a:t> 也就是 客戶分群 是一種將客戶根據相似特徵劃分為群組的做法，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每個群組中的客戶具有一定的相似性。將把客戶分為不同的群組，根據客戶的不同需求和行為調整產品。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這有助於企業針對不同類型客戶的進行更有效的應對策略。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右邊這張圖就是我們實際在處理的資料的輪廓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959e9d0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959e9d0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這裡基本上就是data的所有featrue 資料總筆數有2千2百4十筆 而feature大致上有29類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我們大致以它的性質 把這些特徵分為了4大類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最左邊的是一些顧客的基本資訊 大致包含了客戶編號 生日 教育程度 收入等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中間這邊則是在過去兩年內 該顧客花在各種品項的商品的金額 主要劃分成 酒類 水果 肉類 魚類等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下面這邊 則是顧客的消費情境 像是是在網頁上消費 還是在實體店面消費等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最右邊則是 該顧客有沒有參與 第N次的促銷活動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959e9d0f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959e9d0f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接下來介紹我們的課題的文獻回顧 以及可能會用到的分析方法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客戶分群其實是一種基於資料的分析方法，用於將具有相似特徵的客戶劃分為群組，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以便企業能夠進行針對性營銷和產品改進。這一技術在零售、電商和服務行業中應用廣泛。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根據Wedel和Kamakura（2000）的研究，分群分析能夠幫助企業有效地識別目標市場並制定精準的市場策略。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此外，Kotler和Keller（2016）在《行銷管理》中指出，基於數據的客戶細分能顯著提高資源利用效率，減少不必要的成本投入。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1.https://link.springer.com/book/10.1007/978-1-4615-4651-1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2.https://books.google.com.tw/books/about/Marketing_Management.html?id=UbfwtwEACAAJ&amp;redir_esc=y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959e9d0f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959e9d0f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在分析方法的部分 客戶分群通常使用無監督學習方法，例如K均值聚類（K-Means Clustering）和層次聚類（Hierarchical Clustering）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K均值聚類：MacQueen（1967）提出的K均值聚類是一種高效且易於實現的方法，廣泛應用於大規模數據集。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特別是在零售業，該方法常被用來識別購物行為模式，從而實現精準推薦（Gan et al., 2007）。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層次聚類：Ward（1963）提出的層次聚類適合小型數據集，能清楚地展示群體之間的層級關係。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該方法在需要解釋分群結果時尤為重要。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959e9d0f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959e9d0f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那們就開始我們的分析工作 首先要先進行資料清理和前處理的部分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我們在整理data的時候發現一些特徵有些狀況 像是: 4</a:t>
            </a:r>
            <a:r>
              <a:rPr b="1" lang="zh-TW">
                <a:solidFill>
                  <a:schemeClr val="dk1"/>
                </a:solidFill>
              </a:rPr>
              <a:t>收入（Income）中存在缺失值</a:t>
            </a:r>
            <a:r>
              <a:rPr lang="zh-TW">
                <a:solidFill>
                  <a:schemeClr val="dk1"/>
                </a:solidFill>
              </a:rPr>
              <a:t>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dk1"/>
                </a:solidFill>
              </a:rPr>
              <a:t>再來是 7Dt_Customer（表示客戶加入資料庫的日期）未被解析為DateTime格式</a:t>
            </a:r>
            <a:r>
              <a:rPr lang="zh-TW">
                <a:solidFill>
                  <a:schemeClr val="dk1"/>
                </a:solidFill>
              </a:rPr>
              <a:t>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而最後 整體dataframe中有一些類別型特徵（categorical features），因為某些特徵的資料類型為dtype: object。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dk1"/>
                </a:solidFill>
              </a:rPr>
              <a:t>因此，我們稍後需要將這些類別型特徵編碼為數值形式。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那麼我們是如何處理這些資料呢?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首先，針對缺失值，我們就簡單地</a:t>
            </a:r>
            <a:r>
              <a:rPr b="1" lang="zh-TW">
                <a:solidFill>
                  <a:schemeClr val="dk1"/>
                </a:solidFill>
              </a:rPr>
              <a:t>刪除收入值缺失的數據</a:t>
            </a:r>
            <a:r>
              <a:rPr lang="zh-TW">
                <a:solidFill>
                  <a:schemeClr val="dk1"/>
                </a:solidFill>
              </a:rPr>
              <a:t>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再將剛才提到過的類別行特徵轉成數值形的datatype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剛才有提到</a:t>
            </a:r>
            <a:r>
              <a:rPr b="1" lang="zh-TW">
                <a:solidFill>
                  <a:schemeClr val="dk1"/>
                </a:solidFill>
              </a:rPr>
              <a:t>7Dt_Customer（表示客戶加入資料庫的日期）</a:t>
            </a:r>
            <a:r>
              <a:rPr lang="zh-TW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我們將這個日期進行計算。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>
                <a:solidFill>
                  <a:schemeClr val="dk1"/>
                </a:solidFill>
              </a:rPr>
              <a:t>創建出了一個名為"Customer_For"的特徵</a:t>
            </a:r>
            <a:r>
              <a:rPr lang="zh-TW">
                <a:solidFill>
                  <a:schemeClr val="dk1"/>
                </a:solidFill>
              </a:rPr>
              <a:t>，用來表示客戶開始在店內購物的天數。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接著就是前處理的部分，我們經過摸索以後 決定執行以下步驟來設計一些新特徵：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zh-TW">
                <a:solidFill>
                  <a:schemeClr val="dk1"/>
                </a:solidFill>
              </a:rPr>
              <a:t>通過"Year_Birth"（出生年份）提取客戶的"Age"（年齡）。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zh-TW">
                <a:solidFill>
                  <a:schemeClr val="dk1"/>
                </a:solidFill>
              </a:rPr>
              <a:t>創建一個新特徵"Spent"，表示客戶在過去兩年中各類別產品的總消費金額。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zh-TW">
                <a:solidFill>
                  <a:schemeClr val="dk1"/>
                </a:solidFill>
              </a:rPr>
              <a:t>從"Marital_Status"(關係狀態)中提取情侶的生活狀況，創建另一個特徵"Living_With"。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zh-TW">
                <a:solidFill>
                  <a:schemeClr val="dk1"/>
                </a:solidFill>
              </a:rPr>
              <a:t>創建一個特徵"Children"，表示家庭中兒童（包括小孩和青少年）的總數。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zh-TW">
                <a:solidFill>
                  <a:schemeClr val="dk1"/>
                </a:solidFill>
              </a:rPr>
              <a:t>為了進一步了解家庭結構，創建一個表示"Family_Size"的特徵。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zh-TW">
                <a:solidFill>
                  <a:schemeClr val="dk1"/>
                </a:solidFill>
              </a:rPr>
              <a:t>創建一個"Is_Parent"的特徵，表示是否為父母的狀態。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zh-TW">
                <a:solidFill>
                  <a:schemeClr val="dk1"/>
                </a:solidFill>
              </a:rPr>
              <a:t>最後，將"Education"中的值簡化為三個分類，創建教育類別。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zh-TW">
                <a:solidFill>
                  <a:schemeClr val="dk1"/>
                </a:solidFill>
              </a:rPr>
              <a:t>刪除一些冗餘的特徵。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959e9d0f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959e9d0f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現在，我們有了一些新特徵，接下來將查看數據的統計資訊。可以看到再去除缺失值以後大致上剩下了2千2百1十6筆資料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從上述統計數據中大致可以看出，</a:t>
            </a:r>
            <a:r>
              <a:rPr b="1" lang="zh-TW">
                <a:solidFill>
                  <a:schemeClr val="dk1"/>
                </a:solidFill>
              </a:rPr>
              <a:t>平均收入和年齡，以及最高收入和年齡存在一些差異</a:t>
            </a:r>
            <a:r>
              <a:rPr lang="zh-TW">
                <a:solidFill>
                  <a:schemeClr val="dk1"/>
                </a:solidFill>
              </a:rPr>
              <a:t>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需要注意的是，最高年齡為128歲，這是基於假設今天是2024年計算的結果，但數據可能比較舊。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最後 我們需要從更廣泛的視角來查看數據。因此將會挑一些特徵來繪製圖表。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959e9d0f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959e9d0f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左邊這張是我們選取Income Recency Customer_For Age和Spent</a:t>
            </a:r>
            <a:br>
              <a:rPr lang="zh-TW"/>
            </a:br>
            <a:r>
              <a:rPr lang="zh-TW"/>
              <a:t>Income是顧客的家庭年收入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Recency是距離上一次顧客消費的天數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Customer_For是我們創建出的新特徵 用來表示客戶開始在店內購物的天數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Age則是顧客年齡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Spent也是剛剛我們創建出的新特徵 將過去兩年的所有商品加總的金額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這五個特徵來看Is_Parent(也就是 是否為父母)的散佈圖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深色的資料點是false(不是父母) 而淺色的資料點是true(是父母 政治正確地說雙親也可以) 首先可以看到資料中有很多離群值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在我們之後做更進一步的分群時可能會需要仔細研究是否將其排除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而其中最明顯可以看出來的是 在spent消費上 父母的消費量很明顯高於不是父母的顧客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右邊這張圖則是各特徵之間的相關係數 我們從正相關到副相關的各個區間分別用不同顏色來表示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可以看到有某些特徵之間的相關性很高 像是Income和 meat 和wine 和spent之間都是高度相關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這說明有錢人的生活確實比較酒池肉林  然後在中間偏下 中間偏右則有一群低度相關區域 這些都是是否參加第N次的促銷活動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959e9d0f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959e9d0f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最後則是workflow的部分 現在我們的工作已經進行到feature selection的部分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在這個地方可能會再根據資料的特性進行深入一點的摸索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然後才會進入到clustering與評估模型的部分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EF8E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878425" y="1899175"/>
            <a:ext cx="2021400" cy="1153500"/>
          </a:xfrm>
          <a:prstGeom prst="roundRect">
            <a:avLst>
              <a:gd fmla="val 16667" name="adj"/>
            </a:avLst>
          </a:prstGeom>
          <a:solidFill>
            <a:srgbClr val="AC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121775" y="2116075"/>
            <a:ext cx="1619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100">
                <a:solidFill>
                  <a:srgbClr val="FCE5CD"/>
                </a:solidFill>
                <a:latin typeface="Calibri"/>
                <a:ea typeface="Calibri"/>
                <a:cs typeface="Calibri"/>
                <a:sym typeface="Calibri"/>
              </a:rPr>
              <a:t>Group 5</a:t>
            </a:r>
            <a:endParaRPr sz="3100">
              <a:solidFill>
                <a:srgbClr val="FCE5C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/>
        </p:nvSpPr>
        <p:spPr>
          <a:xfrm>
            <a:off x="1851200" y="1821325"/>
            <a:ext cx="5694000" cy="10311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2069675" y="2035775"/>
            <a:ext cx="5241353" cy="6702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rgbClr val="FCE5CD"/>
                </a:solidFill>
                <a:latin typeface="Impact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100" y="1064350"/>
            <a:ext cx="4571999" cy="3014793"/>
          </a:xfrm>
          <a:prstGeom prst="rect">
            <a:avLst/>
          </a:prstGeom>
          <a:noFill/>
          <a:ln cap="flat" cmpd="sng" w="9525">
            <a:solidFill>
              <a:srgbClr val="5B0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14"/>
          <p:cNvSpPr/>
          <p:nvPr/>
        </p:nvSpPr>
        <p:spPr>
          <a:xfrm>
            <a:off x="96475" y="330825"/>
            <a:ext cx="1633200" cy="6717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269100" y="380325"/>
            <a:ext cx="19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CE5CD"/>
                </a:solidFill>
              </a:rPr>
              <a:t>Review</a:t>
            </a:r>
            <a:endParaRPr>
              <a:solidFill>
                <a:srgbClr val="FCE5CD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20675" y="1152475"/>
            <a:ext cx="4055100" cy="3606900"/>
          </a:xfrm>
          <a:prstGeom prst="roundRect">
            <a:avLst>
              <a:gd fmla="val 16667" name="adj"/>
            </a:avLst>
          </a:prstGeom>
          <a:solidFill>
            <a:srgbClr val="AC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342975"/>
            <a:ext cx="41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 sz="2800">
                <a:solidFill>
                  <a:schemeClr val="dk1"/>
                </a:solidFill>
              </a:rPr>
              <a:t>In this project, we will be performing an </a:t>
            </a:r>
            <a:r>
              <a:rPr b="1" lang="zh-TW" sz="2800">
                <a:solidFill>
                  <a:schemeClr val="dk1"/>
                </a:solidFill>
              </a:rPr>
              <a:t>unsupervised clustering </a:t>
            </a:r>
            <a:r>
              <a:rPr lang="zh-TW" sz="2800">
                <a:solidFill>
                  <a:schemeClr val="dk1"/>
                </a:solidFill>
              </a:rPr>
              <a:t>of data on the </a:t>
            </a:r>
            <a:r>
              <a:rPr b="1" lang="zh-TW" sz="2800">
                <a:solidFill>
                  <a:schemeClr val="dk1"/>
                </a:solidFill>
              </a:rPr>
              <a:t>customer's records</a:t>
            </a:r>
            <a:r>
              <a:rPr lang="zh-TW" sz="2800">
                <a:solidFill>
                  <a:schemeClr val="dk1"/>
                </a:solidFill>
              </a:rPr>
              <a:t> from a </a:t>
            </a:r>
            <a:r>
              <a:rPr b="1" lang="zh-TW" sz="2800">
                <a:solidFill>
                  <a:schemeClr val="dk1"/>
                </a:solidFill>
              </a:rPr>
              <a:t>groceries firm's database</a:t>
            </a:r>
            <a:r>
              <a:rPr lang="zh-TW" sz="2800">
                <a:solidFill>
                  <a:schemeClr val="dk1"/>
                </a:solidFill>
              </a:rPr>
              <a:t>. </a:t>
            </a:r>
            <a:r>
              <a:rPr b="1" lang="zh-TW" sz="2800">
                <a:solidFill>
                  <a:schemeClr val="dk1"/>
                </a:solidFill>
              </a:rPr>
              <a:t>Customer segmentation</a:t>
            </a:r>
            <a:r>
              <a:rPr lang="zh-TW" sz="2800">
                <a:solidFill>
                  <a:schemeClr val="dk1"/>
                </a:solidFill>
              </a:rPr>
              <a:t> is the practice of separating customers into groups that reflect similarities among customers in each cluster.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159975" y="395525"/>
            <a:ext cx="4009800" cy="6717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500">
                <a:solidFill>
                  <a:srgbClr val="FCE5CD"/>
                </a:solidFill>
              </a:rPr>
              <a:t>Customer Segmentation</a:t>
            </a:r>
            <a:endParaRPr sz="3000">
              <a:solidFill>
                <a:srgbClr val="FCE5CD"/>
              </a:solidFill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220675" y="1152475"/>
            <a:ext cx="8611500" cy="3921600"/>
          </a:xfrm>
          <a:prstGeom prst="roundRect">
            <a:avLst>
              <a:gd fmla="val 16667" name="adj"/>
            </a:avLst>
          </a:prstGeom>
          <a:solidFill>
            <a:srgbClr val="AC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300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 sz="2000">
                <a:solidFill>
                  <a:schemeClr val="dk1"/>
                </a:solidFill>
              </a:rPr>
              <a:t>Customer segmentation</a:t>
            </a:r>
            <a:r>
              <a:rPr lang="zh-TW" sz="2000">
                <a:solidFill>
                  <a:schemeClr val="dk1"/>
                </a:solidFill>
              </a:rPr>
              <a:t> is a data-driven analytical method used to divide customers with similar characteristics into groups, enabling businesses to conduct targeted marketing and improve products. This technique is widely applied in retail, e-commerce, and service industries. According to </a:t>
            </a:r>
            <a:r>
              <a:rPr b="1" lang="zh-TW" sz="2000">
                <a:solidFill>
                  <a:schemeClr val="dk1"/>
                </a:solidFill>
              </a:rPr>
              <a:t>Wedel and Kamakura </a:t>
            </a:r>
            <a:r>
              <a:rPr lang="zh-TW" sz="2000">
                <a:solidFill>
                  <a:schemeClr val="dk1"/>
                </a:solidFill>
              </a:rPr>
              <a:t>(2000), segmentation analysis helps businesses effectively identify target markets and develop precise marketing strategies. Furthermore, </a:t>
            </a:r>
            <a:r>
              <a:rPr b="1" lang="zh-TW" sz="2000">
                <a:solidFill>
                  <a:schemeClr val="dk1"/>
                </a:solidFill>
              </a:rPr>
              <a:t>Kotler and Keller </a:t>
            </a:r>
            <a:r>
              <a:rPr lang="zh-TW" sz="2000">
                <a:solidFill>
                  <a:schemeClr val="dk1"/>
                </a:solidFill>
              </a:rPr>
              <a:t>(2016) pointed out in </a:t>
            </a:r>
            <a:r>
              <a:rPr b="1" i="1" lang="zh-TW" sz="2000">
                <a:solidFill>
                  <a:schemeClr val="dk1"/>
                </a:solidFill>
              </a:rPr>
              <a:t>Marketing Management</a:t>
            </a:r>
            <a:r>
              <a:rPr lang="zh-TW" sz="2000">
                <a:solidFill>
                  <a:schemeClr val="dk1"/>
                </a:solidFill>
              </a:rPr>
              <a:t> that data-based customer segmentation significantly improves resource utilization efficiency and reduces unnecessary cost expenditure.</a:t>
            </a:r>
            <a:endParaRPr sz="2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105825" y="1152475"/>
            <a:ext cx="8879400" cy="3837000"/>
          </a:xfrm>
          <a:prstGeom prst="roundRect">
            <a:avLst>
              <a:gd fmla="val 16667" name="adj"/>
            </a:avLst>
          </a:prstGeom>
          <a:solidFill>
            <a:srgbClr val="AC818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362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Customer segmentation often employs </a:t>
            </a:r>
            <a:r>
              <a:rPr b="1" lang="zh-TW">
                <a:solidFill>
                  <a:schemeClr val="dk1"/>
                </a:solidFill>
              </a:rPr>
              <a:t>unsupervised learning methods</a:t>
            </a:r>
            <a:r>
              <a:rPr lang="zh-TW">
                <a:solidFill>
                  <a:schemeClr val="dk1"/>
                </a:solidFill>
              </a:rPr>
              <a:t> such as </a:t>
            </a:r>
            <a:r>
              <a:rPr b="1" lang="zh-TW">
                <a:solidFill>
                  <a:schemeClr val="dk1"/>
                </a:solidFill>
              </a:rPr>
              <a:t>K-Means Clustering</a:t>
            </a:r>
            <a:r>
              <a:rPr lang="zh-TW">
                <a:solidFill>
                  <a:schemeClr val="dk1"/>
                </a:solidFill>
              </a:rPr>
              <a:t> and </a:t>
            </a:r>
            <a:r>
              <a:rPr b="1" lang="zh-TW">
                <a:solidFill>
                  <a:schemeClr val="dk1"/>
                </a:solidFill>
              </a:rPr>
              <a:t>Hierarchical Clustering</a:t>
            </a:r>
            <a:r>
              <a:rPr lang="zh-TW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K-Means Clustering</a:t>
            </a:r>
            <a:r>
              <a:rPr lang="zh-TW">
                <a:solidFill>
                  <a:schemeClr val="dk1"/>
                </a:solidFill>
              </a:rPr>
              <a:t>: Proposed by </a:t>
            </a:r>
            <a:r>
              <a:rPr b="1" lang="zh-TW">
                <a:solidFill>
                  <a:schemeClr val="dk1"/>
                </a:solidFill>
              </a:rPr>
              <a:t>MacQueen</a:t>
            </a:r>
            <a:r>
              <a:rPr lang="zh-TW">
                <a:solidFill>
                  <a:schemeClr val="dk1"/>
                </a:solidFill>
              </a:rPr>
              <a:t> (1967), K-Means is an efficient and easy-to-implement method widely used on large datasets. In the retail industry, it is particularly utilized to identify shopping behavior patterns, enabling precise recommendations (Gan et al., 2007).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Hierarchical Clustering</a:t>
            </a:r>
            <a:r>
              <a:rPr lang="zh-TW">
                <a:solidFill>
                  <a:schemeClr val="dk1"/>
                </a:solidFill>
              </a:rPr>
              <a:t>: Developed by </a:t>
            </a:r>
            <a:r>
              <a:rPr b="1" lang="zh-TW">
                <a:solidFill>
                  <a:schemeClr val="dk1"/>
                </a:solidFill>
              </a:rPr>
              <a:t>Ward</a:t>
            </a:r>
            <a:r>
              <a:rPr lang="zh-TW">
                <a:solidFill>
                  <a:schemeClr val="dk1"/>
                </a:solidFill>
              </a:rPr>
              <a:t> (1963), Hierarchical Clustering is suitable for smaller datasets and clearly presents the hierarchical relationships between clusters. This method is especially important when interpreting segmentation results.</a:t>
            </a:r>
            <a:endParaRPr sz="2500"/>
          </a:p>
        </p:txBody>
      </p:sp>
      <p:sp>
        <p:nvSpPr>
          <p:cNvPr id="89" name="Google Shape;89;p17"/>
          <p:cNvSpPr/>
          <p:nvPr/>
        </p:nvSpPr>
        <p:spPr>
          <a:xfrm>
            <a:off x="159975" y="395525"/>
            <a:ext cx="6063000" cy="6717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CE5CD"/>
                </a:solidFill>
              </a:rPr>
              <a:t>Methods for Segmentation : Clustering</a:t>
            </a:r>
            <a:endParaRPr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/>
          <p:nvPr/>
        </p:nvSpPr>
        <p:spPr>
          <a:xfrm>
            <a:off x="105825" y="880475"/>
            <a:ext cx="6096000" cy="4263000"/>
          </a:xfrm>
          <a:prstGeom prst="roundRect">
            <a:avLst>
              <a:gd fmla="val 16667" name="adj"/>
            </a:avLst>
          </a:prstGeom>
          <a:solidFill>
            <a:srgbClr val="AC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975" y="125727"/>
            <a:ext cx="2653651" cy="270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2975" y="2844925"/>
            <a:ext cx="2653650" cy="21126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6358250" y="1011725"/>
            <a:ext cx="2681100" cy="15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18"/>
          <p:cNvCxnSpPr>
            <a:stCxn id="98" idx="1"/>
            <a:endCxn id="100" idx="3"/>
          </p:cNvCxnSpPr>
          <p:nvPr/>
        </p:nvCxnSpPr>
        <p:spPr>
          <a:xfrm rot="10800000">
            <a:off x="6061550" y="939575"/>
            <a:ext cx="296700" cy="148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8"/>
          <p:cNvSpPr/>
          <p:nvPr/>
        </p:nvSpPr>
        <p:spPr>
          <a:xfrm>
            <a:off x="6358250" y="1469375"/>
            <a:ext cx="2681100" cy="15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" name="Google Shape;102;p18"/>
          <p:cNvCxnSpPr>
            <a:stCxn id="101" idx="1"/>
            <a:endCxn id="103" idx="3"/>
          </p:cNvCxnSpPr>
          <p:nvPr/>
        </p:nvCxnSpPr>
        <p:spPr>
          <a:xfrm flipH="1">
            <a:off x="6039050" y="1546025"/>
            <a:ext cx="319200" cy="839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8"/>
          <p:cNvSpPr/>
          <p:nvPr/>
        </p:nvSpPr>
        <p:spPr>
          <a:xfrm>
            <a:off x="7994925" y="4804325"/>
            <a:ext cx="552300" cy="153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464100" y="76225"/>
            <a:ext cx="5179200" cy="6717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type="title"/>
          </p:nvPr>
        </p:nvSpPr>
        <p:spPr>
          <a:xfrm>
            <a:off x="664350" y="125725"/>
            <a:ext cx="517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620">
                <a:solidFill>
                  <a:srgbClr val="FCE5CD"/>
                </a:solidFill>
              </a:rPr>
              <a:t>Data Cleaning &amp; Preprocessing</a:t>
            </a:r>
            <a:endParaRPr sz="2620">
              <a:solidFill>
                <a:srgbClr val="FCE5CD"/>
              </a:solidFill>
            </a:endParaRPr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03075" y="1042025"/>
            <a:ext cx="5840400" cy="3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chemeClr val="dk1"/>
                </a:solidFill>
              </a:rPr>
              <a:t>Extract the </a:t>
            </a:r>
            <a:r>
              <a:rPr b="1" lang="zh-TW" sz="1500">
                <a:solidFill>
                  <a:schemeClr val="dk1"/>
                </a:solidFill>
              </a:rPr>
              <a:t>"Age"</a:t>
            </a:r>
            <a:r>
              <a:rPr lang="zh-TW" sz="1500">
                <a:solidFill>
                  <a:schemeClr val="dk1"/>
                </a:solidFill>
              </a:rPr>
              <a:t> of a customer by the </a:t>
            </a:r>
            <a:r>
              <a:rPr b="1" lang="zh-TW" sz="1500">
                <a:solidFill>
                  <a:schemeClr val="dk1"/>
                </a:solidFill>
              </a:rPr>
              <a:t>"Year_Birth"</a:t>
            </a:r>
            <a:r>
              <a:rPr lang="zh-TW" sz="1500">
                <a:solidFill>
                  <a:schemeClr val="dk1"/>
                </a:solidFill>
              </a:rPr>
              <a:t> indicating the birth year of the respective person.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chemeClr val="dk1"/>
                </a:solidFill>
              </a:rPr>
              <a:t>Create another feature </a:t>
            </a:r>
            <a:r>
              <a:rPr b="1" lang="zh-TW" sz="1500">
                <a:solidFill>
                  <a:schemeClr val="dk1"/>
                </a:solidFill>
              </a:rPr>
              <a:t>"Spent"</a:t>
            </a:r>
            <a:r>
              <a:rPr lang="zh-TW" sz="1500">
                <a:solidFill>
                  <a:schemeClr val="dk1"/>
                </a:solidFill>
              </a:rPr>
              <a:t> indicating the total amount spent by the customer in various categories over the span of two years.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chemeClr val="dk1"/>
                </a:solidFill>
              </a:rPr>
              <a:t>Create another feature </a:t>
            </a:r>
            <a:r>
              <a:rPr b="1" lang="zh-TW" sz="1500">
                <a:solidFill>
                  <a:schemeClr val="dk1"/>
                </a:solidFill>
              </a:rPr>
              <a:t>"Living_With"</a:t>
            </a:r>
            <a:r>
              <a:rPr lang="zh-TW" sz="1500">
                <a:solidFill>
                  <a:schemeClr val="dk1"/>
                </a:solidFill>
              </a:rPr>
              <a:t> out of </a:t>
            </a:r>
            <a:r>
              <a:rPr b="1" lang="zh-TW" sz="1500">
                <a:solidFill>
                  <a:schemeClr val="dk1"/>
                </a:solidFill>
              </a:rPr>
              <a:t>"Marital_Status"</a:t>
            </a:r>
            <a:r>
              <a:rPr lang="zh-TW" sz="1500">
                <a:solidFill>
                  <a:schemeClr val="dk1"/>
                </a:solidFill>
              </a:rPr>
              <a:t> to extract the living situation of couples.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chemeClr val="dk1"/>
                </a:solidFill>
              </a:rPr>
              <a:t>Create a feature </a:t>
            </a:r>
            <a:r>
              <a:rPr b="1" lang="zh-TW" sz="1500">
                <a:solidFill>
                  <a:schemeClr val="dk1"/>
                </a:solidFill>
              </a:rPr>
              <a:t>"Children"</a:t>
            </a:r>
            <a:r>
              <a:rPr lang="zh-TW" sz="1500">
                <a:solidFill>
                  <a:schemeClr val="dk1"/>
                </a:solidFill>
              </a:rPr>
              <a:t> to indicate total children in a household that is, kids and teenagers.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chemeClr val="dk1"/>
                </a:solidFill>
              </a:rPr>
              <a:t>To get further clarity of household, Creating feature indicating </a:t>
            </a:r>
            <a:r>
              <a:rPr b="1" lang="zh-TW" sz="1500">
                <a:solidFill>
                  <a:schemeClr val="dk1"/>
                </a:solidFill>
              </a:rPr>
              <a:t>"Family_Size"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chemeClr val="dk1"/>
                </a:solidFill>
              </a:rPr>
              <a:t>Create a feature </a:t>
            </a:r>
            <a:r>
              <a:rPr b="1" lang="zh-TW" sz="1500">
                <a:solidFill>
                  <a:schemeClr val="dk1"/>
                </a:solidFill>
              </a:rPr>
              <a:t>"Is_Parent"</a:t>
            </a:r>
            <a:r>
              <a:rPr lang="zh-TW" sz="1500">
                <a:solidFill>
                  <a:schemeClr val="dk1"/>
                </a:solidFill>
              </a:rPr>
              <a:t> to indicate parenthood status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chemeClr val="dk1"/>
                </a:solidFill>
              </a:rPr>
              <a:t>Lastly, I will create three categories in the </a:t>
            </a:r>
            <a:r>
              <a:rPr b="1" lang="zh-TW" sz="1500">
                <a:solidFill>
                  <a:schemeClr val="dk1"/>
                </a:solidFill>
              </a:rPr>
              <a:t>"Education"</a:t>
            </a:r>
            <a:r>
              <a:rPr lang="zh-TW" sz="1500">
                <a:solidFill>
                  <a:schemeClr val="dk1"/>
                </a:solidFill>
              </a:rPr>
              <a:t> by simplifying its value counts.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chemeClr val="dk1"/>
                </a:solidFill>
              </a:rPr>
              <a:t>Dropping some of the redundant features</a:t>
            </a:r>
            <a:endParaRPr sz="1300"/>
          </a:p>
        </p:txBody>
      </p:sp>
      <p:sp>
        <p:nvSpPr>
          <p:cNvPr id="108" name="Google Shape;108;p18"/>
          <p:cNvSpPr/>
          <p:nvPr/>
        </p:nvSpPr>
        <p:spPr>
          <a:xfrm>
            <a:off x="4572025" y="787975"/>
            <a:ext cx="1501800" cy="3030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649800" y="747925"/>
            <a:ext cx="14118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CE5CD"/>
                </a:solidFill>
              </a:rPr>
              <a:t>Missing value</a:t>
            </a:r>
            <a:endParaRPr>
              <a:solidFill>
                <a:srgbClr val="FCE5CD"/>
              </a:solidFill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672300" y="2233800"/>
            <a:ext cx="1366800" cy="3030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4741525" y="2193738"/>
            <a:ext cx="21588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CE5CD"/>
                </a:solidFill>
              </a:rPr>
              <a:t>Invalid dtype</a:t>
            </a:r>
            <a:endParaRPr>
              <a:solidFill>
                <a:srgbClr val="FCE5CD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4443925" y="4804325"/>
            <a:ext cx="1758000" cy="3030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/>
        </p:nvSpPr>
        <p:spPr>
          <a:xfrm>
            <a:off x="4525125" y="4764263"/>
            <a:ext cx="21588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CE5CD"/>
                </a:solidFill>
              </a:rPr>
              <a:t>Categorical</a:t>
            </a:r>
            <a:r>
              <a:rPr lang="zh-TW">
                <a:solidFill>
                  <a:srgbClr val="FCE5CD"/>
                </a:solidFill>
              </a:rPr>
              <a:t> dtype</a:t>
            </a:r>
            <a:endParaRPr>
              <a:solidFill>
                <a:srgbClr val="FCE5CD"/>
              </a:solidFill>
            </a:endParaRPr>
          </a:p>
        </p:txBody>
      </p:sp>
      <p:cxnSp>
        <p:nvCxnSpPr>
          <p:cNvPr id="112" name="Google Shape;112;p18"/>
          <p:cNvCxnSpPr>
            <a:stCxn id="104" idx="1"/>
          </p:cNvCxnSpPr>
          <p:nvPr/>
        </p:nvCxnSpPr>
        <p:spPr>
          <a:xfrm flipH="1">
            <a:off x="6209625" y="4880975"/>
            <a:ext cx="1785300" cy="8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/>
          <p:nvPr/>
        </p:nvSpPr>
        <p:spPr>
          <a:xfrm>
            <a:off x="-75" y="1176900"/>
            <a:ext cx="9144000" cy="3966600"/>
          </a:xfrm>
          <a:prstGeom prst="roundRect">
            <a:avLst>
              <a:gd fmla="val 16667" name="adj"/>
            </a:avLst>
          </a:prstGeom>
          <a:solidFill>
            <a:srgbClr val="AC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483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Now that we have some new features let's have a look at the data's stats :</a:t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119" name="Google Shape;119;p19"/>
          <p:cNvGraphicFramePr/>
          <p:nvPr/>
        </p:nvGraphicFramePr>
        <p:xfrm>
          <a:off x="34425" y="205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{46B37526-1631-4817-A41E-F7C29A2E1E4C}</a:tableStyleId>
              </a:tblPr>
              <a:tblGrid>
                <a:gridCol w="390025"/>
                <a:gridCol w="390025"/>
                <a:gridCol w="390025"/>
                <a:gridCol w="418550"/>
                <a:gridCol w="390025"/>
                <a:gridCol w="390025"/>
                <a:gridCol w="390025"/>
                <a:gridCol w="390025"/>
                <a:gridCol w="390025"/>
                <a:gridCol w="390025"/>
                <a:gridCol w="390025"/>
                <a:gridCol w="390025"/>
                <a:gridCol w="532700"/>
                <a:gridCol w="532700"/>
                <a:gridCol w="390025"/>
                <a:gridCol w="399525"/>
                <a:gridCol w="504175"/>
                <a:gridCol w="400700"/>
                <a:gridCol w="379350"/>
                <a:gridCol w="390025"/>
                <a:gridCol w="447100"/>
                <a:gridCol w="3900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7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Income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Kidhome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Teenhome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Recency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Wines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Fruits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Meat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Fish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Sweets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Gold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...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AcceptedCmp1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AcceptedCmp2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Complain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Response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Customer_For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Age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600">
                          <a:solidFill>
                            <a:srgbClr val="FFFFFF"/>
                          </a:solidFill>
                        </a:rPr>
                        <a:t>Spent</a:t>
                      </a:r>
                      <a:endParaRPr b="1" sz="6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Children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Family_Size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400">
                          <a:solidFill>
                            <a:srgbClr val="FFFFFF"/>
                          </a:solidFill>
                        </a:rPr>
                        <a:t>Is_Parent</a:t>
                      </a:r>
                      <a:endParaRPr b="1" sz="4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35685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83F04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600">
                          <a:solidFill>
                            <a:srgbClr val="434343"/>
                          </a:solidFill>
                        </a:rPr>
                        <a:t>count</a:t>
                      </a:r>
                      <a:endParaRPr b="1"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...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>
                          <a:solidFill>
                            <a:srgbClr val="434343"/>
                          </a:solidFill>
                        </a:rPr>
                        <a:t>2.22E+03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700">
                          <a:solidFill>
                            <a:srgbClr val="434343"/>
                          </a:solidFill>
                        </a:rPr>
                        <a:t>mean</a:t>
                      </a:r>
                      <a:endParaRPr b="1"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52247.25135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0.441787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0.505415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49.012635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305.091606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26.356047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166.995939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37.637635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27.028881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43.965253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...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0.064079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0.013538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0.009477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0.150271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>
                          <a:solidFill>
                            <a:srgbClr val="434343"/>
                          </a:solidFill>
                        </a:rPr>
                        <a:t>4.42E+16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52.179603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>
                          <a:solidFill>
                            <a:srgbClr val="434343"/>
                          </a:solidFill>
                        </a:rPr>
                        <a:t>607.075361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0.947202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2.592509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0.71435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700">
                          <a:solidFill>
                            <a:srgbClr val="434343"/>
                          </a:solidFill>
                        </a:rPr>
                        <a:t>std</a:t>
                      </a:r>
                      <a:endParaRPr b="1"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25173.07666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0.536896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0.544181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28.948352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337.32792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39.793917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224.283273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54.752082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41.072046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51.815414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...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0.24495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0.115588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0.096907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0.357417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>
                          <a:solidFill>
                            <a:srgbClr val="434343"/>
                          </a:solidFill>
                        </a:rPr>
                        <a:t>2.01E+16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11.985554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>
                          <a:solidFill>
                            <a:srgbClr val="434343"/>
                          </a:solidFill>
                        </a:rPr>
                        <a:t>602.900476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0.749062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0.905722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0.451825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700">
                          <a:solidFill>
                            <a:srgbClr val="434343"/>
                          </a:solidFill>
                        </a:rPr>
                        <a:t>min</a:t>
                      </a:r>
                      <a:endParaRPr b="1"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1730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...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>
                          <a:solidFill>
                            <a:srgbClr val="434343"/>
                          </a:solidFill>
                        </a:rPr>
                        <a:t>0.00E+00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25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>
                          <a:solidFill>
                            <a:srgbClr val="434343"/>
                          </a:solidFill>
                        </a:rPr>
                        <a:t>5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700">
                          <a:solidFill>
                            <a:srgbClr val="434343"/>
                          </a:solidFill>
                        </a:rPr>
                        <a:t>25%</a:t>
                      </a:r>
                      <a:endParaRPr b="1"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35303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24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24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3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9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...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>
                          <a:solidFill>
                            <a:srgbClr val="434343"/>
                          </a:solidFill>
                        </a:rPr>
                        <a:t>2.94E+16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44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>
                          <a:solidFill>
                            <a:srgbClr val="434343"/>
                          </a:solidFill>
                        </a:rPr>
                        <a:t>69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700">
                          <a:solidFill>
                            <a:srgbClr val="434343"/>
                          </a:solidFill>
                        </a:rPr>
                        <a:t>50%</a:t>
                      </a:r>
                      <a:endParaRPr b="1"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51381.5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49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174.5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8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68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12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8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24.5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...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>
                          <a:solidFill>
                            <a:srgbClr val="434343"/>
                          </a:solidFill>
                        </a:rPr>
                        <a:t>4.43E+16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51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>
                          <a:solidFill>
                            <a:srgbClr val="434343"/>
                          </a:solidFill>
                        </a:rPr>
                        <a:t>396.5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3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700">
                          <a:solidFill>
                            <a:srgbClr val="434343"/>
                          </a:solidFill>
                        </a:rPr>
                        <a:t>75%</a:t>
                      </a:r>
                      <a:endParaRPr b="1"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68522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74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505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33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232.25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50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33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56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...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0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>
                          <a:solidFill>
                            <a:srgbClr val="434343"/>
                          </a:solidFill>
                        </a:rPr>
                        <a:t>5.93E+16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62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>
                          <a:solidFill>
                            <a:srgbClr val="434343"/>
                          </a:solidFill>
                        </a:rPr>
                        <a:t>1048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3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700">
                          <a:solidFill>
                            <a:srgbClr val="434343"/>
                          </a:solidFill>
                        </a:rPr>
                        <a:t>max</a:t>
                      </a:r>
                      <a:endParaRPr b="1"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666666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99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1493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199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1725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259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262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321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...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>
                          <a:solidFill>
                            <a:srgbClr val="434343"/>
                          </a:solidFill>
                        </a:rPr>
                        <a:t>9.18E+16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128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600">
                          <a:solidFill>
                            <a:srgbClr val="434343"/>
                          </a:solidFill>
                        </a:rPr>
                        <a:t>2525</a:t>
                      </a:r>
                      <a:endParaRPr sz="6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3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5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700">
                          <a:solidFill>
                            <a:srgbClr val="434343"/>
                          </a:solidFill>
                        </a:rPr>
                        <a:t>1</a:t>
                      </a:r>
                      <a:endParaRPr sz="700">
                        <a:solidFill>
                          <a:srgbClr val="434343"/>
                        </a:solidFill>
                      </a:endParaRPr>
                    </a:p>
                  </a:txBody>
                  <a:tcPr marT="19050" marB="19050" marR="76200" marL="76200" anchor="ctr">
                    <a:lnL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6F8F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p19"/>
          <p:cNvSpPr/>
          <p:nvPr/>
        </p:nvSpPr>
        <p:spPr>
          <a:xfrm>
            <a:off x="3077475" y="445025"/>
            <a:ext cx="3056100" cy="6717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3287675" y="494525"/>
            <a:ext cx="284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CE5CD"/>
                </a:solidFill>
              </a:rPr>
              <a:t>Feature Selection</a:t>
            </a:r>
            <a:endParaRPr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33800"/>
            <a:ext cx="4877029" cy="4509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8600" y="633800"/>
            <a:ext cx="4335399" cy="450969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type="title"/>
          </p:nvPr>
        </p:nvSpPr>
        <p:spPr>
          <a:xfrm>
            <a:off x="0" y="0"/>
            <a:ext cx="9144000" cy="633900"/>
          </a:xfrm>
          <a:prstGeom prst="rect">
            <a:avLst/>
          </a:prstGeom>
          <a:solidFill>
            <a:srgbClr val="5B0F00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316">
                <a:solidFill>
                  <a:srgbClr val="FCE5CD"/>
                </a:solidFill>
              </a:rPr>
              <a:t>Exploratory Data Analysis</a:t>
            </a:r>
            <a:endParaRPr sz="3316">
              <a:solidFill>
                <a:srgbClr val="FCE5C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/>
          <p:nvPr/>
        </p:nvSpPr>
        <p:spPr>
          <a:xfrm>
            <a:off x="452450" y="1223775"/>
            <a:ext cx="2355300" cy="878700"/>
          </a:xfrm>
          <a:prstGeom prst="roundRect">
            <a:avLst>
              <a:gd fmla="val 16667" name="adj"/>
            </a:avLst>
          </a:prstGeom>
          <a:solidFill>
            <a:srgbClr val="AC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511350" y="1399525"/>
            <a:ext cx="22965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Describe Data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3120638" y="1223775"/>
            <a:ext cx="2382900" cy="878700"/>
          </a:xfrm>
          <a:prstGeom prst="roundRect">
            <a:avLst>
              <a:gd fmla="val 16667" name="adj"/>
            </a:avLst>
          </a:prstGeom>
          <a:solidFill>
            <a:srgbClr val="AC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3177650" y="1399525"/>
            <a:ext cx="22965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Data Cleaning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5816350" y="1223775"/>
            <a:ext cx="3181800" cy="878700"/>
          </a:xfrm>
          <a:prstGeom prst="roundRect">
            <a:avLst>
              <a:gd fmla="val 16667" name="adj"/>
            </a:avLst>
          </a:prstGeom>
          <a:solidFill>
            <a:srgbClr val="AC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5886650" y="1399525"/>
            <a:ext cx="34158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Data Preprocessing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/>
          <p:nvPr/>
        </p:nvSpPr>
        <p:spPr>
          <a:xfrm>
            <a:off x="5851500" y="2700125"/>
            <a:ext cx="3181800" cy="878700"/>
          </a:xfrm>
          <a:prstGeom prst="roundRect">
            <a:avLst>
              <a:gd fmla="val 16667" name="adj"/>
            </a:avLst>
          </a:prstGeom>
          <a:solidFill>
            <a:srgbClr val="AC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6109275" y="2870025"/>
            <a:ext cx="34158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Feature Selection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41" name="Google Shape;141;p21"/>
          <p:cNvSpPr/>
          <p:nvPr/>
        </p:nvSpPr>
        <p:spPr>
          <a:xfrm>
            <a:off x="3148250" y="2700125"/>
            <a:ext cx="2355300" cy="878700"/>
          </a:xfrm>
          <a:prstGeom prst="roundRect">
            <a:avLst>
              <a:gd fmla="val 16667" name="adj"/>
            </a:avLst>
          </a:prstGeom>
          <a:solidFill>
            <a:srgbClr val="AC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3423750" y="2870025"/>
            <a:ext cx="22965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Clustering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445000" y="2700125"/>
            <a:ext cx="2355300" cy="878700"/>
          </a:xfrm>
          <a:prstGeom prst="roundRect">
            <a:avLst>
              <a:gd fmla="val 16667" name="adj"/>
            </a:avLst>
          </a:prstGeom>
          <a:solidFill>
            <a:srgbClr val="AC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738225" y="2870025"/>
            <a:ext cx="22965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2400">
                <a:solidFill>
                  <a:schemeClr val="dk1"/>
                </a:solidFill>
              </a:rPr>
              <a:t>Evaluation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452450" y="4129600"/>
            <a:ext cx="3181800" cy="878700"/>
          </a:xfrm>
          <a:prstGeom prst="roundRect">
            <a:avLst>
              <a:gd fmla="val 16667" name="adj"/>
            </a:avLst>
          </a:prstGeom>
          <a:solidFill>
            <a:srgbClr val="AC81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803950" y="4223325"/>
            <a:ext cx="27135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200">
                <a:solidFill>
                  <a:schemeClr val="dk1"/>
                </a:solidFill>
              </a:rPr>
              <a:t>Conclusion</a:t>
            </a:r>
            <a:endParaRPr b="1" sz="3200">
              <a:solidFill>
                <a:schemeClr val="dk1"/>
              </a:solidFill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3034725" y="269275"/>
            <a:ext cx="3056100" cy="6717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1"/>
          <p:cNvSpPr txBox="1"/>
          <p:nvPr>
            <p:ph type="title"/>
          </p:nvPr>
        </p:nvSpPr>
        <p:spPr>
          <a:xfrm>
            <a:off x="3721450" y="269275"/>
            <a:ext cx="241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220">
                <a:solidFill>
                  <a:srgbClr val="FCE5CD"/>
                </a:solidFill>
              </a:rPr>
              <a:t>Workflow</a:t>
            </a:r>
            <a:endParaRPr sz="3420">
              <a:solidFill>
                <a:srgbClr val="FCE5CD"/>
              </a:solidFill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5900475" y="4006000"/>
            <a:ext cx="2143800" cy="393000"/>
          </a:xfrm>
          <a:prstGeom prst="roundRect">
            <a:avLst>
              <a:gd fmla="val 16667" name="adj"/>
            </a:avLst>
          </a:prstGeom>
          <a:solidFill>
            <a:srgbClr val="66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type="title"/>
          </p:nvPr>
        </p:nvSpPr>
        <p:spPr>
          <a:xfrm>
            <a:off x="6106825" y="3953850"/>
            <a:ext cx="3181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2020">
                <a:solidFill>
                  <a:srgbClr val="FCE5CD"/>
                </a:solidFill>
              </a:rPr>
              <a:t>we are here!!</a:t>
            </a:r>
            <a:endParaRPr sz="2220">
              <a:solidFill>
                <a:srgbClr val="FCE5CD"/>
              </a:solidFill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2823650" y="1458100"/>
            <a:ext cx="297000" cy="39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5531900" y="1466625"/>
            <a:ext cx="297000" cy="39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1"/>
          <p:cNvSpPr/>
          <p:nvPr/>
        </p:nvSpPr>
        <p:spPr>
          <a:xfrm rot="10800000">
            <a:off x="5531900" y="2942975"/>
            <a:ext cx="297000" cy="39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 rot="10800000">
            <a:off x="2825775" y="3001575"/>
            <a:ext cx="297000" cy="39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 rot="5400000">
            <a:off x="7157050" y="2144050"/>
            <a:ext cx="500400" cy="51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 rot="5400000">
            <a:off x="1379900" y="3596963"/>
            <a:ext cx="500400" cy="51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8115325" y="3449900"/>
            <a:ext cx="297000" cy="7581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5B0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