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0" r:id="rId3"/>
    <p:sldId id="257" r:id="rId4"/>
    <p:sldId id="275" r:id="rId5"/>
    <p:sldId id="259" r:id="rId6"/>
    <p:sldId id="278" r:id="rId7"/>
    <p:sldId id="270" r:id="rId8"/>
    <p:sldId id="271" r:id="rId9"/>
    <p:sldId id="276" r:id="rId10"/>
    <p:sldId id="272" r:id="rId11"/>
    <p:sldId id="277" r:id="rId12"/>
    <p:sldId id="27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7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5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A630-1BCD-4AE0-AD92-43BF055F0ED0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6F95-3CDC-4CE1-B1E8-C9171CF95D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9834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A630-1BCD-4AE0-AD92-43BF055F0ED0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6F95-3CDC-4CE1-B1E8-C9171CF95D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5442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A630-1BCD-4AE0-AD92-43BF055F0ED0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6F95-3CDC-4CE1-B1E8-C9171CF95D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993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A630-1BCD-4AE0-AD92-43BF055F0ED0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6F95-3CDC-4CE1-B1E8-C9171CF95D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3688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A630-1BCD-4AE0-AD92-43BF055F0ED0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6F95-3CDC-4CE1-B1E8-C9171CF95D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6194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A630-1BCD-4AE0-AD92-43BF055F0ED0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6F95-3CDC-4CE1-B1E8-C9171CF95D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4175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A630-1BCD-4AE0-AD92-43BF055F0ED0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6F95-3CDC-4CE1-B1E8-C9171CF95D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4522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A630-1BCD-4AE0-AD92-43BF055F0ED0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6F95-3CDC-4CE1-B1E8-C9171CF95D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4441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A630-1BCD-4AE0-AD92-43BF055F0ED0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6F95-3CDC-4CE1-B1E8-C9171CF95D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8110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A630-1BCD-4AE0-AD92-43BF055F0ED0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6F95-3CDC-4CE1-B1E8-C9171CF95D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527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A630-1BCD-4AE0-AD92-43BF055F0ED0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6F95-3CDC-4CE1-B1E8-C9171CF95D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1340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7A630-1BCD-4AE0-AD92-43BF055F0ED0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A6F95-3CDC-4CE1-B1E8-C9171CF95D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952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galaxy2.cc.ntu.edu.tw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ED_(file_format)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laxy2.cc.ntu.edu.tw/u/chienyuchen/h/shared-history-hw2-data" TargetMode="External"/><Relationship Id="rId2" Type="http://schemas.openxmlformats.org/officeDocument/2006/relationships/hyperlink" Target="http://galaxy2.cc.ntu.edu.tw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segalaxy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harmvar.org/gene/CYP2D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laxy2.cc.ntu.edu.tw/u/chienyuchen/h/shared-history-hw2-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3C81C9-33BD-455D-B9BD-A64E20F863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112-2 </a:t>
            </a:r>
            <a:r>
              <a:rPr lang="en-US" altLang="zh-TW" dirty="0"/>
              <a:t>NGS+BI+GM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013813D-93E5-45A2-8865-7B72FCA568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HW2</a:t>
            </a:r>
          </a:p>
          <a:p>
            <a:r>
              <a:rPr lang="en-US" altLang="zh-TW" dirty="0"/>
              <a:t>Using NTU Galaxy </a:t>
            </a:r>
            <a:br>
              <a:rPr lang="en-US" altLang="zh-TW" dirty="0"/>
            </a:br>
            <a:r>
              <a:rPr lang="en-US" altLang="zh-TW" dirty="0">
                <a:hlinkClick r:id="rId2"/>
              </a:rPr>
              <a:t>http://galaxy2.cc.ntu.edu.tw/</a:t>
            </a:r>
            <a:r>
              <a:rPr lang="en-US" altLang="zh-TW" dirty="0"/>
              <a:t> 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連線需要在台大網域內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2554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80F136-E5C0-4C27-AFAD-1AE2998DF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421CFF-0653-4AAC-8A1D-C2D741FB0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91AD95-E60A-4FAD-9AB3-9FA7BE7FE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561"/>
            <a:ext cx="9144000" cy="650487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950C4B9-5DA9-2A8F-B7F4-0D42A64544E8}"/>
              </a:ext>
            </a:extLst>
          </p:cNvPr>
          <p:cNvSpPr txBox="1"/>
          <p:nvPr/>
        </p:nvSpPr>
        <p:spPr>
          <a:xfrm>
            <a:off x="2803490" y="1573491"/>
            <a:ext cx="6122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We won't provide this query, you should compose it yourself.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127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4561E3-0E00-C9B3-27E9-7CDDF6C1A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Bed Details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5DF3F5-1565-CABB-1F12-34D20BCB8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You have to </a:t>
            </a:r>
            <a:r>
              <a:rPr kumimoji="1" lang="en-US" altLang="zh-TW" b="1" dirty="0"/>
              <a:t>write the query yourself </a:t>
            </a:r>
            <a:r>
              <a:rPr kumimoji="1" lang="en-US" altLang="zh-TW" dirty="0"/>
              <a:t>for </a:t>
            </a:r>
            <a:r>
              <a:rPr kumimoji="1" lang="en-US" altLang="zh-TW" dirty="0" err="1"/>
              <a:t>bedtools</a:t>
            </a:r>
            <a:r>
              <a:rPr kumimoji="1" lang="en-US" altLang="zh-TW" dirty="0"/>
              <a:t>.</a:t>
            </a:r>
          </a:p>
          <a:p>
            <a:r>
              <a:rPr kumimoji="1" lang="en-US" altLang="zh-TW" dirty="0"/>
              <a:t>The format can be found in: </a:t>
            </a:r>
            <a:r>
              <a:rPr kumimoji="1" lang="en-US" altLang="zh-TW" dirty="0">
                <a:hlinkClick r:id="rId2"/>
              </a:rPr>
              <a:t>https://en.wikipedia.org/wiki/BED_(file_format)</a:t>
            </a:r>
            <a:endParaRPr kumimoji="1" lang="en-US" altLang="zh-TW" dirty="0"/>
          </a:p>
          <a:p>
            <a:r>
              <a:rPr kumimoji="1" lang="en-US" altLang="zh-TW" dirty="0"/>
              <a:t>You can find the contig format from the </a:t>
            </a:r>
            <a:r>
              <a:rPr kumimoji="1" lang="en-US" altLang="zh-TW" dirty="0" err="1"/>
              <a:t>fasta</a:t>
            </a:r>
            <a:r>
              <a:rPr kumimoji="1" lang="en-US" altLang="zh-TW" dirty="0"/>
              <a:t> file. (Don’t download it, it’s too big, you can view the first few lines in NTU galaxy)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3196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D85C27-96A7-4CE1-930E-8AFD42C56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When scores of the top-k alleles are close to each other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76B36A-DC70-44A4-8814-8EC65CBF6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Examine the pair-wise alignment for the mismatches needed for an allele candidate.</a:t>
            </a:r>
          </a:p>
          <a:p>
            <a:r>
              <a:rPr lang="en-US" altLang="zh-TW" dirty="0"/>
              <a:t>For example, CYP2D6*7 contains a variant of “2936A&gt;C”, which is located at the position 7955 of NG_008376.4. In order to claim CYP2D6*7, you will need to observe the corresponding mismatch in the pair-wise alignment of HG002 assembly against NG_008376.4_complete.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968D8D2-3FB5-4A27-8580-C6834E9F6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60" y="5336263"/>
            <a:ext cx="4171429" cy="32381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98BD963-E61F-4B58-BC13-225ECDA35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226" y="5778588"/>
            <a:ext cx="3619048" cy="714286"/>
          </a:xfrm>
          <a:prstGeom prst="rect">
            <a:avLst/>
          </a:prstGeom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ADB3AEBE-8B95-4CFC-896D-BA49F4D68171}"/>
              </a:ext>
            </a:extLst>
          </p:cNvPr>
          <p:cNvCxnSpPr/>
          <p:nvPr/>
        </p:nvCxnSpPr>
        <p:spPr>
          <a:xfrm>
            <a:off x="4043493" y="5598516"/>
            <a:ext cx="947956" cy="31039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753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CB77DC-8DC2-48CF-0487-48D47A872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NTU Galaxy / Public Galaxy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43101E-915B-81FF-598C-ABCFA03E9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NTU Galaxy</a:t>
            </a:r>
            <a:r>
              <a:rPr kumimoji="1" lang="zh-TW" altLang="en-US" dirty="0"/>
              <a:t>（需要使用台大網域或利用 </a:t>
            </a:r>
            <a:r>
              <a:rPr kumimoji="1" lang="en-US" altLang="zh-TW" dirty="0"/>
              <a:t>VPN</a:t>
            </a:r>
            <a:r>
              <a:rPr kumimoji="1" lang="zh-TW" altLang="en-US" dirty="0"/>
              <a:t> 連線）</a:t>
            </a:r>
            <a:endParaRPr kumimoji="1" lang="en-US" altLang="zh-TW" dirty="0"/>
          </a:p>
          <a:p>
            <a:r>
              <a:rPr lang="en-US" altLang="zh-TW" dirty="0">
                <a:hlinkClick r:id="rId2"/>
              </a:rPr>
              <a:t>http://galaxy2.cc.ntu.edu.tw/</a:t>
            </a:r>
            <a:r>
              <a:rPr lang="en-US" altLang="zh-TW" dirty="0"/>
              <a:t> </a:t>
            </a:r>
          </a:p>
          <a:p>
            <a:r>
              <a:rPr lang="en-US" altLang="zh-TW" dirty="0"/>
              <a:t>Homework History</a:t>
            </a:r>
          </a:p>
          <a:p>
            <a:r>
              <a:rPr lang="en-US" altLang="zh-TW" sz="2400" dirty="0">
                <a:hlinkClick r:id="rId3"/>
              </a:rPr>
              <a:t>https://galaxy2.cc.ntu.edu.tw/u/chienyuchen/h/shared-history-hw2-data</a:t>
            </a:r>
            <a:r>
              <a:rPr lang="en-US" altLang="zh-TW" sz="2400" dirty="0"/>
              <a:t> 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Public Galaxy</a:t>
            </a:r>
            <a:r>
              <a:rPr kumimoji="1" lang="zh-TW" altLang="en-US" dirty="0"/>
              <a:t>（此帳號與 </a:t>
            </a:r>
            <a:r>
              <a:rPr kumimoji="1" lang="en-US" altLang="zh-TW" dirty="0"/>
              <a:t>NTU Galaxy</a:t>
            </a:r>
            <a:r>
              <a:rPr kumimoji="1" lang="zh-TW" altLang="en-US" dirty="0"/>
              <a:t> 無關）</a:t>
            </a:r>
            <a:endParaRPr kumimoji="1" lang="en-US" altLang="zh-TW" dirty="0"/>
          </a:p>
          <a:p>
            <a:r>
              <a:rPr kumimoji="1" lang="en" altLang="zh-TW" dirty="0">
                <a:hlinkClick r:id="rId4"/>
              </a:rPr>
              <a:t>https://usegalaxy.org</a:t>
            </a:r>
            <a:endParaRPr kumimoji="1" lang="en" altLang="zh-TW" dirty="0"/>
          </a:p>
        </p:txBody>
      </p:sp>
    </p:spTree>
    <p:extLst>
      <p:ext uri="{BB962C8B-B14F-4D97-AF65-F5344CB8AC3E}">
        <p14:creationId xmlns:p14="http://schemas.microsoft.com/office/powerpoint/2010/main" val="3714893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F51586-9FF7-46D0-92BA-F7D2F0334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Objective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26F2D0-1AC4-42BE-A85B-2495C3F1E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Given the assembly of the two haplotypes of an individual (HG002)</a:t>
            </a:r>
          </a:p>
          <a:p>
            <a:pPr lvl="1"/>
            <a:r>
              <a:rPr lang="en-US" altLang="zh-TW" dirty="0"/>
              <a:t>HG002.1</a:t>
            </a:r>
          </a:p>
          <a:p>
            <a:pPr lvl="1"/>
            <a:r>
              <a:rPr lang="en-US" altLang="zh-TW" dirty="0"/>
              <a:t>HG002.2</a:t>
            </a:r>
          </a:p>
          <a:p>
            <a:r>
              <a:rPr lang="en-US" altLang="zh-TW" dirty="0"/>
              <a:t>Determine the CYP2D6 allele type of the two HG002 haplotypes, respectively</a:t>
            </a:r>
          </a:p>
          <a:p>
            <a:pPr lvl="1"/>
            <a:r>
              <a:rPr lang="en-US" altLang="zh-TW" dirty="0">
                <a:hlinkClick r:id="rId2"/>
              </a:rPr>
              <a:t>https://www.pharmvar.org/gene/CYP2D6</a:t>
            </a:r>
            <a:r>
              <a:rPr lang="en-US" altLang="zh-TW" dirty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9203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D4A981-90E8-4711-8F44-5B0DBD693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736A7D-170B-4CA5-8D28-4412375AA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assembly of HG002 (from HPRC)</a:t>
            </a:r>
          </a:p>
          <a:p>
            <a:pPr lvl="1"/>
            <a:r>
              <a:rPr lang="en-US" altLang="zh-TW" dirty="0"/>
              <a:t>HG002.1</a:t>
            </a:r>
          </a:p>
          <a:p>
            <a:pPr lvl="1"/>
            <a:r>
              <a:rPr lang="en-US" altLang="zh-TW" dirty="0"/>
              <a:t>HG002.2</a:t>
            </a:r>
          </a:p>
          <a:p>
            <a:r>
              <a:rPr lang="en-US" altLang="zh-TW" dirty="0"/>
              <a:t>CYPD26 allele sequences</a:t>
            </a:r>
          </a:p>
          <a:p>
            <a:r>
              <a:rPr lang="en-US" altLang="zh-TW" dirty="0"/>
              <a:t>CYPD26 </a:t>
            </a:r>
            <a:r>
              <a:rPr lang="en-US" altLang="zh-TW" dirty="0" err="1"/>
              <a:t>refseq</a:t>
            </a:r>
            <a:r>
              <a:rPr lang="en-US" altLang="zh-TW" dirty="0"/>
              <a:t> (NG_008376.4)</a:t>
            </a:r>
          </a:p>
          <a:p>
            <a:endParaRPr lang="en-US" altLang="zh-TW" dirty="0"/>
          </a:p>
          <a:p>
            <a:r>
              <a:rPr lang="en-US" altLang="zh-TW" dirty="0"/>
              <a:t>Copy the history to your NTU Galaxy account</a:t>
            </a:r>
          </a:p>
          <a:p>
            <a:pPr lvl="1"/>
            <a:r>
              <a:rPr lang="en-US" altLang="zh-TW" sz="1800" dirty="0">
                <a:hlinkClick r:id="rId2"/>
              </a:rPr>
              <a:t>https://galaxy2.cc.ntu.edu.tw/u/chienyuchen/h/shared-history-hw2-data</a:t>
            </a:r>
            <a:r>
              <a:rPr lang="en-US" altLang="zh-TW" sz="1800" dirty="0"/>
              <a:t> </a:t>
            </a:r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72545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76AF4A3-A7C7-C4A2-D00A-CAAB781A5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53" y="2165350"/>
            <a:ext cx="7327900" cy="25273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5F935A4-0485-0555-496D-AC60F94FB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Data</a:t>
            </a:r>
            <a:endParaRPr kumimoji="1"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66F3BCE-382F-77E1-AB2B-7D56F35032E3}"/>
              </a:ext>
            </a:extLst>
          </p:cNvPr>
          <p:cNvSpPr txBox="1"/>
          <p:nvPr/>
        </p:nvSpPr>
        <p:spPr>
          <a:xfrm>
            <a:off x="2609297" y="3248768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Haplotype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5C3B0F3-EE44-2A19-5436-A5E2585B4D09}"/>
              </a:ext>
            </a:extLst>
          </p:cNvPr>
          <p:cNvSpPr txBox="1"/>
          <p:nvPr/>
        </p:nvSpPr>
        <p:spPr>
          <a:xfrm>
            <a:off x="2609298" y="3758040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Haplotype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DCF08D5-B14D-143B-17EF-3A537CD7E0CE}"/>
              </a:ext>
            </a:extLst>
          </p:cNvPr>
          <p:cNvSpPr txBox="1"/>
          <p:nvPr/>
        </p:nvSpPr>
        <p:spPr>
          <a:xfrm>
            <a:off x="3892986" y="2236171"/>
            <a:ext cx="1553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CYPD26 </a:t>
            </a:r>
            <a:r>
              <a:rPr lang="en-US" altLang="zh-TW" dirty="0" err="1">
                <a:solidFill>
                  <a:srgbClr val="FF0000"/>
                </a:solidFill>
              </a:rPr>
              <a:t>refseq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C839E71-A833-AD64-EC68-2182A5DD14A4}"/>
              </a:ext>
            </a:extLst>
          </p:cNvPr>
          <p:cNvSpPr txBox="1"/>
          <p:nvPr/>
        </p:nvSpPr>
        <p:spPr>
          <a:xfrm>
            <a:off x="3418529" y="2744879"/>
            <a:ext cx="2502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CYPD26 </a:t>
            </a:r>
            <a:r>
              <a:rPr lang="en-US" altLang="zh-TW" dirty="0" err="1">
                <a:solidFill>
                  <a:srgbClr val="FF0000"/>
                </a:solidFill>
              </a:rPr>
              <a:t>refseq</a:t>
            </a:r>
            <a:r>
              <a:rPr lang="en-US" altLang="zh-TW" dirty="0">
                <a:solidFill>
                  <a:srgbClr val="FF0000"/>
                </a:solidFill>
              </a:rPr>
              <a:t> split exon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98165F2-3A67-0D49-26E9-AF25A2E33744}"/>
              </a:ext>
            </a:extLst>
          </p:cNvPr>
          <p:cNvSpPr txBox="1"/>
          <p:nvPr/>
        </p:nvSpPr>
        <p:spPr>
          <a:xfrm>
            <a:off x="3540707" y="4267312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Alleles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432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B2C947FA-3AD3-DDEF-0030-3D1AF7DFE621}"/>
              </a:ext>
            </a:extLst>
          </p:cNvPr>
          <p:cNvGrpSpPr/>
          <p:nvPr/>
        </p:nvGrpSpPr>
        <p:grpSpPr>
          <a:xfrm>
            <a:off x="506396" y="1130772"/>
            <a:ext cx="8131207" cy="4596455"/>
            <a:chOff x="107562" y="1208593"/>
            <a:chExt cx="8131207" cy="4596455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4C4998B9-F3DF-69B2-258E-ABAD9D820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562" y="1208593"/>
              <a:ext cx="8053386" cy="4596455"/>
            </a:xfrm>
            <a:prstGeom prst="rect">
              <a:avLst/>
            </a:prstGeom>
          </p:spPr>
        </p:pic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52960914-A623-6729-EE82-A3E299FD0122}"/>
                </a:ext>
              </a:extLst>
            </p:cNvPr>
            <p:cNvSpPr/>
            <p:nvPr/>
          </p:nvSpPr>
          <p:spPr>
            <a:xfrm>
              <a:off x="7727569" y="1316977"/>
              <a:ext cx="511200" cy="489194"/>
            </a:xfrm>
            <a:prstGeom prst="ellips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7428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8D766E-D148-49F4-BC23-365B8B2AC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Suggested procedures to determine the allele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32D5D3-ED4A-4A56-AC03-6884316B7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err="1"/>
              <a:t>makeblastdb</a:t>
            </a:r>
            <a:r>
              <a:rPr lang="en-US" altLang="zh-TW" dirty="0"/>
              <a:t> (HG002.1)</a:t>
            </a:r>
          </a:p>
          <a:p>
            <a:r>
              <a:rPr lang="en-US" altLang="zh-TW" dirty="0" err="1"/>
              <a:t>blastn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/>
              <a:t>database (HG002.1) query (NG_008376.4_complete)</a:t>
            </a:r>
          </a:p>
          <a:p>
            <a:r>
              <a:rPr lang="en-US" altLang="zh-TW" dirty="0"/>
              <a:t>extract sequence from HG002.1 using </a:t>
            </a:r>
            <a:r>
              <a:rPr lang="en-US" altLang="zh-TW" dirty="0" err="1"/>
              <a:t>getfasta</a:t>
            </a:r>
            <a:r>
              <a:rPr lang="en-US" altLang="zh-TW" dirty="0"/>
              <a:t> from </a:t>
            </a:r>
            <a:r>
              <a:rPr lang="en-US" altLang="zh-TW" dirty="0" err="1"/>
              <a:t>bedtools</a:t>
            </a:r>
            <a:endParaRPr lang="en-US" altLang="zh-TW" dirty="0"/>
          </a:p>
          <a:p>
            <a:pPr lvl="1"/>
            <a:r>
              <a:rPr lang="en-US" altLang="zh-TW" dirty="0"/>
              <a:t>as HG002.1-CYP2D6</a:t>
            </a:r>
          </a:p>
          <a:p>
            <a:r>
              <a:rPr lang="en-US" altLang="zh-TW" dirty="0" err="1"/>
              <a:t>makeblastdb</a:t>
            </a:r>
            <a:r>
              <a:rPr lang="en-US" altLang="zh-TW" dirty="0"/>
              <a:t> (CYP2D6 haplotypes)</a:t>
            </a:r>
          </a:p>
          <a:p>
            <a:r>
              <a:rPr lang="en-US" altLang="zh-TW" dirty="0" err="1"/>
              <a:t>blastn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/>
              <a:t>database (CYP2D6 haplotypes) query (HG002.1-CYP2D6)</a:t>
            </a:r>
          </a:p>
          <a:p>
            <a:r>
              <a:rPr lang="en-US" altLang="zh-TW" dirty="0"/>
              <a:t>check the alignment</a:t>
            </a:r>
          </a:p>
          <a:p>
            <a:pPr lvl="1"/>
            <a:r>
              <a:rPr lang="en-US" altLang="zh-TW" dirty="0"/>
              <a:t>Output format : Pairwise</a:t>
            </a:r>
          </a:p>
          <a:p>
            <a:pPr lvl="1"/>
            <a:r>
              <a:rPr lang="en-US" altLang="zh-TW" dirty="0"/>
              <a:t>HG002.1-CYP2D6</a:t>
            </a:r>
            <a:r>
              <a:rPr lang="zh-TW" altLang="en-US" dirty="0"/>
              <a:t> </a:t>
            </a:r>
            <a:r>
              <a:rPr lang="en-US" altLang="zh-TW" dirty="0"/>
              <a:t>vs. NG_008376.4_complete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EFA0560-FB3F-8D3F-8F34-D2F5059EF0F2}"/>
              </a:ext>
            </a:extLst>
          </p:cNvPr>
          <p:cNvSpPr txBox="1"/>
          <p:nvPr/>
        </p:nvSpPr>
        <p:spPr>
          <a:xfrm>
            <a:off x="929882" y="6116675"/>
            <a:ext cx="7507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altLang="zh-TW" b="0" i="0" u="none" strike="noStrike" dirty="0">
                <a:solidFill>
                  <a:srgbClr val="FF0000"/>
                </a:solidFill>
                <a:effectLst/>
                <a:latin typeface="Söhne"/>
              </a:rPr>
              <a:t>There are many ways to find the answer, so you may try your own procedures.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248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0B017BC-ADE2-BE1B-3F9F-6573A09A24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10"/>
          <a:stretch/>
        </p:blipFill>
        <p:spPr>
          <a:xfrm>
            <a:off x="350597" y="1508225"/>
            <a:ext cx="8442806" cy="4555000"/>
          </a:xfrm>
          <a:prstGeom prst="rect">
            <a:avLst/>
          </a:prstGeom>
        </p:spPr>
      </p:pic>
      <p:sp>
        <p:nvSpPr>
          <p:cNvPr id="6" name="標題 5">
            <a:extLst>
              <a:ext uri="{FF2B5EF4-FFF2-40B4-BE49-F238E27FC236}">
                <a16:creationId xmlns:a16="http://schemas.microsoft.com/office/drawing/2014/main" id="{EB5FDE97-1F4B-455B-9100-BBD1ECCA9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blastn</a:t>
            </a:r>
            <a:r>
              <a:rPr lang="en-US" altLang="zh-TW" dirty="0"/>
              <a:t> example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ED9DF44-5B27-19F1-C236-3D1376F2F0C6}"/>
              </a:ext>
            </a:extLst>
          </p:cNvPr>
          <p:cNvSpPr txBox="1"/>
          <p:nvPr/>
        </p:nvSpPr>
        <p:spPr>
          <a:xfrm>
            <a:off x="2055285" y="5664913"/>
            <a:ext cx="503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Change different output format for different usage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5540C2B-0818-025A-2B68-F323D6E84D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402" y="230700"/>
            <a:ext cx="2141054" cy="58325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2D6B3FAA-AD69-6DBC-1446-4022EDA531E4}"/>
              </a:ext>
            </a:extLst>
          </p:cNvPr>
          <p:cNvCxnSpPr/>
          <p:nvPr/>
        </p:nvCxnSpPr>
        <p:spPr>
          <a:xfrm>
            <a:off x="6953712" y="1920910"/>
            <a:ext cx="0" cy="3617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69AFAEBA-5B63-3F4F-E79D-730DE4A1D278}"/>
              </a:ext>
            </a:extLst>
          </p:cNvPr>
          <p:cNvCxnSpPr/>
          <p:nvPr/>
        </p:nvCxnSpPr>
        <p:spPr>
          <a:xfrm>
            <a:off x="8653305" y="1900813"/>
            <a:ext cx="0" cy="3617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3A82C30B-8C82-807E-82DB-83ED01C0ED28}"/>
              </a:ext>
            </a:extLst>
          </p:cNvPr>
          <p:cNvCxnSpPr>
            <a:cxnSpLocks/>
          </p:cNvCxnSpPr>
          <p:nvPr/>
        </p:nvCxnSpPr>
        <p:spPr>
          <a:xfrm>
            <a:off x="6983857" y="2262554"/>
            <a:ext cx="166944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878EFDFA-F836-E008-4FD4-BEFC2B5DE5B1}"/>
              </a:ext>
            </a:extLst>
          </p:cNvPr>
          <p:cNvCxnSpPr>
            <a:cxnSpLocks/>
          </p:cNvCxnSpPr>
          <p:nvPr/>
        </p:nvCxnSpPr>
        <p:spPr>
          <a:xfrm flipH="1">
            <a:off x="6983857" y="1919236"/>
            <a:ext cx="166944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圖片 7">
            <a:extLst>
              <a:ext uri="{FF2B5EF4-FFF2-40B4-BE49-F238E27FC236}">
                <a16:creationId xmlns:a16="http://schemas.microsoft.com/office/drawing/2014/main" id="{155F24A6-4E30-A133-9972-6D8619C22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3429000"/>
            <a:ext cx="2172369" cy="31766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0234650-C3A8-A2BF-F5A9-5602D2C44E65}"/>
              </a:ext>
            </a:extLst>
          </p:cNvPr>
          <p:cNvSpPr/>
          <p:nvPr/>
        </p:nvSpPr>
        <p:spPr>
          <a:xfrm>
            <a:off x="490694" y="2011344"/>
            <a:ext cx="370114" cy="1808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AA9E098-4EF2-966E-DD62-A66B18C7478F}"/>
              </a:ext>
            </a:extLst>
          </p:cNvPr>
          <p:cNvSpPr/>
          <p:nvPr/>
        </p:nvSpPr>
        <p:spPr>
          <a:xfrm>
            <a:off x="350597" y="3656232"/>
            <a:ext cx="1704688" cy="415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B70ECFA-76A1-9E7C-6862-7C38D20D63CF}"/>
              </a:ext>
            </a:extLst>
          </p:cNvPr>
          <p:cNvSpPr/>
          <p:nvPr/>
        </p:nvSpPr>
        <p:spPr>
          <a:xfrm>
            <a:off x="2842007" y="2469409"/>
            <a:ext cx="1412191" cy="1808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33EB535-A59E-E255-65FA-DDD9F1C5975A}"/>
              </a:ext>
            </a:extLst>
          </p:cNvPr>
          <p:cNvSpPr/>
          <p:nvPr/>
        </p:nvSpPr>
        <p:spPr>
          <a:xfrm flipV="1">
            <a:off x="2867312" y="3515809"/>
            <a:ext cx="1704687" cy="1808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A7F36F9-1FD6-D741-59ED-2C74ABFC1A63}"/>
              </a:ext>
            </a:extLst>
          </p:cNvPr>
          <p:cNvSpPr/>
          <p:nvPr/>
        </p:nvSpPr>
        <p:spPr>
          <a:xfrm>
            <a:off x="2055286" y="5317736"/>
            <a:ext cx="158521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99260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D0B70F-81CF-9C53-E7A0-9EED4DA67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BLAST Details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7AE09D-C0B3-0A59-B6C2-B7380BE5F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TW" dirty="0"/>
              <a:t>Why </a:t>
            </a:r>
            <a:r>
              <a:rPr kumimoji="1" lang="en-US" altLang="zh-TW" b="1" dirty="0"/>
              <a:t>use </a:t>
            </a:r>
            <a:r>
              <a:rPr kumimoji="1" lang="en-US" altLang="zh-TW" b="1" dirty="0" err="1"/>
              <a:t>makeblastdb</a:t>
            </a:r>
            <a:r>
              <a:rPr kumimoji="1" lang="en-US" altLang="zh-TW" b="1" dirty="0"/>
              <a:t> </a:t>
            </a:r>
            <a:r>
              <a:rPr kumimoji="1" lang="en-US" altLang="zh-TW" dirty="0"/>
              <a:t>when </a:t>
            </a:r>
            <a:r>
              <a:rPr kumimoji="1" lang="en-US" altLang="zh-TW" dirty="0" err="1"/>
              <a:t>blastn</a:t>
            </a:r>
            <a:r>
              <a:rPr kumimoji="1" lang="en-US" altLang="zh-TW" dirty="0"/>
              <a:t> can select </a:t>
            </a:r>
            <a:r>
              <a:rPr kumimoji="1" lang="en-US" altLang="zh-TW" dirty="0" err="1"/>
              <a:t>fasta</a:t>
            </a:r>
            <a:r>
              <a:rPr kumimoji="1" lang="en-US" altLang="zh-TW" dirty="0"/>
              <a:t> files as a database?</a:t>
            </a:r>
          </a:p>
          <a:p>
            <a:pPr marL="0" indent="0">
              <a:buNone/>
            </a:pPr>
            <a:r>
              <a:rPr kumimoji="1" lang="en-US" altLang="zh-TW" sz="2400" dirty="0"/>
              <a:t>We may use same database for several times, we don’t want to waste the resource</a:t>
            </a:r>
          </a:p>
          <a:p>
            <a:r>
              <a:rPr kumimoji="1" lang="en-US" altLang="zh-TW" dirty="0"/>
              <a:t>What is the meaning of the </a:t>
            </a:r>
            <a:r>
              <a:rPr kumimoji="1" lang="en-US" altLang="zh-TW" b="1" dirty="0"/>
              <a:t>output format</a:t>
            </a:r>
            <a:r>
              <a:rPr kumimoji="1" lang="en-US" altLang="zh-TW" dirty="0"/>
              <a:t>?</a:t>
            </a:r>
          </a:p>
          <a:p>
            <a:pPr marL="0" indent="0">
              <a:buNone/>
            </a:pPr>
            <a:r>
              <a:rPr kumimoji="1" lang="en-US" altLang="zh-TW" sz="2400" dirty="0"/>
              <a:t>There is a table below the </a:t>
            </a:r>
            <a:r>
              <a:rPr kumimoji="1" lang="en-US" altLang="zh-TW" sz="2400" dirty="0" err="1"/>
              <a:t>blastn</a:t>
            </a:r>
            <a:r>
              <a:rPr kumimoji="1" lang="en-US" altLang="zh-TW" sz="2400" dirty="0"/>
              <a:t> page describing the meaning of each column. Think about what you want to find out in the jobs. </a:t>
            </a:r>
          </a:p>
          <a:p>
            <a:pPr marL="0" indent="0">
              <a:buNone/>
            </a:pPr>
            <a:r>
              <a:rPr kumimoji="1" lang="en-US" altLang="zh-TW" sz="2400" dirty="0"/>
              <a:t>Also, it‘s hard to observe the pairwise relationship in the tabular data, check the output format to find out more options.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2374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881</TotalTime>
  <Words>533</Words>
  <Application>Microsoft Macintosh PowerPoint</Application>
  <PresentationFormat>如螢幕大小 (4:3)</PresentationFormat>
  <Paragraphs>61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Söhne</vt:lpstr>
      <vt:lpstr>Arial</vt:lpstr>
      <vt:lpstr>Calibri</vt:lpstr>
      <vt:lpstr>Calibri Light</vt:lpstr>
      <vt:lpstr>Office 佈景主題</vt:lpstr>
      <vt:lpstr>112-2 NGS+BI+GM</vt:lpstr>
      <vt:lpstr>NTU Galaxy / Public Galaxy</vt:lpstr>
      <vt:lpstr>Objective</vt:lpstr>
      <vt:lpstr>Data</vt:lpstr>
      <vt:lpstr>Data</vt:lpstr>
      <vt:lpstr>PowerPoint 簡報</vt:lpstr>
      <vt:lpstr>Suggested procedures to determine the allele</vt:lpstr>
      <vt:lpstr>blastn example</vt:lpstr>
      <vt:lpstr>BLAST Details</vt:lpstr>
      <vt:lpstr>PowerPoint 簡報</vt:lpstr>
      <vt:lpstr>Bed Details</vt:lpstr>
      <vt:lpstr>When scores of the top-k alleles are close to each other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111-2 NGS+BI+GM</dc:title>
  <dc:creator>cychen</dc:creator>
  <cp:lastModifiedBy>Microsoft Office User</cp:lastModifiedBy>
  <cp:revision>42</cp:revision>
  <dcterms:created xsi:type="dcterms:W3CDTF">2023-03-20T02:05:53Z</dcterms:created>
  <dcterms:modified xsi:type="dcterms:W3CDTF">2024-03-14T12:16:55Z</dcterms:modified>
</cp:coreProperties>
</file>