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p:scale>
          <a:sx n="33" d="100"/>
          <a:sy n="33" d="100"/>
        </p:scale>
        <p:origin x="1752" y="-3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320971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140095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19627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55882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409158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108098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28356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220680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154253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編輯母片文字樣式</a:t>
            </a:r>
          </a:p>
        </p:txBody>
      </p:sp>
      <p:sp>
        <p:nvSpPr>
          <p:cNvPr id="5" name="Date Placeholder 4"/>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427588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編輯母片文字樣式</a:t>
            </a:r>
          </a:p>
        </p:txBody>
      </p:sp>
      <p:sp>
        <p:nvSpPr>
          <p:cNvPr id="5" name="Date Placeholder 4"/>
          <p:cNvSpPr>
            <a:spLocks noGrp="1"/>
          </p:cNvSpPr>
          <p:nvPr>
            <p:ph type="dt" sz="half" idx="10"/>
          </p:nvPr>
        </p:nvSpPr>
        <p:spPr/>
        <p:txBody>
          <a:bodyPr/>
          <a:lstStyle/>
          <a:p>
            <a:fld id="{F64D10FE-BC6B-4F38-91EB-BBFC22D496CF}" type="datetimeFigureOut">
              <a:rPr lang="zh-TW" altLang="en-US" smtClean="0"/>
              <a:t>2024/12/18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90742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F64D10FE-BC6B-4F38-91EB-BBFC22D496CF}" type="datetimeFigureOut">
              <a:rPr lang="zh-TW" altLang="en-US" smtClean="0"/>
              <a:t>2024/12/18</a:t>
            </a:fld>
            <a:endParaRPr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3B821EC-9E54-4E04-B289-A12CC6C4F737}" type="slidenum">
              <a:rPr lang="zh-TW" altLang="en-US" smtClean="0"/>
              <a:t>‹#›</a:t>
            </a:fld>
            <a:endParaRPr lang="zh-TW" altLang="en-US"/>
          </a:p>
        </p:txBody>
      </p:sp>
    </p:spTree>
    <p:extLst>
      <p:ext uri="{BB962C8B-B14F-4D97-AF65-F5344CB8AC3E}">
        <p14:creationId xmlns:p14="http://schemas.microsoft.com/office/powerpoint/2010/main" val="3596765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A7F4794-BCEE-5D9C-2212-FE77BFBB98D2}"/>
              </a:ext>
            </a:extLst>
          </p:cNvPr>
          <p:cNvSpPr txBox="1"/>
          <p:nvPr/>
        </p:nvSpPr>
        <p:spPr>
          <a:xfrm>
            <a:off x="288079" y="247426"/>
            <a:ext cx="8905067" cy="769441"/>
          </a:xfrm>
          <a:prstGeom prst="rect">
            <a:avLst/>
          </a:prstGeom>
          <a:noFill/>
        </p:spPr>
        <p:txBody>
          <a:bodyPr wrap="none" rtlCol="0">
            <a:spAutoFit/>
          </a:bodyPr>
          <a:lstStyle/>
          <a:p>
            <a:r>
              <a:rPr kumimoji="1" lang="zh-TW" altLang="en-US" sz="4400" b="1" dirty="0">
                <a:solidFill>
                  <a:srgbClr val="002060"/>
                </a:solidFill>
                <a:latin typeface="Microsoft JhengHei" panose="020B0604030504040204" pitchFamily="34" charset="-120"/>
                <a:ea typeface="Microsoft JhengHei" panose="020B0604030504040204" pitchFamily="34" charset="-120"/>
              </a:rPr>
              <a:t>自然語言處理 </a:t>
            </a:r>
            <a:r>
              <a:rPr kumimoji="1" lang="en-US" altLang="zh-TW" sz="4400" b="1" dirty="0">
                <a:solidFill>
                  <a:srgbClr val="002060"/>
                </a:solidFill>
              </a:rPr>
              <a:t>NLP 2024</a:t>
            </a:r>
            <a:r>
              <a:rPr kumimoji="1" lang="zh-TW" altLang="en-US" sz="4400" b="1" dirty="0">
                <a:solidFill>
                  <a:srgbClr val="002060"/>
                </a:solidFill>
              </a:rPr>
              <a:t> </a:t>
            </a:r>
            <a:r>
              <a:rPr kumimoji="1" lang="en-US" altLang="zh-TW" sz="4400" b="1" dirty="0">
                <a:solidFill>
                  <a:srgbClr val="002060"/>
                </a:solidFill>
              </a:rPr>
              <a:t>Term Project</a:t>
            </a:r>
            <a:endParaRPr kumimoji="1" lang="zh-TW" altLang="en-US" sz="4400" b="1" dirty="0">
              <a:solidFill>
                <a:srgbClr val="002060"/>
              </a:solidFill>
            </a:endParaRPr>
          </a:p>
        </p:txBody>
      </p:sp>
      <p:grpSp>
        <p:nvGrpSpPr>
          <p:cNvPr id="4" name="群組 3">
            <a:extLst>
              <a:ext uri="{FF2B5EF4-FFF2-40B4-BE49-F238E27FC236}">
                <a16:creationId xmlns:a16="http://schemas.microsoft.com/office/drawing/2014/main" id="{B2BC1A7A-8521-CE76-2E41-0A88CC15CD17}"/>
              </a:ext>
            </a:extLst>
          </p:cNvPr>
          <p:cNvGrpSpPr/>
          <p:nvPr/>
        </p:nvGrpSpPr>
        <p:grpSpPr>
          <a:xfrm>
            <a:off x="27138632" y="200761"/>
            <a:ext cx="2629037" cy="2301139"/>
            <a:chOff x="24264806" y="200761"/>
            <a:chExt cx="2629037" cy="2301139"/>
          </a:xfrm>
        </p:grpSpPr>
        <p:grpSp>
          <p:nvGrpSpPr>
            <p:cNvPr id="3" name="Group 15">
              <a:extLst>
                <a:ext uri="{FF2B5EF4-FFF2-40B4-BE49-F238E27FC236}">
                  <a16:creationId xmlns:a16="http://schemas.microsoft.com/office/drawing/2014/main" id="{3FCC4A2D-E468-BBBD-61A5-453AB826F597}"/>
                </a:ext>
              </a:extLst>
            </p:cNvPr>
            <p:cNvGrpSpPr/>
            <p:nvPr/>
          </p:nvGrpSpPr>
          <p:grpSpPr>
            <a:xfrm rot="13933571">
              <a:off x="24394506" y="71061"/>
              <a:ext cx="2301139" cy="2560539"/>
              <a:chOff x="4242525" y="2051627"/>
              <a:chExt cx="2223612" cy="2536187"/>
            </a:xfrm>
            <a:solidFill>
              <a:srgbClr val="85D8DE"/>
            </a:solidFill>
          </p:grpSpPr>
          <p:sp>
            <p:nvSpPr>
              <p:cNvPr id="5" name="Rounded Rectangle 16">
                <a:extLst>
                  <a:ext uri="{FF2B5EF4-FFF2-40B4-BE49-F238E27FC236}">
                    <a16:creationId xmlns:a16="http://schemas.microsoft.com/office/drawing/2014/main" id="{E971CFA6-7DA3-367D-7FF0-3E5DE9697B3E}"/>
                  </a:ext>
                </a:extLst>
              </p:cNvPr>
              <p:cNvSpPr/>
              <p:nvPr/>
            </p:nvSpPr>
            <p:spPr>
              <a:xfrm>
                <a:off x="4242525" y="3147814"/>
                <a:ext cx="1440000" cy="1440000"/>
              </a:xfrm>
              <a:prstGeom prst="roundRect">
                <a:avLst>
                  <a:gd name="adj" fmla="val 13467"/>
                </a:avLst>
              </a:prstGeom>
              <a:solidFill>
                <a:schemeClr val="accent2">
                  <a:lumMod val="20000"/>
                  <a:lumOff val="80000"/>
                </a:schemeClr>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sp>
            <p:nvSpPr>
              <p:cNvPr id="6" name="Rounded Rectangle 17">
                <a:extLst>
                  <a:ext uri="{FF2B5EF4-FFF2-40B4-BE49-F238E27FC236}">
                    <a16:creationId xmlns:a16="http://schemas.microsoft.com/office/drawing/2014/main" id="{A805F261-9BB0-AEF2-1124-9C73CAD065F6}"/>
                  </a:ext>
                </a:extLst>
              </p:cNvPr>
              <p:cNvSpPr/>
              <p:nvPr/>
            </p:nvSpPr>
            <p:spPr>
              <a:xfrm>
                <a:off x="4683019" y="2051627"/>
                <a:ext cx="1005436" cy="1024067"/>
              </a:xfrm>
              <a:prstGeom prst="roundRect">
                <a:avLst>
                  <a:gd name="adj" fmla="val 13467"/>
                </a:avLst>
              </a:prstGeom>
              <a:solidFill>
                <a:srgbClr val="590086"/>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sp>
            <p:nvSpPr>
              <p:cNvPr id="7" name="Rounded Rectangle 18">
                <a:extLst>
                  <a:ext uri="{FF2B5EF4-FFF2-40B4-BE49-F238E27FC236}">
                    <a16:creationId xmlns:a16="http://schemas.microsoft.com/office/drawing/2014/main" id="{D955E968-72D6-9F3B-2B7A-392F3CBBAF9E}"/>
                  </a:ext>
                </a:extLst>
              </p:cNvPr>
              <p:cNvSpPr/>
              <p:nvPr/>
            </p:nvSpPr>
            <p:spPr>
              <a:xfrm>
                <a:off x="5746137" y="3147814"/>
                <a:ext cx="720000" cy="720000"/>
              </a:xfrm>
              <a:prstGeom prst="roundRect">
                <a:avLst>
                  <a:gd name="adj" fmla="val 13467"/>
                </a:avLst>
              </a:prstGeom>
              <a:solidFill>
                <a:srgbClr val="E490BA"/>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sp>
            <p:nvSpPr>
              <p:cNvPr id="8" name="Rounded Rectangle 19">
                <a:extLst>
                  <a:ext uri="{FF2B5EF4-FFF2-40B4-BE49-F238E27FC236}">
                    <a16:creationId xmlns:a16="http://schemas.microsoft.com/office/drawing/2014/main" id="{22BA7F89-382D-DCED-A129-81EB4ECA9B8B}"/>
                  </a:ext>
                </a:extLst>
              </p:cNvPr>
              <p:cNvSpPr/>
              <p:nvPr/>
            </p:nvSpPr>
            <p:spPr>
              <a:xfrm>
                <a:off x="5764217" y="2517614"/>
                <a:ext cx="540000" cy="540000"/>
              </a:xfrm>
              <a:prstGeom prst="roundRect">
                <a:avLst>
                  <a:gd name="adj" fmla="val 13467"/>
                </a:avLst>
              </a:prstGeom>
              <a:solidFill>
                <a:srgbClr val="1C0C5B"/>
              </a:solidFill>
              <a:ln w="25400" cap="flat" cmpd="sng" algn="ctr">
                <a:no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cs typeface="+mn-cs"/>
                </a:endParaRPr>
              </a:p>
            </p:txBody>
          </p:sp>
        </p:grpSp>
        <p:grpSp>
          <p:nvGrpSpPr>
            <p:cNvPr id="10" name="Group 4">
              <a:extLst>
                <a:ext uri="{FF2B5EF4-FFF2-40B4-BE49-F238E27FC236}">
                  <a16:creationId xmlns:a16="http://schemas.microsoft.com/office/drawing/2014/main" id="{B9F93A78-837D-5171-CF44-238D4313946D}"/>
                </a:ext>
              </a:extLst>
            </p:cNvPr>
            <p:cNvGrpSpPr>
              <a:grpSpLocks noChangeAspect="1"/>
            </p:cNvGrpSpPr>
            <p:nvPr/>
          </p:nvGrpSpPr>
          <p:grpSpPr bwMode="auto">
            <a:xfrm>
              <a:off x="25458473" y="450305"/>
              <a:ext cx="1435370" cy="1765128"/>
              <a:chOff x="1924" y="-89"/>
              <a:chExt cx="3652" cy="4491"/>
            </a:xfrm>
          </p:grpSpPr>
          <p:sp>
            <p:nvSpPr>
              <p:cNvPr id="11" name="Freeform 5">
                <a:extLst>
                  <a:ext uri="{FF2B5EF4-FFF2-40B4-BE49-F238E27FC236}">
                    <a16:creationId xmlns:a16="http://schemas.microsoft.com/office/drawing/2014/main" id="{0EC1C5A1-F7D4-37C8-0D99-351DA20941AD}"/>
                  </a:ext>
                </a:extLst>
              </p:cNvPr>
              <p:cNvSpPr>
                <a:spLocks/>
              </p:cNvSpPr>
              <p:nvPr userDrawn="1"/>
            </p:nvSpPr>
            <p:spPr bwMode="auto">
              <a:xfrm>
                <a:off x="3433" y="1054"/>
                <a:ext cx="873" cy="597"/>
              </a:xfrm>
              <a:custGeom>
                <a:avLst/>
                <a:gdLst>
                  <a:gd name="T0" fmla="*/ 43 w 3036"/>
                  <a:gd name="T1" fmla="*/ 2010 h 2077"/>
                  <a:gd name="T2" fmla="*/ 0 w 3036"/>
                  <a:gd name="T3" fmla="*/ 2073 h 2077"/>
                  <a:gd name="T4" fmla="*/ 2858 w 3036"/>
                  <a:gd name="T5" fmla="*/ 2077 h 2077"/>
                  <a:gd name="T6" fmla="*/ 3036 w 3036"/>
                  <a:gd name="T7" fmla="*/ 560 h 2077"/>
                  <a:gd name="T8" fmla="*/ 2044 w 3036"/>
                  <a:gd name="T9" fmla="*/ 0 h 2077"/>
                  <a:gd name="T10" fmla="*/ 1984 w 3036"/>
                  <a:gd name="T11" fmla="*/ 38 h 2077"/>
                  <a:gd name="T12" fmla="*/ 2970 w 3036"/>
                  <a:gd name="T13" fmla="*/ 594 h 2077"/>
                  <a:gd name="T14" fmla="*/ 2801 w 3036"/>
                  <a:gd name="T15" fmla="*/ 2014 h 2077"/>
                  <a:gd name="T16" fmla="*/ 43 w 3036"/>
                  <a:gd name="T17" fmla="*/ 2010 h 2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6" h="2077">
                    <a:moveTo>
                      <a:pt x="43" y="2010"/>
                    </a:moveTo>
                    <a:lnTo>
                      <a:pt x="0" y="2073"/>
                    </a:lnTo>
                    <a:lnTo>
                      <a:pt x="2858" y="2077"/>
                    </a:lnTo>
                    <a:lnTo>
                      <a:pt x="3036" y="560"/>
                    </a:lnTo>
                    <a:lnTo>
                      <a:pt x="2044" y="0"/>
                    </a:lnTo>
                    <a:lnTo>
                      <a:pt x="1984" y="38"/>
                    </a:lnTo>
                    <a:lnTo>
                      <a:pt x="2970" y="594"/>
                    </a:lnTo>
                    <a:lnTo>
                      <a:pt x="2801" y="2014"/>
                    </a:lnTo>
                    <a:lnTo>
                      <a:pt x="43" y="2010"/>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D4F8011C-704E-AECD-1C58-8B030241EBC4}"/>
                  </a:ext>
                </a:extLst>
              </p:cNvPr>
              <p:cNvSpPr>
                <a:spLocks/>
              </p:cNvSpPr>
              <p:nvPr userDrawn="1"/>
            </p:nvSpPr>
            <p:spPr bwMode="auto">
              <a:xfrm>
                <a:off x="3195" y="966"/>
                <a:ext cx="731" cy="684"/>
              </a:xfrm>
              <a:custGeom>
                <a:avLst/>
                <a:gdLst>
                  <a:gd name="T0" fmla="*/ 2325 w 2541"/>
                  <a:gd name="T1" fmla="*/ 72 h 2380"/>
                  <a:gd name="T2" fmla="*/ 2480 w 2541"/>
                  <a:gd name="T3" fmla="*/ 159 h 2380"/>
                  <a:gd name="T4" fmla="*/ 2541 w 2541"/>
                  <a:gd name="T5" fmla="*/ 122 h 2380"/>
                  <a:gd name="T6" fmla="*/ 2323 w 2541"/>
                  <a:gd name="T7" fmla="*/ 0 h 2380"/>
                  <a:gd name="T8" fmla="*/ 1193 w 2541"/>
                  <a:gd name="T9" fmla="*/ 716 h 2380"/>
                  <a:gd name="T10" fmla="*/ 0 w 2541"/>
                  <a:gd name="T11" fmla="*/ 2380 h 2380"/>
                  <a:gd name="T12" fmla="*/ 423 w 2541"/>
                  <a:gd name="T13" fmla="*/ 2380 h 2380"/>
                  <a:gd name="T14" fmla="*/ 466 w 2541"/>
                  <a:gd name="T15" fmla="*/ 2318 h 2380"/>
                  <a:gd name="T16" fmla="*/ 123 w 2541"/>
                  <a:gd name="T17" fmla="*/ 2317 h 2380"/>
                  <a:gd name="T18" fmla="*/ 1236 w 2541"/>
                  <a:gd name="T19" fmla="*/ 762 h 2380"/>
                  <a:gd name="T20" fmla="*/ 2325 w 2541"/>
                  <a:gd name="T21" fmla="*/ 72 h 2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1" h="2380">
                    <a:moveTo>
                      <a:pt x="2325" y="72"/>
                    </a:moveTo>
                    <a:lnTo>
                      <a:pt x="2480" y="159"/>
                    </a:lnTo>
                    <a:lnTo>
                      <a:pt x="2541" y="122"/>
                    </a:lnTo>
                    <a:lnTo>
                      <a:pt x="2323" y="0"/>
                    </a:lnTo>
                    <a:lnTo>
                      <a:pt x="1193" y="716"/>
                    </a:lnTo>
                    <a:lnTo>
                      <a:pt x="0" y="2380"/>
                    </a:lnTo>
                    <a:lnTo>
                      <a:pt x="423" y="2380"/>
                    </a:lnTo>
                    <a:lnTo>
                      <a:pt x="466" y="2318"/>
                    </a:lnTo>
                    <a:lnTo>
                      <a:pt x="123" y="2317"/>
                    </a:lnTo>
                    <a:lnTo>
                      <a:pt x="1236" y="762"/>
                    </a:lnTo>
                    <a:lnTo>
                      <a:pt x="2325" y="72"/>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B6253AA6-A2C3-B8F8-C93D-A65A6E1FA355}"/>
                  </a:ext>
                </a:extLst>
              </p:cNvPr>
              <p:cNvSpPr>
                <a:spLocks/>
              </p:cNvSpPr>
              <p:nvPr userDrawn="1"/>
            </p:nvSpPr>
            <p:spPr bwMode="auto">
              <a:xfrm>
                <a:off x="3172" y="1768"/>
                <a:ext cx="283" cy="745"/>
              </a:xfrm>
              <a:custGeom>
                <a:avLst/>
                <a:gdLst>
                  <a:gd name="T0" fmla="*/ 0 w 984"/>
                  <a:gd name="T1" fmla="*/ 111 h 2589"/>
                  <a:gd name="T2" fmla="*/ 430 w 984"/>
                  <a:gd name="T3" fmla="*/ 111 h 2589"/>
                  <a:gd name="T4" fmla="*/ 59 w 984"/>
                  <a:gd name="T5" fmla="*/ 2589 h 2589"/>
                  <a:gd name="T6" fmla="*/ 171 w 984"/>
                  <a:gd name="T7" fmla="*/ 2589 h 2589"/>
                  <a:gd name="T8" fmla="*/ 543 w 984"/>
                  <a:gd name="T9" fmla="*/ 111 h 2589"/>
                  <a:gd name="T10" fmla="*/ 960 w 984"/>
                  <a:gd name="T11" fmla="*/ 111 h 2589"/>
                  <a:gd name="T12" fmla="*/ 984 w 984"/>
                  <a:gd name="T13" fmla="*/ 0 h 2589"/>
                  <a:gd name="T14" fmla="*/ 24 w 984"/>
                  <a:gd name="T15" fmla="*/ 0 h 2589"/>
                  <a:gd name="T16" fmla="*/ 0 w 984"/>
                  <a:gd name="T17" fmla="*/ 111 h 2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4" h="2589">
                    <a:moveTo>
                      <a:pt x="0" y="111"/>
                    </a:moveTo>
                    <a:lnTo>
                      <a:pt x="430" y="111"/>
                    </a:lnTo>
                    <a:lnTo>
                      <a:pt x="59" y="2589"/>
                    </a:lnTo>
                    <a:lnTo>
                      <a:pt x="171" y="2589"/>
                    </a:lnTo>
                    <a:lnTo>
                      <a:pt x="543" y="111"/>
                    </a:lnTo>
                    <a:lnTo>
                      <a:pt x="960" y="111"/>
                    </a:lnTo>
                    <a:lnTo>
                      <a:pt x="984" y="0"/>
                    </a:lnTo>
                    <a:lnTo>
                      <a:pt x="24" y="0"/>
                    </a:lnTo>
                    <a:lnTo>
                      <a:pt x="0" y="111"/>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B7143123-739A-03C8-0077-0BC4AD37DC06}"/>
                  </a:ext>
                </a:extLst>
              </p:cNvPr>
              <p:cNvSpPr>
                <a:spLocks noChangeArrowheads="1"/>
              </p:cNvSpPr>
              <p:nvPr userDrawn="1"/>
            </p:nvSpPr>
            <p:spPr bwMode="auto">
              <a:xfrm>
                <a:off x="3739" y="1768"/>
                <a:ext cx="32" cy="744"/>
              </a:xfrm>
              <a:prstGeom prst="rect">
                <a:avLst/>
              </a:prstGeom>
              <a:solidFill>
                <a:srgbClr val="5D1C6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E9C1C604-EDB1-1DFD-6674-E228451DCDE2}"/>
                  </a:ext>
                </a:extLst>
              </p:cNvPr>
              <p:cNvSpPr>
                <a:spLocks/>
              </p:cNvSpPr>
              <p:nvPr userDrawn="1"/>
            </p:nvSpPr>
            <p:spPr bwMode="auto">
              <a:xfrm>
                <a:off x="3863" y="1764"/>
                <a:ext cx="240" cy="749"/>
              </a:xfrm>
              <a:custGeom>
                <a:avLst/>
                <a:gdLst>
                  <a:gd name="T0" fmla="*/ 814 w 838"/>
                  <a:gd name="T1" fmla="*/ 113 h 2602"/>
                  <a:gd name="T2" fmla="*/ 838 w 838"/>
                  <a:gd name="T3" fmla="*/ 0 h 2602"/>
                  <a:gd name="T4" fmla="*/ 0 w 838"/>
                  <a:gd name="T5" fmla="*/ 0 h 2602"/>
                  <a:gd name="T6" fmla="*/ 0 w 838"/>
                  <a:gd name="T7" fmla="*/ 2602 h 2602"/>
                  <a:gd name="T8" fmla="*/ 449 w 838"/>
                  <a:gd name="T9" fmla="*/ 2602 h 2602"/>
                  <a:gd name="T10" fmla="*/ 473 w 838"/>
                  <a:gd name="T11" fmla="*/ 2490 h 2602"/>
                  <a:gd name="T12" fmla="*/ 111 w 838"/>
                  <a:gd name="T13" fmla="*/ 2490 h 2602"/>
                  <a:gd name="T14" fmla="*/ 111 w 838"/>
                  <a:gd name="T15" fmla="*/ 113 h 2602"/>
                  <a:gd name="T16" fmla="*/ 814 w 838"/>
                  <a:gd name="T17" fmla="*/ 113 h 2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8" h="2602">
                    <a:moveTo>
                      <a:pt x="814" y="113"/>
                    </a:moveTo>
                    <a:lnTo>
                      <a:pt x="838" y="0"/>
                    </a:lnTo>
                    <a:lnTo>
                      <a:pt x="0" y="0"/>
                    </a:lnTo>
                    <a:lnTo>
                      <a:pt x="0" y="2602"/>
                    </a:lnTo>
                    <a:lnTo>
                      <a:pt x="449" y="2602"/>
                    </a:lnTo>
                    <a:lnTo>
                      <a:pt x="473" y="2490"/>
                    </a:lnTo>
                    <a:lnTo>
                      <a:pt x="111" y="2490"/>
                    </a:lnTo>
                    <a:lnTo>
                      <a:pt x="111" y="113"/>
                    </a:lnTo>
                    <a:lnTo>
                      <a:pt x="814" y="113"/>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B2BA6ECE-C5A3-0DA4-74E7-3B06B9F71E69}"/>
                  </a:ext>
                </a:extLst>
              </p:cNvPr>
              <p:cNvSpPr>
                <a:spLocks noEditPoints="1"/>
              </p:cNvSpPr>
              <p:nvPr userDrawn="1"/>
            </p:nvSpPr>
            <p:spPr bwMode="auto">
              <a:xfrm>
                <a:off x="3358" y="1764"/>
                <a:ext cx="278" cy="748"/>
              </a:xfrm>
              <a:custGeom>
                <a:avLst/>
                <a:gdLst>
                  <a:gd name="T0" fmla="*/ 967 w 967"/>
                  <a:gd name="T1" fmla="*/ 2599 h 2600"/>
                  <a:gd name="T2" fmla="*/ 967 w 967"/>
                  <a:gd name="T3" fmla="*/ 0 h 2600"/>
                  <a:gd name="T4" fmla="*/ 558 w 967"/>
                  <a:gd name="T5" fmla="*/ 0 h 2600"/>
                  <a:gd name="T6" fmla="*/ 314 w 967"/>
                  <a:gd name="T7" fmla="*/ 1128 h 2600"/>
                  <a:gd name="T8" fmla="*/ 0 w 967"/>
                  <a:gd name="T9" fmla="*/ 2600 h 2600"/>
                  <a:gd name="T10" fmla="*/ 114 w 967"/>
                  <a:gd name="T11" fmla="*/ 2600 h 2600"/>
                  <a:gd name="T12" fmla="*/ 409 w 967"/>
                  <a:gd name="T13" fmla="*/ 1215 h 2600"/>
                  <a:gd name="T14" fmla="*/ 409 w 967"/>
                  <a:gd name="T15" fmla="*/ 1215 h 2600"/>
                  <a:gd name="T16" fmla="*/ 855 w 967"/>
                  <a:gd name="T17" fmla="*/ 1215 h 2600"/>
                  <a:gd name="T18" fmla="*/ 855 w 967"/>
                  <a:gd name="T19" fmla="*/ 2599 h 2600"/>
                  <a:gd name="T20" fmla="*/ 967 w 967"/>
                  <a:gd name="T21" fmla="*/ 2599 h 2600"/>
                  <a:gd name="T22" fmla="*/ 433 w 967"/>
                  <a:gd name="T23" fmla="*/ 1105 h 2600"/>
                  <a:gd name="T24" fmla="*/ 648 w 967"/>
                  <a:gd name="T25" fmla="*/ 113 h 2600"/>
                  <a:gd name="T26" fmla="*/ 855 w 967"/>
                  <a:gd name="T27" fmla="*/ 113 h 2600"/>
                  <a:gd name="T28" fmla="*/ 855 w 967"/>
                  <a:gd name="T29" fmla="*/ 1105 h 2600"/>
                  <a:gd name="T30" fmla="*/ 433 w 967"/>
                  <a:gd name="T31" fmla="*/ 1105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7" h="2600">
                    <a:moveTo>
                      <a:pt x="967" y="2599"/>
                    </a:moveTo>
                    <a:lnTo>
                      <a:pt x="967" y="0"/>
                    </a:lnTo>
                    <a:lnTo>
                      <a:pt x="558" y="0"/>
                    </a:lnTo>
                    <a:lnTo>
                      <a:pt x="314" y="1128"/>
                    </a:lnTo>
                    <a:lnTo>
                      <a:pt x="0" y="2600"/>
                    </a:lnTo>
                    <a:lnTo>
                      <a:pt x="114" y="2600"/>
                    </a:lnTo>
                    <a:lnTo>
                      <a:pt x="409" y="1215"/>
                    </a:lnTo>
                    <a:lnTo>
                      <a:pt x="409" y="1215"/>
                    </a:lnTo>
                    <a:lnTo>
                      <a:pt x="855" y="1215"/>
                    </a:lnTo>
                    <a:lnTo>
                      <a:pt x="855" y="2599"/>
                    </a:lnTo>
                    <a:lnTo>
                      <a:pt x="967" y="2599"/>
                    </a:lnTo>
                    <a:close/>
                    <a:moveTo>
                      <a:pt x="433" y="1105"/>
                    </a:moveTo>
                    <a:lnTo>
                      <a:pt x="648" y="113"/>
                    </a:lnTo>
                    <a:lnTo>
                      <a:pt x="855" y="113"/>
                    </a:lnTo>
                    <a:lnTo>
                      <a:pt x="855" y="1105"/>
                    </a:lnTo>
                    <a:lnTo>
                      <a:pt x="433" y="1105"/>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47FAF780-7A5E-02FE-9C61-8E987064358D}"/>
                  </a:ext>
                </a:extLst>
              </p:cNvPr>
              <p:cNvSpPr>
                <a:spLocks noEditPoints="1"/>
              </p:cNvSpPr>
              <p:nvPr userDrawn="1"/>
            </p:nvSpPr>
            <p:spPr bwMode="auto">
              <a:xfrm>
                <a:off x="3294" y="913"/>
                <a:ext cx="1160" cy="1599"/>
              </a:xfrm>
              <a:custGeom>
                <a:avLst/>
                <a:gdLst>
                  <a:gd name="T0" fmla="*/ 3846 w 4032"/>
                  <a:gd name="T1" fmla="*/ 592 h 5562"/>
                  <a:gd name="T2" fmla="*/ 3719 w 4032"/>
                  <a:gd name="T3" fmla="*/ 642 h 5562"/>
                  <a:gd name="T4" fmla="*/ 2896 w 4032"/>
                  <a:gd name="T5" fmla="*/ 172 h 5562"/>
                  <a:gd name="T6" fmla="*/ 2551 w 4032"/>
                  <a:gd name="T7" fmla="*/ 172 h 5562"/>
                  <a:gd name="T8" fmla="*/ 2489 w 4032"/>
                  <a:gd name="T9" fmla="*/ 245 h 5562"/>
                  <a:gd name="T10" fmla="*/ 2236 w 4032"/>
                  <a:gd name="T11" fmla="*/ 400 h 5562"/>
                  <a:gd name="T12" fmla="*/ 1434 w 4032"/>
                  <a:gd name="T13" fmla="*/ 891 h 5562"/>
                  <a:gd name="T14" fmla="*/ 1322 w 4032"/>
                  <a:gd name="T15" fmla="*/ 850 h 5562"/>
                  <a:gd name="T16" fmla="*/ 1175 w 4032"/>
                  <a:gd name="T17" fmla="*/ 1109 h 5562"/>
                  <a:gd name="T18" fmla="*/ 585 w 4032"/>
                  <a:gd name="T19" fmla="*/ 1987 h 5562"/>
                  <a:gd name="T20" fmla="*/ 200 w 4032"/>
                  <a:gd name="T21" fmla="*/ 2562 h 5562"/>
                  <a:gd name="T22" fmla="*/ 136 w 4032"/>
                  <a:gd name="T23" fmla="*/ 2637 h 5562"/>
                  <a:gd name="T24" fmla="*/ 0 w 4032"/>
                  <a:gd name="T25" fmla="*/ 2775 h 5562"/>
                  <a:gd name="T26" fmla="*/ 190 w 4032"/>
                  <a:gd name="T27" fmla="*/ 2900 h 5562"/>
                  <a:gd name="T28" fmla="*/ 246 w 4032"/>
                  <a:gd name="T29" fmla="*/ 2695 h 5562"/>
                  <a:gd name="T30" fmla="*/ 376 w 4032"/>
                  <a:gd name="T31" fmla="*/ 2501 h 5562"/>
                  <a:gd name="T32" fmla="*/ 1261 w 4032"/>
                  <a:gd name="T33" fmla="*/ 1182 h 5562"/>
                  <a:gd name="T34" fmla="*/ 1322 w 4032"/>
                  <a:gd name="T35" fmla="*/ 1194 h 5562"/>
                  <a:gd name="T36" fmla="*/ 1490 w 4032"/>
                  <a:gd name="T37" fmla="*/ 989 h 5562"/>
                  <a:gd name="T38" fmla="*/ 1715 w 4032"/>
                  <a:gd name="T39" fmla="*/ 851 h 5562"/>
                  <a:gd name="T40" fmla="*/ 2409 w 4032"/>
                  <a:gd name="T41" fmla="*/ 426 h 5562"/>
                  <a:gd name="T42" fmla="*/ 2610 w 4032"/>
                  <a:gd name="T43" fmla="*/ 304 h 5562"/>
                  <a:gd name="T44" fmla="*/ 2847 w 4032"/>
                  <a:gd name="T45" fmla="*/ 293 h 5562"/>
                  <a:gd name="T46" fmla="*/ 3659 w 4032"/>
                  <a:gd name="T47" fmla="*/ 780 h 5562"/>
                  <a:gd name="T48" fmla="*/ 3562 w 4032"/>
                  <a:gd name="T49" fmla="*/ 2855 h 5562"/>
                  <a:gd name="T50" fmla="*/ 3249 w 4032"/>
                  <a:gd name="T51" fmla="*/ 2962 h 5562"/>
                  <a:gd name="T52" fmla="*/ 2691 w 4032"/>
                  <a:gd name="T53" fmla="*/ 5562 h 5562"/>
                  <a:gd name="T54" fmla="*/ 3100 w 4032"/>
                  <a:gd name="T55" fmla="*/ 4177 h 5562"/>
                  <a:gd name="T56" fmla="*/ 3546 w 4032"/>
                  <a:gd name="T57" fmla="*/ 4177 h 5562"/>
                  <a:gd name="T58" fmla="*/ 3657 w 4032"/>
                  <a:gd name="T59" fmla="*/ 5561 h 5562"/>
                  <a:gd name="T60" fmla="*/ 3755 w 4032"/>
                  <a:gd name="T61" fmla="*/ 3007 h 5562"/>
                  <a:gd name="T62" fmla="*/ 3891 w 4032"/>
                  <a:gd name="T63" fmla="*/ 962 h 5562"/>
                  <a:gd name="T64" fmla="*/ 4032 w 4032"/>
                  <a:gd name="T65" fmla="*/ 780 h 5562"/>
                  <a:gd name="T66" fmla="*/ 109 w 4032"/>
                  <a:gd name="T67" fmla="*/ 2845 h 5562"/>
                  <a:gd name="T68" fmla="*/ 62 w 4032"/>
                  <a:gd name="T69" fmla="*/ 2776 h 5562"/>
                  <a:gd name="T70" fmla="*/ 136 w 4032"/>
                  <a:gd name="T71" fmla="*/ 2702 h 5562"/>
                  <a:gd name="T72" fmla="*/ 210 w 4032"/>
                  <a:gd name="T73" fmla="*/ 2776 h 5562"/>
                  <a:gd name="T74" fmla="*/ 2724 w 4032"/>
                  <a:gd name="T75" fmla="*/ 243 h 5562"/>
                  <a:gd name="T76" fmla="*/ 2724 w 4032"/>
                  <a:gd name="T77" fmla="*/ 103 h 5562"/>
                  <a:gd name="T78" fmla="*/ 2724 w 4032"/>
                  <a:gd name="T79" fmla="*/ 243 h 5562"/>
                  <a:gd name="T80" fmla="*/ 3122 w 4032"/>
                  <a:gd name="T81" fmla="*/ 4067 h 5562"/>
                  <a:gd name="T82" fmla="*/ 3456 w 4032"/>
                  <a:gd name="T83" fmla="*/ 3075 h 5562"/>
                  <a:gd name="T84" fmla="*/ 3545 w 4032"/>
                  <a:gd name="T85" fmla="*/ 4067 h 5562"/>
                  <a:gd name="T86" fmla="*/ 3657 w 4032"/>
                  <a:gd name="T87" fmla="*/ 3081 h 5562"/>
                  <a:gd name="T88" fmla="*/ 3546 w 4032"/>
                  <a:gd name="T89" fmla="*/ 3086 h 5562"/>
                  <a:gd name="T90" fmla="*/ 3505 w 4032"/>
                  <a:gd name="T91" fmla="*/ 3009 h 5562"/>
                  <a:gd name="T92" fmla="*/ 3555 w 4032"/>
                  <a:gd name="T93" fmla="*/ 2925 h 5562"/>
                  <a:gd name="T94" fmla="*/ 3666 w 4032"/>
                  <a:gd name="T95" fmla="*/ 2942 h 5562"/>
                  <a:gd name="T96" fmla="*/ 3846 w 4032"/>
                  <a:gd name="T97" fmla="*/ 836 h 5562"/>
                  <a:gd name="T98" fmla="*/ 3846 w 4032"/>
                  <a:gd name="T99" fmla="*/ 726 h 5562"/>
                  <a:gd name="T100" fmla="*/ 3846 w 4032"/>
                  <a:gd name="T101" fmla="*/ 836 h 5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32" h="5562">
                    <a:moveTo>
                      <a:pt x="4032" y="780"/>
                    </a:moveTo>
                    <a:cubicBezTo>
                      <a:pt x="4032" y="677"/>
                      <a:pt x="3949" y="592"/>
                      <a:pt x="3846" y="592"/>
                    </a:cubicBezTo>
                    <a:cubicBezTo>
                      <a:pt x="3744" y="592"/>
                      <a:pt x="3752" y="611"/>
                      <a:pt x="3719" y="642"/>
                    </a:cubicBezTo>
                    <a:lnTo>
                      <a:pt x="3719" y="642"/>
                    </a:lnTo>
                    <a:lnTo>
                      <a:pt x="2896" y="190"/>
                    </a:lnTo>
                    <a:lnTo>
                      <a:pt x="2896" y="172"/>
                    </a:lnTo>
                    <a:cubicBezTo>
                      <a:pt x="2896" y="77"/>
                      <a:pt x="2819" y="0"/>
                      <a:pt x="2724" y="0"/>
                    </a:cubicBezTo>
                    <a:cubicBezTo>
                      <a:pt x="2629" y="0"/>
                      <a:pt x="2551" y="77"/>
                      <a:pt x="2551" y="172"/>
                    </a:cubicBezTo>
                    <a:cubicBezTo>
                      <a:pt x="2551" y="267"/>
                      <a:pt x="2551" y="195"/>
                      <a:pt x="2554" y="205"/>
                    </a:cubicBezTo>
                    <a:lnTo>
                      <a:pt x="2489" y="245"/>
                    </a:lnTo>
                    <a:lnTo>
                      <a:pt x="2297" y="362"/>
                    </a:lnTo>
                    <a:lnTo>
                      <a:pt x="2236" y="400"/>
                    </a:lnTo>
                    <a:lnTo>
                      <a:pt x="1656" y="755"/>
                    </a:lnTo>
                    <a:lnTo>
                      <a:pt x="1434" y="891"/>
                    </a:lnTo>
                    <a:lnTo>
                      <a:pt x="1434" y="891"/>
                    </a:lnTo>
                    <a:cubicBezTo>
                      <a:pt x="1404" y="866"/>
                      <a:pt x="1365" y="850"/>
                      <a:pt x="1322" y="850"/>
                    </a:cubicBezTo>
                    <a:cubicBezTo>
                      <a:pt x="1227" y="850"/>
                      <a:pt x="1151" y="926"/>
                      <a:pt x="1151" y="1021"/>
                    </a:cubicBezTo>
                    <a:cubicBezTo>
                      <a:pt x="1151" y="1116"/>
                      <a:pt x="1160" y="1082"/>
                      <a:pt x="1175" y="1109"/>
                    </a:cubicBezTo>
                    <a:lnTo>
                      <a:pt x="1175" y="1109"/>
                    </a:lnTo>
                    <a:lnTo>
                      <a:pt x="585" y="1987"/>
                    </a:lnTo>
                    <a:lnTo>
                      <a:pt x="241" y="2500"/>
                    </a:lnTo>
                    <a:lnTo>
                      <a:pt x="200" y="2562"/>
                    </a:lnTo>
                    <a:lnTo>
                      <a:pt x="150" y="2637"/>
                    </a:lnTo>
                    <a:lnTo>
                      <a:pt x="136" y="2637"/>
                    </a:lnTo>
                    <a:cubicBezTo>
                      <a:pt x="62" y="2637"/>
                      <a:pt x="2" y="2695"/>
                      <a:pt x="0" y="2769"/>
                    </a:cubicBezTo>
                    <a:lnTo>
                      <a:pt x="0" y="2775"/>
                    </a:lnTo>
                    <a:cubicBezTo>
                      <a:pt x="0" y="2850"/>
                      <a:pt x="61" y="2911"/>
                      <a:pt x="136" y="2911"/>
                    </a:cubicBezTo>
                    <a:cubicBezTo>
                      <a:pt x="211" y="2911"/>
                      <a:pt x="174" y="2907"/>
                      <a:pt x="190" y="2900"/>
                    </a:cubicBezTo>
                    <a:cubicBezTo>
                      <a:pt x="239" y="2879"/>
                      <a:pt x="272" y="2831"/>
                      <a:pt x="272" y="2775"/>
                    </a:cubicBezTo>
                    <a:cubicBezTo>
                      <a:pt x="272" y="2719"/>
                      <a:pt x="262" y="2717"/>
                      <a:pt x="246" y="2695"/>
                    </a:cubicBezTo>
                    <a:lnTo>
                      <a:pt x="335" y="2564"/>
                    </a:lnTo>
                    <a:lnTo>
                      <a:pt x="376" y="2501"/>
                    </a:lnTo>
                    <a:lnTo>
                      <a:pt x="677" y="2052"/>
                    </a:lnTo>
                    <a:lnTo>
                      <a:pt x="1261" y="1182"/>
                    </a:lnTo>
                    <a:lnTo>
                      <a:pt x="1261" y="1182"/>
                    </a:lnTo>
                    <a:cubicBezTo>
                      <a:pt x="1280" y="1190"/>
                      <a:pt x="1300" y="1194"/>
                      <a:pt x="1322" y="1194"/>
                    </a:cubicBezTo>
                    <a:cubicBezTo>
                      <a:pt x="1417" y="1194"/>
                      <a:pt x="1494" y="1117"/>
                      <a:pt x="1494" y="1022"/>
                    </a:cubicBezTo>
                    <a:cubicBezTo>
                      <a:pt x="1494" y="927"/>
                      <a:pt x="1494" y="1000"/>
                      <a:pt x="1490" y="989"/>
                    </a:cubicBezTo>
                    <a:lnTo>
                      <a:pt x="1490" y="989"/>
                    </a:lnTo>
                    <a:lnTo>
                      <a:pt x="1715" y="851"/>
                    </a:lnTo>
                    <a:lnTo>
                      <a:pt x="2347" y="464"/>
                    </a:lnTo>
                    <a:lnTo>
                      <a:pt x="2409" y="426"/>
                    </a:lnTo>
                    <a:lnTo>
                      <a:pt x="2547" y="341"/>
                    </a:lnTo>
                    <a:lnTo>
                      <a:pt x="2610" y="304"/>
                    </a:lnTo>
                    <a:cubicBezTo>
                      <a:pt x="2640" y="330"/>
                      <a:pt x="2680" y="346"/>
                      <a:pt x="2724" y="346"/>
                    </a:cubicBezTo>
                    <a:cubicBezTo>
                      <a:pt x="2767" y="346"/>
                      <a:pt x="2816" y="326"/>
                      <a:pt x="2847" y="293"/>
                    </a:cubicBezTo>
                    <a:lnTo>
                      <a:pt x="3662" y="741"/>
                    </a:lnTo>
                    <a:cubicBezTo>
                      <a:pt x="3660" y="754"/>
                      <a:pt x="3659" y="766"/>
                      <a:pt x="3659" y="780"/>
                    </a:cubicBezTo>
                    <a:cubicBezTo>
                      <a:pt x="3659" y="859"/>
                      <a:pt x="3709" y="927"/>
                      <a:pt x="3779" y="954"/>
                    </a:cubicBezTo>
                    <a:lnTo>
                      <a:pt x="3562" y="2855"/>
                    </a:lnTo>
                    <a:cubicBezTo>
                      <a:pt x="3507" y="2867"/>
                      <a:pt x="3465" y="2909"/>
                      <a:pt x="3449" y="2962"/>
                    </a:cubicBezTo>
                    <a:lnTo>
                      <a:pt x="3249" y="2962"/>
                    </a:lnTo>
                    <a:lnTo>
                      <a:pt x="3005" y="4090"/>
                    </a:lnTo>
                    <a:lnTo>
                      <a:pt x="2691" y="5562"/>
                    </a:lnTo>
                    <a:lnTo>
                      <a:pt x="2805" y="5562"/>
                    </a:lnTo>
                    <a:lnTo>
                      <a:pt x="3100" y="4177"/>
                    </a:lnTo>
                    <a:lnTo>
                      <a:pt x="3100" y="4177"/>
                    </a:lnTo>
                    <a:lnTo>
                      <a:pt x="3546" y="4177"/>
                    </a:lnTo>
                    <a:lnTo>
                      <a:pt x="3546" y="5561"/>
                    </a:lnTo>
                    <a:lnTo>
                      <a:pt x="3657" y="5561"/>
                    </a:lnTo>
                    <a:lnTo>
                      <a:pt x="3657" y="3152"/>
                    </a:lnTo>
                    <a:cubicBezTo>
                      <a:pt x="3715" y="3129"/>
                      <a:pt x="3755" y="3074"/>
                      <a:pt x="3755" y="3007"/>
                    </a:cubicBezTo>
                    <a:cubicBezTo>
                      <a:pt x="3755" y="2941"/>
                      <a:pt x="3722" y="2897"/>
                      <a:pt x="3674" y="2871"/>
                    </a:cubicBezTo>
                    <a:lnTo>
                      <a:pt x="3891" y="962"/>
                    </a:lnTo>
                    <a:cubicBezTo>
                      <a:pt x="3972" y="942"/>
                      <a:pt x="4032" y="869"/>
                      <a:pt x="4032" y="781"/>
                    </a:cubicBezTo>
                    <a:lnTo>
                      <a:pt x="4032" y="780"/>
                    </a:lnTo>
                    <a:close/>
                    <a:moveTo>
                      <a:pt x="136" y="2850"/>
                    </a:moveTo>
                    <a:cubicBezTo>
                      <a:pt x="126" y="2850"/>
                      <a:pt x="116" y="2847"/>
                      <a:pt x="109" y="2845"/>
                    </a:cubicBezTo>
                    <a:cubicBezTo>
                      <a:pt x="99" y="2841"/>
                      <a:pt x="90" y="2835"/>
                      <a:pt x="84" y="2827"/>
                    </a:cubicBezTo>
                    <a:cubicBezTo>
                      <a:pt x="71" y="2814"/>
                      <a:pt x="62" y="2796"/>
                      <a:pt x="62" y="2776"/>
                    </a:cubicBezTo>
                    <a:cubicBezTo>
                      <a:pt x="62" y="2747"/>
                      <a:pt x="79" y="2722"/>
                      <a:pt x="102" y="2710"/>
                    </a:cubicBezTo>
                    <a:cubicBezTo>
                      <a:pt x="112" y="2705"/>
                      <a:pt x="124" y="2702"/>
                      <a:pt x="136" y="2702"/>
                    </a:cubicBezTo>
                    <a:cubicBezTo>
                      <a:pt x="170" y="2702"/>
                      <a:pt x="199" y="2725"/>
                      <a:pt x="207" y="2756"/>
                    </a:cubicBezTo>
                    <a:cubicBezTo>
                      <a:pt x="209" y="2762"/>
                      <a:pt x="210" y="2770"/>
                      <a:pt x="210" y="2776"/>
                    </a:cubicBezTo>
                    <a:cubicBezTo>
                      <a:pt x="210" y="2817"/>
                      <a:pt x="177" y="2850"/>
                      <a:pt x="136" y="2850"/>
                    </a:cubicBezTo>
                    <a:close/>
                    <a:moveTo>
                      <a:pt x="2724" y="243"/>
                    </a:moveTo>
                    <a:cubicBezTo>
                      <a:pt x="2685" y="243"/>
                      <a:pt x="2654" y="212"/>
                      <a:pt x="2654" y="173"/>
                    </a:cubicBezTo>
                    <a:cubicBezTo>
                      <a:pt x="2654" y="135"/>
                      <a:pt x="2685" y="103"/>
                      <a:pt x="2724" y="103"/>
                    </a:cubicBezTo>
                    <a:cubicBezTo>
                      <a:pt x="2762" y="103"/>
                      <a:pt x="2794" y="135"/>
                      <a:pt x="2794" y="173"/>
                    </a:cubicBezTo>
                    <a:cubicBezTo>
                      <a:pt x="2794" y="212"/>
                      <a:pt x="2762" y="243"/>
                      <a:pt x="2724" y="243"/>
                    </a:cubicBezTo>
                    <a:close/>
                    <a:moveTo>
                      <a:pt x="3545" y="4067"/>
                    </a:moveTo>
                    <a:lnTo>
                      <a:pt x="3122" y="4067"/>
                    </a:lnTo>
                    <a:lnTo>
                      <a:pt x="3337" y="3075"/>
                    </a:lnTo>
                    <a:lnTo>
                      <a:pt x="3456" y="3075"/>
                    </a:lnTo>
                    <a:cubicBezTo>
                      <a:pt x="3474" y="3112"/>
                      <a:pt x="3506" y="3141"/>
                      <a:pt x="3545" y="3155"/>
                    </a:cubicBezTo>
                    <a:lnTo>
                      <a:pt x="3545" y="4067"/>
                    </a:lnTo>
                    <a:close/>
                    <a:moveTo>
                      <a:pt x="3692" y="3007"/>
                    </a:moveTo>
                    <a:cubicBezTo>
                      <a:pt x="3692" y="3037"/>
                      <a:pt x="3679" y="3064"/>
                      <a:pt x="3657" y="3081"/>
                    </a:cubicBezTo>
                    <a:cubicBezTo>
                      <a:pt x="3641" y="3094"/>
                      <a:pt x="3621" y="3102"/>
                      <a:pt x="3599" y="3102"/>
                    </a:cubicBezTo>
                    <a:cubicBezTo>
                      <a:pt x="3576" y="3102"/>
                      <a:pt x="3561" y="3096"/>
                      <a:pt x="3546" y="3086"/>
                    </a:cubicBezTo>
                    <a:cubicBezTo>
                      <a:pt x="3541" y="3082"/>
                      <a:pt x="3537" y="3078"/>
                      <a:pt x="3532" y="3075"/>
                    </a:cubicBezTo>
                    <a:cubicBezTo>
                      <a:pt x="3515" y="3057"/>
                      <a:pt x="3505" y="3035"/>
                      <a:pt x="3505" y="3009"/>
                    </a:cubicBezTo>
                    <a:cubicBezTo>
                      <a:pt x="3505" y="2982"/>
                      <a:pt x="3508" y="2977"/>
                      <a:pt x="3516" y="2963"/>
                    </a:cubicBezTo>
                    <a:cubicBezTo>
                      <a:pt x="3525" y="2947"/>
                      <a:pt x="3538" y="2934"/>
                      <a:pt x="3555" y="2925"/>
                    </a:cubicBezTo>
                    <a:cubicBezTo>
                      <a:pt x="3567" y="2917"/>
                      <a:pt x="3582" y="2913"/>
                      <a:pt x="3598" y="2913"/>
                    </a:cubicBezTo>
                    <a:cubicBezTo>
                      <a:pt x="3625" y="2913"/>
                      <a:pt x="3648" y="2925"/>
                      <a:pt x="3666" y="2942"/>
                    </a:cubicBezTo>
                    <a:cubicBezTo>
                      <a:pt x="3682" y="2959"/>
                      <a:pt x="3692" y="2982"/>
                      <a:pt x="3692" y="3007"/>
                    </a:cubicBezTo>
                    <a:close/>
                    <a:moveTo>
                      <a:pt x="3846" y="836"/>
                    </a:moveTo>
                    <a:cubicBezTo>
                      <a:pt x="3816" y="836"/>
                      <a:pt x="3791" y="811"/>
                      <a:pt x="3791" y="781"/>
                    </a:cubicBezTo>
                    <a:cubicBezTo>
                      <a:pt x="3791" y="751"/>
                      <a:pt x="3816" y="726"/>
                      <a:pt x="3846" y="726"/>
                    </a:cubicBezTo>
                    <a:cubicBezTo>
                      <a:pt x="3876" y="726"/>
                      <a:pt x="3901" y="751"/>
                      <a:pt x="3901" y="781"/>
                    </a:cubicBezTo>
                    <a:cubicBezTo>
                      <a:pt x="3901" y="811"/>
                      <a:pt x="3876" y="836"/>
                      <a:pt x="3846" y="836"/>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22C1FF18-9E04-C650-B41A-A8E3364351AE}"/>
                  </a:ext>
                </a:extLst>
              </p:cNvPr>
              <p:cNvSpPr>
                <a:spLocks noEditPoints="1"/>
              </p:cNvSpPr>
              <p:nvPr userDrawn="1"/>
            </p:nvSpPr>
            <p:spPr bwMode="auto">
              <a:xfrm>
                <a:off x="3363" y="2654"/>
                <a:ext cx="578" cy="660"/>
              </a:xfrm>
              <a:custGeom>
                <a:avLst/>
                <a:gdLst>
                  <a:gd name="T0" fmla="*/ 189 w 2010"/>
                  <a:gd name="T1" fmla="*/ 381 h 2295"/>
                  <a:gd name="T2" fmla="*/ 254 w 2010"/>
                  <a:gd name="T3" fmla="*/ 370 h 2295"/>
                  <a:gd name="T4" fmla="*/ 582 w 2010"/>
                  <a:gd name="T5" fmla="*/ 926 h 2295"/>
                  <a:gd name="T6" fmla="*/ 1547 w 2010"/>
                  <a:gd name="T7" fmla="*/ 1605 h 2295"/>
                  <a:gd name="T8" fmla="*/ 1802 w 2010"/>
                  <a:gd name="T9" fmla="*/ 2295 h 2295"/>
                  <a:gd name="T10" fmla="*/ 2005 w 2010"/>
                  <a:gd name="T11" fmla="*/ 2295 h 2295"/>
                  <a:gd name="T12" fmla="*/ 2010 w 2010"/>
                  <a:gd name="T13" fmla="*/ 2222 h 2295"/>
                  <a:gd name="T14" fmla="*/ 1854 w 2010"/>
                  <a:gd name="T15" fmla="*/ 2222 h 2295"/>
                  <a:gd name="T16" fmla="*/ 1609 w 2010"/>
                  <a:gd name="T17" fmla="*/ 1558 h 2295"/>
                  <a:gd name="T18" fmla="*/ 637 w 2010"/>
                  <a:gd name="T19" fmla="*/ 876 h 2295"/>
                  <a:gd name="T20" fmla="*/ 316 w 2010"/>
                  <a:gd name="T21" fmla="*/ 332 h 2295"/>
                  <a:gd name="T22" fmla="*/ 380 w 2010"/>
                  <a:gd name="T23" fmla="*/ 190 h 2295"/>
                  <a:gd name="T24" fmla="*/ 190 w 2010"/>
                  <a:gd name="T25" fmla="*/ 0 h 2295"/>
                  <a:gd name="T26" fmla="*/ 0 w 2010"/>
                  <a:gd name="T27" fmla="*/ 190 h 2295"/>
                  <a:gd name="T28" fmla="*/ 190 w 2010"/>
                  <a:gd name="T29" fmla="*/ 380 h 2295"/>
                  <a:gd name="T30" fmla="*/ 189 w 2010"/>
                  <a:gd name="T31" fmla="*/ 381 h 2295"/>
                  <a:gd name="T32" fmla="*/ 189 w 2010"/>
                  <a:gd name="T33" fmla="*/ 72 h 2295"/>
                  <a:gd name="T34" fmla="*/ 306 w 2010"/>
                  <a:gd name="T35" fmla="*/ 190 h 2295"/>
                  <a:gd name="T36" fmla="*/ 189 w 2010"/>
                  <a:gd name="T37" fmla="*/ 307 h 2295"/>
                  <a:gd name="T38" fmla="*/ 71 w 2010"/>
                  <a:gd name="T39" fmla="*/ 190 h 2295"/>
                  <a:gd name="T40" fmla="*/ 189 w 2010"/>
                  <a:gd name="T41" fmla="*/ 72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10" h="2295">
                    <a:moveTo>
                      <a:pt x="189" y="381"/>
                    </a:moveTo>
                    <a:cubicBezTo>
                      <a:pt x="211" y="381"/>
                      <a:pt x="232" y="377"/>
                      <a:pt x="254" y="370"/>
                    </a:cubicBezTo>
                    <a:lnTo>
                      <a:pt x="582" y="926"/>
                    </a:lnTo>
                    <a:lnTo>
                      <a:pt x="1547" y="1605"/>
                    </a:lnTo>
                    <a:lnTo>
                      <a:pt x="1802" y="2295"/>
                    </a:lnTo>
                    <a:lnTo>
                      <a:pt x="2005" y="2295"/>
                    </a:lnTo>
                    <a:lnTo>
                      <a:pt x="2010" y="2222"/>
                    </a:lnTo>
                    <a:lnTo>
                      <a:pt x="1854" y="2222"/>
                    </a:lnTo>
                    <a:lnTo>
                      <a:pt x="1609" y="1558"/>
                    </a:lnTo>
                    <a:lnTo>
                      <a:pt x="637" y="876"/>
                    </a:lnTo>
                    <a:lnTo>
                      <a:pt x="316" y="332"/>
                    </a:lnTo>
                    <a:cubicBezTo>
                      <a:pt x="355" y="297"/>
                      <a:pt x="380" y="246"/>
                      <a:pt x="380" y="190"/>
                    </a:cubicBezTo>
                    <a:cubicBezTo>
                      <a:pt x="380" y="85"/>
                      <a:pt x="295" y="0"/>
                      <a:pt x="190" y="0"/>
                    </a:cubicBezTo>
                    <a:cubicBezTo>
                      <a:pt x="85" y="0"/>
                      <a:pt x="0" y="85"/>
                      <a:pt x="0" y="190"/>
                    </a:cubicBezTo>
                    <a:cubicBezTo>
                      <a:pt x="0" y="295"/>
                      <a:pt x="85" y="380"/>
                      <a:pt x="190" y="380"/>
                    </a:cubicBezTo>
                    <a:lnTo>
                      <a:pt x="189" y="381"/>
                    </a:lnTo>
                    <a:close/>
                    <a:moveTo>
                      <a:pt x="189" y="72"/>
                    </a:moveTo>
                    <a:cubicBezTo>
                      <a:pt x="254" y="72"/>
                      <a:pt x="306" y="125"/>
                      <a:pt x="306" y="190"/>
                    </a:cubicBezTo>
                    <a:cubicBezTo>
                      <a:pt x="306" y="254"/>
                      <a:pt x="254" y="307"/>
                      <a:pt x="189" y="307"/>
                    </a:cubicBezTo>
                    <a:cubicBezTo>
                      <a:pt x="124" y="307"/>
                      <a:pt x="71" y="254"/>
                      <a:pt x="71" y="190"/>
                    </a:cubicBezTo>
                    <a:cubicBezTo>
                      <a:pt x="71" y="125"/>
                      <a:pt x="124" y="72"/>
                      <a:pt x="189" y="72"/>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33784B5E-860C-1970-C2DD-42C8D69F741D}"/>
                  </a:ext>
                </a:extLst>
              </p:cNvPr>
              <p:cNvSpPr>
                <a:spLocks/>
              </p:cNvSpPr>
              <p:nvPr userDrawn="1"/>
            </p:nvSpPr>
            <p:spPr bwMode="auto">
              <a:xfrm>
                <a:off x="4015" y="2663"/>
                <a:ext cx="275" cy="651"/>
              </a:xfrm>
              <a:custGeom>
                <a:avLst/>
                <a:gdLst>
                  <a:gd name="T0" fmla="*/ 363 w 955"/>
                  <a:gd name="T1" fmla="*/ 1260 h 2264"/>
                  <a:gd name="T2" fmla="*/ 955 w 955"/>
                  <a:gd name="T3" fmla="*/ 0 h 2264"/>
                  <a:gd name="T4" fmla="*/ 660 w 955"/>
                  <a:gd name="T5" fmla="*/ 0 h 2264"/>
                  <a:gd name="T6" fmla="*/ 626 w 955"/>
                  <a:gd name="T7" fmla="*/ 74 h 2264"/>
                  <a:gd name="T8" fmla="*/ 840 w 955"/>
                  <a:gd name="T9" fmla="*/ 74 h 2264"/>
                  <a:gd name="T10" fmla="*/ 291 w 955"/>
                  <a:gd name="T11" fmla="*/ 1240 h 2264"/>
                  <a:gd name="T12" fmla="*/ 199 w 955"/>
                  <a:gd name="T13" fmla="*/ 2191 h 2264"/>
                  <a:gd name="T14" fmla="*/ 5 w 955"/>
                  <a:gd name="T15" fmla="*/ 2191 h 2264"/>
                  <a:gd name="T16" fmla="*/ 0 w 955"/>
                  <a:gd name="T17" fmla="*/ 2264 h 2264"/>
                  <a:gd name="T18" fmla="*/ 265 w 955"/>
                  <a:gd name="T19" fmla="*/ 2264 h 2264"/>
                  <a:gd name="T20" fmla="*/ 363 w 955"/>
                  <a:gd name="T21" fmla="*/ 1260 h 2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5" h="2264">
                    <a:moveTo>
                      <a:pt x="363" y="1260"/>
                    </a:moveTo>
                    <a:lnTo>
                      <a:pt x="955" y="0"/>
                    </a:lnTo>
                    <a:lnTo>
                      <a:pt x="660" y="0"/>
                    </a:lnTo>
                    <a:lnTo>
                      <a:pt x="626" y="74"/>
                    </a:lnTo>
                    <a:lnTo>
                      <a:pt x="840" y="74"/>
                    </a:lnTo>
                    <a:lnTo>
                      <a:pt x="291" y="1240"/>
                    </a:lnTo>
                    <a:lnTo>
                      <a:pt x="199" y="2191"/>
                    </a:lnTo>
                    <a:lnTo>
                      <a:pt x="5" y="2191"/>
                    </a:lnTo>
                    <a:lnTo>
                      <a:pt x="0" y="2264"/>
                    </a:lnTo>
                    <a:lnTo>
                      <a:pt x="265" y="2264"/>
                    </a:lnTo>
                    <a:lnTo>
                      <a:pt x="363" y="1260"/>
                    </a:ln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DA5C1CFE-F2B0-33D9-1936-1C15F8AAD714}"/>
                  </a:ext>
                </a:extLst>
              </p:cNvPr>
              <p:cNvSpPr>
                <a:spLocks noEditPoints="1"/>
              </p:cNvSpPr>
              <p:nvPr userDrawn="1"/>
            </p:nvSpPr>
            <p:spPr bwMode="auto">
              <a:xfrm>
                <a:off x="3149" y="2480"/>
                <a:ext cx="1116" cy="982"/>
              </a:xfrm>
              <a:custGeom>
                <a:avLst/>
                <a:gdLst>
                  <a:gd name="T0" fmla="*/ 2938 w 3879"/>
                  <a:gd name="T1" fmla="*/ 2827 h 3415"/>
                  <a:gd name="T2" fmla="*/ 2999 w 3879"/>
                  <a:gd name="T3" fmla="*/ 1987 h 3415"/>
                  <a:gd name="T4" fmla="*/ 3100 w 3879"/>
                  <a:gd name="T5" fmla="*/ 1833 h 3415"/>
                  <a:gd name="T6" fmla="*/ 3057 w 3879"/>
                  <a:gd name="T7" fmla="*/ 1722 h 3415"/>
                  <a:gd name="T8" fmla="*/ 3529 w 3879"/>
                  <a:gd name="T9" fmla="*/ 710 h 3415"/>
                  <a:gd name="T10" fmla="*/ 3656 w 3879"/>
                  <a:gd name="T11" fmla="*/ 436 h 3415"/>
                  <a:gd name="T12" fmla="*/ 3701 w 3879"/>
                  <a:gd name="T13" fmla="*/ 355 h 3415"/>
                  <a:gd name="T14" fmla="*/ 3701 w 3879"/>
                  <a:gd name="T15" fmla="*/ 0 h 3415"/>
                  <a:gd name="T16" fmla="*/ 3596 w 3879"/>
                  <a:gd name="T17" fmla="*/ 320 h 3415"/>
                  <a:gd name="T18" fmla="*/ 3211 w 3879"/>
                  <a:gd name="T19" fmla="*/ 1147 h 3415"/>
                  <a:gd name="T20" fmla="*/ 2961 w 3879"/>
                  <a:gd name="T21" fmla="*/ 1685 h 3415"/>
                  <a:gd name="T22" fmla="*/ 2801 w 3879"/>
                  <a:gd name="T23" fmla="*/ 1833 h 3415"/>
                  <a:gd name="T24" fmla="*/ 2897 w 3879"/>
                  <a:gd name="T25" fmla="*/ 1980 h 3415"/>
                  <a:gd name="T26" fmla="*/ 2837 w 3879"/>
                  <a:gd name="T27" fmla="*/ 2827 h 3415"/>
                  <a:gd name="T28" fmla="*/ 2823 w 3879"/>
                  <a:gd name="T29" fmla="*/ 3028 h 3415"/>
                  <a:gd name="T30" fmla="*/ 2695 w 3879"/>
                  <a:gd name="T31" fmla="*/ 3208 h 3415"/>
                  <a:gd name="T32" fmla="*/ 2409 w 3879"/>
                  <a:gd name="T33" fmla="*/ 3208 h 3415"/>
                  <a:gd name="T34" fmla="*/ 2286 w 3879"/>
                  <a:gd name="T35" fmla="*/ 3095 h 3415"/>
                  <a:gd name="T36" fmla="*/ 2168 w 3879"/>
                  <a:gd name="T37" fmla="*/ 2462 h 3415"/>
                  <a:gd name="T38" fmla="*/ 1968 w 3879"/>
                  <a:gd name="T39" fmla="*/ 2348 h 3415"/>
                  <a:gd name="T40" fmla="*/ 1178 w 3879"/>
                  <a:gd name="T41" fmla="*/ 1722 h 3415"/>
                  <a:gd name="T42" fmla="*/ 900 w 3879"/>
                  <a:gd name="T43" fmla="*/ 1517 h 3415"/>
                  <a:gd name="T44" fmla="*/ 353 w 3879"/>
                  <a:gd name="T45" fmla="*/ 409 h 3415"/>
                  <a:gd name="T46" fmla="*/ 282 w 3879"/>
                  <a:gd name="T47" fmla="*/ 267 h 3415"/>
                  <a:gd name="T48" fmla="*/ 65 w 3879"/>
                  <a:gd name="T49" fmla="*/ 272 h 3415"/>
                  <a:gd name="T50" fmla="*/ 0 w 3879"/>
                  <a:gd name="T51" fmla="*/ 408 h 3415"/>
                  <a:gd name="T52" fmla="*/ 215 w 3879"/>
                  <a:gd name="T53" fmla="*/ 582 h 3415"/>
                  <a:gd name="T54" fmla="*/ 750 w 3879"/>
                  <a:gd name="T55" fmla="*/ 1721 h 3415"/>
                  <a:gd name="T56" fmla="*/ 1110 w 3879"/>
                  <a:gd name="T57" fmla="*/ 1880 h 3415"/>
                  <a:gd name="T58" fmla="*/ 1903 w 3879"/>
                  <a:gd name="T59" fmla="*/ 2462 h 3415"/>
                  <a:gd name="T60" fmla="*/ 2188 w 3879"/>
                  <a:gd name="T61" fmla="*/ 3125 h 3415"/>
                  <a:gd name="T62" fmla="*/ 2120 w 3879"/>
                  <a:gd name="T63" fmla="*/ 3260 h 3415"/>
                  <a:gd name="T64" fmla="*/ 2409 w 3879"/>
                  <a:gd name="T65" fmla="*/ 3311 h 3415"/>
                  <a:gd name="T66" fmla="*/ 2695 w 3879"/>
                  <a:gd name="T67" fmla="*/ 3311 h 3415"/>
                  <a:gd name="T68" fmla="*/ 2997 w 3879"/>
                  <a:gd name="T69" fmla="*/ 3260 h 3415"/>
                  <a:gd name="T70" fmla="*/ 2927 w 3879"/>
                  <a:gd name="T71" fmla="*/ 3035 h 3415"/>
                  <a:gd name="T72" fmla="*/ 2934 w 3879"/>
                  <a:gd name="T73" fmla="*/ 2900 h 3415"/>
                  <a:gd name="T74" fmla="*/ 3804 w 3879"/>
                  <a:gd name="T75" fmla="*/ 177 h 3415"/>
                  <a:gd name="T76" fmla="*/ 3598 w 3879"/>
                  <a:gd name="T77" fmla="*/ 177 h 3415"/>
                  <a:gd name="T78" fmla="*/ 174 w 3879"/>
                  <a:gd name="T79" fmla="*/ 513 h 3415"/>
                  <a:gd name="T80" fmla="*/ 174 w 3879"/>
                  <a:gd name="T81" fmla="*/ 306 h 3415"/>
                  <a:gd name="T82" fmla="*/ 174 w 3879"/>
                  <a:gd name="T83" fmla="*/ 513 h 3415"/>
                  <a:gd name="T84" fmla="*/ 839 w 3879"/>
                  <a:gd name="T85" fmla="*/ 1722 h 3415"/>
                  <a:gd name="T86" fmla="*/ 1081 w 3879"/>
                  <a:gd name="T87" fmla="*/ 1722 h 3415"/>
                  <a:gd name="T88" fmla="*/ 2265 w 3879"/>
                  <a:gd name="T89" fmla="*/ 3333 h 3415"/>
                  <a:gd name="T90" fmla="*/ 2265 w 3879"/>
                  <a:gd name="T91" fmla="*/ 3186 h 3415"/>
                  <a:gd name="T92" fmla="*/ 2265 w 3879"/>
                  <a:gd name="T93" fmla="*/ 3333 h 3415"/>
                  <a:gd name="T94" fmla="*/ 2950 w 3879"/>
                  <a:gd name="T95" fmla="*/ 1760 h 3415"/>
                  <a:gd name="T96" fmla="*/ 2950 w 3879"/>
                  <a:gd name="T97" fmla="*/ 1907 h 3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79" h="3415">
                    <a:moveTo>
                      <a:pt x="2934" y="2900"/>
                    </a:moveTo>
                    <a:lnTo>
                      <a:pt x="2938" y="2827"/>
                    </a:lnTo>
                    <a:lnTo>
                      <a:pt x="2984" y="2203"/>
                    </a:lnTo>
                    <a:lnTo>
                      <a:pt x="2999" y="1987"/>
                    </a:lnTo>
                    <a:lnTo>
                      <a:pt x="2999" y="1975"/>
                    </a:lnTo>
                    <a:cubicBezTo>
                      <a:pt x="3057" y="1955"/>
                      <a:pt x="3100" y="1900"/>
                      <a:pt x="3100" y="1833"/>
                    </a:cubicBezTo>
                    <a:cubicBezTo>
                      <a:pt x="3100" y="1767"/>
                      <a:pt x="3082" y="1753"/>
                      <a:pt x="3055" y="1727"/>
                    </a:cubicBezTo>
                    <a:cubicBezTo>
                      <a:pt x="3055" y="1726"/>
                      <a:pt x="3057" y="1723"/>
                      <a:pt x="3057" y="1722"/>
                    </a:cubicBezTo>
                    <a:lnTo>
                      <a:pt x="3305" y="1191"/>
                    </a:lnTo>
                    <a:lnTo>
                      <a:pt x="3529" y="710"/>
                    </a:lnTo>
                    <a:lnTo>
                      <a:pt x="3562" y="637"/>
                    </a:lnTo>
                    <a:lnTo>
                      <a:pt x="3656" y="436"/>
                    </a:lnTo>
                    <a:lnTo>
                      <a:pt x="3694" y="355"/>
                    </a:lnTo>
                    <a:lnTo>
                      <a:pt x="3701" y="355"/>
                    </a:lnTo>
                    <a:cubicBezTo>
                      <a:pt x="3799" y="355"/>
                      <a:pt x="3879" y="275"/>
                      <a:pt x="3879" y="177"/>
                    </a:cubicBezTo>
                    <a:cubicBezTo>
                      <a:pt x="3879" y="80"/>
                      <a:pt x="3800" y="0"/>
                      <a:pt x="3701" y="0"/>
                    </a:cubicBezTo>
                    <a:cubicBezTo>
                      <a:pt x="3602" y="0"/>
                      <a:pt x="3524" y="78"/>
                      <a:pt x="3524" y="177"/>
                    </a:cubicBezTo>
                    <a:cubicBezTo>
                      <a:pt x="3524" y="276"/>
                      <a:pt x="3552" y="287"/>
                      <a:pt x="3596" y="320"/>
                    </a:cubicBezTo>
                    <a:lnTo>
                      <a:pt x="3562" y="392"/>
                    </a:lnTo>
                    <a:lnTo>
                      <a:pt x="3211" y="1147"/>
                    </a:lnTo>
                    <a:lnTo>
                      <a:pt x="2963" y="1678"/>
                    </a:lnTo>
                    <a:cubicBezTo>
                      <a:pt x="2963" y="1681"/>
                      <a:pt x="2962" y="1683"/>
                      <a:pt x="2961" y="1685"/>
                    </a:cubicBezTo>
                    <a:lnTo>
                      <a:pt x="2950" y="1685"/>
                    </a:lnTo>
                    <a:cubicBezTo>
                      <a:pt x="2867" y="1685"/>
                      <a:pt x="2801" y="1751"/>
                      <a:pt x="2801" y="1833"/>
                    </a:cubicBezTo>
                    <a:cubicBezTo>
                      <a:pt x="2801" y="1916"/>
                      <a:pt x="2841" y="1951"/>
                      <a:pt x="2897" y="1972"/>
                    </a:cubicBezTo>
                    <a:lnTo>
                      <a:pt x="2897" y="1980"/>
                    </a:lnTo>
                    <a:lnTo>
                      <a:pt x="2882" y="2197"/>
                    </a:lnTo>
                    <a:lnTo>
                      <a:pt x="2837" y="2827"/>
                    </a:lnTo>
                    <a:lnTo>
                      <a:pt x="2832" y="2900"/>
                    </a:lnTo>
                    <a:lnTo>
                      <a:pt x="2823" y="3028"/>
                    </a:lnTo>
                    <a:lnTo>
                      <a:pt x="2818" y="3106"/>
                    </a:lnTo>
                    <a:cubicBezTo>
                      <a:pt x="2761" y="3115"/>
                      <a:pt x="2713" y="3155"/>
                      <a:pt x="2695" y="3208"/>
                    </a:cubicBezTo>
                    <a:lnTo>
                      <a:pt x="2415" y="3208"/>
                    </a:lnTo>
                    <a:lnTo>
                      <a:pt x="2409" y="3208"/>
                    </a:lnTo>
                    <a:cubicBezTo>
                      <a:pt x="2390" y="3157"/>
                      <a:pt x="2343" y="3120"/>
                      <a:pt x="2288" y="3112"/>
                    </a:cubicBezTo>
                    <a:cubicBezTo>
                      <a:pt x="2288" y="3107"/>
                      <a:pt x="2288" y="3101"/>
                      <a:pt x="2286" y="3095"/>
                    </a:cubicBezTo>
                    <a:lnTo>
                      <a:pt x="2121" y="2563"/>
                    </a:lnTo>
                    <a:cubicBezTo>
                      <a:pt x="2150" y="2540"/>
                      <a:pt x="2168" y="2503"/>
                      <a:pt x="2168" y="2462"/>
                    </a:cubicBezTo>
                    <a:cubicBezTo>
                      <a:pt x="2168" y="2388"/>
                      <a:pt x="2108" y="2330"/>
                      <a:pt x="2036" y="2330"/>
                    </a:cubicBezTo>
                    <a:cubicBezTo>
                      <a:pt x="1963" y="2330"/>
                      <a:pt x="1988" y="2337"/>
                      <a:pt x="1968" y="2348"/>
                    </a:cubicBezTo>
                    <a:lnTo>
                      <a:pt x="1166" y="1795"/>
                    </a:lnTo>
                    <a:cubicBezTo>
                      <a:pt x="1175" y="1772"/>
                      <a:pt x="1178" y="1747"/>
                      <a:pt x="1178" y="1722"/>
                    </a:cubicBezTo>
                    <a:cubicBezTo>
                      <a:pt x="1178" y="1603"/>
                      <a:pt x="1082" y="1507"/>
                      <a:pt x="963" y="1507"/>
                    </a:cubicBezTo>
                    <a:cubicBezTo>
                      <a:pt x="845" y="1507"/>
                      <a:pt x="920" y="1511"/>
                      <a:pt x="900" y="1517"/>
                    </a:cubicBezTo>
                    <a:lnTo>
                      <a:pt x="303" y="533"/>
                    </a:lnTo>
                    <a:cubicBezTo>
                      <a:pt x="335" y="501"/>
                      <a:pt x="353" y="457"/>
                      <a:pt x="353" y="409"/>
                    </a:cubicBezTo>
                    <a:cubicBezTo>
                      <a:pt x="353" y="362"/>
                      <a:pt x="326" y="300"/>
                      <a:pt x="282" y="267"/>
                    </a:cubicBezTo>
                    <a:lnTo>
                      <a:pt x="282" y="267"/>
                    </a:lnTo>
                    <a:cubicBezTo>
                      <a:pt x="253" y="243"/>
                      <a:pt x="217" y="230"/>
                      <a:pt x="177" y="230"/>
                    </a:cubicBezTo>
                    <a:cubicBezTo>
                      <a:pt x="137" y="230"/>
                      <a:pt x="95" y="246"/>
                      <a:pt x="65" y="272"/>
                    </a:cubicBezTo>
                    <a:lnTo>
                      <a:pt x="65" y="272"/>
                    </a:lnTo>
                    <a:cubicBezTo>
                      <a:pt x="25" y="305"/>
                      <a:pt x="0" y="353"/>
                      <a:pt x="0" y="408"/>
                    </a:cubicBezTo>
                    <a:cubicBezTo>
                      <a:pt x="0" y="506"/>
                      <a:pt x="78" y="586"/>
                      <a:pt x="177" y="586"/>
                    </a:cubicBezTo>
                    <a:cubicBezTo>
                      <a:pt x="276" y="586"/>
                      <a:pt x="202" y="584"/>
                      <a:pt x="215" y="582"/>
                    </a:cubicBezTo>
                    <a:lnTo>
                      <a:pt x="812" y="1570"/>
                    </a:lnTo>
                    <a:cubicBezTo>
                      <a:pt x="773" y="1608"/>
                      <a:pt x="750" y="1662"/>
                      <a:pt x="750" y="1721"/>
                    </a:cubicBezTo>
                    <a:cubicBezTo>
                      <a:pt x="750" y="1840"/>
                      <a:pt x="846" y="1936"/>
                      <a:pt x="965" y="1936"/>
                    </a:cubicBezTo>
                    <a:cubicBezTo>
                      <a:pt x="1083" y="1936"/>
                      <a:pt x="1071" y="1915"/>
                      <a:pt x="1110" y="1880"/>
                    </a:cubicBezTo>
                    <a:lnTo>
                      <a:pt x="1907" y="2431"/>
                    </a:lnTo>
                    <a:cubicBezTo>
                      <a:pt x="1905" y="2441"/>
                      <a:pt x="1903" y="2451"/>
                      <a:pt x="1903" y="2462"/>
                    </a:cubicBezTo>
                    <a:cubicBezTo>
                      <a:pt x="1903" y="2531"/>
                      <a:pt x="1956" y="2587"/>
                      <a:pt x="2023" y="2593"/>
                    </a:cubicBezTo>
                    <a:lnTo>
                      <a:pt x="2188" y="3125"/>
                    </a:lnTo>
                    <a:cubicBezTo>
                      <a:pt x="2188" y="3127"/>
                      <a:pt x="2190" y="3130"/>
                      <a:pt x="2191" y="3132"/>
                    </a:cubicBezTo>
                    <a:cubicBezTo>
                      <a:pt x="2149" y="3158"/>
                      <a:pt x="2120" y="3206"/>
                      <a:pt x="2120" y="3260"/>
                    </a:cubicBezTo>
                    <a:cubicBezTo>
                      <a:pt x="2120" y="3342"/>
                      <a:pt x="2186" y="3408"/>
                      <a:pt x="2268" y="3408"/>
                    </a:cubicBezTo>
                    <a:cubicBezTo>
                      <a:pt x="2351" y="3408"/>
                      <a:pt x="2387" y="3367"/>
                      <a:pt x="2409" y="3311"/>
                    </a:cubicBezTo>
                    <a:lnTo>
                      <a:pt x="2415" y="3311"/>
                    </a:lnTo>
                    <a:lnTo>
                      <a:pt x="2695" y="3311"/>
                    </a:lnTo>
                    <a:cubicBezTo>
                      <a:pt x="2716" y="3372"/>
                      <a:pt x="2773" y="3415"/>
                      <a:pt x="2842" y="3415"/>
                    </a:cubicBezTo>
                    <a:cubicBezTo>
                      <a:pt x="2911" y="3415"/>
                      <a:pt x="2997" y="3345"/>
                      <a:pt x="2997" y="3260"/>
                    </a:cubicBezTo>
                    <a:cubicBezTo>
                      <a:pt x="2997" y="3175"/>
                      <a:pt x="2966" y="3152"/>
                      <a:pt x="2921" y="3126"/>
                    </a:cubicBezTo>
                    <a:lnTo>
                      <a:pt x="2927" y="3035"/>
                    </a:lnTo>
                    <a:lnTo>
                      <a:pt x="2937" y="2900"/>
                    </a:lnTo>
                    <a:lnTo>
                      <a:pt x="2934" y="2900"/>
                    </a:lnTo>
                    <a:close/>
                    <a:moveTo>
                      <a:pt x="3701" y="75"/>
                    </a:moveTo>
                    <a:cubicBezTo>
                      <a:pt x="3757" y="75"/>
                      <a:pt x="3804" y="121"/>
                      <a:pt x="3804" y="177"/>
                    </a:cubicBezTo>
                    <a:cubicBezTo>
                      <a:pt x="3804" y="233"/>
                      <a:pt x="3759" y="280"/>
                      <a:pt x="3701" y="280"/>
                    </a:cubicBezTo>
                    <a:cubicBezTo>
                      <a:pt x="3644" y="280"/>
                      <a:pt x="3598" y="233"/>
                      <a:pt x="3598" y="177"/>
                    </a:cubicBezTo>
                    <a:cubicBezTo>
                      <a:pt x="3598" y="121"/>
                      <a:pt x="3645" y="75"/>
                      <a:pt x="3701" y="75"/>
                    </a:cubicBezTo>
                    <a:close/>
                    <a:moveTo>
                      <a:pt x="174" y="513"/>
                    </a:moveTo>
                    <a:cubicBezTo>
                      <a:pt x="116" y="513"/>
                      <a:pt x="70" y="467"/>
                      <a:pt x="70" y="410"/>
                    </a:cubicBezTo>
                    <a:cubicBezTo>
                      <a:pt x="70" y="352"/>
                      <a:pt x="116" y="306"/>
                      <a:pt x="174" y="306"/>
                    </a:cubicBezTo>
                    <a:cubicBezTo>
                      <a:pt x="231" y="306"/>
                      <a:pt x="277" y="352"/>
                      <a:pt x="277" y="410"/>
                    </a:cubicBezTo>
                    <a:cubicBezTo>
                      <a:pt x="277" y="467"/>
                      <a:pt x="231" y="513"/>
                      <a:pt x="174" y="513"/>
                    </a:cubicBezTo>
                    <a:close/>
                    <a:moveTo>
                      <a:pt x="960" y="1843"/>
                    </a:moveTo>
                    <a:cubicBezTo>
                      <a:pt x="894" y="1843"/>
                      <a:pt x="839" y="1790"/>
                      <a:pt x="839" y="1722"/>
                    </a:cubicBezTo>
                    <a:cubicBezTo>
                      <a:pt x="839" y="1654"/>
                      <a:pt x="892" y="1601"/>
                      <a:pt x="960" y="1601"/>
                    </a:cubicBezTo>
                    <a:cubicBezTo>
                      <a:pt x="1027" y="1601"/>
                      <a:pt x="1081" y="1656"/>
                      <a:pt x="1081" y="1722"/>
                    </a:cubicBezTo>
                    <a:cubicBezTo>
                      <a:pt x="1081" y="1788"/>
                      <a:pt x="1027" y="1843"/>
                      <a:pt x="960" y="1843"/>
                    </a:cubicBezTo>
                    <a:close/>
                    <a:moveTo>
                      <a:pt x="2265" y="3333"/>
                    </a:moveTo>
                    <a:cubicBezTo>
                      <a:pt x="2224" y="3333"/>
                      <a:pt x="2191" y="3300"/>
                      <a:pt x="2191" y="3260"/>
                    </a:cubicBezTo>
                    <a:cubicBezTo>
                      <a:pt x="2191" y="3220"/>
                      <a:pt x="2225" y="3186"/>
                      <a:pt x="2265" y="3186"/>
                    </a:cubicBezTo>
                    <a:cubicBezTo>
                      <a:pt x="2305" y="3186"/>
                      <a:pt x="2338" y="3220"/>
                      <a:pt x="2338" y="3260"/>
                    </a:cubicBezTo>
                    <a:cubicBezTo>
                      <a:pt x="2338" y="3300"/>
                      <a:pt x="2305" y="3333"/>
                      <a:pt x="2265" y="3333"/>
                    </a:cubicBezTo>
                    <a:close/>
                    <a:moveTo>
                      <a:pt x="2876" y="1833"/>
                    </a:moveTo>
                    <a:cubicBezTo>
                      <a:pt x="2876" y="1792"/>
                      <a:pt x="2910" y="1760"/>
                      <a:pt x="2950" y="1760"/>
                    </a:cubicBezTo>
                    <a:cubicBezTo>
                      <a:pt x="2990" y="1760"/>
                      <a:pt x="3023" y="1793"/>
                      <a:pt x="3023" y="1833"/>
                    </a:cubicBezTo>
                    <a:cubicBezTo>
                      <a:pt x="3023" y="1873"/>
                      <a:pt x="2990" y="1907"/>
                      <a:pt x="2950" y="1907"/>
                    </a:cubicBezTo>
                    <a:cubicBezTo>
                      <a:pt x="2910" y="1907"/>
                      <a:pt x="2876" y="1873"/>
                      <a:pt x="2876" y="1833"/>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5">
                <a:extLst>
                  <a:ext uri="{FF2B5EF4-FFF2-40B4-BE49-F238E27FC236}">
                    <a16:creationId xmlns:a16="http://schemas.microsoft.com/office/drawing/2014/main" id="{AD6E9974-3C00-2A41-6B24-BC2812AB849C}"/>
                  </a:ext>
                </a:extLst>
              </p:cNvPr>
              <p:cNvSpPr>
                <a:spLocks/>
              </p:cNvSpPr>
              <p:nvPr userDrawn="1"/>
            </p:nvSpPr>
            <p:spPr bwMode="auto">
              <a:xfrm>
                <a:off x="3397" y="2688"/>
                <a:ext cx="41" cy="41"/>
              </a:xfrm>
              <a:custGeom>
                <a:avLst/>
                <a:gdLst>
                  <a:gd name="T0" fmla="*/ 72 w 143"/>
                  <a:gd name="T1" fmla="*/ 143 h 143"/>
                  <a:gd name="T2" fmla="*/ 143 w 143"/>
                  <a:gd name="T3" fmla="*/ 72 h 143"/>
                  <a:gd name="T4" fmla="*/ 72 w 143"/>
                  <a:gd name="T5" fmla="*/ 0 h 143"/>
                  <a:gd name="T6" fmla="*/ 0 w 143"/>
                  <a:gd name="T7" fmla="*/ 72 h 143"/>
                  <a:gd name="T8" fmla="*/ 72 w 143"/>
                  <a:gd name="T9" fmla="*/ 143 h 143"/>
                </a:gdLst>
                <a:ahLst/>
                <a:cxnLst>
                  <a:cxn ang="0">
                    <a:pos x="T0" y="T1"/>
                  </a:cxn>
                  <a:cxn ang="0">
                    <a:pos x="T2" y="T3"/>
                  </a:cxn>
                  <a:cxn ang="0">
                    <a:pos x="T4" y="T5"/>
                  </a:cxn>
                  <a:cxn ang="0">
                    <a:pos x="T6" y="T7"/>
                  </a:cxn>
                  <a:cxn ang="0">
                    <a:pos x="T8" y="T9"/>
                  </a:cxn>
                </a:cxnLst>
                <a:rect l="0" t="0" r="r" b="b"/>
                <a:pathLst>
                  <a:path w="143" h="143">
                    <a:moveTo>
                      <a:pt x="72" y="143"/>
                    </a:moveTo>
                    <a:cubicBezTo>
                      <a:pt x="110" y="143"/>
                      <a:pt x="143" y="112"/>
                      <a:pt x="143" y="72"/>
                    </a:cubicBezTo>
                    <a:cubicBezTo>
                      <a:pt x="143" y="32"/>
                      <a:pt x="112" y="0"/>
                      <a:pt x="72" y="0"/>
                    </a:cubicBezTo>
                    <a:cubicBezTo>
                      <a:pt x="32" y="0"/>
                      <a:pt x="0" y="32"/>
                      <a:pt x="0" y="72"/>
                    </a:cubicBezTo>
                    <a:cubicBezTo>
                      <a:pt x="0" y="112"/>
                      <a:pt x="32" y="143"/>
                      <a:pt x="72" y="143"/>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6">
                <a:extLst>
                  <a:ext uri="{FF2B5EF4-FFF2-40B4-BE49-F238E27FC236}">
                    <a16:creationId xmlns:a16="http://schemas.microsoft.com/office/drawing/2014/main" id="{91355889-BF11-0CFF-0B64-A40C37EE9FC1}"/>
                  </a:ext>
                </a:extLst>
              </p:cNvPr>
              <p:cNvSpPr>
                <a:spLocks noChangeArrowheads="1"/>
              </p:cNvSpPr>
              <p:nvPr userDrawn="1"/>
            </p:nvSpPr>
            <p:spPr bwMode="auto">
              <a:xfrm>
                <a:off x="3180" y="2578"/>
                <a:ext cx="38" cy="39"/>
              </a:xfrm>
              <a:prstGeom prst="ellipse">
                <a:avLst/>
              </a:pr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DB39A3DF-1FEE-1949-CE2C-63A31D8AA937}"/>
                  </a:ext>
                </a:extLst>
              </p:cNvPr>
              <p:cNvSpPr>
                <a:spLocks/>
              </p:cNvSpPr>
              <p:nvPr userDrawn="1"/>
            </p:nvSpPr>
            <p:spPr bwMode="auto">
              <a:xfrm>
                <a:off x="5552" y="1873"/>
                <a:ext cx="24" cy="284"/>
              </a:xfrm>
              <a:custGeom>
                <a:avLst/>
                <a:gdLst>
                  <a:gd name="T0" fmla="*/ 0 w 85"/>
                  <a:gd name="T1" fmla="*/ 0 h 987"/>
                  <a:gd name="T2" fmla="*/ 81 w 85"/>
                  <a:gd name="T3" fmla="*/ 987 h 987"/>
                  <a:gd name="T4" fmla="*/ 0 w 85"/>
                  <a:gd name="T5" fmla="*/ 0 h 987"/>
                </a:gdLst>
                <a:ahLst/>
                <a:cxnLst>
                  <a:cxn ang="0">
                    <a:pos x="T0" y="T1"/>
                  </a:cxn>
                  <a:cxn ang="0">
                    <a:pos x="T2" y="T3"/>
                  </a:cxn>
                  <a:cxn ang="0">
                    <a:pos x="T4" y="T5"/>
                  </a:cxn>
                </a:cxnLst>
                <a:rect l="0" t="0" r="r" b="b"/>
                <a:pathLst>
                  <a:path w="85" h="987">
                    <a:moveTo>
                      <a:pt x="0" y="0"/>
                    </a:moveTo>
                    <a:cubicBezTo>
                      <a:pt x="51" y="317"/>
                      <a:pt x="78" y="647"/>
                      <a:pt x="81" y="987"/>
                    </a:cubicBezTo>
                    <a:cubicBezTo>
                      <a:pt x="85" y="655"/>
                      <a:pt x="56" y="325"/>
                      <a:pt x="0" y="0"/>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8">
                <a:extLst>
                  <a:ext uri="{FF2B5EF4-FFF2-40B4-BE49-F238E27FC236}">
                    <a16:creationId xmlns:a16="http://schemas.microsoft.com/office/drawing/2014/main" id="{B5DDBA2B-0592-C893-C049-3726D24E8C0C}"/>
                  </a:ext>
                </a:extLst>
              </p:cNvPr>
              <p:cNvSpPr>
                <a:spLocks/>
              </p:cNvSpPr>
              <p:nvPr userDrawn="1"/>
            </p:nvSpPr>
            <p:spPr bwMode="auto">
              <a:xfrm>
                <a:off x="1924" y="-89"/>
                <a:ext cx="3627" cy="4491"/>
              </a:xfrm>
              <a:custGeom>
                <a:avLst/>
                <a:gdLst>
                  <a:gd name="T0" fmla="*/ 9000 w 12613"/>
                  <a:gd name="T1" fmla="*/ 13252 h 15618"/>
                  <a:gd name="T2" fmla="*/ 999 w 12613"/>
                  <a:gd name="T3" fmla="*/ 7812 h 15618"/>
                  <a:gd name="T4" fmla="*/ 8999 w 12613"/>
                  <a:gd name="T5" fmla="*/ 2372 h 15618"/>
                  <a:gd name="T6" fmla="*/ 12613 w 12613"/>
                  <a:gd name="T7" fmla="*/ 6822 h 15618"/>
                  <a:gd name="T8" fmla="*/ 2417 w 12613"/>
                  <a:gd name="T9" fmla="*/ 3482 h 15618"/>
                  <a:gd name="T10" fmla="*/ 2417 w 12613"/>
                  <a:gd name="T11" fmla="*/ 12140 h 15618"/>
                  <a:gd name="T12" fmla="*/ 12611 w 12613"/>
                  <a:gd name="T13" fmla="*/ 8812 h 15618"/>
                  <a:gd name="T14" fmla="*/ 9000 w 12613"/>
                  <a:gd name="T15" fmla="*/ 13252 h 156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13" h="15618">
                    <a:moveTo>
                      <a:pt x="9000" y="13252"/>
                    </a:moveTo>
                    <a:cubicBezTo>
                      <a:pt x="5185" y="14771"/>
                      <a:pt x="983" y="11914"/>
                      <a:pt x="999" y="7812"/>
                    </a:cubicBezTo>
                    <a:cubicBezTo>
                      <a:pt x="982" y="3711"/>
                      <a:pt x="5185" y="855"/>
                      <a:pt x="8999" y="2372"/>
                    </a:cubicBezTo>
                    <a:cubicBezTo>
                      <a:pt x="10880" y="3092"/>
                      <a:pt x="12271" y="4853"/>
                      <a:pt x="12613" y="6822"/>
                    </a:cubicBezTo>
                    <a:cubicBezTo>
                      <a:pt x="11860" y="2146"/>
                      <a:pt x="6026" y="0"/>
                      <a:pt x="2417" y="3482"/>
                    </a:cubicBezTo>
                    <a:cubicBezTo>
                      <a:pt x="0" y="5810"/>
                      <a:pt x="1" y="9812"/>
                      <a:pt x="2417" y="12140"/>
                    </a:cubicBezTo>
                    <a:cubicBezTo>
                      <a:pt x="6024" y="15618"/>
                      <a:pt x="11850" y="13480"/>
                      <a:pt x="12611" y="8812"/>
                    </a:cubicBezTo>
                    <a:cubicBezTo>
                      <a:pt x="12266" y="10777"/>
                      <a:pt x="10878" y="12532"/>
                      <a:pt x="9000" y="13252"/>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9">
                <a:extLst>
                  <a:ext uri="{FF2B5EF4-FFF2-40B4-BE49-F238E27FC236}">
                    <a16:creationId xmlns:a16="http://schemas.microsoft.com/office/drawing/2014/main" id="{9FFD3CAA-852E-7D37-1F1B-5B872E6A6123}"/>
                  </a:ext>
                </a:extLst>
              </p:cNvPr>
              <p:cNvSpPr>
                <a:spLocks/>
              </p:cNvSpPr>
              <p:nvPr userDrawn="1"/>
            </p:nvSpPr>
            <p:spPr bwMode="auto">
              <a:xfrm>
                <a:off x="5551" y="2157"/>
                <a:ext cx="25" cy="288"/>
              </a:xfrm>
              <a:custGeom>
                <a:avLst/>
                <a:gdLst>
                  <a:gd name="T0" fmla="*/ 0 w 87"/>
                  <a:gd name="T1" fmla="*/ 1001 h 1001"/>
                  <a:gd name="T2" fmla="*/ 83 w 87"/>
                  <a:gd name="T3" fmla="*/ 0 h 1001"/>
                  <a:gd name="T4" fmla="*/ 0 w 87"/>
                  <a:gd name="T5" fmla="*/ 1001 h 1001"/>
                </a:gdLst>
                <a:ahLst/>
                <a:cxnLst>
                  <a:cxn ang="0">
                    <a:pos x="T0" y="T1"/>
                  </a:cxn>
                  <a:cxn ang="0">
                    <a:pos x="T2" y="T3"/>
                  </a:cxn>
                  <a:cxn ang="0">
                    <a:pos x="T4" y="T5"/>
                  </a:cxn>
                </a:cxnLst>
                <a:rect l="0" t="0" r="r" b="b"/>
                <a:pathLst>
                  <a:path w="87" h="1001">
                    <a:moveTo>
                      <a:pt x="0" y="1001"/>
                    </a:moveTo>
                    <a:cubicBezTo>
                      <a:pt x="58" y="673"/>
                      <a:pt x="87" y="338"/>
                      <a:pt x="83" y="0"/>
                    </a:cubicBezTo>
                    <a:cubicBezTo>
                      <a:pt x="80" y="345"/>
                      <a:pt x="53" y="679"/>
                      <a:pt x="0" y="1001"/>
                    </a:cubicBezTo>
                    <a:close/>
                  </a:path>
                </a:pathLst>
              </a:custGeom>
              <a:solidFill>
                <a:srgbClr val="5D1C6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6" name="文字方塊 25">
            <a:extLst>
              <a:ext uri="{FF2B5EF4-FFF2-40B4-BE49-F238E27FC236}">
                <a16:creationId xmlns:a16="http://schemas.microsoft.com/office/drawing/2014/main" id="{C069D48A-6152-BDFA-7EAD-1FA7DFC43F98}"/>
              </a:ext>
            </a:extLst>
          </p:cNvPr>
          <p:cNvSpPr txBox="1"/>
          <p:nvPr/>
        </p:nvSpPr>
        <p:spPr>
          <a:xfrm>
            <a:off x="416798" y="1018368"/>
            <a:ext cx="26335992" cy="646331"/>
          </a:xfrm>
          <a:prstGeom prst="rect">
            <a:avLst/>
          </a:prstGeom>
          <a:noFill/>
        </p:spPr>
        <p:txBody>
          <a:bodyPr wrap="none" rtlCol="0">
            <a:spAutoFit/>
          </a:bodyPr>
          <a:lstStyle/>
          <a:p>
            <a:r>
              <a:rPr kumimoji="1" lang="en-US" altLang="zh-TW" sz="3600" b="1" dirty="0">
                <a:solidFill>
                  <a:srgbClr val="002060"/>
                </a:solidFill>
                <a:latin typeface="Microsoft JhengHei" panose="020B0604030504040204" pitchFamily="34" charset="-120"/>
                <a:ea typeface="Microsoft JhengHei" panose="020B0604030504040204" pitchFamily="34" charset="-120"/>
              </a:rPr>
              <a:t>Task: </a:t>
            </a:r>
            <a:r>
              <a:rPr kumimoji="1" lang="zh-TW" altLang="en-US" sz="3600" b="1" dirty="0">
                <a:solidFill>
                  <a:srgbClr val="002060"/>
                </a:solidFill>
                <a:latin typeface="Microsoft JhengHei" panose="020B0604030504040204" pitchFamily="34" charset="-120"/>
                <a:ea typeface="Microsoft JhengHei" panose="020B0604030504040204" pitchFamily="34" charset="-120"/>
              </a:rPr>
              <a:t> </a:t>
            </a:r>
            <a:r>
              <a:rPr kumimoji="1" lang="en-US" altLang="zh-TW" sz="3600" b="1" dirty="0">
                <a:solidFill>
                  <a:srgbClr val="002060"/>
                </a:solidFill>
                <a:latin typeface="Microsoft JhengHei" panose="020B0604030504040204" pitchFamily="34" charset="-120"/>
                <a:ea typeface="Microsoft JhengHei" panose="020B0604030504040204" pitchFamily="34" charset="-120"/>
              </a:rPr>
              <a:t>LLM-Classification-Finetuning                      Team ID:      28             Team Member:           </a:t>
            </a:r>
            <a:r>
              <a:rPr kumimoji="1" lang="zh-TW" altLang="en-US" sz="3600" b="1" dirty="0">
                <a:solidFill>
                  <a:srgbClr val="002060"/>
                </a:solidFill>
                <a:latin typeface="Microsoft JhengHei" panose="020B0604030504040204" pitchFamily="34" charset="-120"/>
                <a:ea typeface="Microsoft JhengHei" panose="020B0604030504040204" pitchFamily="34" charset="-120"/>
              </a:rPr>
              <a:t>趙秉祥、林東甫</a:t>
            </a:r>
            <a:r>
              <a:rPr kumimoji="1" lang="en-US" altLang="zh-TW" sz="3600" b="1" dirty="0">
                <a:solidFill>
                  <a:srgbClr val="002060"/>
                </a:solidFill>
                <a:latin typeface="Microsoft JhengHei" panose="020B0604030504040204" pitchFamily="34" charset="-120"/>
                <a:ea typeface="Microsoft JhengHei" panose="020B0604030504040204" pitchFamily="34" charset="-120"/>
              </a:rPr>
              <a:t>                       </a:t>
            </a:r>
            <a:endParaRPr kumimoji="1" lang="zh-TW" altLang="en-US" sz="3600" b="1" dirty="0">
              <a:solidFill>
                <a:srgbClr val="002060"/>
              </a:solidFill>
            </a:endParaRPr>
          </a:p>
        </p:txBody>
      </p:sp>
      <p:sp>
        <p:nvSpPr>
          <p:cNvPr id="27" name="文字方塊 26">
            <a:extLst>
              <a:ext uri="{FF2B5EF4-FFF2-40B4-BE49-F238E27FC236}">
                <a16:creationId xmlns:a16="http://schemas.microsoft.com/office/drawing/2014/main" id="{A299CEAF-2146-49E6-98DE-905DCB2D98B6}"/>
              </a:ext>
            </a:extLst>
          </p:cNvPr>
          <p:cNvSpPr txBox="1"/>
          <p:nvPr/>
        </p:nvSpPr>
        <p:spPr>
          <a:xfrm>
            <a:off x="416798" y="2043927"/>
            <a:ext cx="29341045" cy="34908339"/>
          </a:xfrm>
          <a:prstGeom prst="rect">
            <a:avLst/>
          </a:prstGeom>
          <a:noFill/>
        </p:spPr>
        <p:txBody>
          <a:bodyPr wrap="square" rtlCol="0">
            <a:spAutoFit/>
          </a:bodyPr>
          <a:lstStyle/>
          <a:p>
            <a:pPr>
              <a:lnSpc>
                <a:spcPct val="150000"/>
              </a:lnSpc>
            </a:pPr>
            <a:r>
              <a:rPr kumimoji="1" lang="en-US" altLang="zh-TW" sz="3600" b="1" dirty="0" err="1">
                <a:solidFill>
                  <a:srgbClr val="002060"/>
                </a:solidFill>
                <a:latin typeface="Microsoft JhengHei" panose="020B0604030504040204" pitchFamily="34" charset="-120"/>
                <a:ea typeface="Microsoft JhengHei" panose="020B0604030504040204" pitchFamily="34" charset="-120"/>
              </a:rPr>
              <a:t>Abstruct</a:t>
            </a:r>
            <a:r>
              <a:rPr kumimoji="1" lang="en-US" altLang="zh-TW" sz="3600" b="1" dirty="0">
                <a:solidFill>
                  <a:srgbClr val="002060"/>
                </a:solidFill>
                <a:latin typeface="Microsoft JhengHei" panose="020B0604030504040204" pitchFamily="34" charset="-120"/>
                <a:ea typeface="Microsoft JhengHei" panose="020B0604030504040204" pitchFamily="34" charset="-120"/>
              </a:rPr>
              <a:t>:</a:t>
            </a:r>
          </a:p>
          <a:p>
            <a:pPr>
              <a:lnSpc>
                <a:spcPct val="150000"/>
              </a:lnSpc>
            </a:pPr>
            <a:r>
              <a:rPr kumimoji="1" lang="en-US" altLang="zh-TW" sz="3600" b="1" dirty="0">
                <a:solidFill>
                  <a:srgbClr val="002060"/>
                </a:solidFill>
              </a:rPr>
              <a:t>	This competition challenge aims to predict which responses users will prefer in a head-to-head battle between chatbots powered by large language models (LLMs). A dataset of conversations from the Chatbot Arena was given, where different LLMs generate answers to user prompts. By developing a winning machine learning model, the purpose will be improve how chatbots interact with humans and ensure they better align with human preferences.</a:t>
            </a:r>
          </a:p>
          <a:p>
            <a:pPr>
              <a:lnSpc>
                <a:spcPct val="150000"/>
              </a:lnSpc>
            </a:pPr>
            <a:r>
              <a:rPr kumimoji="1" lang="en-US" altLang="zh-TW" sz="3600" b="1" dirty="0">
                <a:solidFill>
                  <a:srgbClr val="002060"/>
                </a:solidFill>
              </a:rPr>
              <a:t>	This challenge aligns with the concept of "reward models" or "preference models" in reinforcement learning from human feedback (RLHF). Previous research has identified limitations in directly prompting an existing LLM for preference predictions. These limitations often stem from biases such as favoring responses presented first (position bias), being overly verbose (verbosity bias), or exhibiting self-promotion (self-enhancement bias).</a:t>
            </a:r>
          </a:p>
          <a:p>
            <a:pPr>
              <a:lnSpc>
                <a:spcPct val="150000"/>
              </a:lnSpc>
            </a:pPr>
            <a:r>
              <a:rPr kumimoji="1" lang="en-US" altLang="zh-TW" sz="3600" b="1" dirty="0">
                <a:solidFill>
                  <a:srgbClr val="002060"/>
                </a:solidFill>
              </a:rPr>
              <a:t>	Our approaches will focus on data augmentation from the dataset, for quick study the feasibility, we only use llama3.2:1b, a tiny </a:t>
            </a:r>
            <a:r>
              <a:rPr kumimoji="1" lang="en-US" altLang="zh-TW" sz="3600" b="1" dirty="0" err="1">
                <a:solidFill>
                  <a:srgbClr val="002060"/>
                </a:solidFill>
              </a:rPr>
              <a:t>llm</a:t>
            </a:r>
            <a:r>
              <a:rPr kumimoji="1" lang="en-US" altLang="zh-TW" sz="3600" b="1" dirty="0">
                <a:solidFill>
                  <a:srgbClr val="002060"/>
                </a:solidFill>
              </a:rPr>
              <a:t> model to rewrite the question-answer pair (</a:t>
            </a:r>
            <a:r>
              <a:rPr kumimoji="1" lang="en-US" altLang="zh-TW" sz="3600" b="1" dirty="0" err="1">
                <a:solidFill>
                  <a:srgbClr val="002060"/>
                </a:solidFill>
              </a:rPr>
              <a:t>response_a</a:t>
            </a:r>
            <a:r>
              <a:rPr kumimoji="1" lang="en-US" altLang="zh-TW" sz="3600" b="1" dirty="0">
                <a:solidFill>
                  <a:srgbClr val="002060"/>
                </a:solidFill>
              </a:rPr>
              <a:t>, </a:t>
            </a:r>
            <a:r>
              <a:rPr kumimoji="1" lang="en-US" altLang="zh-TW" sz="3600" b="1" dirty="0" err="1">
                <a:solidFill>
                  <a:srgbClr val="002060"/>
                </a:solidFill>
              </a:rPr>
              <a:t>response_b</a:t>
            </a:r>
            <a:r>
              <a:rPr kumimoji="1" lang="en-US" altLang="zh-TW" sz="3600" b="1" dirty="0">
                <a:solidFill>
                  <a:srgbClr val="002060"/>
                </a:solidFill>
              </a:rPr>
              <a:t>). And the backbone model we choose to use simple CNNs model and do some training. The result shows that the data augmentation could achieve better loss function (which is the score for this Kaggle contest) than do nothing. For the computing resource, we only create 1K augmented data pairs. I think the score would be better if more data pairs generated.</a:t>
            </a:r>
          </a:p>
          <a:p>
            <a:pPr>
              <a:lnSpc>
                <a:spcPct val="150000"/>
              </a:lnSpc>
            </a:pPr>
            <a:r>
              <a:rPr kumimoji="1" lang="en-US" altLang="zh-TW" sz="3600" b="1" dirty="0">
                <a:solidFill>
                  <a:srgbClr val="002060"/>
                </a:solidFill>
              </a:rPr>
              <a:t> </a:t>
            </a:r>
            <a:r>
              <a:rPr kumimoji="1" lang="en-US" altLang="zh-TW" sz="3600" b="1" dirty="0">
                <a:solidFill>
                  <a:srgbClr val="002060"/>
                </a:solidFill>
                <a:latin typeface="Microsoft JhengHei" panose="020B0604030504040204" pitchFamily="34" charset="-120"/>
                <a:ea typeface="Microsoft JhengHei" panose="020B0604030504040204" pitchFamily="34" charset="-120"/>
              </a:rPr>
              <a:t>Data Source And Metric:</a:t>
            </a:r>
          </a:p>
          <a:p>
            <a:pPr>
              <a:lnSpc>
                <a:spcPct val="150000"/>
              </a:lnSpc>
            </a:pPr>
            <a:r>
              <a:rPr kumimoji="1" lang="en-US" altLang="zh-TW" sz="3600" b="1" dirty="0">
                <a:solidFill>
                  <a:srgbClr val="002060"/>
                </a:solidFill>
              </a:rPr>
              <a:t>	The data introduction for this challenges: (1) total datasets: 57477 question-answer pairs; (2) LLM A wins: 20064 ; LLM B wins: 19652 ; LLMs tie: 17761; (3) Model distributions: gpt4 &amp; gpt3.5 win most battles, for open-source LLM, vicuna 33b, and </a:t>
            </a:r>
            <a:r>
              <a:rPr kumimoji="1" lang="en-US" altLang="zh-TW" sz="3600" b="1" dirty="0" err="1">
                <a:solidFill>
                  <a:srgbClr val="002060"/>
                </a:solidFill>
              </a:rPr>
              <a:t>mixtral</a:t>
            </a:r>
            <a:r>
              <a:rPr kumimoji="1" lang="en-US" altLang="zh-TW" sz="3600" b="1" dirty="0">
                <a:solidFill>
                  <a:srgbClr val="002060"/>
                </a:solidFill>
              </a:rPr>
              <a:t> 8x7b achieve about 55% gpt4 performance.</a:t>
            </a:r>
          </a:p>
          <a:p>
            <a:pPr>
              <a:lnSpc>
                <a:spcPct val="150000"/>
              </a:lnSpc>
            </a:pPr>
            <a:endParaRPr lang="en-US" altLang="zh-TW" sz="3600" dirty="0"/>
          </a:p>
          <a:p>
            <a:pPr>
              <a:lnSpc>
                <a:spcPct val="150000"/>
              </a:lnSpc>
            </a:pPr>
            <a:endParaRPr lang="en-US" altLang="zh-TW" sz="3600" dirty="0"/>
          </a:p>
          <a:p>
            <a:pPr>
              <a:lnSpc>
                <a:spcPct val="150000"/>
              </a:lnSpc>
            </a:pPr>
            <a:endParaRPr lang="zh-TW" altLang="en-US" sz="3600" dirty="0"/>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r>
              <a:rPr kumimoji="1" lang="en-US" altLang="zh-TW" sz="3600" b="1" dirty="0">
                <a:solidFill>
                  <a:srgbClr val="002060"/>
                </a:solidFill>
              </a:rPr>
              <a:t>	For the metric the leaderboard uses is log loss, which could be formula as below:</a:t>
            </a: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r>
              <a:rPr kumimoji="1" lang="en-US" altLang="zh-TW" sz="3600" b="1" dirty="0">
                <a:solidFill>
                  <a:srgbClr val="002060"/>
                </a:solidFill>
                <a:latin typeface="Microsoft JhengHei" panose="020B0604030504040204" pitchFamily="34" charset="-120"/>
                <a:ea typeface="Microsoft JhengHei" panose="020B0604030504040204" pitchFamily="34" charset="-120"/>
              </a:rPr>
              <a:t>Methods:</a:t>
            </a:r>
          </a:p>
          <a:p>
            <a:pPr>
              <a:lnSpc>
                <a:spcPct val="150000"/>
              </a:lnSpc>
            </a:pPr>
            <a:r>
              <a:rPr kumimoji="1" lang="en-US" altLang="zh-TW" sz="3600" b="1" dirty="0">
                <a:solidFill>
                  <a:srgbClr val="002060"/>
                </a:solidFill>
              </a:rPr>
              <a:t>	For generating augmentation data, I choose the in-context-learning method to rebuild the response sentences with condense words and keep the details in the same time, the following is my prompt for llama 3.2:1b. Some of the origin LLM responses deliver long messages to describe their thoughts. </a:t>
            </a:r>
          </a:p>
          <a:p>
            <a:pPr>
              <a:lnSpc>
                <a:spcPct val="150000"/>
              </a:lnSpc>
            </a:pPr>
            <a:r>
              <a:rPr kumimoji="1" lang="en-US" altLang="zh-TW" sz="3600" b="1" dirty="0">
                <a:solidFill>
                  <a:srgbClr val="002060"/>
                </a:solidFill>
              </a:rPr>
              <a:t>I hope to use this method we could alleviate the sentences length bias.</a:t>
            </a: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endParaRPr kumimoji="1" lang="en-US" altLang="zh-TW" sz="3600" b="1" dirty="0">
              <a:solidFill>
                <a:srgbClr val="002060"/>
              </a:solidFill>
            </a:endParaRPr>
          </a:p>
          <a:p>
            <a:pPr>
              <a:lnSpc>
                <a:spcPct val="150000"/>
              </a:lnSpc>
            </a:pPr>
            <a:r>
              <a:rPr kumimoji="1" lang="en-US" altLang="zh-TW" sz="3600" b="1" dirty="0">
                <a:solidFill>
                  <a:srgbClr val="002060"/>
                </a:solidFill>
                <a:latin typeface="Microsoft JhengHei" panose="020B0604030504040204" pitchFamily="34" charset="-120"/>
                <a:ea typeface="Microsoft JhengHei" panose="020B0604030504040204" pitchFamily="34" charset="-120"/>
              </a:rPr>
              <a:t>Results:</a:t>
            </a:r>
          </a:p>
          <a:p>
            <a:pPr>
              <a:lnSpc>
                <a:spcPct val="150000"/>
              </a:lnSpc>
            </a:pPr>
            <a:r>
              <a:rPr kumimoji="1" lang="en-US" altLang="zh-TW" sz="3600" b="1" dirty="0">
                <a:solidFill>
                  <a:srgbClr val="002060"/>
                </a:solidFill>
              </a:rPr>
              <a:t>	Our best result so far is 1.05286, which is similar with the other CNN-based team. And if we use original CNNs method only, the score will be 1.06709. Our achievement is to determine whether the re-generate contents from another LLM could help classification task such this contest performance. It seems actually enhance the data diversity and could let model learn better about human’s preference.</a:t>
            </a:r>
          </a:p>
          <a:p>
            <a:pPr>
              <a:lnSpc>
                <a:spcPct val="150000"/>
              </a:lnSpc>
            </a:pPr>
            <a:endParaRPr kumimoji="1" lang="en-US" altLang="zh-TW" sz="3600" b="1" dirty="0">
              <a:solidFill>
                <a:srgbClr val="002060"/>
              </a:solidFill>
            </a:endParaRPr>
          </a:p>
          <a:p>
            <a:pPr>
              <a:lnSpc>
                <a:spcPct val="150000"/>
              </a:lnSpc>
            </a:pPr>
            <a:endParaRPr kumimoji="1" lang="zh-TW" altLang="en-US" sz="3600" b="1" dirty="0">
              <a:solidFill>
                <a:srgbClr val="002060"/>
              </a:solidFill>
            </a:endParaRPr>
          </a:p>
        </p:txBody>
      </p:sp>
      <p:pic>
        <p:nvPicPr>
          <p:cNvPr id="9" name="圖片 8">
            <a:extLst>
              <a:ext uri="{FF2B5EF4-FFF2-40B4-BE49-F238E27FC236}">
                <a16:creationId xmlns:a16="http://schemas.microsoft.com/office/drawing/2014/main" id="{A61F1775-F419-46DA-AF95-9D62FE3DDFED}"/>
              </a:ext>
            </a:extLst>
          </p:cNvPr>
          <p:cNvPicPr>
            <a:picLocks noChangeAspect="1"/>
          </p:cNvPicPr>
          <p:nvPr/>
        </p:nvPicPr>
        <p:blipFill>
          <a:blip r:embed="rId2"/>
          <a:stretch>
            <a:fillRect/>
          </a:stretch>
        </p:blipFill>
        <p:spPr>
          <a:xfrm>
            <a:off x="711448" y="13937140"/>
            <a:ext cx="10870952" cy="3170188"/>
          </a:xfrm>
          <a:prstGeom prst="rect">
            <a:avLst/>
          </a:prstGeom>
          <a:ln>
            <a:solidFill>
              <a:schemeClr val="tx1"/>
            </a:solidFill>
          </a:ln>
        </p:spPr>
      </p:pic>
      <p:pic>
        <p:nvPicPr>
          <p:cNvPr id="28" name="圖片 27">
            <a:extLst>
              <a:ext uri="{FF2B5EF4-FFF2-40B4-BE49-F238E27FC236}">
                <a16:creationId xmlns:a16="http://schemas.microsoft.com/office/drawing/2014/main" id="{04BC7811-0B3E-4908-896F-0513526CB014}"/>
              </a:ext>
            </a:extLst>
          </p:cNvPr>
          <p:cNvPicPr>
            <a:picLocks noChangeAspect="1"/>
          </p:cNvPicPr>
          <p:nvPr/>
        </p:nvPicPr>
        <p:blipFill>
          <a:blip r:embed="rId3"/>
          <a:stretch>
            <a:fillRect/>
          </a:stretch>
        </p:blipFill>
        <p:spPr>
          <a:xfrm>
            <a:off x="11877050" y="13937140"/>
            <a:ext cx="4209760" cy="1445351"/>
          </a:xfrm>
          <a:prstGeom prst="rect">
            <a:avLst/>
          </a:prstGeom>
        </p:spPr>
      </p:pic>
      <p:pic>
        <p:nvPicPr>
          <p:cNvPr id="29" name="圖片 28">
            <a:extLst>
              <a:ext uri="{FF2B5EF4-FFF2-40B4-BE49-F238E27FC236}">
                <a16:creationId xmlns:a16="http://schemas.microsoft.com/office/drawing/2014/main" id="{E0EDC9D9-70FC-4A2D-9E44-DC60BC74AB26}"/>
              </a:ext>
            </a:extLst>
          </p:cNvPr>
          <p:cNvPicPr>
            <a:picLocks noChangeAspect="1"/>
          </p:cNvPicPr>
          <p:nvPr/>
        </p:nvPicPr>
        <p:blipFill>
          <a:blip r:embed="rId4"/>
          <a:stretch>
            <a:fillRect/>
          </a:stretch>
        </p:blipFill>
        <p:spPr>
          <a:xfrm>
            <a:off x="11877050" y="15521042"/>
            <a:ext cx="4209760" cy="1586286"/>
          </a:xfrm>
          <a:prstGeom prst="rect">
            <a:avLst/>
          </a:prstGeom>
        </p:spPr>
      </p:pic>
      <p:pic>
        <p:nvPicPr>
          <p:cNvPr id="30" name="圖片 29">
            <a:extLst>
              <a:ext uri="{FF2B5EF4-FFF2-40B4-BE49-F238E27FC236}">
                <a16:creationId xmlns:a16="http://schemas.microsoft.com/office/drawing/2014/main" id="{21B27972-B497-4766-94A9-F2AF0A97AE86}"/>
              </a:ext>
            </a:extLst>
          </p:cNvPr>
          <p:cNvPicPr>
            <a:picLocks noChangeAspect="1"/>
          </p:cNvPicPr>
          <p:nvPr/>
        </p:nvPicPr>
        <p:blipFill>
          <a:blip r:embed="rId5"/>
          <a:stretch>
            <a:fillRect/>
          </a:stretch>
        </p:blipFill>
        <p:spPr>
          <a:xfrm>
            <a:off x="16381459" y="13937140"/>
            <a:ext cx="7918679" cy="1445351"/>
          </a:xfrm>
          <a:prstGeom prst="rect">
            <a:avLst/>
          </a:prstGeom>
        </p:spPr>
      </p:pic>
      <p:pic>
        <p:nvPicPr>
          <p:cNvPr id="31" name="圖片 30">
            <a:extLst>
              <a:ext uri="{FF2B5EF4-FFF2-40B4-BE49-F238E27FC236}">
                <a16:creationId xmlns:a16="http://schemas.microsoft.com/office/drawing/2014/main" id="{2BDFE330-F78A-42C5-B8C7-A6DA5A514A8A}"/>
              </a:ext>
            </a:extLst>
          </p:cNvPr>
          <p:cNvPicPr>
            <a:picLocks noChangeAspect="1"/>
          </p:cNvPicPr>
          <p:nvPr/>
        </p:nvPicPr>
        <p:blipFill>
          <a:blip r:embed="rId6"/>
          <a:stretch>
            <a:fillRect/>
          </a:stretch>
        </p:blipFill>
        <p:spPr>
          <a:xfrm>
            <a:off x="16381459" y="15551471"/>
            <a:ext cx="7918679" cy="1497230"/>
          </a:xfrm>
          <a:prstGeom prst="rect">
            <a:avLst/>
          </a:prstGeom>
        </p:spPr>
      </p:pic>
      <p:pic>
        <p:nvPicPr>
          <p:cNvPr id="32" name="圖片 31">
            <a:extLst>
              <a:ext uri="{FF2B5EF4-FFF2-40B4-BE49-F238E27FC236}">
                <a16:creationId xmlns:a16="http://schemas.microsoft.com/office/drawing/2014/main" id="{60AFAF31-C0BE-496C-A626-AF965F532467}"/>
              </a:ext>
            </a:extLst>
          </p:cNvPr>
          <p:cNvPicPr>
            <a:picLocks noChangeAspect="1"/>
          </p:cNvPicPr>
          <p:nvPr/>
        </p:nvPicPr>
        <p:blipFill>
          <a:blip r:embed="rId7"/>
          <a:stretch>
            <a:fillRect/>
          </a:stretch>
        </p:blipFill>
        <p:spPr>
          <a:xfrm>
            <a:off x="373528" y="25646931"/>
            <a:ext cx="13520072" cy="5218626"/>
          </a:xfrm>
          <a:prstGeom prst="rect">
            <a:avLst/>
          </a:prstGeom>
        </p:spPr>
      </p:pic>
      <p:sp>
        <p:nvSpPr>
          <p:cNvPr id="33" name="矩形 32">
            <a:extLst>
              <a:ext uri="{FF2B5EF4-FFF2-40B4-BE49-F238E27FC236}">
                <a16:creationId xmlns:a16="http://schemas.microsoft.com/office/drawing/2014/main" id="{679540C9-E83B-4D17-A6B6-B1AEB8C41B07}"/>
              </a:ext>
            </a:extLst>
          </p:cNvPr>
          <p:cNvSpPr/>
          <p:nvPr/>
        </p:nvSpPr>
        <p:spPr>
          <a:xfrm>
            <a:off x="14326175" y="25581616"/>
            <a:ext cx="15531498" cy="3662541"/>
          </a:xfrm>
          <a:prstGeom prst="rect">
            <a:avLst/>
          </a:prstGeom>
          <a:ln>
            <a:solidFill>
              <a:schemeClr val="tx1"/>
            </a:solidFill>
          </a:ln>
        </p:spPr>
        <p:txBody>
          <a:bodyPr wrap="square">
            <a:spAutoFit/>
          </a:bodyPr>
          <a:lstStyle/>
          <a:p>
            <a:r>
              <a:rPr lang="en-US" altLang="zh-TW" sz="1000" dirty="0">
                <a:solidFill>
                  <a:srgbClr val="CCCCCC"/>
                </a:solidFill>
                <a:latin typeface="Consolas" panose="020B0609020204030204" pitchFamily="49" charset="0"/>
              </a:rPr>
              <a:t>"The question of whether it is morally right to aim for a certain percentage of females in managerial positions is a complex ethical issue that involves considerations of fairness, equality, diversity, and discrimination.\\n\\</a:t>
            </a:r>
            <a:r>
              <a:rPr lang="en-US" altLang="zh-TW" sz="1000" dirty="0" err="1">
                <a:solidFill>
                  <a:srgbClr val="CCCCCC"/>
                </a:solidFill>
                <a:latin typeface="Consolas" panose="020B0609020204030204" pitchFamily="49" charset="0"/>
              </a:rPr>
              <a:t>nHere</a:t>
            </a:r>
            <a:r>
              <a:rPr lang="en-US" altLang="zh-TW" sz="1000" dirty="0">
                <a:solidFill>
                  <a:srgbClr val="CCCCCC"/>
                </a:solidFill>
                <a:latin typeface="Consolas" panose="020B0609020204030204" pitchFamily="49" charset="0"/>
              </a:rPr>
              <a:t> are some arguments in favor of and against such policies:\\n\\n**Arguments in favor:**\\n\\n1. **Correcting Historical Inequities:** Women have historically been underrepresented in leadership roles due to various cultural, institutional, and social barriers. Aiming for a specific percentage can be seen as a corrective measure to address past and ongoing discrimination.\\n\\n2. **Promoting Diversity:** Diverse leadership teams can enhance decision-making and represent a broader range of perspectives. This can lead to better outcomes for organizations and society as a whole.\\n\\n3. **Equality of Opportunity:** Setting targets for female representation in management can help ensure that women have equal opportunities to advance in their careers.\\n\\n4. **Role Modeling:** Increased visibility of female leaders can inspire and encourage other women and girls to pursue leadership roles.\\n\\n**Arguments against:**\\n\\n1. **Reverse Discrimination:** Setting a quota for female representation might lead to the perception or reality of reverse discrimination, where men might be overlooked for positions despite being qualified, simply to meet the gender target.\\n\\n2. **Meritocracy Concerns:** Critics argue that employment and promotion should be based solely on merit and qualifications, not gender. They fear that quotas could compromise the quality of leadership if less qualified individuals are promoted to meet gender targets.\\n\\n3. **Tokenism:** There is a risk that women appointed to meet quotas might be seen as \\"tokens,\\" undermining their legitimacy and potentially leading to resentment among colleagues.\\n\\n4. **Oversimplification of Diversity:** Focusing only on gender might overlook other important aspects of diversity, such as race, ethnicity, socioeconomic background, or sexual orientation.\\n\\</a:t>
            </a:r>
            <a:r>
              <a:rPr lang="en-US" altLang="zh-TW" sz="1000" dirty="0" err="1">
                <a:solidFill>
                  <a:srgbClr val="CCCCCC"/>
                </a:solidFill>
                <a:latin typeface="Consolas" panose="020B0609020204030204" pitchFamily="49" charset="0"/>
              </a:rPr>
              <a:t>nUltimately</a:t>
            </a:r>
            <a:r>
              <a:rPr lang="en-US" altLang="zh-TW" sz="1000" dirty="0">
                <a:solidFill>
                  <a:srgbClr val="CCCCCC"/>
                </a:solidFill>
                <a:latin typeface="Consolas" panose="020B0609020204030204" pitchFamily="49" charset="0"/>
              </a:rPr>
              <a:t>, the morality of aiming for a certain percentage of females in managerial positions depends on one\'s ethical framework and the context in which such policies are implemented. Proponents of gender diversity targets often argue that these measures are necessary as a transitional mechanism to create a level playing field, while opponents may argue for a \\"color-blind\\" or \\"gender-blind\\" approach to hiring and promotions.\\n\\</a:t>
            </a:r>
            <a:r>
              <a:rPr lang="en-US" altLang="zh-TW" sz="1000" dirty="0" err="1">
                <a:solidFill>
                  <a:srgbClr val="CCCCCC"/>
                </a:solidFill>
                <a:latin typeface="Consolas" panose="020B0609020204030204" pitchFamily="49" charset="0"/>
              </a:rPr>
              <a:t>nOrganizations</a:t>
            </a:r>
            <a:r>
              <a:rPr lang="en-US" altLang="zh-TW" sz="1000" dirty="0">
                <a:solidFill>
                  <a:srgbClr val="CCCCCC"/>
                </a:solidFill>
                <a:latin typeface="Consolas" panose="020B0609020204030204" pitchFamily="49" charset="0"/>
              </a:rPr>
              <a:t> and societies must carefully consider the implications of these strategies and strive to implement policies that promote fairness and equality while minimizing negative consequences. It is also important to address the root causes of gender inequality, such as unconscious bias, work-life balance challenges, and lack of supportive policies, to create an environment where everyone has the opportunity to succeed based on their capabilities and </a:t>
            </a:r>
            <a:r>
              <a:rPr lang="en-US" altLang="zh-TW" sz="1000" dirty="0" err="1">
                <a:solidFill>
                  <a:srgbClr val="CCCCCC"/>
                </a:solidFill>
                <a:latin typeface="Consolas" panose="020B0609020204030204" pitchFamily="49" charset="0"/>
              </a:rPr>
              <a:t>contributions.","Ah</a:t>
            </a:r>
            <a:r>
              <a:rPr lang="en-US" altLang="zh-TW" sz="1000" dirty="0">
                <a:solidFill>
                  <a:srgbClr val="CCCCCC"/>
                </a:solidFill>
                <a:latin typeface="Consolas" panose="020B0609020204030204" pitchFamily="49" charset="0"/>
              </a:rPr>
              <a:t>, the age-old culinary conundrum that has divided nations and dinner tables: does pineapple belong on a pizza? The tropical twist of pineapple on pizza, known as Hawaiian pizza, is a hotly debated topic where taste buds battle and pizza purists protest.\\n\\</a:t>
            </a:r>
            <a:r>
              <a:rPr lang="en-US" altLang="zh-TW" sz="1000" dirty="0" err="1">
                <a:solidFill>
                  <a:srgbClr val="CCCCCC"/>
                </a:solidFill>
                <a:latin typeface="Consolas" panose="020B0609020204030204" pitchFamily="49" charset="0"/>
              </a:rPr>
              <a:t>nLet</a:t>
            </a:r>
            <a:r>
              <a:rPr lang="en-US" altLang="zh-TW" sz="1000" dirty="0">
                <a:solidFill>
                  <a:srgbClr val="CCCCCC"/>
                </a:solidFill>
                <a:latin typeface="Consolas" panose="020B0609020204030204" pitchFamily="49" charset="0"/>
              </a:rPr>
              <a:t>\'s slice into the debate with a zest of fun:\\n\\n**Team Pineapple:** \\"Absolutely, yes! Pineapple on pizza is like a beach party in your mouth. The sweet juiciness of pineapple chunks frolicking with savory ham or bacon creates a flavor wave that surfs across the cheesy ocean of deliciousness. It\'s the Mardi Gras of pizzas, where sweet meets savory in a jubilant jamboree!\\"\\n\\n**Team No-Pineapple:** \\"No way, not in a million pizzas! Pineapple is a fruit that should be sunbathing on a tropical fruit platter, not freeloading on a sacred slice of pizza. The thought of warm, melty cheese conspiring with pineapple\'s sugary mischief is enough to make Italian ancestors turn in their tomato patches. Keep the pineapple in the fruit salad where it belongs!\\"\\n\\nAt the end of the day, whether pineapple belongs on pizza is a matter of personal taste. Some say it\'s a match made in heaven, others say it\'s a culinary crime. But let\'s face it, in the world of pizza toppings, where you can find everything from anchovies to zucchini, there\'s room for a little pineapple pizzazz. So, if your taste buds crave that sweet and tangy twist, go ahead and let your pineapple flag fly atop that glorious cheese-covered </a:t>
            </a:r>
            <a:r>
              <a:rPr lang="en-US" altLang="zh-TW" sz="1400" dirty="0">
                <a:solidFill>
                  <a:srgbClr val="CCCCCC"/>
                </a:solidFill>
                <a:latin typeface="Consolas" panose="020B0609020204030204" pitchFamily="49" charset="0"/>
              </a:rPr>
              <a:t>dough. Bon app\\u00e9tit, or as they say in pineapple paradise, \\"Aloha-</a:t>
            </a:r>
            <a:r>
              <a:rPr lang="en-US" altLang="zh-TW" sz="1400" dirty="0" err="1">
                <a:solidFill>
                  <a:srgbClr val="CCCCCC"/>
                </a:solidFill>
                <a:latin typeface="Consolas" panose="020B0609020204030204" pitchFamily="49" charset="0"/>
              </a:rPr>
              <a:t>ppetite</a:t>
            </a:r>
            <a:r>
              <a:rPr lang="en-US" altLang="zh-TW" sz="1400" dirty="0">
                <a:solidFill>
                  <a:srgbClr val="CCCCCC"/>
                </a:solidFill>
                <a:latin typeface="Consolas" panose="020B0609020204030204" pitchFamily="49" charset="0"/>
              </a:rPr>
              <a:t>!\\" \\ud83c\\udf4d\\ud83c\\udf55"</a:t>
            </a:r>
            <a:endParaRPr lang="zh-TW" altLang="en-US" sz="1400" dirty="0"/>
          </a:p>
        </p:txBody>
      </p:sp>
      <p:sp>
        <p:nvSpPr>
          <p:cNvPr id="34" name="矩形 33">
            <a:extLst>
              <a:ext uri="{FF2B5EF4-FFF2-40B4-BE49-F238E27FC236}">
                <a16:creationId xmlns:a16="http://schemas.microsoft.com/office/drawing/2014/main" id="{AA13BBF4-084F-44B2-877D-81FB7188C4D5}"/>
              </a:ext>
            </a:extLst>
          </p:cNvPr>
          <p:cNvSpPr/>
          <p:nvPr/>
        </p:nvSpPr>
        <p:spPr>
          <a:xfrm>
            <a:off x="14326917" y="29575791"/>
            <a:ext cx="15531498" cy="1754326"/>
          </a:xfrm>
          <a:prstGeom prst="rect">
            <a:avLst/>
          </a:prstGeom>
          <a:ln>
            <a:solidFill>
              <a:schemeClr val="tx1"/>
            </a:solidFill>
          </a:ln>
        </p:spPr>
        <p:txBody>
          <a:bodyPr wrap="square">
            <a:spAutoFit/>
          </a:bodyPr>
          <a:lstStyle/>
          <a:p>
            <a:r>
              <a:rPr lang="en-US" altLang="zh-TW" dirty="0">
                <a:solidFill>
                  <a:srgbClr val="CCCCCC"/>
                </a:solidFill>
                <a:latin typeface="Consolas" panose="020B0609020204030204" pitchFamily="49" charset="0"/>
              </a:rPr>
              <a:t>'The question of whether it is morally right to aim for a certain percentage of females in managerial positions involves complex considerations of fairness, equality, diversity, and discrimination. While some argue that this approach can correct historical inequities and promote diversity, others fear potential negative consequences such as reverse discrimination, tokenism, and oversimplification of diversity.', 'The debate over whether pineapple belongs on a pizza is ongoing, with some passionately advocating for its inclusion and others fiercely opposing it, citing personal taste preferences.'</a:t>
            </a:r>
            <a:endParaRPr lang="zh-TW" altLang="en-US" dirty="0"/>
          </a:p>
        </p:txBody>
      </p:sp>
      <p:cxnSp>
        <p:nvCxnSpPr>
          <p:cNvPr id="36" name="直線單箭頭接點 35">
            <a:extLst>
              <a:ext uri="{FF2B5EF4-FFF2-40B4-BE49-F238E27FC236}">
                <a16:creationId xmlns:a16="http://schemas.microsoft.com/office/drawing/2014/main" id="{1203EA96-18D3-4337-848A-82255BFAFA8E}"/>
              </a:ext>
            </a:extLst>
          </p:cNvPr>
          <p:cNvCxnSpPr>
            <a:cxnSpLocks/>
            <a:stCxn id="33" idx="2"/>
            <a:endCxn id="34" idx="0"/>
          </p:cNvCxnSpPr>
          <p:nvPr/>
        </p:nvCxnSpPr>
        <p:spPr>
          <a:xfrm>
            <a:off x="22091924" y="29244157"/>
            <a:ext cx="742" cy="3316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3" name="圖片 42">
            <a:extLst>
              <a:ext uri="{FF2B5EF4-FFF2-40B4-BE49-F238E27FC236}">
                <a16:creationId xmlns:a16="http://schemas.microsoft.com/office/drawing/2014/main" id="{A673551E-790E-418E-B63F-76B334D0F6D1}"/>
              </a:ext>
            </a:extLst>
          </p:cNvPr>
          <p:cNvPicPr>
            <a:picLocks noChangeAspect="1"/>
          </p:cNvPicPr>
          <p:nvPr/>
        </p:nvPicPr>
        <p:blipFill>
          <a:blip r:embed="rId8"/>
          <a:stretch>
            <a:fillRect/>
          </a:stretch>
        </p:blipFill>
        <p:spPr>
          <a:xfrm>
            <a:off x="4460279" y="35598704"/>
            <a:ext cx="20257550" cy="3680205"/>
          </a:xfrm>
          <a:prstGeom prst="rect">
            <a:avLst/>
          </a:prstGeom>
        </p:spPr>
      </p:pic>
      <p:pic>
        <p:nvPicPr>
          <p:cNvPr id="44" name="圖片 43">
            <a:extLst>
              <a:ext uri="{FF2B5EF4-FFF2-40B4-BE49-F238E27FC236}">
                <a16:creationId xmlns:a16="http://schemas.microsoft.com/office/drawing/2014/main" id="{390E1D71-15ED-48D5-A0FD-ACE99D5E15DD}"/>
              </a:ext>
            </a:extLst>
          </p:cNvPr>
          <p:cNvPicPr>
            <a:picLocks noChangeAspect="1"/>
          </p:cNvPicPr>
          <p:nvPr/>
        </p:nvPicPr>
        <p:blipFill>
          <a:blip r:embed="rId9"/>
          <a:stretch>
            <a:fillRect/>
          </a:stretch>
        </p:blipFill>
        <p:spPr>
          <a:xfrm>
            <a:off x="8495499" y="19560222"/>
            <a:ext cx="11661351" cy="1586286"/>
          </a:xfrm>
          <a:prstGeom prst="rect">
            <a:avLst/>
          </a:prstGeom>
        </p:spPr>
      </p:pic>
      <p:pic>
        <p:nvPicPr>
          <p:cNvPr id="45" name="圖片 44">
            <a:extLst>
              <a:ext uri="{FF2B5EF4-FFF2-40B4-BE49-F238E27FC236}">
                <a16:creationId xmlns:a16="http://schemas.microsoft.com/office/drawing/2014/main" id="{CA141A68-B91B-4025-83D2-FB7C68C2214A}"/>
              </a:ext>
            </a:extLst>
          </p:cNvPr>
          <p:cNvPicPr>
            <a:picLocks noChangeAspect="1"/>
          </p:cNvPicPr>
          <p:nvPr/>
        </p:nvPicPr>
        <p:blipFill rotWithShape="1">
          <a:blip r:embed="rId10"/>
          <a:srcRect l="1460"/>
          <a:stretch/>
        </p:blipFill>
        <p:spPr>
          <a:xfrm>
            <a:off x="4460279" y="39558264"/>
            <a:ext cx="20257550" cy="2912463"/>
          </a:xfrm>
          <a:prstGeom prst="rect">
            <a:avLst/>
          </a:prstGeom>
        </p:spPr>
      </p:pic>
    </p:spTree>
    <p:extLst>
      <p:ext uri="{BB962C8B-B14F-4D97-AF65-F5344CB8AC3E}">
        <p14:creationId xmlns:p14="http://schemas.microsoft.com/office/powerpoint/2010/main" val="183000483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1448</Words>
  <Application>Microsoft Office PowerPoint</Application>
  <PresentationFormat>自訂</PresentationFormat>
  <Paragraphs>33</Paragraphs>
  <Slides>1</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맑은 고딕</vt:lpstr>
      <vt:lpstr>Microsoft JhengHei</vt:lpstr>
      <vt:lpstr>新細明體</vt:lpstr>
      <vt:lpstr>Arial</vt:lpstr>
      <vt:lpstr>Calibri</vt:lpstr>
      <vt:lpstr>Calibri Light</vt:lpstr>
      <vt:lpstr>Consolas</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WSCP助理</dc:creator>
  <cp:lastModifiedBy>BSCHAO</cp:lastModifiedBy>
  <cp:revision>13</cp:revision>
  <dcterms:created xsi:type="dcterms:W3CDTF">2022-04-27T06:39:03Z</dcterms:created>
  <dcterms:modified xsi:type="dcterms:W3CDTF">2024-12-18T16:22:22Z</dcterms:modified>
</cp:coreProperties>
</file>