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5143500" cx="9144000"/>
  <p:notesSz cx="6858000" cy="9144000"/>
  <p:embeddedFontLst>
    <p:embeddedFont>
      <p:font typeface="Tahoma"/>
      <p:regular r:id="rId46"/>
      <p:bold r:id="rId47"/>
    </p:embeddedFont>
    <p:embeddedFont>
      <p:font typeface="Average"/>
      <p:regular r:id="rId48"/>
    </p:embeddedFont>
    <p:embeddedFont>
      <p:font typeface="Oswald"/>
      <p:regular r:id="rId49"/>
      <p:bold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AF5C3A3-9EB5-4A57-B004-7A918060761A}">
  <a:tblStyle styleId="{2AF5C3A3-9EB5-4A57-B004-7A918060761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Tahoma-regular.fntdata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Average-regular.fntdata"/><Relationship Id="rId47" Type="http://schemas.openxmlformats.org/officeDocument/2006/relationships/font" Target="fonts/Tahoma-bold.fntdata"/><Relationship Id="rId49" Type="http://schemas.openxmlformats.org/officeDocument/2006/relationships/font" Target="fonts/Oswald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schemas.openxmlformats.org/officeDocument/2006/relationships/font" Target="fonts/Oswald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796cdb7b52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796cdb7b52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796cdb7b52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796cdb7b52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796cdb7b52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796cdb7b52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96cdb7b52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796cdb7b52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796cdb7b52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796cdb7b52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796cdb7b52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796cdb7b52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796cdb7b52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796cdb7b52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796cdb7b52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796cdb7b52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796cdb7b52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796cdb7b52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7a6e7af41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7a6e7af41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796cdb7b52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796cdb7b52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796cdb7b52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796cdb7b52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796cdb7b52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796cdb7b52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796cdb7b52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796cdb7b52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796cdb7b52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796cdb7b52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796cdb7b52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796cdb7b52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796cdb7b52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796cdb7b52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796cdb7b52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796cdb7b52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796cdb7b52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796cdb7b52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796cdb7b52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796cdb7b52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796cdb7b52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796cdb7b52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796cdb7b52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796cdb7b52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7a6e7af41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7a6e7af41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7a6e7af41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7a6e7af41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7a6e7af41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7a6e7af41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7a6e7af41d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7a6e7af41d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7a6e7af41d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7a6e7af41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7a6e7af41d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7a6e7af41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796cdb7b52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796cdb7b52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796cdb7b52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796cdb7b52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796cdb7b52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796cdb7b52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7a6e7af41d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7a6e7af41d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7a6e7af4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7a6e7af4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796cdb7b52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796cdb7b52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96cdb7b52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796cdb7b52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796cdb7b52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796cdb7b52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a6e7af41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7a6e7af41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796cdb7b52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796cdb7b52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ir.by/developer/csharp/sborka" TargetMode="External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learn.microsoft.com/ru-ru/dotnet/standard/assembly/#assembly-manifest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465524" y="1016500"/>
            <a:ext cx="83169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CC"/>
              </a:buClr>
              <a:buSzPts val="990"/>
              <a:buFont typeface="Tahoma"/>
              <a:buNone/>
            </a:pPr>
            <a:r>
              <a:rPr lang="ru" sz="4200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Объектно-ориентированное  программирование </a:t>
            </a:r>
            <a:endParaRPr sz="492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>
                <a:solidFill>
                  <a:schemeClr val="dk1"/>
                </a:solidFill>
              </a:rPr>
              <a:t>Панченко Ольга Леонидовна</a:t>
            </a:r>
            <a:endParaRPr sz="3100">
              <a:solidFill>
                <a:schemeClr val="dk1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587575" y="3684575"/>
            <a:ext cx="7085100" cy="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кафедра Программной  инженерии ауд. 206-1</a:t>
            </a:r>
            <a:endParaRPr sz="19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консультации Пн 11:00 226-1</a:t>
            </a:r>
            <a:endParaRPr sz="19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273400"/>
            <a:ext cx="8520600" cy="3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C145"/>
              </a:buClr>
              <a:buSzPts val="2560"/>
              <a:buFont typeface="Arial"/>
              <a:buChar char="►"/>
            </a:pPr>
            <a:r>
              <a:rPr b="1" lang="ru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2. Работа на многих платформах.</a:t>
            </a:r>
            <a:r>
              <a:rPr lang="ru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098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3C145"/>
              </a:buClr>
              <a:buSzPts val="192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3C145"/>
              </a:buClr>
              <a:buSzPts val="1920"/>
              <a:buFont typeface="Arial"/>
              <a:buChar char="►"/>
            </a:pPr>
            <a:r>
              <a:rPr lang="ru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При компиляции кода компиляторы  NET Framework генерируют код на промежуточном языке (</a:t>
            </a:r>
            <a:r>
              <a:rPr b="1" lang="ru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CIL</a:t>
            </a:r>
            <a:r>
              <a:rPr lang="ru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1" lang="ru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Common Intermediate Language</a:t>
            </a:r>
            <a:r>
              <a:rPr lang="ru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). При исполнении CLR  транслирует CIL-код в команды соответствующего процессора. </a:t>
            </a:r>
            <a:endParaRPr/>
          </a:p>
        </p:txBody>
      </p:sp>
      <p:sp>
        <p:nvSpPr>
          <p:cNvPr id="126" name="Google Shape;126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642950"/>
            <a:ext cx="8520600" cy="39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C145"/>
              </a:buClr>
              <a:buSzPts val="2560"/>
              <a:buFont typeface="Arial"/>
              <a:buChar char="►"/>
            </a:pPr>
            <a:r>
              <a:rPr b="1" lang="ru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3. Упрощенное повторное использование кода.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3C145"/>
              </a:buClr>
              <a:buSzPts val="2560"/>
              <a:buFont typeface="Arial"/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A3C145"/>
              </a:buClr>
              <a:buSzPts val="2240"/>
              <a:buFont typeface="Arial"/>
              <a:buChar char="►"/>
            </a:pPr>
            <a:r>
              <a:rPr b="1" lang="ru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ru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CLR позволяет типы разработанные на одном языке использовать в других языках. </a:t>
            </a:r>
            <a:endParaRPr/>
          </a:p>
        </p:txBody>
      </p:sp>
      <p:sp>
        <p:nvSpPr>
          <p:cNvPr id="133" name="Google Shape;133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445025"/>
            <a:ext cx="8520600" cy="41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C145"/>
              </a:buClr>
              <a:buSzPts val="2560"/>
              <a:buFont typeface="Arial"/>
              <a:buChar char="►"/>
            </a:pPr>
            <a:r>
              <a:rPr b="1" lang="ru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4. Автоматическое управление памятью. </a:t>
            </a:r>
            <a:endParaRPr b="1"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3C145"/>
              </a:buClr>
              <a:buSzPts val="2560"/>
              <a:buFont typeface="Arial"/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A3C145"/>
              </a:buClr>
              <a:buSzPts val="2240"/>
              <a:buFont typeface="Arial"/>
              <a:buChar char="►"/>
            </a:pPr>
            <a:r>
              <a:rPr lang="ru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CLR автоматически отслеживает использование ресурсов. Сборщик мусора. 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234550" y="445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C145"/>
              </a:buClr>
              <a:buSzPts val="2560"/>
              <a:buFont typeface="Arial"/>
              <a:buChar char="►"/>
            </a:pPr>
            <a:r>
              <a:rPr b="1" lang="ru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5. Проверка безопасности типов. </a:t>
            </a:r>
            <a:endParaRPr b="1"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3C145"/>
              </a:buClr>
              <a:buSzPts val="2560"/>
              <a:buFont typeface="Arial"/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A3C145"/>
              </a:buClr>
              <a:buSzPts val="2240"/>
              <a:buFont typeface="Arial"/>
              <a:buChar char="►"/>
            </a:pPr>
            <a:r>
              <a:rPr lang="ru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При работе в CLR практически исключена возможность записать (стереть) данные в область памяти, которая для этого не предназначена. Нет возможности передать управление в произвольную точку.</a:t>
            </a:r>
            <a:r>
              <a:rPr b="1" lang="ru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ru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endParaRPr/>
          </a:p>
        </p:txBody>
      </p:sp>
      <p:sp>
        <p:nvSpPr>
          <p:cNvPr id="147" name="Google Shape;147;p2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11700" y="445025"/>
            <a:ext cx="8520600" cy="41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C145"/>
              </a:buClr>
              <a:buSzPts val="2560"/>
              <a:buFont typeface="Arial"/>
              <a:buChar char="►"/>
            </a:pPr>
            <a:r>
              <a:rPr b="1" lang="ru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6. Единый принцип обработки сбоев. </a:t>
            </a:r>
            <a:endParaRPr b="1"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3C145"/>
              </a:buClr>
              <a:buSzPts val="2560"/>
              <a:buFont typeface="Arial"/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A3C145"/>
              </a:buClr>
              <a:buSzPts val="2240"/>
              <a:buFont typeface="Arial"/>
              <a:buChar char="►"/>
            </a:pPr>
            <a:r>
              <a:rPr lang="ru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Один из самых неприятных моментов в Window-программирование – это отсутствие  единой системы обработки ошибок и сбоев: возврат функций, коды состояний, HRESULT, исключения  и т.п. Для обработки  ошибок и сбоев в CLR используется только механизм исключений. </a:t>
            </a:r>
            <a:endParaRPr/>
          </a:p>
        </p:txBody>
      </p:sp>
      <p:sp>
        <p:nvSpPr>
          <p:cNvPr id="154" name="Google Shape;154;p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311700" y="501500"/>
            <a:ext cx="8520600" cy="40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C145"/>
              </a:buClr>
              <a:buSzPts val="2560"/>
              <a:buFont typeface="Arial"/>
              <a:buChar char="►"/>
            </a:pPr>
            <a:r>
              <a:rPr lang="ru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7.  </a:t>
            </a:r>
            <a:r>
              <a:rPr b="1" lang="ru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Взаимодействие с существующим кодом</a:t>
            </a:r>
            <a:r>
              <a:rPr lang="ru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 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3C145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A3C145"/>
              </a:buClr>
              <a:buSzPts val="2240"/>
              <a:buFont typeface="Arial"/>
              <a:buChar char="►"/>
            </a:pPr>
            <a:r>
              <a:rPr lang="ru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Поддерживаются  функции Win32 DLL – библиотек.</a:t>
            </a:r>
            <a:endParaRPr/>
          </a:p>
        </p:txBody>
      </p:sp>
      <p:sp>
        <p:nvSpPr>
          <p:cNvPr id="161" name="Google Shape;161;p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311700" y="501500"/>
            <a:ext cx="8520600" cy="40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C145"/>
              </a:buClr>
              <a:buSzPts val="2560"/>
              <a:buFont typeface="Arial"/>
              <a:buChar char="►"/>
            </a:pPr>
            <a:r>
              <a:rPr b="1" lang="ru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8. Проблемы с версиями. 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3C145"/>
              </a:buClr>
              <a:buSzPts val="2560"/>
              <a:buFont typeface="Arial"/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3C145"/>
              </a:buClr>
              <a:buSzPts val="2560"/>
              <a:buFont typeface="Arial"/>
              <a:buChar char="►"/>
            </a:pPr>
            <a:r>
              <a:rPr lang="ru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ru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В Windows возникают проблемы связанные с  совместимостью  DLL-библиотек. .NET Framework приложение всегда работает с компонентами с которыми компилировалось и тестировалось приложение.</a:t>
            </a:r>
            <a:endParaRPr/>
          </a:p>
        </p:txBody>
      </p:sp>
      <p:sp>
        <p:nvSpPr>
          <p:cNvPr id="168" name="Google Shape;168;p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-2246150" y="26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822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CLR</a:t>
            </a:r>
            <a:endParaRPr b="1" sz="4044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9"/>
          <p:cNvSpPr txBox="1"/>
          <p:nvPr/>
        </p:nvSpPr>
        <p:spPr>
          <a:xfrm>
            <a:off x="150049" y="627766"/>
            <a:ext cx="5600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 Language Runtime</a:t>
            </a:r>
            <a:endParaRPr b="1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9"/>
          <p:cNvSpPr txBox="1"/>
          <p:nvPr/>
        </p:nvSpPr>
        <p:spPr>
          <a:xfrm>
            <a:off x="202450" y="1104775"/>
            <a:ext cx="4823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 это исполняющая среда для выполнения </a:t>
            </a:r>
            <a:r>
              <a:rPr lang="ru" sz="18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IL</a:t>
            </a:r>
            <a:r>
              <a:rPr lang="ru" sz="1800">
                <a:solidFill>
                  <a:schemeClr val="dk1"/>
                </a:solidFill>
              </a:rPr>
              <a:t> (промежуточного кода).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76" name="Google Shape;176;p29"/>
          <p:cNvSpPr txBox="1"/>
          <p:nvPr/>
        </p:nvSpPr>
        <p:spPr>
          <a:xfrm>
            <a:off x="150050" y="2365800"/>
            <a:ext cx="68922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Функции:</a:t>
            </a:r>
            <a:endParaRPr sz="1900">
              <a:solidFill>
                <a:schemeClr val="dk1"/>
              </a:solidFill>
            </a:endParaRPr>
          </a:p>
          <a:p>
            <a:pPr indent="-246062" lvl="0" marL="21431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ru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управление памятью;</a:t>
            </a:r>
            <a:endParaRPr sz="1900">
              <a:solidFill>
                <a:schemeClr val="dk1"/>
              </a:solidFill>
            </a:endParaRPr>
          </a:p>
          <a:p>
            <a:pPr indent="-246062" lvl="0" marL="21431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ru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выполнение потоков;</a:t>
            </a:r>
            <a:endParaRPr sz="1900">
              <a:solidFill>
                <a:schemeClr val="dk1"/>
              </a:solidFill>
            </a:endParaRPr>
          </a:p>
          <a:p>
            <a:pPr indent="-246062" lvl="0" marL="21431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ru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выполнение кода;</a:t>
            </a:r>
            <a:endParaRPr sz="1900">
              <a:solidFill>
                <a:schemeClr val="dk1"/>
              </a:solidFill>
            </a:endParaRPr>
          </a:p>
          <a:p>
            <a:pPr indent="-246062" lvl="0" marL="21431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ru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проверка безопасности кода;</a:t>
            </a:r>
            <a:endParaRPr sz="1900">
              <a:solidFill>
                <a:schemeClr val="dk1"/>
              </a:solidFill>
            </a:endParaRPr>
          </a:p>
          <a:p>
            <a:pPr indent="-246062" lvl="0" marL="21431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ru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управление системными службами и т.д. 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177" name="Google Shape;177;p2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9750" y="-2"/>
            <a:ext cx="4254254" cy="375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CC"/>
              </a:buClr>
              <a:buSzPct val="100000"/>
              <a:buFont typeface="Tahoma"/>
              <a:buNone/>
            </a:pPr>
            <a:r>
              <a:rPr lang="ru" sz="3600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Структура среды выполнения CLR</a:t>
            </a:r>
            <a:endParaRPr sz="4400">
              <a:solidFill>
                <a:srgbClr val="FFFFCC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425" y="686525"/>
            <a:ext cx="7674825" cy="462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83500" y="94325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CC"/>
              </a:buClr>
              <a:buSzPct val="100000"/>
              <a:buFont typeface="Tahoma"/>
              <a:buNone/>
            </a:pPr>
            <a:r>
              <a:rPr b="1" lang="ru" sz="3200" u="sng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Компиляция исходного кода в управляемые модули</a:t>
            </a:r>
            <a:endParaRPr/>
          </a:p>
        </p:txBody>
      </p:sp>
      <p:sp>
        <p:nvSpPr>
          <p:cNvPr id="192" name="Google Shape;192;p31"/>
          <p:cNvSpPr txBox="1"/>
          <p:nvPr>
            <p:ph idx="1" type="body"/>
          </p:nvPr>
        </p:nvSpPr>
        <p:spPr>
          <a:xfrm>
            <a:off x="879500" y="1476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457200" lvl="0" marL="59436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3C145"/>
              </a:buClr>
              <a:buSzPts val="2560"/>
              <a:buFont typeface="Arial"/>
              <a:buNone/>
            </a:pPr>
            <a:r>
              <a:rPr lang="ru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assembly</a:t>
            </a:r>
            <a:endParaRPr/>
          </a:p>
        </p:txBody>
      </p:sp>
      <p:sp>
        <p:nvSpPr>
          <p:cNvPr id="193" name="Google Shape;193;p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94" name="Google Shape;19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012" y="1058037"/>
            <a:ext cx="7016750" cy="3919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ru" sz="3200">
                <a:latin typeface="Tahoma"/>
                <a:ea typeface="Tahoma"/>
                <a:cs typeface="Tahoma"/>
                <a:sym typeface="Tahoma"/>
              </a:rPr>
              <a:t>1 семестр  - 1лб. + 1лк. (36+36) 🡪  экз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102900" y="1563975"/>
            <a:ext cx="937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114300" lvl="0" marL="1257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054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Как будут выставляться оценки</a:t>
            </a:r>
            <a:endParaRPr sz="5054">
              <a:solidFill>
                <a:srgbClr val="FFFFCC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CC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4137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40% - оценка за лб + оценка за аттестации</a:t>
            </a:r>
            <a:endParaRPr sz="4137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4137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ru" sz="4137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10% - оценка за тесты на лк + доп. вопр. после ЛК </a:t>
            </a:r>
            <a:endParaRPr sz="4137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ru" sz="4137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(можно получить доп. баллы, так и -  баллы) </a:t>
            </a:r>
            <a:endParaRPr sz="4137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ru" sz="4137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+ посещаемость ЛК ( доп. вопрос на экз. если пропустил &gt;3лк</a:t>
            </a:r>
            <a:endParaRPr sz="4137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4137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ru" sz="4137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50% - экзамен</a:t>
            </a:r>
            <a:endParaRPr sz="3600">
              <a:solidFill>
                <a:srgbClr val="FFFFCC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50292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3C145"/>
              </a:buClr>
              <a:buSzPct val="79999"/>
              <a:buFont typeface="Arial"/>
              <a:buChar char="►"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154200" y="226425"/>
            <a:ext cx="867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CC"/>
              </a:buClr>
              <a:buSzPts val="3960"/>
              <a:buFont typeface="Tahoma"/>
              <a:buNone/>
            </a:pPr>
            <a:r>
              <a:rPr lang="ru" sz="2960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Управляемый</a:t>
            </a:r>
            <a:r>
              <a:rPr lang="ru" sz="2960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 модуль -  portable executable (PE)</a:t>
            </a:r>
            <a:endParaRPr sz="2960">
              <a:solidFill>
                <a:srgbClr val="FFFFCC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sp>
        <p:nvSpPr>
          <p:cNvPr id="200" name="Google Shape;20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1" name="Google Shape;201;p32"/>
          <p:cNvGraphicFramePr/>
          <p:nvPr/>
        </p:nvGraphicFramePr>
        <p:xfrm>
          <a:off x="1296200" y="15722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{2AF5C3A3-9EB5-4A57-B004-7A918060761A}</a:tableStyleId>
              </a:tblPr>
              <a:tblGrid>
                <a:gridCol w="5869700"/>
              </a:tblGrid>
              <a:tr h="58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</a:tr>
              <a:tr h="911975">
                <a:tc>
                  <a:txBody>
                    <a:bodyPr/>
                    <a:lstStyle/>
                    <a:p>
                      <a:pPr indent="0" lvl="0" marL="68262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3200"/>
                        <a:buFont typeface="Tahoma"/>
                        <a:buNone/>
                      </a:pPr>
                      <a:r>
                        <a:rPr b="0" i="0" lang="ru" sz="32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Заголовок PE32 или PE32+ </a:t>
                      </a:r>
                      <a:endParaRPr b="0" i="0" sz="3200" u="none">
                        <a:solidFill>
                          <a:srgbClr val="5B5D6B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0" lvl="0" marL="68262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3200"/>
                        <a:buFont typeface="Tahoma"/>
                        <a:buNone/>
                      </a:pPr>
                      <a:r>
                        <a:rPr lang="ru" sz="1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тип файла: GUI, CUI, DLL;</a:t>
                      </a:r>
                      <a:endParaRPr sz="2000"/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</a:tr>
              <a:tr h="765175">
                <a:tc>
                  <a:txBody>
                    <a:bodyPr/>
                    <a:lstStyle/>
                    <a:p>
                      <a:pPr indent="0" lvl="0" marL="68262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3200"/>
                        <a:buFont typeface="Tahoma"/>
                        <a:buNone/>
                      </a:pPr>
                      <a:r>
                        <a:rPr b="0" i="0" lang="ru" sz="32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Заголовок CLR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</a:tr>
              <a:tr h="639175">
                <a:tc>
                  <a:txBody>
                    <a:bodyPr/>
                    <a:lstStyle/>
                    <a:p>
                      <a:pPr indent="0" lvl="0" marL="68262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3200"/>
                        <a:buFont typeface="Tahoma"/>
                        <a:buNone/>
                      </a:pPr>
                      <a:r>
                        <a:rPr b="0" i="0" lang="ru" sz="32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Метаданные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</a:tr>
              <a:tr h="427400">
                <a:tc>
                  <a:txBody>
                    <a:bodyPr/>
                    <a:lstStyle/>
                    <a:p>
                      <a:pPr indent="0" lvl="0" marL="68262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3200"/>
                        <a:buFont typeface="Tahoma"/>
                        <a:buNone/>
                      </a:pPr>
                      <a:r>
                        <a:rPr b="0" i="0" lang="ru" sz="32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Код Intermediate Language (IL)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</a:tr>
            </a:tbl>
          </a:graphicData>
        </a:graphic>
      </p:graphicFrame>
      <p:sp>
        <p:nvSpPr>
          <p:cNvPr id="202" name="Google Shape;202;p3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03" name="Google Shape;203;p32"/>
          <p:cNvSpPr txBox="1"/>
          <p:nvPr/>
        </p:nvSpPr>
        <p:spPr>
          <a:xfrm>
            <a:off x="2713950" y="885400"/>
            <a:ext cx="3558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</a:rPr>
              <a:t>.Части управляемого модуля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3"/>
          <p:cNvSpPr txBox="1"/>
          <p:nvPr>
            <p:ph idx="1" type="body"/>
          </p:nvPr>
        </p:nvSpPr>
        <p:spPr>
          <a:xfrm>
            <a:off x="311700" y="317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Заголок CLR</a:t>
            </a:r>
            <a:r>
              <a:rPr lang="ru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- cодержит информацию (интерпретируемую CLR и утилитами), которая превращает этот модуль в управляемый. Заголовок включает нужную версию CLR, некоторые флаги, метку метаданных MethodDef точки входа в управляемый модуль (метод Main), а также месторасположение/размер метаданных модуля, ресурсов, строгого имени, некоторых флагов и пр.</a:t>
            </a:r>
            <a:endParaRPr b="1" i="1"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3C145"/>
              </a:buClr>
              <a:buSzPts val="2560"/>
              <a:buFont typeface="Arial"/>
              <a:buNone/>
            </a:pPr>
            <a:r>
              <a:rPr b="1" i="1" lang="ru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метаданные</a:t>
            </a:r>
            <a:r>
              <a:rPr lang="ru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(специальные таблицы, содержащие исходный код типов и  членов данных); 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3C145"/>
              </a:buClr>
              <a:buSzPts val="2560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i="1" lang="ru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код IL</a:t>
            </a:r>
            <a:r>
              <a:rPr lang="ru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(код который CLR компилирует в команды процессора).</a:t>
            </a:r>
            <a:endParaRPr sz="2400"/>
          </a:p>
        </p:txBody>
      </p:sp>
      <p:sp>
        <p:nvSpPr>
          <p:cNvPr id="210" name="Google Shape;210;p3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311700" y="445025"/>
            <a:ext cx="8520600" cy="41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C145"/>
              </a:buClr>
              <a:buSzPts val="2560"/>
              <a:buFont typeface="Arial"/>
              <a:buNone/>
            </a:pPr>
            <a:r>
              <a:rPr b="1" i="1" lang="ru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заголовок PE</a:t>
            </a:r>
            <a:r>
              <a:rPr lang="ru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(32/64), 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3C145"/>
              </a:buClr>
              <a:buSzPts val="2560"/>
              <a:buFont typeface="Arial"/>
              <a:buNone/>
            </a:pPr>
            <a:r>
              <a:rPr b="1" i="1" lang="ru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заголовок CLR</a:t>
            </a:r>
            <a:r>
              <a:rPr lang="ru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(версия CLR, точки входа модуля, размеры и месторасположение ресурсов и метаданных), 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3C145"/>
              </a:buClr>
              <a:buSzPts val="2560"/>
              <a:buFont typeface="Arial"/>
              <a:buNone/>
            </a:pPr>
            <a:r>
              <a:rPr b="1" i="1" lang="ru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метаданные</a:t>
            </a:r>
            <a:r>
              <a:rPr lang="ru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(специальные таблицы, содержащие исходный код типов и  членов данных); 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3C145"/>
              </a:buClr>
              <a:buSzPts val="2560"/>
              <a:buFont typeface="Arial"/>
              <a:buNone/>
            </a:pPr>
            <a:r>
              <a:rPr lang="ru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i="1" lang="ru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код IL</a:t>
            </a:r>
            <a:r>
              <a:rPr lang="ru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(код который CLR компилирует в команды процессора).</a:t>
            </a:r>
            <a:endParaRPr/>
          </a:p>
        </p:txBody>
      </p:sp>
      <p:sp>
        <p:nvSpPr>
          <p:cNvPr id="217" name="Google Shape;217;p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311700" y="277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CC"/>
              </a:buClr>
              <a:buSzPct val="100000"/>
              <a:buFont typeface="Tahoma"/>
              <a:buNone/>
            </a:pPr>
            <a:r>
              <a:rPr lang="ru" sz="4400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Метаданные</a:t>
            </a:r>
            <a:endParaRPr/>
          </a:p>
        </p:txBody>
      </p:sp>
      <p:sp>
        <p:nvSpPr>
          <p:cNvPr id="223" name="Google Shape;223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C145"/>
              </a:buClr>
              <a:buSzPct val="80000"/>
              <a:buFont typeface="Arial"/>
              <a:buNone/>
            </a:pPr>
            <a:r>
              <a:rPr lang="ru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двоичный набор таблиц данных: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A3C145"/>
              </a:buClr>
              <a:buSzPct val="80000"/>
              <a:buFont typeface="Arial"/>
              <a:buNone/>
            </a:pPr>
            <a:r>
              <a:rPr lang="ru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типы и их члены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A3C145"/>
              </a:buClr>
              <a:buSzPct val="80000"/>
              <a:buFont typeface="Arial"/>
              <a:buNone/>
            </a:pPr>
            <a:r>
              <a:rPr lang="ru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портируемые типы и их члены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3C145"/>
              </a:buClr>
              <a:buSzPct val="80000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Назначение: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3C145"/>
              </a:buClr>
              <a:buSzPct val="80000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1)устраняют  необходимость в заголовочных файлах (прототипы);  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3C145"/>
              </a:buClr>
              <a:buSzPct val="80000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2) используются в VS для подсказок; 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3C145"/>
              </a:buClr>
              <a:buSzPct val="80000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3) используется при верификации кода на предмет безопасных операций; 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3C145"/>
              </a:buClr>
              <a:buSzPct val="80000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4) можно сериализовать объект одной машине и восстановить состояние объекта на другой машине; 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3C145"/>
              </a:buClr>
              <a:buSzPct val="80000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5) используются при сборке мусора.</a:t>
            </a:r>
            <a:endParaRPr/>
          </a:p>
        </p:txBody>
      </p:sp>
      <p:sp>
        <p:nvSpPr>
          <p:cNvPr id="224" name="Google Shape;224;p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311700" y="162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800" u="sng">
                <a:latin typeface="Tahoma"/>
                <a:ea typeface="Tahoma"/>
                <a:cs typeface="Tahoma"/>
                <a:sym typeface="Tahoma"/>
              </a:rPr>
              <a:t>Таблицы определений</a:t>
            </a:r>
            <a:r>
              <a:rPr lang="ru" sz="2800">
                <a:latin typeface="Tahoma"/>
                <a:ea typeface="Tahoma"/>
                <a:cs typeface="Tahoma"/>
                <a:sym typeface="Tahoma"/>
              </a:rPr>
              <a:t>: </a:t>
            </a:r>
            <a:endParaRPr/>
          </a:p>
        </p:txBody>
      </p:sp>
      <p:sp>
        <p:nvSpPr>
          <p:cNvPr id="230" name="Google Shape;230;p36"/>
          <p:cNvSpPr txBox="1"/>
          <p:nvPr>
            <p:ph idx="1" type="body"/>
          </p:nvPr>
        </p:nvSpPr>
        <p:spPr>
          <a:xfrm>
            <a:off x="311700" y="734825"/>
            <a:ext cx="8520600" cy="38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C145"/>
              </a:buClr>
              <a:buSzPct val="700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10236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A3C145"/>
              </a:buClr>
              <a:buSzPct val="80000"/>
              <a:buFont typeface="Arial"/>
              <a:buChar char="►"/>
            </a:pPr>
            <a:r>
              <a:rPr b="1" lang="ru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ModuleDef</a:t>
            </a:r>
            <a:r>
              <a:rPr lang="ru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– одна запись, идентифицирующая модуль (версия, имя, GUID).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10236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A3C145"/>
              </a:buClr>
              <a:buSzPct val="80000"/>
              <a:buFont typeface="Arial"/>
              <a:buChar char="►"/>
            </a:pPr>
            <a:r>
              <a:rPr b="1" lang="ru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TypeDef</a:t>
            </a:r>
            <a:r>
              <a:rPr lang="ru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– запись для каждого типа, определенного в модуле.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10236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A3C145"/>
              </a:buClr>
              <a:buSzPct val="80000"/>
              <a:buFont typeface="Arial"/>
              <a:buChar char="►"/>
            </a:pPr>
            <a:r>
              <a:rPr b="1" lang="ru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MethodDef</a:t>
            </a:r>
            <a:r>
              <a:rPr lang="ru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– запись для каждого метода (сигнатура, смещение в модуле кода MSIL, ссылка на </a:t>
            </a:r>
            <a:r>
              <a:rPr b="1" lang="ru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ParamDef</a:t>
            </a:r>
            <a:r>
              <a:rPr lang="ru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).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10236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A3C145"/>
              </a:buClr>
              <a:buSzPct val="80000"/>
              <a:buFont typeface="Arial"/>
              <a:buChar char="►"/>
            </a:pPr>
            <a:r>
              <a:rPr b="1" lang="ru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FieldDef</a:t>
            </a:r>
            <a:r>
              <a:rPr lang="ru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– запись для каждого поля.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10236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A3C145"/>
              </a:buClr>
              <a:buSzPct val="80000"/>
              <a:buFont typeface="Arial"/>
              <a:buChar char="►"/>
            </a:pPr>
            <a:r>
              <a:rPr b="1" lang="ru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ParamDef</a:t>
            </a:r>
            <a:r>
              <a:rPr lang="ru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– запись для каждого параметра.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10236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A3C145"/>
              </a:buClr>
              <a:buSzPct val="80000"/>
              <a:buFont typeface="Arial"/>
              <a:buChar char="►"/>
            </a:pPr>
            <a:r>
              <a:rPr b="1" lang="ru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PropertyDef</a:t>
            </a:r>
            <a:r>
              <a:rPr lang="ru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– запись для каждого свойства.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10236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A3C145"/>
              </a:buClr>
              <a:buSzPct val="124444"/>
              <a:buFont typeface="Arial"/>
              <a:buChar char="►"/>
            </a:pPr>
            <a:r>
              <a:t/>
            </a:r>
            <a:endParaRPr/>
          </a:p>
        </p:txBody>
      </p:sp>
      <p:sp>
        <p:nvSpPr>
          <p:cNvPr id="231" name="Google Shape;231;p3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26644" lvl="0" marL="342900" rtl="0" algn="l">
              <a:spcBef>
                <a:spcPts val="0"/>
              </a:spcBef>
              <a:spcAft>
                <a:spcPts val="0"/>
              </a:spcAft>
              <a:buClr>
                <a:srgbClr val="A3C145"/>
              </a:buClr>
              <a:buSzPct val="80000"/>
              <a:buFont typeface="Arial"/>
              <a:buChar char="►"/>
            </a:pPr>
            <a:r>
              <a:rPr b="1" lang="ru" sz="3200" u="sng">
                <a:latin typeface="Tahoma"/>
                <a:ea typeface="Tahoma"/>
                <a:cs typeface="Tahoma"/>
                <a:sym typeface="Tahoma"/>
              </a:rPr>
              <a:t>Таблицы ссылок </a:t>
            </a:r>
            <a:endParaRPr/>
          </a:p>
        </p:txBody>
      </p:sp>
      <p:sp>
        <p:nvSpPr>
          <p:cNvPr id="237" name="Google Shape;23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2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6324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3C145"/>
              </a:buClr>
              <a:buSzPct val="80000"/>
              <a:buFont typeface="Arial"/>
              <a:buChar char="►"/>
            </a:pPr>
            <a:r>
              <a:rPr b="1" lang="ru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AssemmlyRef</a:t>
            </a:r>
            <a:r>
              <a:rPr lang="ru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– запись для каждой сборки на которую ссылается модуль.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6324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3C145"/>
              </a:buClr>
              <a:buSzPct val="80000"/>
              <a:buFont typeface="Arial"/>
              <a:buChar char="►"/>
            </a:pPr>
            <a:r>
              <a:rPr b="1" lang="ru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ModuleRef</a:t>
            </a:r>
            <a:r>
              <a:rPr lang="ru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– запись для каждого PE-модуля, на типы которого ссылается код модуля.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6324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3C145"/>
              </a:buClr>
              <a:buSzPct val="80000"/>
              <a:buFont typeface="Arial"/>
              <a:buChar char="►"/>
            </a:pPr>
            <a:r>
              <a:rPr b="1" lang="ru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TypeRef</a:t>
            </a:r>
            <a:r>
              <a:rPr lang="ru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– запись для каждого типа на который ссылается модуль.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6324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3C145"/>
              </a:buClr>
              <a:buSzPct val="80000"/>
              <a:buFont typeface="Arial"/>
              <a:buChar char="►"/>
            </a:pPr>
            <a:r>
              <a:rPr b="1" lang="ru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MemberType </a:t>
            </a:r>
            <a:r>
              <a:rPr lang="ru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 запись для каждого члена, на который ссылается модуль. </a:t>
            </a:r>
            <a:endParaRPr/>
          </a:p>
        </p:txBody>
      </p:sp>
      <p:sp>
        <p:nvSpPr>
          <p:cNvPr id="238" name="Google Shape;238;p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200" u="sng">
                <a:latin typeface="Tahoma"/>
                <a:ea typeface="Tahoma"/>
                <a:cs typeface="Tahoma"/>
                <a:sym typeface="Tahoma"/>
              </a:rPr>
              <a:t>Таблицы метаданных декларации</a:t>
            </a:r>
            <a:endParaRPr/>
          </a:p>
        </p:txBody>
      </p:sp>
      <p:sp>
        <p:nvSpPr>
          <p:cNvPr id="244" name="Google Shape;244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C145"/>
              </a:buClr>
              <a:buSzPct val="800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50368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3C145"/>
              </a:buClr>
              <a:buSzPct val="80000"/>
              <a:buFont typeface="Arial"/>
              <a:buChar char="►"/>
            </a:pPr>
            <a:r>
              <a:rPr b="1" lang="ru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AssemmlyDef </a:t>
            </a:r>
            <a:r>
              <a:rPr lang="ru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–</a:t>
            </a:r>
            <a:r>
              <a:rPr b="1" lang="ru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ru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идентифицирует сборку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50368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3C145"/>
              </a:buClr>
              <a:buSzPct val="80000"/>
              <a:buFont typeface="Arial"/>
              <a:buChar char="►"/>
            </a:pPr>
            <a:r>
              <a:rPr b="1" lang="ru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FileDef  - </a:t>
            </a:r>
            <a:r>
              <a:rPr lang="ru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по одной для каждого PE-файла и файла ресурсов.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50368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3C145"/>
              </a:buClr>
              <a:buSzPct val="80000"/>
              <a:buFont typeface="Arial"/>
              <a:buChar char="►"/>
            </a:pPr>
            <a:r>
              <a:rPr b="1" lang="ru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ManifestResourceDef – </a:t>
            </a:r>
            <a:r>
              <a:rPr lang="ru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по одной для каждого файла ресурсов. 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50368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3C145"/>
              </a:buClr>
              <a:buSzPct val="80000"/>
              <a:buFont typeface="Arial"/>
              <a:buChar char="►"/>
            </a:pPr>
            <a:r>
              <a:rPr b="1" lang="ru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ExportedTypesDef – </a:t>
            </a:r>
            <a:r>
              <a:rPr lang="ru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записи для всех открытых (public) типов.</a:t>
            </a:r>
            <a:endParaRPr/>
          </a:p>
        </p:txBody>
      </p:sp>
      <p:sp>
        <p:nvSpPr>
          <p:cNvPr id="245" name="Google Shape;245;p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-2504375" y="246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CC"/>
              </a:buClr>
              <a:buSzPct val="100000"/>
              <a:buFont typeface="Tahoma"/>
              <a:buNone/>
            </a:pPr>
            <a:r>
              <a:rPr lang="ru" sz="4400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Манифест</a:t>
            </a:r>
            <a:endParaRPr/>
          </a:p>
        </p:txBody>
      </p:sp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67375" y="1152475"/>
            <a:ext cx="514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Манифест </a:t>
            </a:r>
            <a:r>
              <a:rPr lang="ru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ключевой компонент сборки. 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Он хранит в себе: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ru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Имя сборки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ru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Номер версии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ru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Язык и региональные стандарты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ru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Список всех файлов сборки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ru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 т.д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A3C145"/>
              </a:buClr>
              <a:buSzPts val="224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02" id="252" name="Google Shape;252;p39"/>
          <p:cNvPicPr preferRelativeResize="0"/>
          <p:nvPr/>
        </p:nvPicPr>
        <p:blipFill rotWithShape="1">
          <a:blip r:embed="rId3">
            <a:alphaModFix/>
          </a:blip>
          <a:srcRect b="0" l="-1339" r="1339" t="0"/>
          <a:stretch/>
        </p:blipFill>
        <p:spPr>
          <a:xfrm>
            <a:off x="4631375" y="0"/>
            <a:ext cx="4512625" cy="53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>
            <p:ph type="title"/>
          </p:nvPr>
        </p:nvSpPr>
        <p:spPr>
          <a:xfrm>
            <a:off x="311700" y="227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Сборки</a:t>
            </a:r>
            <a:endParaRPr sz="4400">
              <a:solidFill>
                <a:srgbClr val="FFFFCC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0708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C145"/>
              </a:buClr>
              <a:buSzPct val="80000"/>
              <a:buFont typeface="Arial"/>
              <a:buChar char="►"/>
            </a:pPr>
            <a:r>
              <a:rPr i="1" lang="ru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Сборка </a:t>
            </a:r>
            <a:r>
              <a:rPr lang="ru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(assembly) — 1) это абстрактное понятие,  для логической группировки одного или нескольких управляемых модулей или файлов ресурсов.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0708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3C145"/>
              </a:buClr>
              <a:buSzPct val="80000"/>
              <a:buFont typeface="Arial"/>
              <a:buChar char="►"/>
            </a:pPr>
            <a:r>
              <a:rPr lang="ru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2) дискретная единица многократно используемого кода внутри CLR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3C145"/>
              </a:buClr>
              <a:buSzPct val="800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3C145"/>
              </a:buClr>
              <a:buSzPct val="80000"/>
              <a:buFont typeface="Arial"/>
              <a:buNone/>
            </a:pPr>
            <a:r>
              <a:rPr lang="ru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Exe, dll </a:t>
            </a:r>
            <a:endParaRPr/>
          </a:p>
        </p:txBody>
      </p:sp>
      <p:sp>
        <p:nvSpPr>
          <p:cNvPr id="260" name="Google Shape;260;p4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7" name="Google Shape;26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12" y="212775"/>
            <a:ext cx="8670925" cy="4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4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200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CC"/>
              </a:buClr>
              <a:buSzPct val="100000"/>
              <a:buFont typeface="Tahoma"/>
              <a:buNone/>
            </a:pPr>
            <a:r>
              <a:rPr lang="ru" sz="4400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Необходимый материал</a:t>
            </a:r>
            <a:endParaRPr sz="4400">
              <a:solidFill>
                <a:srgbClr val="FFFFCC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C145"/>
              </a:buClr>
              <a:buSzPts val="2560"/>
              <a:buFont typeface="Arial"/>
              <a:buAutoNum type="arabicParenR"/>
            </a:pPr>
            <a:r>
              <a:rPr lang="ru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Лекции 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514350" lvl="0" marL="5143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3C145"/>
              </a:buClr>
              <a:buSzPts val="2560"/>
              <a:buFont typeface="Arial"/>
              <a:buAutoNum type="arabicParenR"/>
            </a:pPr>
            <a:r>
              <a:rPr lang="ru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Книги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514350" lvl="0" marL="5143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3C145"/>
              </a:buClr>
              <a:buSzPts val="2560"/>
              <a:buFont typeface="Arial"/>
              <a:buAutoNum type="arabicParenR"/>
            </a:pPr>
            <a:r>
              <a:rPr lang="ru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Материалы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1" marL="4000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FA9B7"/>
              </a:buClr>
              <a:buSzPts val="2800"/>
              <a:buFont typeface="Noto Sans Symbols"/>
              <a:buNone/>
            </a:pPr>
            <a:r>
              <a:rPr lang="ru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https://diskstation.belstu.by:5001/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1" marL="4000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FA9B7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1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FA9B7"/>
              </a:buClr>
              <a:buSzPts val="2800"/>
              <a:buFont typeface="Noto Sans Symbols"/>
              <a:buNone/>
            </a:pPr>
            <a:r>
              <a:rPr lang="ru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Папка Панченко-&gt;Осен. сем.-&gt;2к.(ООП)</a:t>
            </a:r>
            <a:endParaRPr/>
          </a:p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Сборка определяет следующие сведения:</a:t>
            </a:r>
            <a:endParaRPr b="1" sz="2400">
              <a:solidFill>
                <a:srgbClr val="FFFFC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4" name="Google Shape;274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1" lang="ru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Код, выполняемый средой CLR.</a:t>
            </a:r>
            <a:r>
              <a:rPr lang="ru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Имейте в виду, что каждая сборка может иметь только одну точку входа: DllMain, WinMain или Main.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4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Сборка определяет следующие сведения:</a:t>
            </a:r>
            <a:endParaRPr b="1" sz="2400">
              <a:solidFill>
                <a:srgbClr val="FFFFCC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3"/>
          <p:cNvSpPr txBox="1"/>
          <p:nvPr>
            <p:ph idx="1" type="body"/>
          </p:nvPr>
        </p:nvSpPr>
        <p:spPr>
          <a:xfrm>
            <a:off x="311700" y="1469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2.</a:t>
            </a:r>
            <a:r>
              <a:rPr b="1" lang="ru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Граница безопасности.</a:t>
            </a:r>
            <a:r>
              <a:rPr lang="ru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Сборка представляет собой единицу, для которой запрашиваются и предоставляются разрешения. 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2" name="Google Shape;282;p4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Сборка определяет следующие сведения:</a:t>
            </a:r>
            <a:endParaRPr b="1" sz="2400">
              <a:solidFill>
                <a:srgbClr val="FFFFCC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3. </a:t>
            </a:r>
            <a:r>
              <a:rPr b="1" lang="ru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Граница типа</a:t>
            </a:r>
            <a:r>
              <a:rPr lang="ru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Каждое удостоверение типа включает имя сборки, в которой располагается данный тип. 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Тип с именем MyType, загруженный в области действия одной сборки, не совпадает с типом MyType, загруженным в области действия другой сборки.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Сборка определяет следующие сведения:</a:t>
            </a:r>
            <a:endParaRPr b="1" sz="2400">
              <a:solidFill>
                <a:srgbClr val="FFFFCC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4.</a:t>
            </a:r>
            <a:r>
              <a:rPr b="1" lang="ru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Граница области действия ссылок. </a:t>
            </a:r>
            <a:endParaRPr b="1"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400">
                <a:solidFill>
                  <a:schemeClr val="dk1"/>
                </a:solidFill>
                <a:uFill>
                  <a:noFill/>
                </a:uFill>
                <a:latin typeface="Tahoma"/>
                <a:ea typeface="Tahoma"/>
                <a:cs typeface="Tahoma"/>
                <a:sym typeface="Tahom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Манифест сборки</a:t>
            </a:r>
            <a:r>
              <a:rPr lang="ru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содержит метаданные, используемые для разрешения типов и для выполнения связанных с ресурсами запросов. Манифест указывает типы и ресурсы, предоставляемые за пределами сборки, а также перечисляет другие сборки, от которых она зависит.</a:t>
            </a:r>
            <a:r>
              <a:rPr lang="ru" sz="1200">
                <a:solidFill>
                  <a:srgbClr val="16161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96" name="Google Shape;296;p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6"/>
          <p:cNvSpPr txBox="1"/>
          <p:nvPr>
            <p:ph idx="1" type="body"/>
          </p:nvPr>
        </p:nvSpPr>
        <p:spPr>
          <a:xfrm>
            <a:off x="311700" y="1264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5. </a:t>
            </a:r>
            <a:r>
              <a:rPr b="1" lang="ru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Граница версий. </a:t>
            </a:r>
            <a:endParaRPr b="1"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Сборка является наименьшей единицей с поддержкой версий в среде CLR. Версия для всех типов и ресурсов в одной сборке назначается как единому целому.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3" name="Google Shape;303;p4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304" name="Google Shape;30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Сборка определяет следующие сведения:</a:t>
            </a:r>
            <a:endParaRPr b="1" sz="2400">
              <a:solidFill>
                <a:srgbClr val="FFFFCC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Сборка определяет следующие сведения:</a:t>
            </a:r>
            <a:endParaRPr b="1" sz="2400">
              <a:solidFill>
                <a:srgbClr val="FFFFCC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6. </a:t>
            </a:r>
            <a:r>
              <a:rPr b="1" lang="ru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Единица развертывания. </a:t>
            </a:r>
            <a:endParaRPr b="1"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При запуске приложения могут присутствовать лишь сборки, первоначально </a:t>
            </a:r>
            <a:r>
              <a:rPr lang="ru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вызванные</a:t>
            </a:r>
            <a:r>
              <a:rPr lang="ru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приложением.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1" name="Google Shape;311;p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8"/>
          <p:cNvSpPr txBox="1"/>
          <p:nvPr>
            <p:ph type="title"/>
          </p:nvPr>
        </p:nvSpPr>
        <p:spPr>
          <a:xfrm>
            <a:off x="311700" y="123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CC"/>
              </a:buClr>
              <a:buSzPct val="100000"/>
              <a:buFont typeface="Tahoma"/>
              <a:buNone/>
            </a:pPr>
            <a:r>
              <a:rPr lang="ru" sz="4400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Исполнение сборки</a:t>
            </a:r>
            <a:endParaRPr sz="4400">
              <a:solidFill>
                <a:srgbClr val="FFFFCC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8"/>
          <p:cNvSpPr txBox="1"/>
          <p:nvPr>
            <p:ph idx="1" type="body"/>
          </p:nvPr>
        </p:nvSpPr>
        <p:spPr>
          <a:xfrm>
            <a:off x="311700" y="912975"/>
            <a:ext cx="8520600" cy="36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C145"/>
              </a:buClr>
              <a:buSzPct val="76261"/>
              <a:buFont typeface="Arial"/>
              <a:buNone/>
            </a:pPr>
            <a:r>
              <a:rPr lang="ru" sz="2517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JIT-компилятор (Just-In-Time)</a:t>
            </a:r>
            <a:endParaRPr sz="3317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09982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3C145"/>
              </a:buClr>
              <a:buSzPct val="80934"/>
              <a:buFont typeface="Arial"/>
              <a:buAutoNum type="arabicParenR"/>
            </a:pPr>
            <a:r>
              <a:rPr lang="ru" sz="2517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CLR  ищет типы данных и загружает во внутренние структуры </a:t>
            </a:r>
            <a:endParaRPr sz="3317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09982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3C145"/>
              </a:buClr>
              <a:buSzPct val="80934"/>
              <a:buFont typeface="Arial"/>
              <a:buAutoNum type="arabicParenR"/>
            </a:pPr>
            <a:r>
              <a:rPr lang="ru" sz="2517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Для каждого метода CLR заносит  адрес внутренней CLR функции  JITCompiler</a:t>
            </a:r>
            <a:endParaRPr sz="3317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09982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3C145"/>
              </a:buClr>
              <a:buSzPct val="80934"/>
              <a:buFont typeface="Arial"/>
              <a:buAutoNum type="arabicParenR"/>
            </a:pPr>
            <a:r>
              <a:rPr lang="ru" sz="2517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JITCompiler ищет в метаданных соответствующей сборки IL-код вызываемого метода, проверяет  и компилирует IL-код в машинные  команды</a:t>
            </a:r>
            <a:endParaRPr sz="3317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09982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3C145"/>
              </a:buClr>
              <a:buSzPct val="80934"/>
              <a:buFont typeface="Arial"/>
              <a:buAutoNum type="arabicParenR"/>
            </a:pPr>
            <a:r>
              <a:rPr lang="ru" sz="2517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Они хранятся в динамически выделенном  блоке памяти. </a:t>
            </a:r>
            <a:endParaRPr sz="3317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09982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3C145"/>
              </a:buClr>
              <a:buSzPct val="80934"/>
              <a:buFont typeface="Arial"/>
              <a:buChar char="►"/>
            </a:pPr>
            <a:r>
              <a:rPr lang="ru" sz="2517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JITCompiler заменяет  адрес вызываемого  метода адресом блока памяти, содержащего готовые машинные команды</a:t>
            </a:r>
            <a:endParaRPr sz="3317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09982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3C145"/>
              </a:buClr>
              <a:buSzPct val="80934"/>
              <a:buFont typeface="Arial"/>
              <a:buAutoNum type="arabicParenR"/>
            </a:pPr>
            <a:r>
              <a:rPr lang="ru" sz="2517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JITCompiler передает управление коду в этом блоке памяти. </a:t>
            </a:r>
            <a:endParaRPr sz="1917"/>
          </a:p>
        </p:txBody>
      </p:sp>
      <p:sp>
        <p:nvSpPr>
          <p:cNvPr id="318" name="Google Shape;318;p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CC"/>
              </a:buClr>
              <a:buSzPct val="100000"/>
              <a:buFont typeface="Tahoma"/>
              <a:buNone/>
            </a:pPr>
            <a:r>
              <a:rPr lang="ru" sz="4400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Типы сборок:</a:t>
            </a:r>
            <a:endParaRPr sz="4400">
              <a:solidFill>
                <a:srgbClr val="FFFFCC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06324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C145"/>
              </a:buClr>
              <a:buSzPct val="80000"/>
              <a:buFont typeface="Arial"/>
              <a:buChar char="►"/>
            </a:pPr>
            <a:r>
              <a:rPr lang="ru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с нестрогими именами (weakly named  assemblies) 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6324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3C145"/>
              </a:buClr>
              <a:buSzPct val="80000"/>
              <a:buFont typeface="Arial"/>
              <a:buChar char="►"/>
            </a:pPr>
            <a:r>
              <a:rPr lang="ru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со строгими именами (strongly named assemblies).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5744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FA9B7"/>
              </a:buClr>
              <a:buSzPct val="100000"/>
              <a:buFont typeface="Noto Sans Symbols"/>
              <a:buChar char="▪"/>
            </a:pPr>
            <a:r>
              <a:rPr lang="ru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подписаны при помощи пары ключей, уникально идентифицирующей издателя сборки (безопасность, управление ее версиями, развертывание в любом месте пользовательского жесткого диска или в Интернете)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51459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FA9B7"/>
              </a:buClr>
              <a:buSzPct val="100000"/>
              <a:buFont typeface="Noto Sans Symbols"/>
              <a:buChar char="▪"/>
            </a:pPr>
            <a:r>
              <a:rPr lang="ru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атрибуты: имя файла (без расширения), номер версии, идентификатор регионального стандарта и открытый ключ.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4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C145"/>
              </a:buClr>
              <a:buSzPts val="2560"/>
              <a:buFont typeface="Arial"/>
              <a:buChar char="►"/>
            </a:pPr>
            <a:r>
              <a:rPr lang="ru" sz="32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Читаем часть 1</a:t>
            </a:r>
            <a:endParaRPr sz="32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 1 -120 стр.</a:t>
            </a:r>
            <a:endParaRPr sz="32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5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33" name="Google Shape;333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6400" y="177126"/>
            <a:ext cx="3645900" cy="478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5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56675" y="248700"/>
            <a:ext cx="9765300" cy="48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5281" lvl="0" marL="45720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AutoNum type="arabicPeriod"/>
            </a:pPr>
            <a:r>
              <a:rPr lang="ru" sz="73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Знакомство с .NET Framework</a:t>
            </a:r>
            <a:endParaRPr sz="73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528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AutoNum type="arabicPeriod"/>
            </a:pPr>
            <a:r>
              <a:rPr lang="ru" sz="7350">
                <a:solidFill>
                  <a:schemeClr val="accent5"/>
                </a:solidFill>
                <a:latin typeface="Tahoma"/>
                <a:ea typeface="Tahoma"/>
                <a:cs typeface="Tahoma"/>
                <a:sym typeface="Tahoma"/>
              </a:rPr>
              <a:t>Типы данных.</a:t>
            </a:r>
            <a:r>
              <a:rPr lang="ru" sz="73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Базовые синтаксические конструкции </a:t>
            </a:r>
            <a:endParaRPr sz="73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5281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AutoNum type="arabicPeriod"/>
            </a:pPr>
            <a:r>
              <a:rPr lang="ru" sz="73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Операторы</a:t>
            </a:r>
            <a:endParaRPr sz="73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5281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Tahoma"/>
              <a:buAutoNum type="arabicPeriod"/>
            </a:pPr>
            <a:r>
              <a:rPr lang="ru" sz="7350">
                <a:solidFill>
                  <a:schemeClr val="accent5"/>
                </a:solidFill>
                <a:latin typeface="Tahoma"/>
                <a:ea typeface="Tahoma"/>
                <a:cs typeface="Tahoma"/>
                <a:sym typeface="Tahoma"/>
              </a:rPr>
              <a:t>Принципы ООП</a:t>
            </a:r>
            <a:endParaRPr sz="7350">
              <a:solidFill>
                <a:schemeClr val="accent5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5281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Tahoma"/>
              <a:buAutoNum type="arabicPeriod"/>
            </a:pPr>
            <a:r>
              <a:rPr lang="ru" sz="7350">
                <a:solidFill>
                  <a:schemeClr val="accent5"/>
                </a:solidFill>
                <a:latin typeface="Tahoma"/>
                <a:ea typeface="Tahoma"/>
                <a:cs typeface="Tahoma"/>
                <a:sym typeface="Tahoma"/>
              </a:rPr>
              <a:t>Понятия класса и объекта, поля и метода. Модификаторы доступа.</a:t>
            </a:r>
            <a:endParaRPr sz="7350">
              <a:solidFill>
                <a:schemeClr val="accent5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5281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AutoNum type="arabicPeriod"/>
            </a:pPr>
            <a:r>
              <a:rPr lang="ru" sz="7350">
                <a:solidFill>
                  <a:schemeClr val="accent5"/>
                </a:solidFill>
                <a:latin typeface="Tahoma"/>
                <a:ea typeface="Tahoma"/>
                <a:cs typeface="Tahoma"/>
                <a:sym typeface="Tahoma"/>
              </a:rPr>
              <a:t>Наследование классов. Абстрактные классы.</a:t>
            </a:r>
            <a:endParaRPr sz="7350">
              <a:solidFill>
                <a:schemeClr val="accent5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5281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Tahoma"/>
              <a:buAutoNum type="arabicPeriod"/>
            </a:pPr>
            <a:r>
              <a:rPr lang="ru" sz="7350">
                <a:solidFill>
                  <a:schemeClr val="accent5"/>
                </a:solidFill>
                <a:latin typeface="Tahoma"/>
                <a:ea typeface="Tahoma"/>
                <a:cs typeface="Tahoma"/>
                <a:sym typeface="Tahoma"/>
              </a:rPr>
              <a:t>интерфейсы</a:t>
            </a:r>
            <a:endParaRPr sz="7350">
              <a:solidFill>
                <a:schemeClr val="accent5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5281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Tahoma"/>
              <a:buAutoNum type="arabicPeriod"/>
            </a:pPr>
            <a:r>
              <a:rPr lang="ru" sz="7350">
                <a:solidFill>
                  <a:schemeClr val="accent5"/>
                </a:solidFill>
                <a:latin typeface="Tahoma"/>
                <a:ea typeface="Tahoma"/>
                <a:cs typeface="Tahoma"/>
                <a:sym typeface="Tahoma"/>
              </a:rPr>
              <a:t>Структуры</a:t>
            </a:r>
            <a:endParaRPr sz="7350">
              <a:solidFill>
                <a:schemeClr val="accent5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5281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Tahoma"/>
              <a:buAutoNum type="arabicPeriod"/>
            </a:pPr>
            <a:r>
              <a:rPr lang="ru" sz="7350">
                <a:solidFill>
                  <a:schemeClr val="accent5"/>
                </a:solidFill>
                <a:latin typeface="Tahoma"/>
                <a:ea typeface="Tahoma"/>
                <a:cs typeface="Tahoma"/>
                <a:sym typeface="Tahoma"/>
              </a:rPr>
              <a:t>Исключения</a:t>
            </a:r>
            <a:endParaRPr sz="7350">
              <a:solidFill>
                <a:schemeClr val="accent5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5281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Tahoma"/>
              <a:buAutoNum type="arabicPeriod"/>
            </a:pPr>
            <a:r>
              <a:rPr lang="ru" sz="7350">
                <a:solidFill>
                  <a:schemeClr val="accent5"/>
                </a:solidFill>
                <a:latin typeface="Tahoma"/>
                <a:ea typeface="Tahoma"/>
                <a:cs typeface="Tahoma"/>
                <a:sym typeface="Tahoma"/>
              </a:rPr>
              <a:t>Обобщения</a:t>
            </a:r>
            <a:endParaRPr sz="7350">
              <a:solidFill>
                <a:schemeClr val="accent5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5281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Tahoma"/>
              <a:buAutoNum type="arabicPeriod"/>
            </a:pPr>
            <a:r>
              <a:rPr lang="ru" sz="7350">
                <a:solidFill>
                  <a:schemeClr val="accent5"/>
                </a:solidFill>
                <a:latin typeface="Tahoma"/>
                <a:ea typeface="Tahoma"/>
                <a:cs typeface="Tahoma"/>
                <a:sym typeface="Tahoma"/>
              </a:rPr>
              <a:t>Делегаты, лямбды и события</a:t>
            </a:r>
            <a:endParaRPr sz="7350">
              <a:solidFill>
                <a:schemeClr val="accent5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5281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Tahoma"/>
              <a:buAutoNum type="arabicPeriod"/>
            </a:pPr>
            <a:r>
              <a:rPr lang="ru" sz="7350">
                <a:solidFill>
                  <a:schemeClr val="accent5"/>
                </a:solidFill>
                <a:latin typeface="Tahoma"/>
                <a:ea typeface="Tahoma"/>
                <a:cs typeface="Tahoma"/>
                <a:sym typeface="Tahoma"/>
              </a:rPr>
              <a:t>Коллекции</a:t>
            </a:r>
            <a:endParaRPr sz="7350">
              <a:solidFill>
                <a:schemeClr val="accent5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5281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Tahoma"/>
              <a:buAutoNum type="arabicPeriod"/>
            </a:pPr>
            <a:r>
              <a:rPr lang="ru" sz="7350">
                <a:solidFill>
                  <a:schemeClr val="accent5"/>
                </a:solidFill>
                <a:latin typeface="Tahoma"/>
                <a:ea typeface="Tahoma"/>
                <a:cs typeface="Tahoma"/>
                <a:sym typeface="Tahoma"/>
              </a:rPr>
              <a:t>LINQ</a:t>
            </a:r>
            <a:endParaRPr sz="7350">
              <a:solidFill>
                <a:schemeClr val="accent5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528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AutoNum type="arabicPeriod"/>
            </a:pPr>
            <a:r>
              <a:rPr lang="ru" sz="73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Рефлексия</a:t>
            </a:r>
            <a:endParaRPr sz="73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528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AutoNum type="arabicPeriod"/>
            </a:pPr>
            <a:r>
              <a:rPr lang="ru" sz="73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Сериализация</a:t>
            </a:r>
            <a:endParaRPr sz="73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rgbClr val="FFFFC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195975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6733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.NET, CLR, C#</a:t>
            </a:r>
            <a:endParaRPr sz="6733">
              <a:solidFill>
                <a:srgbClr val="FFFFCC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-1257075" y="380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lang="ru" sz="3600">
                <a:latin typeface="Arial"/>
                <a:ea typeface="Arial"/>
                <a:cs typeface="Arial"/>
                <a:sym typeface="Arial"/>
              </a:rPr>
              <a:t>.NET FRAMEWORK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72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ru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ru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 Framework</a:t>
            </a:r>
            <a:r>
              <a:rPr lang="ru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платформа, которая создана </a:t>
            </a:r>
            <a:r>
              <a:rPr b="1" i="1" lang="ru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Microsoft </a:t>
            </a:r>
            <a:r>
              <a:rPr lang="ru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разработки приложений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ru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Платформа</a:t>
            </a:r>
            <a:r>
              <a:rPr lang="ru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— в общем смысле, это любая существующая среда выполнения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descr="Картинки по запросу .net framework" id="95" name="Google Shape;9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6531" y="188600"/>
            <a:ext cx="2914620" cy="1114413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-4984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latin typeface="Arial"/>
                <a:ea typeface="Arial"/>
                <a:cs typeface="Arial"/>
                <a:sym typeface="Arial"/>
              </a:rPr>
              <a:t>.NET FRAMEWORK. </a:t>
            </a:r>
            <a:r>
              <a:rPr b="1" lang="ru">
                <a:latin typeface="Arial"/>
                <a:ea typeface="Arial"/>
                <a:cs typeface="Arial"/>
                <a:sym typeface="Arial"/>
              </a:rPr>
              <a:t>Структура: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89625" y="170450"/>
            <a:ext cx="8520600" cy="25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2275" lvl="0" marL="4286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общеязыковая исполняющая среда (</a:t>
            </a:r>
            <a:r>
              <a:rPr lang="ru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CLR</a:t>
            </a: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ru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Common Language Runtime)</a:t>
            </a:r>
            <a:r>
              <a:rPr lang="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Виртуальная Машина. Обеспечивает выполнение сборки (управление памятью, загрузка сборок, безопасность, обработка исключений,  синхронизация)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6075" lvl="0" marL="4286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библиотека классов (</a:t>
            </a:r>
            <a:r>
              <a:rPr lang="ru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FCL</a:t>
            </a: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 </a:t>
            </a:r>
            <a:r>
              <a:rPr lang="ru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(.NET Framework Class Library) </a:t>
            </a:r>
            <a:r>
              <a:rPr lang="ru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спецификации  объектно-ориентированная библиотека классов, интерфейсов и системы типов (типов-значений)соответствующая CLS 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 b="-3769" l="1180" r="-1179" t="3770"/>
          <a:stretch/>
        </p:blipFill>
        <p:spPr>
          <a:xfrm>
            <a:off x="1010401" y="2222150"/>
            <a:ext cx="7064900" cy="31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-205725" y="2305375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429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597575" y="328125"/>
            <a:ext cx="650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0525" lvl="0" marL="42862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ru" sz="2400">
                <a:latin typeface="Tahoma"/>
                <a:ea typeface="Tahoma"/>
                <a:cs typeface="Tahoma"/>
                <a:sym typeface="Tahoma"/>
              </a:rPr>
              <a:t>NET Framework Class Library</a:t>
            </a:r>
            <a:endParaRPr b="1" sz="2400"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</a:rPr>
              <a:t>Веб-службы.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</a:rPr>
              <a:t>Приложения Web Forms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</a:rPr>
              <a:t>Приложения Windows Presentation Foundation (WPF)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</a:rPr>
              <a:t>Консольные приложения Windows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</a:rPr>
              <a:t>Приложения ASP.NET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400">
                <a:solidFill>
                  <a:schemeClr val="dk1"/>
                </a:solidFill>
              </a:rPr>
              <a:t>Службы Windows;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201600" y="342150"/>
            <a:ext cx="874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3C145"/>
              </a:buClr>
              <a:buSzPct val="80000"/>
              <a:buFont typeface="Arial"/>
              <a:buNone/>
            </a:pPr>
            <a:r>
              <a:rPr b="1" lang="ru" sz="2800">
                <a:latin typeface="Tahoma"/>
                <a:ea typeface="Tahoma"/>
                <a:cs typeface="Tahoma"/>
                <a:sym typeface="Tahoma"/>
              </a:rPr>
              <a:t>.NET FRAMEWORK  – решение следующих проблем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5240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A3C145"/>
              </a:buClr>
              <a:buSzPts val="2400"/>
              <a:buFont typeface="Arial"/>
              <a:buChar char="►"/>
            </a:pPr>
            <a:r>
              <a:rPr b="1" lang="ru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ru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  <a:r>
              <a:rPr b="1" lang="ru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Интеграция  языков программирования. </a:t>
            </a:r>
            <a:endParaRPr b="1"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2192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3C145"/>
              </a:buClr>
              <a:buSzPts val="1920"/>
              <a:buFont typeface="Arial"/>
              <a:buChar char="►"/>
            </a:pPr>
            <a:r>
              <a:rPr b="1" lang="ru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CLS (Common Language Specification) </a:t>
            </a:r>
            <a:r>
              <a:rPr lang="ru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– общеязыковая спецификация,</a:t>
            </a:r>
            <a:r>
              <a:rPr lang="ru" sz="3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ru">
                <a:solidFill>
                  <a:srgbClr val="E4E4E4"/>
                </a:solidFill>
                <a:latin typeface="Arial"/>
                <a:ea typeface="Arial"/>
                <a:cs typeface="Arial"/>
                <a:sym typeface="Arial"/>
              </a:rPr>
              <a:t>представляет собой набор правил, которые во всех подробностях описывают минимальный и полный комплект функциональных возможностей, которые должен обязательно поддерживать каждый отдельно взятый .NET-компилятор </a:t>
            </a:r>
            <a:endParaRPr sz="3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2192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3C145"/>
              </a:buClr>
              <a:buSzPts val="1920"/>
              <a:buFont typeface="Arial"/>
              <a:buChar char="►"/>
            </a:pPr>
            <a:r>
              <a:rPr lang="ru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🡪</a:t>
            </a:r>
            <a:r>
              <a:rPr b="1" lang="ru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CTS (Common Type Systems)</a:t>
            </a:r>
            <a:r>
              <a:rPr lang="ru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 спецификацию типов, которые должны поддерживаться  всеми языками ориентированными на CLR.   </a:t>
            </a:r>
            <a:endParaRPr b="1"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