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</p:sldIdLst>
  <p:sldSz cy="6858000" cx="9144000"/>
  <p:notesSz cx="6858000" cy="9144000"/>
  <p:embeddedFontLst>
    <p:embeddedFont>
      <p:font typeface="Inconsolata"/>
      <p:regular r:id="rId116"/>
      <p:bold r:id="rId117"/>
    </p:embeddedFont>
    <p:embeddedFont>
      <p:font typeface="Nunito"/>
      <p:regular r:id="rId118"/>
      <p:bold r:id="rId119"/>
      <p:italic r:id="rId120"/>
      <p:boldItalic r:id="rId121"/>
    </p:embeddedFont>
    <p:embeddedFont>
      <p:font typeface="Montserrat"/>
      <p:regular r:id="rId122"/>
      <p:bold r:id="rId123"/>
      <p:italic r:id="rId124"/>
      <p:boldItalic r:id="rId125"/>
    </p:embeddedFont>
    <p:embeddedFont>
      <p:font typeface="Tahoma"/>
      <p:regular r:id="rId126"/>
      <p:bold r:id="rId127"/>
    </p:embeddedFont>
    <p:embeddedFont>
      <p:font typeface="Quattrocento Sans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2" roundtripDataSignature="AMtx7mgLf1E7YLO/5nqvZ/NCAJNarH3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E974C-D3BE-4009-B6D9-6A6764C19B36}">
  <a:tblStyle styleId="{A63E974C-D3BE-4009-B6D9-6A6764C19B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font" Target="fonts/QuattrocentoSans-bold.fntdata"/><Relationship Id="rId128" Type="http://schemas.openxmlformats.org/officeDocument/2006/relationships/font" Target="fonts/QuattrocentoSans-regular.fntdata"/><Relationship Id="rId127" Type="http://schemas.openxmlformats.org/officeDocument/2006/relationships/font" Target="fonts/Tahoma-bold.fntdata"/><Relationship Id="rId126" Type="http://schemas.openxmlformats.org/officeDocument/2006/relationships/font" Target="fonts/Tahoma-regular.fntdata"/><Relationship Id="rId26" Type="http://schemas.openxmlformats.org/officeDocument/2006/relationships/slide" Target="slides/slide18.xml"/><Relationship Id="rId121" Type="http://schemas.openxmlformats.org/officeDocument/2006/relationships/font" Target="fonts/Nunito-boldItalic.fntdata"/><Relationship Id="rId25" Type="http://schemas.openxmlformats.org/officeDocument/2006/relationships/slide" Target="slides/slide17.xml"/><Relationship Id="rId120" Type="http://schemas.openxmlformats.org/officeDocument/2006/relationships/font" Target="fonts/Nunito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1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font" Target="fonts/Nunito-regular.fntdata"/><Relationship Id="rId117" Type="http://schemas.openxmlformats.org/officeDocument/2006/relationships/font" Target="fonts/Inconsolata-bold.fntdata"/><Relationship Id="rId116" Type="http://schemas.openxmlformats.org/officeDocument/2006/relationships/font" Target="fonts/Inconsolata-regular.fntdata"/><Relationship Id="rId115" Type="http://schemas.openxmlformats.org/officeDocument/2006/relationships/slide" Target="slides/slide107.xml"/><Relationship Id="rId119" Type="http://schemas.openxmlformats.org/officeDocument/2006/relationships/font" Target="fonts/Nunito-bold.fntdata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2" Type="http://customschemas.google.com/relationships/presentationmetadata" Target="metadata"/><Relationship Id="rId131" Type="http://schemas.openxmlformats.org/officeDocument/2006/relationships/font" Target="fonts/QuattrocentoSans-boldItalic.fntdata"/><Relationship Id="rId130" Type="http://schemas.openxmlformats.org/officeDocument/2006/relationships/font" Target="fonts/QuattrocentoSans-italic.fntdata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9" name="Google Shape;629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0" name="Google Shape;6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3" name="Google Shape;144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6" name="Google Shape;145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8" name="Google Shape;146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85" name="Google Shape;1485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86" name="Google Shape;148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3" name="Google Shape;1493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94" name="Google Shape;149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8" name="Google Shape;150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16" name="Google Shape;151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a84346a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7a84346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7a84346aa7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6" name="Google Shape;6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6" name="Google Shape;67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7" name="Google Shape;6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9" name="Google Shape;69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0" name="Google Shape;7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8" name="Google Shape;5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69" name="Google Shape;56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8" name="Google Shape;7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7" name="Google Shape;7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 </a:t>
            </a:r>
            <a:endParaRPr/>
          </a:p>
        </p:txBody>
      </p:sp>
      <p:sp>
        <p:nvSpPr>
          <p:cNvPr id="788" name="Google Shape;78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26b924811522daf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26b924811522da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326b924811522daf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5" name="Google Shape;80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06" name="Google Shape;8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b708e41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6" name="Google Shape;576;g27b708e4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77" name="Google Shape;577;g27b708e41cb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6" name="Google Shape;8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3" name="Google Shape;82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4" name="Google Shape;8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2" name="Google Shape;8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1" name="Google Shape;8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42" name="Google Shape;842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9" name="Google Shape;8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Не имеет значения  В C# это не важно, так как ключевое слово string в точности преобразуется в FCL-тип System</a:t>
            </a:r>
            <a:endParaRPr/>
          </a:p>
        </p:txBody>
      </p:sp>
      <p:sp>
        <p:nvSpPr>
          <p:cNvPr id="850" name="Google Shape;850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6" name="Google Shape;85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57" name="Google Shape;8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15b59428b8faba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15b59428b8faba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515b59428b8faba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6b924811522daf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6b924811522da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26b924811522daf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0" name="Google Shape;9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15b59428b8faba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15b59428b8faba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515b59428b8faba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15b59428b8faba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15b59428b8fab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515b59428b8faba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6" name="Google Shape;9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3" name="Google Shape;93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4" name="Google Shape;9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7" name="Google Shape;9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9" name="Google Shape;95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0" name="Google Shape;9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8" name="Google Shape;968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9" name="Google Shape;9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7c4dcb0c6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7c4dcb0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27c4dcb0c6e_0_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6" name="Google Shape;9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987" name="Google Shape;987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b8d4ec58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7b8d4ec5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7b8d4ec589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6" name="Google Shape;9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1" name="Google Shape;103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7c4dcb0c6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7c4dcb0c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27c4dcb0c6e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3" name="Google Shape;105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54" name="Google Shape;10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5" name="Google Shape;106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66" name="Google Shape;1066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3" name="Google Shape;107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80" name="Google Shape;108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1" name="Google Shape;10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89" name="Google Shape;108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0" name="Google Shape;109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3" name="Google Shape;60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4" name="Google Shape;6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7" name="Google Shape;109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6" name="Google Shape;110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7" name="Google Shape;11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14" name="Google Shape;111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5" name="Google Shape;111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2" name="Google Shape;11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2" name="Google Shape;1142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3" name="Google Shape;11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9" name="Google Shape;115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6" name="Google Shape;11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7c4dcb0c6e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7c4dcb0c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g27c4dcb0c6e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7c4dcb0c6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7c4dcb0c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g27c4dcb0c6e_0_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7c4dcb0c6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1" name="Google Shape;1191;g27c4dcb0c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27c4dcb0c6e_0_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9" name="Google Shape;119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07" name="Google Shape;120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8" name="Google Shape;120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7c4dcb0c6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7c4dcb0c6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27c4dcb0c6e_0_6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3" name="Google Shape;122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2" name="Google Shape;123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9" name="Google Shape;123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7c4dcb0c6e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7c4dcb0c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27c4dcb0c6e_0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9" name="Google Shape;125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c5487f0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c5487f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27c5487f083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4" name="Google Shape;1284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85" name="Google Shape;128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2" name="Google Shape;129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7c5487f08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7c5487f0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g27c5487f083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9" name="Google Shape;130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7" name="Google Shape;131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7c5487f08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7c5487f0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g27c5487f083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3" name="Google Shape;134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4" name="Google Shape;135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2" name="Google Shape;136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7c5487f083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70" name="Google Shape;1370;g27c5487f083_0_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1" name="Google Shape;1371;g27c5487f0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7c5487f083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7c5487f0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g27c5487f083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9" name="Google Shape;13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0" name="Google Shape;139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9" name="Google Shape;139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Так как кортеж содержит два числа, то в определении типа нам надо указать два числовых типа. Или другой пример определения кортежа:</a:t>
            </a:r>
            <a:endParaRPr/>
          </a:p>
        </p:txBody>
      </p:sp>
      <p:sp>
        <p:nvSpPr>
          <p:cNvPr id="1400" name="Google Shape;1400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08" name="Google Shape;1408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09" name="Google Shape;140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6" name="Google Shape;141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Google Shape;142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7c5487f083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7c5487f0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g27c5487f083_0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89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9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0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10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10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10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10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0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0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02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102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10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0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0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0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10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0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0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/>
          <p:nvPr>
            <p:ph type="title"/>
          </p:nvPr>
        </p:nvSpPr>
        <p:spPr>
          <a:xfrm>
            <a:off x="468313" y="115888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9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9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9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9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9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9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9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9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5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1" name="Google Shape;341;p9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9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9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6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96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7" name="Google Shape;347;p9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9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9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97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3" name="Google Shape;353;p9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9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9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9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0" name="Google Shape;360;p9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9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9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9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6" name="Google Shape;366;p9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7" name="Google Shape;367;p9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9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9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0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0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0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8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8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8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8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8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8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8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8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8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88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8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8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8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8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8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8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8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8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8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8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8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8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8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8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8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8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8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8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8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8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8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8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8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8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8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8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8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8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8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8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8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8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8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8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8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8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8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8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8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8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8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8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8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8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8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8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8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8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8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8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8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8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8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8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8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8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8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8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8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8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8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8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8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8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8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8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88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8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8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8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8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8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8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8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8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8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8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8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8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8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8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8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8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8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8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8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8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8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8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8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8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8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8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8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8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8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8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8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8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8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8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8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8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8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8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8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8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8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8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8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8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8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8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8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8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8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8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8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8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8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8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8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8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88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88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88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88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88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88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88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88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88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8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8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88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8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8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8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8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8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88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88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9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9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9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9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9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9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9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9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9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9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9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90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9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9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9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9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9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9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9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9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9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9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9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9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9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9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9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9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9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9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9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9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9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9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9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9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9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9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9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9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9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9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9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9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9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9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9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9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9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9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9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9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9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9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9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9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9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9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9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9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9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9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9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9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9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9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9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9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9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9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9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9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9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9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9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9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9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9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90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9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9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9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9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9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9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9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9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9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9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9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9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9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9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9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9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9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9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9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9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9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9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9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9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9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9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9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9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9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9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9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9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9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9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9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9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9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9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9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9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9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9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9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9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9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9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9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9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9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9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9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9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9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9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9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9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90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90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90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90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90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90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90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90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9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9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90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9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9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9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9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9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9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9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9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399" name="Google Shape;399;p9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00" name="Google Shape;400;p9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" name="Google Shape;401;p9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9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3" name="Google Shape;403;p9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" name="Google Shape;404;p9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5" name="Google Shape;405;p9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" name="Google Shape;406;p9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" name="Google Shape;407;p9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8" name="Google Shape;408;p9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" name="Google Shape;409;p9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" name="Google Shape;410;p92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" name="Google Shape;411;p9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" name="Google Shape;412;p9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13" name="Google Shape;413;p9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414" name="Google Shape;414;p9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" name="Google Shape;415;p9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6" name="Google Shape;416;p9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7" name="Google Shape;417;p9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8" name="Google Shape;418;p9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9" name="Google Shape;419;p9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0" name="Google Shape;420;p9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1" name="Google Shape;421;p9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2" name="Google Shape;422;p9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3" name="Google Shape;423;p9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4" name="Google Shape;424;p9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" name="Google Shape;425;p9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9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7" name="Google Shape;427;p9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" name="Google Shape;428;p9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" name="Google Shape;429;p9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0" name="Google Shape;430;p9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1" name="Google Shape;431;p9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2" name="Google Shape;432;p9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3" name="Google Shape;433;p9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4" name="Google Shape;434;p9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5" name="Google Shape;435;p9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6" name="Google Shape;436;p9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7" name="Google Shape;437;p9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8" name="Google Shape;438;p9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9" name="Google Shape;439;p9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9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9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2" name="Google Shape;442;p9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3" name="Google Shape;443;p9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4" name="Google Shape;444;p9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" name="Google Shape;445;p9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Google Shape;446;p9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7" name="Google Shape;447;p9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8" name="Google Shape;448;p9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" name="Google Shape;449;p9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Google Shape;450;p9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" name="Google Shape;451;p9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9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9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9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9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" name="Google Shape;456;p9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7" name="Google Shape;457;p9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" name="Google Shape;458;p9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" name="Google Shape;459;p9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0" name="Google Shape;460;p9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1" name="Google Shape;461;p9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462;p9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" name="Google Shape;463;p9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4" name="Google Shape;464;p9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" name="Google Shape;465;p9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6" name="Google Shape;466;p9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7" name="Google Shape;467;p9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8" name="Google Shape;468;p9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" name="Google Shape;469;p9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0" name="Google Shape;470;p9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1" name="Google Shape;471;p9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2" name="Google Shape;472;p9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3" name="Google Shape;473;p9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4" name="Google Shape;474;p9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5" name="Google Shape;475;p9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6" name="Google Shape;476;p9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7" name="Google Shape;477;p92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9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" name="Google Shape;479;p9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480;p9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481;p9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9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9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9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9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9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9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9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9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9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9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2" name="Google Shape;492;p9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3" name="Google Shape;493;p9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4" name="Google Shape;494;p9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" name="Google Shape;495;p9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9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497;p9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" name="Google Shape;498;p9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9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9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1" name="Google Shape;501;p9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2" name="Google Shape;502;p9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3" name="Google Shape;503;p9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4" name="Google Shape;504;p9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5" name="Google Shape;505;p9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" name="Google Shape;506;p9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" name="Google Shape;507;p9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8" name="Google Shape;508;p9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9" name="Google Shape;509;p9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0" name="Google Shape;510;p9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1" name="Google Shape;511;p9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" name="Google Shape;512;p9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9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" name="Google Shape;514;p9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5" name="Google Shape;515;p9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9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9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9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9" name="Google Shape;519;p9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0" name="Google Shape;520;p9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1" name="Google Shape;521;p9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2" name="Google Shape;522;p9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3" name="Google Shape;523;p9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9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5" name="Google Shape;525;p9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9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9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9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9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9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9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9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9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92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92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" name="Google Shape;536;p92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" name="Google Shape;537;p92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8" name="Google Shape;538;p92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9" name="Google Shape;539;p92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0" name="Google Shape;540;p92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1" name="Google Shape;541;p92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2" name="Google Shape;542;p92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3" name="Google Shape;543;p9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" name="Google Shape;544;p9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" name="Google Shape;545;p92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6" name="Google Shape;546;p9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7" name="Google Shape;547;p9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9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549" name="Google Shape;549;p9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0" name="Google Shape;550;p9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1" name="Google Shape;551;p9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2" name="Google Shape;552;p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3" name="Google Shape;553;p9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learn.microsoft.com/ru-ru/dotnet/csharp/language-reference/keywords/async" TargetMode="External"/><Relationship Id="rId4" Type="http://schemas.openxmlformats.org/officeDocument/2006/relationships/hyperlink" Target="https://learn.microsoft.com/ru-ru/dotnet/csharp/language-reference/keywords/unsafe" TargetMode="External"/><Relationship Id="rId5" Type="http://schemas.openxmlformats.org/officeDocument/2006/relationships/hyperlink" Target="https://learn.microsoft.com/ru-ru/dotnet/csharp/language-reference/keywords/static" TargetMode="External"/><Relationship Id="rId6" Type="http://schemas.openxmlformats.org/officeDocument/2006/relationships/hyperlink" Target="https://learn.microsoft.com/ru-ru/dotnet/csharp/language-reference/keywords/extern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dotnet/csharp/programming-guide/inside-a-program/coding-convention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icrosoft.com/en-us/dotnet/csharp/programming-guide/inside-a-program/coding-convention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jpg"/><Relationship Id="rId4" Type="http://schemas.openxmlformats.org/officeDocument/2006/relationships/image" Target="../media/image3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learn.microsoft.com/ru-ru/dotnet/api/system.intptr" TargetMode="External"/><Relationship Id="rId4" Type="http://schemas.openxmlformats.org/officeDocument/2006/relationships/hyperlink" Target="https://learn.microsoft.com/ru-ru/dotnet/api/system.uintptr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Основы С#</a:t>
            </a:r>
            <a:endParaRPr/>
          </a:p>
        </p:txBody>
      </p:sp>
      <p:sp>
        <p:nvSpPr>
          <p:cNvPr id="565" name="Google Shape;56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b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7"/>
          <p:cNvSpPr txBox="1"/>
          <p:nvPr/>
        </p:nvSpPr>
        <p:spPr>
          <a:xfrm>
            <a:off x="107950" y="2611437"/>
            <a:ext cx="65563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OOP_Lect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634" name="Google Shape;6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587" y="404812"/>
            <a:ext cx="3506787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0"/>
          <p:cNvSpPr txBox="1"/>
          <p:nvPr>
            <p:ph type="title"/>
          </p:nvPr>
        </p:nvSpPr>
        <p:spPr>
          <a:xfrm>
            <a:off x="-180975" y="1666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7" name="Google Shape;1447;p80"/>
          <p:cNvSpPr txBox="1"/>
          <p:nvPr>
            <p:ph idx="1" type="body"/>
          </p:nvPr>
        </p:nvSpPr>
        <p:spPr>
          <a:xfrm>
            <a:off x="409575" y="14192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80"/>
          <p:cNvSpPr/>
          <p:nvPr/>
        </p:nvSpPr>
        <p:spPr>
          <a:xfrm>
            <a:off x="215008" y="1639389"/>
            <a:ext cx="8928992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CreateCortage(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= name.Length;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first name is"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 = 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)(name[0]);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(len, s, ch);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9" name="Google Shape;1449;p80"/>
          <p:cNvSpPr txBox="1"/>
          <p:nvPr/>
        </p:nvSpPr>
        <p:spPr>
          <a:xfrm>
            <a:off x="971550" y="830262"/>
            <a:ext cx="241458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Кортежи (tuple)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cxnSp>
        <p:nvCxnSpPr>
          <p:cNvPr id="1450" name="Google Shape;1450;p80"/>
          <p:cNvCxnSpPr/>
          <p:nvPr/>
        </p:nvCxnSpPr>
        <p:spPr>
          <a:xfrm flipH="1">
            <a:off x="1331912" y="1200150"/>
            <a:ext cx="576262" cy="4397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80"/>
          <p:cNvSpPr txBox="1"/>
          <p:nvPr/>
        </p:nvSpPr>
        <p:spPr>
          <a:xfrm>
            <a:off x="5003800" y="4116387"/>
            <a:ext cx="253682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Литерал кортежа</a:t>
            </a:r>
            <a:endParaRPr/>
          </a:p>
        </p:txBody>
      </p:sp>
      <p:sp>
        <p:nvSpPr>
          <p:cNvPr id="1452" name="Google Shape;1452;p80"/>
          <p:cNvSpPr txBox="1"/>
          <p:nvPr/>
        </p:nvSpPr>
        <p:spPr>
          <a:xfrm>
            <a:off x="561975" y="4772025"/>
            <a:ext cx="6602412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Кортежи - значимый тип,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System.ValueTuple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элементы - открытые поля,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могут сравниваться на равенство,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присвоится др.др</a:t>
            </a:r>
            <a:endParaRPr/>
          </a:p>
        </p:txBody>
      </p:sp>
      <p:cxnSp>
        <p:nvCxnSpPr>
          <p:cNvPr id="1453" name="Google Shape;1453;p80"/>
          <p:cNvCxnSpPr/>
          <p:nvPr/>
        </p:nvCxnSpPr>
        <p:spPr>
          <a:xfrm rot="10800000">
            <a:off x="4859337" y="3933825"/>
            <a:ext cx="720725" cy="1825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1"/>
          <p:cNvSpPr txBox="1"/>
          <p:nvPr>
            <p:ph idx="1" type="body"/>
          </p:nvPr>
        </p:nvSpPr>
        <p:spPr>
          <a:xfrm>
            <a:off x="271462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дать данным имена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по имени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кортежей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p81"/>
          <p:cNvSpPr/>
          <p:nvPr/>
        </p:nvSpPr>
        <p:spPr>
          <a:xfrm>
            <a:off x="32048" y="3907825"/>
            <a:ext cx="784887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iGetIt = CreateCortage(name);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"получено {iGetIt.fullName}"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p81"/>
          <p:cNvSpPr/>
          <p:nvPr/>
        </p:nvSpPr>
        <p:spPr>
          <a:xfrm>
            <a:off x="271463" y="929145"/>
            <a:ext cx="892899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length,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fullName,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firstLetter) CreateCortage(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2" name="Google Shape;1462;p81"/>
          <p:cNvSpPr/>
          <p:nvPr/>
        </p:nvSpPr>
        <p:spPr>
          <a:xfrm>
            <a:off x="271807" y="2659055"/>
            <a:ext cx="531106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(f:len, s:s, t:ch);</a:t>
            </a:r>
            <a:endParaRPr/>
          </a:p>
        </p:txBody>
      </p:sp>
      <p:sp>
        <p:nvSpPr>
          <p:cNvPr id="1463" name="Google Shape;1463;p81"/>
          <p:cNvSpPr txBox="1"/>
          <p:nvPr/>
        </p:nvSpPr>
        <p:spPr>
          <a:xfrm>
            <a:off x="1908175" y="2160587"/>
            <a:ext cx="123348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так</a:t>
            </a:r>
            <a:endParaRPr/>
          </a:p>
        </p:txBody>
      </p:sp>
      <p:cxnSp>
        <p:nvCxnSpPr>
          <p:cNvPr id="1464" name="Google Shape;1464;p81"/>
          <p:cNvCxnSpPr/>
          <p:nvPr/>
        </p:nvCxnSpPr>
        <p:spPr>
          <a:xfrm>
            <a:off x="4365625" y="4868862"/>
            <a:ext cx="25209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5" name="Google Shape;1465;p81"/>
          <p:cNvSpPr/>
          <p:nvPr/>
        </p:nvSpPr>
        <p:spPr>
          <a:xfrm>
            <a:off x="271463" y="5615825"/>
            <a:ext cx="88725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(one, two, three) = CreateCortage(name);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82"/>
          <p:cNvSpPr txBox="1"/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 7 </a:t>
            </a:r>
            <a:endParaRPr/>
          </a:p>
        </p:txBody>
      </p:sp>
      <p:sp>
        <p:nvSpPr>
          <p:cNvPr id="1472" name="Google Shape;1472;p82"/>
          <p:cNvSpPr txBox="1"/>
          <p:nvPr>
            <p:ph idx="1" type="body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 функции</a:t>
            </a:r>
            <a:endParaRPr/>
          </a:p>
          <a:p>
            <a:pPr indent="-16256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вспомогательная функция - внутри метода, в котором вызывается</a:t>
            </a:r>
            <a:endParaRPr/>
          </a:p>
        </p:txBody>
      </p:sp>
      <p:sp>
        <p:nvSpPr>
          <p:cNvPr id="1473" name="Google Shape;1473;p82"/>
          <p:cNvSpPr/>
          <p:nvPr/>
        </p:nvSpPr>
        <p:spPr>
          <a:xfrm>
            <a:off x="467544" y="2564904"/>
            <a:ext cx="7488832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Method(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LocFun(x).current;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LocFun(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== 0)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= LocFun(i - 1);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82"/>
          <p:cNvSpPr txBox="1"/>
          <p:nvPr/>
        </p:nvSpPr>
        <p:spPr>
          <a:xfrm>
            <a:off x="3924300" y="59340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Аргументы внешнего метода и его локальные переменные доступны для локальной функции</a:t>
            </a:r>
            <a:endParaRPr/>
          </a:p>
        </p:txBody>
      </p:sp>
      <p:cxnSp>
        <p:nvCxnSpPr>
          <p:cNvPr id="1475" name="Google Shape;1475;p82"/>
          <p:cNvCxnSpPr/>
          <p:nvPr/>
        </p:nvCxnSpPr>
        <p:spPr>
          <a:xfrm>
            <a:off x="3924300" y="3789362"/>
            <a:ext cx="302418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элементы, в которых можно объявлять и из которых можно вызывать локальные функции</a:t>
            </a:r>
            <a:endParaRPr/>
          </a:p>
        </p:txBody>
      </p:sp>
      <p:sp>
        <p:nvSpPr>
          <p:cNvPr id="1482" name="Google Shape;1482;p83"/>
          <p:cNvSpPr txBox="1"/>
          <p:nvPr>
            <p:ph idx="1" type="body"/>
          </p:nvPr>
        </p:nvSpPr>
        <p:spPr>
          <a:xfrm>
            <a:off x="254000" y="19161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Методы, в частности методы итератора и асинхронные методы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свойств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событий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 методы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завершения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Другие локальные функции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для локальной функции</a:t>
            </a:r>
            <a:endParaRPr/>
          </a:p>
        </p:txBody>
      </p:sp>
      <p:sp>
        <p:nvSpPr>
          <p:cNvPr id="1489" name="Google Shape;1489;p8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0" name="Google Shape;1490;p84"/>
          <p:cNvSpPr txBox="1"/>
          <p:nvPr/>
        </p:nvSpPr>
        <p:spPr>
          <a:xfrm>
            <a:off x="301625" y="1600200"/>
            <a:ext cx="8243887" cy="5561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01550" lIns="180900" spcFirstLastPara="1" rIns="0" wrap="square" tIns="101550">
            <a:sp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async</a:t>
            </a:r>
            <a:endParaRPr b="0" i="0" sz="480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unsafe</a:t>
            </a:r>
            <a:endParaRPr b="0" i="0" sz="480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b="0" i="0" lang="en-US" sz="360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static</a:t>
            </a:r>
            <a:r>
              <a:rPr b="0" i="0" lang="en-US" sz="280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80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b="0" i="0" lang="en-US" sz="280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80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8.0 и более поздних версий). Статическая локальная функция не может сохранять локальные переменные или состояние экземпляра.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200"/>
              <a:buFont typeface="Tahoma"/>
              <a:buChar char="•"/>
            </a:pPr>
            <a:r>
              <a:rPr b="0" i="0" lang="en-US" sz="3200" u="sng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extern</a:t>
            </a:r>
            <a:r>
              <a:rPr b="0" i="0" lang="en-US" sz="440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80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b="0" i="0" lang="en-US" sz="280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80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9.0 и более поздних версий). Внешней локальной функцией должна быть</a:t>
            </a:r>
            <a:r>
              <a:rPr b="0" i="0" lang="en-US" sz="280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80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440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2800" u="non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85"/>
          <p:cNvSpPr txBox="1"/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Index  c#8</a:t>
            </a:r>
            <a:endParaRPr/>
          </a:p>
        </p:txBody>
      </p:sp>
      <p:sp>
        <p:nvSpPr>
          <p:cNvPr id="1497" name="Google Shape;1497;p85"/>
          <p:cNvSpPr txBox="1"/>
          <p:nvPr>
            <p:ph idx="1" type="body"/>
          </p:nvPr>
        </p:nvSpPr>
        <p:spPr>
          <a:xfrm>
            <a:off x="2762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 С#8</a:t>
            </a:r>
            <a:endParaRPr/>
          </a:p>
        </p:txBody>
      </p:sp>
      <p:sp>
        <p:nvSpPr>
          <p:cNvPr id="1498" name="Google Shape;1498;p85"/>
          <p:cNvSpPr txBox="1"/>
          <p:nvPr/>
        </p:nvSpPr>
        <p:spPr>
          <a:xfrm>
            <a:off x="-1836737" y="1700212"/>
            <a:ext cx="1098073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i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= i.Value;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Console.WriteLine(i +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i.IsFromEnd);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//2 False</a:t>
            </a:r>
            <a:endParaRPr/>
          </a:p>
        </p:txBody>
      </p:sp>
      <p:sp>
        <p:nvSpPr>
          <p:cNvPr id="1499" name="Google Shape;1499;p85"/>
          <p:cNvSpPr txBox="1"/>
          <p:nvPr/>
        </p:nvSpPr>
        <p:spPr>
          <a:xfrm>
            <a:off x="3235325" y="2205037"/>
            <a:ext cx="4048125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элементов нужно отсчитать</a:t>
            </a:r>
            <a:endParaRPr/>
          </a:p>
        </p:txBody>
      </p:sp>
      <p:cxnSp>
        <p:nvCxnSpPr>
          <p:cNvPr id="1500" name="Google Shape;1500;p85"/>
          <p:cNvCxnSpPr/>
          <p:nvPr/>
        </p:nvCxnSpPr>
        <p:spPr>
          <a:xfrm flipH="1">
            <a:off x="2987675" y="2565400"/>
            <a:ext cx="666750" cy="2889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1" name="Google Shape;1501;p85"/>
          <p:cNvSpPr txBox="1"/>
          <p:nvPr/>
        </p:nvSpPr>
        <p:spPr>
          <a:xfrm>
            <a:off x="2987675" y="4287837"/>
            <a:ext cx="4572000" cy="9223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булевое значение, показывающее, нужно ли отсчитывать от </a:t>
            </a:r>
            <a:r>
              <a:rPr b="0" i="1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конца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коллекции а не от начала</a:t>
            </a:r>
            <a:endParaRPr/>
          </a:p>
        </p:txBody>
      </p:sp>
      <p:cxnSp>
        <p:nvCxnSpPr>
          <p:cNvPr id="1502" name="Google Shape;1502;p85"/>
          <p:cNvCxnSpPr/>
          <p:nvPr/>
        </p:nvCxnSpPr>
        <p:spPr>
          <a:xfrm flipH="1" rot="10800000">
            <a:off x="5259387" y="3856037"/>
            <a:ext cx="479425" cy="4746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3" name="Google Shape;1503;p85"/>
          <p:cNvSpPr txBox="1"/>
          <p:nvPr/>
        </p:nvSpPr>
        <p:spPr>
          <a:xfrm>
            <a:off x="-1044575" y="5311775"/>
            <a:ext cx="7632700" cy="1200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</p:txBody>
      </p:sp>
      <p:sp>
        <p:nvSpPr>
          <p:cNvPr id="1504" name="Google Shape;1504;p85"/>
          <p:cNvSpPr txBox="1"/>
          <p:nvPr/>
        </p:nvSpPr>
        <p:spPr>
          <a:xfrm>
            <a:off x="3963987" y="6327775"/>
            <a:ext cx="35480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берет первый элемент с  конца</a:t>
            </a:r>
            <a:endParaRPr/>
          </a:p>
        </p:txBody>
      </p:sp>
      <p:cxnSp>
        <p:nvCxnSpPr>
          <p:cNvPr id="1505" name="Google Shape;1505;p85"/>
          <p:cNvCxnSpPr/>
          <p:nvPr/>
        </p:nvCxnSpPr>
        <p:spPr>
          <a:xfrm rot="10800000">
            <a:off x="3654425" y="6138862"/>
            <a:ext cx="125412" cy="2365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8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8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6"/>
          <p:cNvSpPr txBox="1"/>
          <p:nvPr/>
        </p:nvSpPr>
        <p:spPr>
          <a:xfrm>
            <a:off x="-1331912" y="404812"/>
            <a:ext cx="10917237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collection[index] = 0;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1, 2, 3, 4,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7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Range C#8</a:t>
            </a:r>
            <a:endParaRPr/>
          </a:p>
        </p:txBody>
      </p:sp>
      <p:sp>
        <p:nvSpPr>
          <p:cNvPr id="1520" name="Google Shape;1520;p87"/>
          <p:cNvSpPr txBox="1"/>
          <p:nvPr>
            <p:ph idx="1" type="body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Линейный направленный по возрастанию диапазон индексов с шагом 1</a:t>
            </a:r>
            <a:endParaRPr/>
          </a:p>
        </p:txBody>
      </p:sp>
      <p:sp>
        <p:nvSpPr>
          <p:cNvPr id="1521" name="Google Shape;1521;p87"/>
          <p:cNvSpPr txBox="1"/>
          <p:nvPr/>
        </p:nvSpPr>
        <p:spPr>
          <a:xfrm>
            <a:off x="-973137" y="2349500"/>
            <a:ext cx="104584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i1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i2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i1..i2;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i2)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i1..;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new Index(0, true));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..i2;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Range(new Index(0, false), i2)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Range e = ..;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весь диапазон, от первого и до последнего элемента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7a84346aa7_0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7a84346aa7_0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g27a84346aa7_0_0"/>
          <p:cNvPicPr preferRelativeResize="0"/>
          <p:nvPr/>
        </p:nvPicPr>
        <p:blipFill rotWithShape="1">
          <a:blip r:embed="rId3">
            <a:alphaModFix/>
          </a:blip>
          <a:srcRect b="20267" l="3410" r="-3409" t="0"/>
          <a:stretch/>
        </p:blipFill>
        <p:spPr>
          <a:xfrm>
            <a:off x="-339050" y="1473631"/>
            <a:ext cx="9822075" cy="416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8"/>
          <p:cNvSpPr txBox="1"/>
          <p:nvPr>
            <p:ph idx="1" type="body"/>
          </p:nvPr>
        </p:nvSpPr>
        <p:spPr>
          <a:xfrm>
            <a:off x="301625" y="642937"/>
            <a:ext cx="8540750" cy="545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b="1" i="1" lang="en-US" sz="320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Пространства имён</a:t>
            </a:r>
            <a:endParaRPr>
              <a:solidFill>
                <a:srgbClr val="FFFF00"/>
              </a:solidFill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обязательно должны ограничиваться единственной единицей компиляции </a:t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8"/>
          <p:cNvSpPr txBox="1"/>
          <p:nvPr/>
        </p:nvSpPr>
        <p:spPr>
          <a:xfrm>
            <a:off x="323850" y="2492375"/>
            <a:ext cx="771525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2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b="0" i="0" sz="18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2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Utility</a:t>
            </a: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51" name="Google Shape;651;p8"/>
          <p:cNvSpPr txBox="1"/>
          <p:nvPr/>
        </p:nvSpPr>
        <p:spPr>
          <a:xfrm>
            <a:off x="617537" y="1308100"/>
            <a:ext cx="7129462" cy="9556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используются для логической группировки родственных типов</a:t>
            </a:r>
            <a:endParaRPr/>
          </a:p>
        </p:txBody>
      </p:sp>
      <p:sp>
        <p:nvSpPr>
          <p:cNvPr id="652" name="Google Shape;652;p8"/>
          <p:cNvSpPr txBox="1"/>
          <p:nvPr/>
        </p:nvSpPr>
        <p:spPr>
          <a:xfrm>
            <a:off x="5908675" y="2255837"/>
            <a:ext cx="2933700" cy="14763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 директива namespace заставляет компилятор  добавлять к каждому имени типа определенную приставку</a:t>
            </a:r>
            <a:endParaRPr/>
          </a:p>
        </p:txBody>
      </p:sp>
      <p:cxnSp>
        <p:nvCxnSpPr>
          <p:cNvPr id="653" name="Google Shape;653;p8"/>
          <p:cNvCxnSpPr/>
          <p:nvPr/>
        </p:nvCxnSpPr>
        <p:spPr>
          <a:xfrm rot="10800000">
            <a:off x="2411412" y="3068637"/>
            <a:ext cx="3417887" cy="3016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MyCompany.Utilities.SomeUtility</a:t>
            </a:r>
            <a:endParaRPr/>
          </a:p>
        </p:txBody>
      </p:sp>
      <p:sp>
        <p:nvSpPr>
          <p:cNvPr id="661" name="Google Shape;661;p9"/>
          <p:cNvSpPr txBox="1"/>
          <p:nvPr/>
        </p:nvSpPr>
        <p:spPr>
          <a:xfrm>
            <a:off x="357187" y="571500"/>
            <a:ext cx="6381750" cy="3108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b="0" i="0" sz="16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endParaRPr b="0" i="0" sz="16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6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0" i="0" sz="16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62" name="Google Shape;662;p9"/>
          <p:cNvSpPr txBox="1"/>
          <p:nvPr/>
        </p:nvSpPr>
        <p:spPr>
          <a:xfrm>
            <a:off x="684212" y="4868862"/>
            <a:ext cx="7127875" cy="5238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быть вложены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10"/>
          <p:cNvSpPr txBox="1"/>
          <p:nvPr>
            <p:ph idx="1" type="body"/>
          </p:nvPr>
        </p:nvSpPr>
        <p:spPr>
          <a:xfrm>
            <a:off x="301625" y="357187"/>
            <a:ext cx="8540750" cy="574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использование директивы using</a:t>
            </a:r>
            <a:endParaRPr>
              <a:solidFill>
                <a:srgbClr val="FFFF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импортирует все имена из заданного пространства имён в окружающее пространство имён</a:t>
            </a:r>
            <a:endParaRPr/>
          </a:p>
        </p:txBody>
      </p:sp>
      <p:sp>
        <p:nvSpPr>
          <p:cNvPr id="670" name="Google Shape;670;p10"/>
          <p:cNvSpPr txBox="1"/>
          <p:nvPr/>
        </p:nvSpPr>
        <p:spPr>
          <a:xfrm>
            <a:off x="92075" y="2428875"/>
            <a:ext cx="10431462" cy="4124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MyCompany.Utilities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//резервируем пространство MyCompany.Utilities</a:t>
            </a:r>
            <a:endParaRPr b="0" i="0" sz="11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b="0" i="0" sz="11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su1 =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b="0" i="0" lang="en-US" sz="1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//аналогично, благодаря using</a:t>
            </a:r>
            <a:endParaRPr b="0" i="0" sz="11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su2 =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1" name="Google Shape;671;p10"/>
          <p:cNvSpPr txBox="1"/>
          <p:nvPr/>
        </p:nvSpPr>
        <p:spPr>
          <a:xfrm>
            <a:off x="5656262" y="3789362"/>
            <a:ext cx="2870100" cy="369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хватает лаконичности</a:t>
            </a:r>
            <a:endParaRPr/>
          </a:p>
        </p:txBody>
      </p:sp>
      <p:cxnSp>
        <p:nvCxnSpPr>
          <p:cNvPr id="672" name="Google Shape;672;p10"/>
          <p:cNvCxnSpPr/>
          <p:nvPr/>
        </p:nvCxnSpPr>
        <p:spPr>
          <a:xfrm flipH="1">
            <a:off x="4932362" y="4149725"/>
            <a:ext cx="1439862" cy="34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3" name="Google Shape;673;p10"/>
          <p:cNvSpPr txBox="1"/>
          <p:nvPr/>
        </p:nvSpPr>
        <p:spPr>
          <a:xfrm>
            <a:off x="1331912" y="5851525"/>
            <a:ext cx="75755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заставляет компилятор C# добавлять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 имени указанный префикс, пока не будет найдено совпадение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25"/>
            <a:ext cx="8455025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1"/>
          <p:cNvSpPr txBox="1"/>
          <p:nvPr/>
        </p:nvSpPr>
        <p:spPr>
          <a:xfrm>
            <a:off x="4227512" y="2162175"/>
            <a:ext cx="3970337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описаны типы для обработки строк</a:t>
            </a:r>
            <a:endParaRPr/>
          </a:p>
        </p:txBody>
      </p:sp>
      <p:cxnSp>
        <p:nvCxnSpPr>
          <p:cNvPr id="681" name="Google Shape;681;p11"/>
          <p:cNvCxnSpPr/>
          <p:nvPr/>
        </p:nvCxnSpPr>
        <p:spPr>
          <a:xfrm rot="10800000">
            <a:off x="3635375" y="1989137"/>
            <a:ext cx="865187" cy="1444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2" name="Google Shape;682;p11"/>
          <p:cNvSpPr txBox="1"/>
          <p:nvPr/>
        </p:nvSpPr>
        <p:spPr>
          <a:xfrm>
            <a:off x="3654425" y="1952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содержит фундаментальные и базовые классы платформы .NET</a:t>
            </a:r>
            <a:endParaRPr/>
          </a:p>
        </p:txBody>
      </p:sp>
      <p:cxnSp>
        <p:nvCxnSpPr>
          <p:cNvPr id="683" name="Google Shape;683;p11"/>
          <p:cNvCxnSpPr/>
          <p:nvPr/>
        </p:nvCxnSpPr>
        <p:spPr>
          <a:xfrm flipH="1">
            <a:off x="2916237" y="571500"/>
            <a:ext cx="508000" cy="396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4" name="Google Shape;684;p11"/>
          <p:cNvSpPr txBox="1"/>
          <p:nvPr/>
        </p:nvSpPr>
        <p:spPr>
          <a:xfrm>
            <a:off x="2339975" y="501332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Физически пространства имен находятся в подключаемых библиотеках dll</a:t>
            </a:r>
            <a:endParaRPr/>
          </a:p>
        </p:txBody>
      </p:sp>
      <p:pic>
        <p:nvPicPr>
          <p:cNvPr id="685" name="Google Shape;6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5" y="2760662"/>
            <a:ext cx="2968625" cy="2944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11"/>
          <p:cNvCxnSpPr/>
          <p:nvPr/>
        </p:nvCxnSpPr>
        <p:spPr>
          <a:xfrm flipH="1" rot="10800000">
            <a:off x="5003800" y="4454525"/>
            <a:ext cx="1655762" cy="55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псевдонимы (alias) </a:t>
            </a: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 </a:t>
            </a:r>
            <a:endParaRPr/>
          </a:p>
        </p:txBody>
      </p:sp>
      <p:sp>
        <p:nvSpPr>
          <p:cNvPr id="694" name="Google Shape;694;p12"/>
          <p:cNvSpPr txBox="1"/>
          <p:nvPr/>
        </p:nvSpPr>
        <p:spPr>
          <a:xfrm>
            <a:off x="-78537" y="3662023"/>
            <a:ext cx="97551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MyCompany.Utilities.</a:t>
            </a:r>
            <a:r>
              <a:rPr b="0" i="0" lang="en-US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//псевдоним</a:t>
            </a:r>
            <a:endParaRPr b="0" i="0" sz="1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b="0" i="0" sz="1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5" name="Google Shape;695;p12"/>
          <p:cNvSpPr txBox="1"/>
          <p:nvPr/>
        </p:nvSpPr>
        <p:spPr>
          <a:xfrm>
            <a:off x="755650" y="228600"/>
            <a:ext cx="808672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 директивы using, позволяющая создать псевдоним  для отдельного типа или пространства имен</a:t>
            </a:r>
            <a:endParaRPr/>
          </a:p>
        </p:txBody>
      </p:sp>
      <p:pic>
        <p:nvPicPr>
          <p:cNvPr id="696" name="Google Shape;6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13" y="2224149"/>
            <a:ext cx="9143998" cy="143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"/>
          <p:cNvSpPr txBox="1"/>
          <p:nvPr>
            <p:ph idx="1" type="body"/>
          </p:nvPr>
        </p:nvSpPr>
        <p:spPr>
          <a:xfrm>
            <a:off x="63500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XML-теги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самодокументированных классов.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///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Например: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13"/>
          <p:cNvSpPr txBox="1"/>
          <p:nvPr/>
        </p:nvSpPr>
        <p:spPr>
          <a:xfrm>
            <a:off x="-3175" y="15367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13"/>
          <p:cNvSpPr txBox="1"/>
          <p:nvPr/>
        </p:nvSpPr>
        <p:spPr>
          <a:xfrm>
            <a:off x="0" y="3786187"/>
            <a:ext cx="10501312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b="0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&lt;summary&gt;</a:t>
            </a:r>
            <a:endParaRPr b="0" i="0" sz="1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b="0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Точка входа приложения.</a:t>
            </a:r>
            <a:endParaRPr b="0" i="0" sz="1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b="0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&lt;/summary&gt;</a:t>
            </a:r>
            <a:endParaRPr b="0" i="0" sz="1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b="0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&lt;param name="args"&gt;</a:t>
            </a:r>
            <a:r>
              <a:rPr b="0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Пар.ком. строки.</a:t>
            </a:r>
            <a:r>
              <a:rPr b="0" i="0" lang="en-US" sz="2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&lt;/param&gt;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28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r>
              <a:rPr b="0" i="0" lang="en-US" sz="16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705" name="Google Shape;705;p13"/>
          <p:cNvSpPr txBox="1"/>
          <p:nvPr/>
        </p:nvSpPr>
        <p:spPr>
          <a:xfrm>
            <a:off x="4248150" y="3783000"/>
            <a:ext cx="39366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XMLдля отображения дополнительных сведений о типе или элементе.-дескрипторы</a:t>
            </a:r>
            <a:endParaRPr/>
          </a:p>
        </p:txBody>
      </p:sp>
      <p:cxnSp>
        <p:nvCxnSpPr>
          <p:cNvPr id="706" name="Google Shape;706;p13"/>
          <p:cNvCxnSpPr/>
          <p:nvPr/>
        </p:nvCxnSpPr>
        <p:spPr>
          <a:xfrm flipH="1">
            <a:off x="3203575" y="3933825"/>
            <a:ext cx="863600" cy="1428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07" name="Google Shape;7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995362"/>
            <a:ext cx="5219700" cy="2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/>
          <p:nvPr/>
        </p:nvSpPr>
        <p:spPr>
          <a:xfrm>
            <a:off x="1667075" y="6032500"/>
            <a:ext cx="62202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-US" sz="18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для описания параметров. При использовании этого тега компилятор проверяет, что параметр существует и все параметры описаны в документации.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Синтаксис C#</a:t>
            </a:r>
            <a:endParaRPr/>
          </a:p>
        </p:txBody>
      </p:sp>
      <p:sp>
        <p:nvSpPr>
          <p:cNvPr id="715" name="Google Shape;715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Сохранились 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if..else, while, do..while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унарные и бинарные операции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Console. 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Консольный ввод/вывод</a:t>
            </a:r>
            <a:endParaRPr/>
          </a:p>
        </p:txBody>
      </p:sp>
      <p:sp>
        <p:nvSpPr>
          <p:cNvPr id="722" name="Google Shape;722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System.Console</a:t>
            </a:r>
            <a:endParaRPr/>
          </a:p>
        </p:txBody>
      </p:sp>
      <p:sp>
        <p:nvSpPr>
          <p:cNvPr id="723" name="Google Shape;723;p15"/>
          <p:cNvSpPr txBox="1"/>
          <p:nvPr/>
        </p:nvSpPr>
        <p:spPr>
          <a:xfrm>
            <a:off x="357187" y="2643187"/>
            <a:ext cx="797718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0" i="0" lang="en-US" sz="32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32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32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2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724" name="Google Shape;724;p15"/>
          <p:cNvGraphicFramePr/>
          <p:nvPr/>
        </p:nvGraphicFramePr>
        <p:xfrm>
          <a:off x="428625" y="421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001000"/>
              </a:tblGrid>
              <a:tr h="1143000"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32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b="0" i="0" lang="en-US" sz="32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0" i="0" lang="en-US" sz="32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ReadLine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b="0" i="0" sz="3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0" i="0" lang="en-US" sz="32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0" i="0" lang="en-US" sz="32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 b="0" i="0" sz="44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Станда́рт оформле́ния ко́да</a:t>
            </a:r>
            <a:endParaRPr/>
          </a:p>
        </p:txBody>
      </p:sp>
      <p:sp>
        <p:nvSpPr>
          <p:cNvPr id="572" name="Google Shape;572;p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набор правил и соглашений, используемых при написании исходного кода на некотором языке программирования.</a:t>
            </a:r>
            <a:endParaRPr/>
          </a:p>
        </p:txBody>
      </p:sp>
      <p:sp>
        <p:nvSpPr>
          <p:cNvPr id="573" name="Google Shape;573;p2"/>
          <p:cNvSpPr txBox="1"/>
          <p:nvPr/>
        </p:nvSpPr>
        <p:spPr>
          <a:xfrm>
            <a:off x="334962" y="4941887"/>
            <a:ext cx="8507412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16"/>
          <p:cNvSpPr txBox="1"/>
          <p:nvPr>
            <p:ph idx="1" type="body"/>
          </p:nvPr>
        </p:nvSpPr>
        <p:spPr>
          <a:xfrm>
            <a:off x="290512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класса Console</a:t>
            </a:r>
            <a:endParaRPr/>
          </a:p>
        </p:txBody>
      </p:sp>
      <p:sp>
        <p:nvSpPr>
          <p:cNvPr id="732" name="Google Shape;732;p16"/>
          <p:cNvSpPr txBox="1"/>
          <p:nvPr/>
        </p:nvSpPr>
        <p:spPr>
          <a:xfrm>
            <a:off x="395287" y="1057275"/>
            <a:ext cx="7731125" cy="50784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очистка консоли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WriteLine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 с переводом на новую строку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введенного символа в виде числового кода данного символа. С помощью преобразования к типу char мы можем получить введенный символ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ReadKey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нажатой клавиши клавиатуры (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ConsoleKeyInfo key= Console.ReadKey();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строки текста со входного потока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7"/>
          <p:cNvSpPr txBox="1"/>
          <p:nvPr>
            <p:ph type="title"/>
          </p:nvPr>
        </p:nvSpPr>
        <p:spPr>
          <a:xfrm>
            <a:off x="1571625" y="11430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17"/>
          <p:cNvSpPr txBox="1"/>
          <p:nvPr/>
        </p:nvSpPr>
        <p:spPr>
          <a:xfrm>
            <a:off x="152400" y="82550"/>
            <a:ext cx="8429625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10;</a:t>
            </a:r>
            <a:endParaRPr b="0" i="0" sz="14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= 20;</a:t>
            </a:r>
            <a:endParaRPr b="0" i="0" sz="14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4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.WriteLine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("{0} плюс {1} равно {2}", i, j, i + j);</a:t>
            </a:r>
            <a:endParaRPr b="0" i="0" sz="14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  <p:sp>
        <p:nvSpPr>
          <p:cNvPr id="740" name="Google Shape;740;p17"/>
          <p:cNvSpPr txBox="1"/>
          <p:nvPr/>
        </p:nvSpPr>
        <p:spPr>
          <a:xfrm>
            <a:off x="4070350" y="2338387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указатели места заполнения (placeholder)</a:t>
            </a:r>
            <a:endParaRPr/>
          </a:p>
        </p:txBody>
      </p:sp>
      <p:cxnSp>
        <p:nvCxnSpPr>
          <p:cNvPr id="741" name="Google Shape;741;p17"/>
          <p:cNvCxnSpPr/>
          <p:nvPr/>
        </p:nvCxnSpPr>
        <p:spPr>
          <a:xfrm rot="10800000">
            <a:off x="1571625" y="1611312"/>
            <a:ext cx="2498725" cy="954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42" name="Google Shape;742;p17"/>
          <p:cNvSpPr/>
          <p:nvPr/>
        </p:nvSpPr>
        <p:spPr>
          <a:xfrm>
            <a:off x="19633" y="5062894"/>
            <a:ext cx="869574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"{0,4}\n+{1,3}\n----\n{2,4}"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						i, j, i + j);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3" name="Google Shape;7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3175000"/>
            <a:ext cx="48958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вставлять переменные в строку</a:t>
            </a:r>
            <a:endParaRPr/>
          </a:p>
        </p:txBody>
      </p:sp>
      <p:sp>
        <p:nvSpPr>
          <p:cNvPr id="751" name="Google Shape;751;p18"/>
          <p:cNvSpPr txBox="1"/>
          <p:nvPr/>
        </p:nvSpPr>
        <p:spPr>
          <a:xfrm>
            <a:off x="539750" y="2636837"/>
            <a:ext cx="8424862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oneMillion = 1_000_000;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balans = 1_23.456;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$"У меня: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{oneMillion}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$"баланс: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{balans}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19"/>
          <p:cNvSpPr txBox="1"/>
          <p:nvPr>
            <p:ph idx="1" type="body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жения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идентичны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С++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9" name="Google Shape;759;p19"/>
          <p:cNvGraphicFramePr/>
          <p:nvPr/>
        </p:nvGraphicFramePr>
        <p:xfrm>
          <a:off x="2357437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3625850"/>
                <a:gridCol w="2809875"/>
              </a:tblGrid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Группа операций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Входящие операции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 rowSpan="5"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Первичные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x.m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x(…)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x[…]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x++, x--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new T(…), new T[…]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 rowSpan="5"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Унарные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+x, -x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!x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~x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++x, --x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(T)x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Мультипликативные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x*y, x/y, x%y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Аддитивные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x+y, x-y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Сдвига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x&lt;&lt;y, x&gt;&gt;y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 rowSpan="3"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Отношений и проверки типа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x&lt;y, x&gt;y; x&lt;=y, x&gt;=y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is T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as T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Эквивалентности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== y, x !=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исключающего ИЛИ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x^y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ИЛИ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x|y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&amp;&amp;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ИЛИ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||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Сравнения с null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??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Условные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 y : z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 rowSpan="2"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Присваивания 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 vMerge="1"/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op= y</a:t>
                      </a:r>
                      <a:endParaRPr/>
                    </a:p>
                  </a:txBody>
                  <a:tcPr marT="0" marB="0" marR="48375" marL="483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0"/>
          <p:cNvSpPr txBox="1"/>
          <p:nvPr>
            <p:ph idx="1" type="body"/>
          </p:nvPr>
        </p:nvSpPr>
        <p:spPr>
          <a:xfrm>
            <a:off x="421590" y="593703"/>
            <a:ext cx="8540700" cy="5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идентичны с++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1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 C#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поддерживает общую систему типов (CTS):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объявления того или иного встроенного типа данных из CTS обычно предусмотрено свое уникальное ключевое слов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/>
          <p:nvPr>
            <p:ph idx="1" type="body"/>
          </p:nvPr>
        </p:nvSpPr>
        <p:spPr>
          <a:xfrm>
            <a:off x="81700" y="9032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данных, которые поддерживаются компилятором напрямую, называются примитивными  (primitive types) или встроенными у них  существуют прямые аналоги в библиотеке классов .NET Framework Class Library </a:t>
            </a:r>
            <a:endParaRPr/>
          </a:p>
        </p:txBody>
      </p:sp>
      <p:sp>
        <p:nvSpPr>
          <p:cNvPr id="772" name="Google Shape;772;p23"/>
          <p:cNvSpPr/>
          <p:nvPr/>
        </p:nvSpPr>
        <p:spPr>
          <a:xfrm>
            <a:off x="301625" y="-2"/>
            <a:ext cx="6480600" cy="7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a2 = 0;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23"/>
          <p:cNvSpPr/>
          <p:nvPr/>
        </p:nvSpPr>
        <p:spPr>
          <a:xfrm>
            <a:off x="79575" y="3979550"/>
            <a:ext cx="4736700" cy="150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ushort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UInt16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UInt32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23"/>
          <p:cNvSpPr txBox="1"/>
          <p:nvPr/>
        </p:nvSpPr>
        <p:spPr>
          <a:xfrm>
            <a:off x="5076825" y="4941887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" y="5310176"/>
            <a:ext cx="9144000" cy="15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4"/>
          <p:cNvSpPr txBox="1"/>
          <p:nvPr>
            <p:ph idx="1" type="body"/>
          </p:nvPr>
        </p:nvSpPr>
        <p:spPr>
          <a:xfrm>
            <a:off x="301625" y="-415992"/>
            <a:ext cx="85407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Примитивные.типы.С#.и.соответствующие.типы.FCL</a:t>
            </a:r>
            <a:endParaRPr/>
          </a:p>
        </p:txBody>
      </p:sp>
      <p:graphicFrame>
        <p:nvGraphicFramePr>
          <p:cNvPr id="782" name="Google Shape;782;p24"/>
          <p:cNvGraphicFramePr/>
          <p:nvPr/>
        </p:nvGraphicFramePr>
        <p:xfrm>
          <a:off x="285750" y="7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1430325"/>
                <a:gridCol w="1565275"/>
                <a:gridCol w="2790825"/>
              </a:tblGrid>
              <a:tr h="7318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C#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Размер </a:t>
                      </a:r>
                      <a:endParaRPr/>
                    </a:p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битах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System (FCL)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sbyte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System.Sbyte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System.Int16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System.Int64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System.Byte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System.Uint16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System.Uint64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System.Char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System.Boolean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System.Single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System.Double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decimal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System.Decimal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System.String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3" name="Google Shape;783;p24"/>
          <p:cNvSpPr txBox="1"/>
          <p:nvPr/>
        </p:nvSpPr>
        <p:spPr>
          <a:xfrm>
            <a:off x="6343650" y="3952875"/>
            <a:ext cx="27162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29 десятичных цифр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1.0x10</a:t>
            </a:r>
            <a:r>
              <a:rPr b="0" baseline="3000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-28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 7.9x10</a:t>
            </a:r>
            <a:r>
              <a:rPr b="0" baseline="3000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cxnSp>
        <p:nvCxnSpPr>
          <p:cNvPr id="784" name="Google Shape;784;p24"/>
          <p:cNvCxnSpPr/>
          <p:nvPr/>
        </p:nvCxnSpPr>
        <p:spPr>
          <a:xfrm flipH="1" rot="10800000">
            <a:off x="5929312" y="4786312"/>
            <a:ext cx="1357312" cy="12858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5"/>
          <p:cNvSpPr txBox="1"/>
          <p:nvPr>
            <p:ph idx="1" type="body"/>
          </p:nvPr>
        </p:nvSpPr>
        <p:spPr>
          <a:xfrm>
            <a:off x="1793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выполняет явное и неявное приведение между примитивными типами</a:t>
            </a:r>
            <a:endParaRPr/>
          </a:p>
        </p:txBody>
      </p:sp>
      <p:sp>
        <p:nvSpPr>
          <p:cNvPr id="791" name="Google Shape;791;p25"/>
          <p:cNvSpPr/>
          <p:nvPr/>
        </p:nvSpPr>
        <p:spPr>
          <a:xfrm>
            <a:off x="179512" y="1582341"/>
            <a:ext cx="8280920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i32 = 5;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Int64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i64 = i32;   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Int64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Single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i32;    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Single</a:t>
            </a:r>
            <a:endParaRPr b="0" i="0" sz="20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(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)i32;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Int32 к Byte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= (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)s; 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Single к Int16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5"/>
          <p:cNvSpPr txBox="1"/>
          <p:nvPr/>
        </p:nvSpPr>
        <p:spPr>
          <a:xfrm>
            <a:off x="439737" y="2654300"/>
            <a:ext cx="82804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разрешает неявное приведение типа, если это преобразование «безопасно», то есть не сопряжено с потерей данных</a:t>
            </a:r>
            <a:endParaRPr/>
          </a:p>
        </p:txBody>
      </p:sp>
      <p:sp>
        <p:nvSpPr>
          <p:cNvPr id="793" name="Google Shape;793;p25"/>
          <p:cNvSpPr txBox="1"/>
          <p:nvPr/>
        </p:nvSpPr>
        <p:spPr>
          <a:xfrm>
            <a:off x="323850" y="4387850"/>
            <a:ext cx="81359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«небезопасное» преобразование означает «связанное с потерей точности или величины числа»</a:t>
            </a:r>
            <a:endParaRPr/>
          </a:p>
        </p:txBody>
      </p:sp>
      <p:sp>
        <p:nvSpPr>
          <p:cNvPr id="794" name="Google Shape;794;p25"/>
          <p:cNvSpPr txBox="1"/>
          <p:nvPr/>
        </p:nvSpPr>
        <p:spPr>
          <a:xfrm>
            <a:off x="323850" y="6113462"/>
            <a:ext cx="85693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примитивные типы могут использовать литеральную форму записи</a:t>
            </a:r>
            <a:endParaRPr/>
          </a:p>
        </p:txBody>
      </p:sp>
      <p:pic>
        <p:nvPicPr>
          <p:cNvPr id="795" name="Google Shape;7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" y="5192712"/>
            <a:ext cx="8593137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26b924811522daf_15"/>
          <p:cNvSpPr txBox="1"/>
          <p:nvPr>
            <p:ph type="title"/>
          </p:nvPr>
        </p:nvSpPr>
        <p:spPr>
          <a:xfrm>
            <a:off x="-25" y="2857504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CLR поддерживает две разновидности типов: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ссылочные (reference types)  значимые (value types).</a:t>
            </a:r>
            <a:endParaRPr/>
          </a:p>
        </p:txBody>
      </p:sp>
      <p:sp>
        <p:nvSpPr>
          <p:cNvPr id="802" name="Google Shape;802;g326b924811522daf_15"/>
          <p:cNvSpPr txBox="1"/>
          <p:nvPr>
            <p:ph idx="1" type="body"/>
          </p:nvPr>
        </p:nvSpPr>
        <p:spPr>
          <a:xfrm>
            <a:off x="301625" y="4549925"/>
            <a:ext cx="8540700" cy="15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6"/>
          <p:cNvSpPr txBox="1"/>
          <p:nvPr>
            <p:ph idx="1" type="body"/>
          </p:nvPr>
        </p:nvSpPr>
        <p:spPr>
          <a:xfrm>
            <a:off x="301625" y="500062"/>
            <a:ext cx="8540750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b="1" i="0" lang="en-US" sz="320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r>
              <a:rPr b="1" i="0" lang="en-US" sz="32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>
              <a:solidFill>
                <a:srgbClr val="FFFF00"/>
              </a:solidFill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09" name="Google Shape;809;p26"/>
          <p:cNvGraphicFramePr/>
          <p:nvPr/>
        </p:nvGraphicFramePr>
        <p:xfrm>
          <a:off x="714375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6286500"/>
              </a:tblGrid>
              <a:tr h="4270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8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g;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10" name="Google Shape;810;p26"/>
          <p:cNvSpPr txBox="1"/>
          <p:nvPr/>
        </p:nvSpPr>
        <p:spPr>
          <a:xfrm>
            <a:off x="392112" y="1727200"/>
            <a:ext cx="82867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требует, чтобы все объекты создавались оператором new.</a:t>
            </a:r>
            <a:endParaRPr/>
          </a:p>
        </p:txBody>
      </p:sp>
      <p:graphicFrame>
        <p:nvGraphicFramePr>
          <p:cNvPr id="811" name="Google Shape;811;p26"/>
          <p:cNvGraphicFramePr/>
          <p:nvPr/>
        </p:nvGraphicFramePr>
        <p:xfrm>
          <a:off x="28575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501050"/>
              </a:tblGrid>
              <a:tr h="128587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8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0001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b="0" i="0" lang="en-US" sz="2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28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2" name="Google Shape;812;p26"/>
          <p:cNvGraphicFramePr/>
          <p:nvPr/>
        </p:nvGraphicFramePr>
        <p:xfrm>
          <a:off x="642937" y="51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4037000"/>
                <a:gridCol w="4035425"/>
              </a:tblGrid>
              <a:tr h="4270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Имя (псевдоним)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Тип CTS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System.Object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FEE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System.String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3" name="Google Shape;813;p26"/>
          <p:cNvSpPr txBox="1"/>
          <p:nvPr/>
        </p:nvSpPr>
        <p:spPr>
          <a:xfrm>
            <a:off x="546100" y="2530475"/>
            <a:ext cx="8042275" cy="647700"/>
          </a:xfrm>
          <a:prstGeom prst="rect">
            <a:avLst/>
          </a:prstGeom>
          <a:solidFill>
            <a:srgbClr val="2E2E3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нет оператора delete, то есть нет явного способа  освобождения памяти, занятой объектом. Уборкой мусора занимается среда CLR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b708e41cb_0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/>
          </a:p>
        </p:txBody>
      </p:sp>
      <p:sp>
        <p:nvSpPr>
          <p:cNvPr id="580" name="Google Shape;580;g27b708e41cb_0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PascalCas</a:t>
            </a:r>
            <a:r>
              <a:rPr b="1" lang="en-US"/>
              <a:t>е</a:t>
            </a: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		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IasdGen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camelCas</a:t>
            </a:r>
            <a:r>
              <a:rPr b="1" lang="en-US"/>
              <a:t>е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 iasdGenTyi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UPPERCASE     		 </a:t>
            </a:r>
            <a:r>
              <a:rPr b="1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Hungarian notation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str</a:t>
            </a:r>
            <a:r>
              <a:rPr b="0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Name, </a:t>
            </a:r>
            <a:r>
              <a:rPr b="1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/>
          </a:p>
        </p:txBody>
      </p:sp>
      <p:sp>
        <p:nvSpPr>
          <p:cNvPr id="581" name="Google Shape;581;g27b708e41cb_0_0"/>
          <p:cNvSpPr txBox="1"/>
          <p:nvPr/>
        </p:nvSpPr>
        <p:spPr>
          <a:xfrm>
            <a:off x="334962" y="4941887"/>
            <a:ext cx="850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  <p:sp>
        <p:nvSpPr>
          <p:cNvPr id="582" name="Google Shape;582;g27b708e41cb_0_0"/>
          <p:cNvSpPr txBox="1"/>
          <p:nvPr/>
        </p:nvSpPr>
        <p:spPr>
          <a:xfrm>
            <a:off x="334950" y="1230900"/>
            <a:ext cx="476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стили написания составных слов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/>
          <p:nvPr>
            <p:ph idx="1" type="body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прямо или косвенно является производным от System.Object</a:t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2"/>
          <p:cNvSpPr txBox="1"/>
          <p:nvPr>
            <p:ph idx="1" type="body"/>
          </p:nvPr>
        </p:nvSpPr>
        <p:spPr>
          <a:xfrm>
            <a:off x="-511175" y="-318062"/>
            <a:ext cx="8540700" cy="9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256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8" name="Google Shape;8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333375"/>
            <a:ext cx="8081962" cy="6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2"/>
          <p:cNvSpPr txBox="1"/>
          <p:nvPr/>
        </p:nvSpPr>
        <p:spPr>
          <a:xfrm>
            <a:off x="5842375" y="4957825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легче» ссылочных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них не нужно выделять память в управляемой куче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их не затрагивает сборка мусора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к ним нельзя обратиться через указатель.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6" name="Google Shape;83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-244475"/>
            <a:ext cx="8540750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1"/>
          <p:cNvSpPr txBox="1"/>
          <p:nvPr/>
        </p:nvSpPr>
        <p:spPr>
          <a:xfrm>
            <a:off x="179387" y="1371600"/>
            <a:ext cx="279082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значений</a:t>
            </a:r>
            <a:r>
              <a:rPr b="0" i="1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(value types)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Определяются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  или emun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Размещение в стеке потока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поля экземпляра размещаются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самой переменной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 обрабатываются cборщиком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мусора</a:t>
            </a:r>
            <a:endParaRPr/>
          </a:p>
        </p:txBody>
      </p:sp>
      <p:sp>
        <p:nvSpPr>
          <p:cNvPr id="838" name="Google Shape;838;p21"/>
          <p:cNvSpPr txBox="1"/>
          <p:nvPr/>
        </p:nvSpPr>
        <p:spPr>
          <a:xfrm>
            <a:off x="6732587" y="4437062"/>
            <a:ext cx="22590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(reference types).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определяются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(в куче)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8"/>
          <p:cNvSpPr txBox="1"/>
          <p:nvPr>
            <p:ph type="title"/>
          </p:nvPr>
        </p:nvSpPr>
        <p:spPr>
          <a:xfrm>
            <a:off x="279400" y="6207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99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rgbClr val="CCFF99"/>
                </a:solidFill>
                <a:latin typeface="Tahoma"/>
                <a:ea typeface="Tahoma"/>
                <a:cs typeface="Tahoma"/>
                <a:sym typeface="Tahoma"/>
              </a:rPr>
              <a:t>1. Где выделяется память под ссылочные типы?</a:t>
            </a:r>
            <a:br>
              <a:rPr b="1" i="0" lang="en-US" sz="4400" u="none">
                <a:solidFill>
                  <a:srgbClr val="CCFF99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45" name="Google Shape;845;p2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6" name="Google Shape;846;p28"/>
          <p:cNvSpPr txBox="1"/>
          <p:nvPr/>
        </p:nvSpPr>
        <p:spPr>
          <a:xfrm>
            <a:off x="684212" y="2349500"/>
            <a:ext cx="6767512" cy="304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3200"/>
              <a:buFont typeface="Tahoma"/>
              <a:buAutoNum type="arabicParenR"/>
            </a:pPr>
            <a:r>
              <a:rPr b="0" i="0" lang="en-US" sz="3200" u="none">
                <a:solidFill>
                  <a:srgbClr val="2D2E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обычно в стеке потока, но могут быть встроены в ссылочные типы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3200"/>
              <a:buFont typeface="Tahoma"/>
              <a:buAutoNum type="arabicParenR"/>
            </a:pPr>
            <a:r>
              <a:rPr b="0" i="0" lang="en-US" sz="3200" u="none">
                <a:solidFill>
                  <a:srgbClr val="2D2E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память выделяется из очереди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3200"/>
              <a:buFont typeface="Tahoma"/>
              <a:buAutoNum type="arabicParenR"/>
            </a:pPr>
            <a:r>
              <a:rPr b="0" i="0" lang="en-US" sz="3200" u="none">
                <a:solidFill>
                  <a:srgbClr val="2D2E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память выделяется из управляемой кучи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3200"/>
              <a:buFont typeface="Tahoma"/>
              <a:buAutoNum type="arabicParenR"/>
            </a:pPr>
            <a:r>
              <a:rPr b="0" i="0" lang="en-US" sz="3200" u="none">
                <a:solidFill>
                  <a:srgbClr val="2D2E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память выделяется из кэша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99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CCFF99"/>
                </a:solidFill>
                <a:latin typeface="Tahoma"/>
                <a:ea typeface="Tahoma"/>
                <a:cs typeface="Tahoma"/>
                <a:sym typeface="Tahoma"/>
              </a:rPr>
              <a:t>2. Как правильно объявить?</a:t>
            </a:r>
            <a:endParaRPr/>
          </a:p>
        </p:txBody>
      </p:sp>
      <p:sp>
        <p:nvSpPr>
          <p:cNvPr id="853" name="Google Shape;853;p29"/>
          <p:cNvSpPr txBox="1"/>
          <p:nvPr>
            <p:ph idx="1" type="body"/>
          </p:nvPr>
        </p:nvSpPr>
        <p:spPr>
          <a:xfrm>
            <a:off x="301661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 age = 19;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System.Int32  age = 19;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Почему?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 значимых типов</a:t>
            </a:r>
            <a:endParaRPr/>
          </a:p>
        </p:txBody>
      </p:sp>
      <p:sp>
        <p:nvSpPr>
          <p:cNvPr id="860" name="Google Shape;860;p3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Упаковкой (boxing) называется процесс преобразования типа значения в тип System.Object  или в тип интерфейса, который реализуется данным  типом-значением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(unboxing)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указателя на исходный значимый тип (поля данных), содержащийся в объекте</a:t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755576" y="3249522"/>
            <a:ext cx="7776864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Упаковка x; o ссылается на упакованный объект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2" name="Google Shape;862;p30"/>
          <p:cNvSpPr txBox="1"/>
          <p:nvPr/>
        </p:nvSpPr>
        <p:spPr>
          <a:xfrm>
            <a:off x="4048125" y="2879725"/>
            <a:ext cx="4792662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управляемой куче выделяется память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 копируются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возвращается адрес объекта</a:t>
            </a:r>
            <a:endParaRPr/>
          </a:p>
        </p:txBody>
      </p:sp>
      <p:sp>
        <p:nvSpPr>
          <p:cNvPr id="863" name="Google Shape;863;p30"/>
          <p:cNvSpPr txBox="1"/>
          <p:nvPr/>
        </p:nvSpPr>
        <p:spPr>
          <a:xfrm>
            <a:off x="277812" y="5862637"/>
            <a:ext cx="84597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значимого типа существуют в двух формах: неупакованной (unboxed) и упакованной (boxed). Ссылочные типы бывают только в упакованной форме.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15b59428b8faba_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При упаковке экземпляра значимого типа происходит следующее.</a:t>
            </a:r>
            <a:endParaRPr/>
          </a:p>
        </p:txBody>
      </p:sp>
      <p:sp>
        <p:nvSpPr>
          <p:cNvPr id="870" name="Google Shape;870;g515b59428b8faba_2"/>
          <p:cNvSpPr txBox="1"/>
          <p:nvPr>
            <p:ph idx="1" type="body"/>
          </p:nvPr>
        </p:nvSpPr>
        <p:spPr>
          <a:xfrm>
            <a:off x="0" y="228603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В управляемой куче выделяется память. Ее объем определяется длиной значи- мого типа и двумя дополнительными членами — указателем на типовой объект и индексом блока синхронизации. Эти члены необходимы для всех объектов в управляемой куче.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Поля значимого типа копируются в память, только что выделенную в куче.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Возвращается адрес объекта. Этот адрес является ссылкой на объект, то есть значимый тип превращается в ссылочный.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7" name="Google Shape;877;p3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804862" y="1795462"/>
            <a:ext cx="7632700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  Если переменная, содержащая ссылку на упакованный значимый тип, равна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null, генерируется исключение NullReferenceException.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  Если ссылка указывает на объект, не являющийся упакованным значением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требуемого значимого типа, генерируется исключение InvalidCastException</a:t>
            </a:r>
            <a:endParaRPr/>
          </a:p>
        </p:txBody>
      </p:sp>
      <p:sp>
        <p:nvSpPr>
          <p:cNvPr id="879" name="Google Shape;879;p31"/>
          <p:cNvSpPr/>
          <p:nvPr/>
        </p:nvSpPr>
        <p:spPr>
          <a:xfrm>
            <a:off x="397361" y="228600"/>
            <a:ext cx="84468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     </a:t>
            </a:r>
            <a:r>
              <a:rPr b="0" i="0" lang="en-US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Упаковка x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=(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 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Генерируется InvalidCastException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1"/>
          <p:cNvSpPr/>
          <p:nvPr/>
        </p:nvSpPr>
        <p:spPr>
          <a:xfrm>
            <a:off x="397361" y="5147991"/>
            <a:ext cx="8946175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Упаковка x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 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Распаковка, а затем приведение типа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32"/>
          <p:cNvSpPr txBox="1"/>
          <p:nvPr>
            <p:ph idx="1" type="body"/>
          </p:nvPr>
        </p:nvSpPr>
        <p:spPr>
          <a:xfrm>
            <a:off x="357187" y="714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8" name="Google Shape;8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7" y="690562"/>
            <a:ext cx="8012112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32"/>
          <p:cNvSpPr txBox="1"/>
          <p:nvPr/>
        </p:nvSpPr>
        <p:spPr>
          <a:xfrm>
            <a:off x="4352925" y="4476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распаковка/копирование снижают производительность приложения</a:t>
            </a:r>
            <a:endParaRPr/>
          </a:p>
        </p:txBody>
      </p:sp>
      <p:sp>
        <p:nvSpPr>
          <p:cNvPr id="890" name="Google Shape;890;p32"/>
          <p:cNvSpPr txBox="1"/>
          <p:nvPr/>
        </p:nvSpPr>
        <p:spPr>
          <a:xfrm>
            <a:off x="1331912" y="5210175"/>
            <a:ext cx="6911975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приведение неупакованного экземпляра значимого типа к одному  из интерфейсов этого типа требует, чтобы экземпляр был упакован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33"/>
          <p:cNvSpPr txBox="1"/>
          <p:nvPr>
            <p:ph idx="1" type="body"/>
          </p:nvPr>
        </p:nvSpPr>
        <p:spPr>
          <a:xfrm>
            <a:off x="285750" y="10001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использовать типы-значения в коллекциях  ( где элементы являются элементами типа object)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внутренний механизм, который обеспечивает возможность вызывать для типов-значений, подобных int и struct, методы Object. 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26b924811522daf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26b924811522daf_0"/>
          <p:cNvSpPr txBox="1"/>
          <p:nvPr>
            <p:ph idx="1" type="body"/>
          </p:nvPr>
        </p:nvSpPr>
        <p:spPr>
          <a:xfrm>
            <a:off x="301625" y="228600"/>
            <a:ext cx="8540700" cy="50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D966"/>
                </a:solidFill>
              </a:rPr>
              <a:t>Суффиксы и префиксы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пользовательских классов исключений всегда заканчиваются суффиксом “Exception”;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интерфейсов всегда начинаются с префикса «I»;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g326b924811522da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0" y="2432822"/>
            <a:ext cx="5559149" cy="13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326b924811522daf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899" y="4542001"/>
            <a:ext cx="3302100" cy="1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/>
          <p:nvPr>
            <p:ph type="title"/>
          </p:nvPr>
        </p:nvSpPr>
        <p:spPr>
          <a:xfrm>
            <a:off x="328612" y="5492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99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CCFF99"/>
                </a:solidFill>
                <a:latin typeface="Tahoma"/>
                <a:ea typeface="Tahoma"/>
                <a:cs typeface="Tahoma"/>
                <a:sym typeface="Tahoma"/>
              </a:rPr>
              <a:t>3. В каких строках приведенного ниже кода происходит распаковка (unboxing)</a:t>
            </a:r>
            <a:endParaRPr/>
          </a:p>
        </p:txBody>
      </p:sp>
      <p:sp>
        <p:nvSpPr>
          <p:cNvPr id="904" name="Google Shape;904;p3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5" name="Google Shape;905;p34"/>
          <p:cNvSpPr txBox="1"/>
          <p:nvPr/>
        </p:nvSpPr>
        <p:spPr>
          <a:xfrm>
            <a:off x="971550" y="2349500"/>
            <a:ext cx="6583362" cy="1843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= 42; </a:t>
            </a:r>
            <a:r>
              <a:rPr b="0" i="0" lang="en-US" sz="32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40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bar = f; </a:t>
            </a:r>
            <a:r>
              <a:rPr b="0" i="0" lang="en-US" sz="32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b="0" i="0" sz="40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f2 = (</a:t>
            </a: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)bar; </a:t>
            </a:r>
            <a:r>
              <a:rPr b="0" i="0" lang="en-US" sz="32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15b59428b8faba_9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Работает ли данный код?</a:t>
            </a:r>
            <a:endParaRPr/>
          </a:p>
        </p:txBody>
      </p:sp>
      <p:sp>
        <p:nvSpPr>
          <p:cNvPr id="912" name="Google Shape;912;g515b59428b8faba_9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g515b59428b8faba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8321"/>
            <a:ext cx="9143999" cy="40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15b59428b8faba_1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515b59428b8faba_1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g515b59428b8faba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727323"/>
            <a:ext cx="914400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g515b59428b8faba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429005"/>
            <a:ext cx="914400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515b59428b8faba_16"/>
          <p:cNvSpPr txBox="1"/>
          <p:nvPr/>
        </p:nvSpPr>
        <p:spPr>
          <a:xfrm>
            <a:off x="477725" y="2821670"/>
            <a:ext cx="8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при распаковке объекта должно быть выполнено приведение к неупакованному типу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/>
          <p:nvPr>
            <p:ph type="title"/>
          </p:nvPr>
        </p:nvSpPr>
        <p:spPr>
          <a:xfrm>
            <a:off x="301625" y="-2043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Сравнение типов </a:t>
            </a:r>
            <a:endParaRPr/>
          </a:p>
        </p:txBody>
      </p:sp>
      <p:graphicFrame>
        <p:nvGraphicFramePr>
          <p:cNvPr id="930" name="Google Shape;930;p35"/>
          <p:cNvGraphicFramePr/>
          <p:nvPr/>
        </p:nvGraphicFramePr>
        <p:xfrm>
          <a:off x="301649" y="66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17725"/>
                <a:gridCol w="3240075"/>
                <a:gridCol w="31829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Значимые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Ссылочные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размещение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стеке потока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управляемой куче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формы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неупакованной (unboxed) и упакованной (boxed)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упакованной (boxed)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Наследование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System.ValueType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(есть те же методы)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 умолчанию присваивается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может привести к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NullReferenceException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Операция  =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выполняется копирование всех полей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копируется только адрес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Требует уборки мусора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памяти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Сразу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Ожидает уборки мусора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преднамеренное изменение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Имеет собственную копию данных (не возможно)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 ссылаться на один объект в куче (можно)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Локальная переменная по ссылке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148387" y="1223700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38" name="Google Shape;9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550" y="1371612"/>
            <a:ext cx="2506662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6"/>
          <p:cNvSpPr txBox="1"/>
          <p:nvPr/>
        </p:nvSpPr>
        <p:spPr>
          <a:xfrm>
            <a:off x="194062" y="3457162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40" name="Google Shape;94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2225" y="4349462"/>
            <a:ext cx="2747962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6"/>
          <p:cNvSpPr txBox="1"/>
          <p:nvPr/>
        </p:nvSpPr>
        <p:spPr>
          <a:xfrm>
            <a:off x="2985575" y="3702950"/>
            <a:ext cx="4458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ссылочную переменную, которая инициализируется ссылкой</a:t>
            </a:r>
            <a:endParaRPr/>
          </a:p>
        </p:txBody>
      </p:sp>
      <p:cxnSp>
        <p:nvCxnSpPr>
          <p:cNvPr id="942" name="Google Shape;942;p36"/>
          <p:cNvCxnSpPr/>
          <p:nvPr/>
        </p:nvCxnSpPr>
        <p:spPr>
          <a:xfrm rot="10800000">
            <a:off x="827087" y="4248150"/>
            <a:ext cx="865187" cy="1189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3" name="Google Shape;943;p36"/>
          <p:cNvSpPr txBox="1"/>
          <p:nvPr/>
        </p:nvSpPr>
        <p:spPr>
          <a:xfrm>
            <a:off x="194050" y="2810650"/>
            <a:ext cx="61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Для определения локальной переменной-ссылки (ref local) перед ее типом ставится ключевое слово </a:t>
            </a:r>
            <a:r>
              <a:rPr b="1" lang="en-US" sz="1500">
                <a:solidFill>
                  <a:schemeClr val="lt1"/>
                </a:solidFill>
              </a:rPr>
              <a:t>ref</a:t>
            </a:r>
            <a:r>
              <a:rPr lang="en-US" sz="15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944" name="Google Shape;9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13" y="5115269"/>
            <a:ext cx="5489725" cy="100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7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 данных dynamic</a:t>
            </a:r>
            <a:endParaRPr/>
          </a:p>
        </p:txBody>
      </p:sp>
      <p:sp>
        <p:nvSpPr>
          <p:cNvPr id="951" name="Google Shape;951;p37"/>
          <p:cNvSpPr txBox="1"/>
          <p:nvPr>
            <p:ph idx="1" type="body"/>
          </p:nvPr>
        </p:nvSpPr>
        <p:spPr>
          <a:xfrm>
            <a:off x="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членов класса - поля, свойства/индексаторы, структур , для метода, делегата, или унарных/бинарных операторов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 происходит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175898" y="2506065"/>
            <a:ext cx="6768900" cy="16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demo = 1;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//0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(demo == 0) ?(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)5 : 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value + value;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3168662" y="2454263"/>
            <a:ext cx="1657500" cy="83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Int32: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String: AA</a:t>
            </a:r>
            <a:endParaRPr/>
          </a:p>
        </p:txBody>
      </p:sp>
      <p:sp>
        <p:nvSpPr>
          <p:cNvPr id="954" name="Google Shape;954;p37"/>
          <p:cNvSpPr txBox="1"/>
          <p:nvPr/>
        </p:nvSpPr>
        <p:spPr>
          <a:xfrm>
            <a:off x="535800" y="4817625"/>
            <a:ext cx="8072400" cy="15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2400"/>
              <a:buFont typeface="Inconsolata"/>
              <a:buNone/>
            </a:pPr>
            <a:r>
              <a:rPr b="0" i="0" lang="en-US" sz="240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может получить какое угодно начальное значение, и на протяжении времени его существования это значение может быть заменено новым</a:t>
            </a:r>
            <a:endParaRPr/>
          </a:p>
        </p:txBody>
      </p:sp>
      <p:sp>
        <p:nvSpPr>
          <p:cNvPr id="955" name="Google Shape;955;p37"/>
          <p:cNvSpPr txBox="1"/>
          <p:nvPr/>
        </p:nvSpPr>
        <p:spPr>
          <a:xfrm>
            <a:off x="0" y="6022550"/>
            <a:ext cx="9144000" cy="36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НО!!!! корректность указываемых членов компилятором не проверяется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 </a:t>
            </a:r>
            <a:endParaRPr/>
          </a:p>
        </p:txBody>
      </p:sp>
      <p:pic>
        <p:nvPicPr>
          <p:cNvPr id="956" name="Google Shape;9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92513"/>
            <a:ext cx="44958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3" name="Google Shape;963;p38"/>
          <p:cNvSpPr txBox="1"/>
          <p:nvPr>
            <p:ph idx="1" type="body"/>
          </p:nvPr>
        </p:nvSpPr>
        <p:spPr>
          <a:xfrm>
            <a:off x="266700" y="1992312"/>
            <a:ext cx="90948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конвертирует  🡪 System.Object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 атрибут System.Runtime.CompilerServices.DynamicAttribute</a:t>
            </a:r>
            <a:endParaRPr/>
          </a:p>
        </p:txBody>
      </p:sp>
      <p:pic>
        <p:nvPicPr>
          <p:cNvPr id="964" name="Google Shape;964;p38"/>
          <p:cNvPicPr preferRelativeResize="0"/>
          <p:nvPr/>
        </p:nvPicPr>
        <p:blipFill rotWithShape="1">
          <a:blip r:embed="rId3">
            <a:alphaModFix/>
          </a:blip>
          <a:srcRect b="24406" l="24542" r="28967" t="60826"/>
          <a:stretch/>
        </p:blipFill>
        <p:spPr>
          <a:xfrm>
            <a:off x="244475" y="228600"/>
            <a:ext cx="8655050" cy="15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8"/>
          <p:cNvSpPr txBox="1"/>
          <p:nvPr/>
        </p:nvSpPr>
        <p:spPr>
          <a:xfrm>
            <a:off x="755650" y="3860800"/>
            <a:ext cx="6840600" cy="19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динамических типов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могут использоваться только для обращения к членам экземпляров ( должна ссылаться на объект)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не могут использовать лямбда-выражения или анонимные методы C# при вызове метода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  не могут воспринимать расширяющие методы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2" name="Google Shape;972;p39"/>
          <p:cNvSpPr txBox="1"/>
          <p:nvPr>
            <p:ph idx="1" type="body"/>
          </p:nvPr>
        </p:nvSpPr>
        <p:spPr>
          <a:xfrm>
            <a:off x="225425" y="228597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 типизированные локальные переменные. Ключевое слово var 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ация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'.'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3" name="Google Shape;9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0" y="1244663"/>
            <a:ext cx="9028112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25" y="3578225"/>
            <a:ext cx="7277100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9"/>
          <p:cNvSpPr txBox="1"/>
          <p:nvPr/>
        </p:nvSpPr>
        <p:spPr>
          <a:xfrm>
            <a:off x="822325" y="5233987"/>
            <a:ext cx="60833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 компиляции компилятор сам выводит тип данных исходя из присвоенного значения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7c4dcb0c6e_0_5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2" name="Google Shape;982;g27c4dcb0c6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57648"/>
            <a:ext cx="8914875" cy="10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g27c4dcb0c6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0" y="2644750"/>
            <a:ext cx="9017898" cy="1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40"/>
          <p:cNvSpPr txBox="1"/>
          <p:nvPr>
            <p:ph idx="1" type="body"/>
          </p:nvPr>
        </p:nvSpPr>
        <p:spPr>
          <a:xfrm>
            <a:off x="301625" y="298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Ограничения:</a:t>
            </a:r>
            <a:endParaRPr/>
          </a:p>
          <a:p>
            <a:pPr indent="-16256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включать инициализатор (null нельзя)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224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 слово 'var' может применяться только в объявлении локальной переменной</a:t>
            </a:r>
            <a:endParaRPr/>
          </a:p>
          <a:p>
            <a:pPr indent="-14224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 типизированные локальные переменные не допускают множественного объявления</a:t>
            </a:r>
            <a:endParaRPr/>
          </a:p>
        </p:txBody>
      </p:sp>
      <p:sp>
        <p:nvSpPr>
          <p:cNvPr id="991" name="Google Shape;991;p40"/>
          <p:cNvSpPr txBox="1"/>
          <p:nvPr/>
        </p:nvSpPr>
        <p:spPr>
          <a:xfrm>
            <a:off x="292100" y="2127250"/>
            <a:ext cx="921543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i1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i2 = 4;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//допускается</a:t>
            </a:r>
            <a:endParaRPr b="0" i="0" sz="1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v2 = 2;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//вызовет ошибки CS0810 и CS0819</a:t>
            </a:r>
            <a:endParaRPr b="0" i="0" sz="1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pic>
        <p:nvPicPr>
          <p:cNvPr id="992" name="Google Shape;9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7" y="3733800"/>
            <a:ext cx="8104187" cy="106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3" name="Google Shape;993;p40"/>
          <p:cNvCxnSpPr/>
          <p:nvPr/>
        </p:nvCxnSpPr>
        <p:spPr>
          <a:xfrm rot="10800000">
            <a:off x="2051050" y="3043237"/>
            <a:ext cx="1008062" cy="720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7b8d4ec589_0_1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27b8d4ec589_0_13"/>
          <p:cNvSpPr txBox="1"/>
          <p:nvPr>
            <p:ph idx="1" type="body"/>
          </p:nvPr>
        </p:nvSpPr>
        <p:spPr>
          <a:xfrm>
            <a:off x="301625" y="228600"/>
            <a:ext cx="8540700" cy="50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пользоват</a:t>
            </a:r>
            <a:r>
              <a:rPr lang="en-US"/>
              <a:t>ельских атрибутов всегда заканчиваются суффиксом «Attribute»;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делегатов обработчиков событий всегда оканчиваются суффиксом EventHandler, имена классов-наследников от EventArgs всегда заканчиваются суффиксом EventArgs.</a:t>
            </a:r>
            <a:endParaRPr/>
          </a:p>
        </p:txBody>
      </p:sp>
      <p:pic>
        <p:nvPicPr>
          <p:cNvPr id="599" name="Google Shape;599;g27b8d4ec58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71600"/>
            <a:ext cx="8839200" cy="128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27b8d4ec58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5688055"/>
            <a:ext cx="9144000" cy="8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1"/>
          <p:cNvSpPr txBox="1"/>
          <p:nvPr>
            <p:ph type="title"/>
          </p:nvPr>
        </p:nvSpPr>
        <p:spPr>
          <a:xfrm>
            <a:off x="179387" y="765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99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rgbClr val="CCFF99"/>
                </a:solidFill>
                <a:latin typeface="Tahoma"/>
                <a:ea typeface="Tahoma"/>
                <a:cs typeface="Tahoma"/>
                <a:sym typeface="Tahoma"/>
              </a:rPr>
              <a:t>4. Какое значение по умолчанию имеет переменная типа-значение?</a:t>
            </a:r>
            <a:endParaRPr/>
          </a:p>
        </p:txBody>
      </p:sp>
      <p:sp>
        <p:nvSpPr>
          <p:cNvPr id="1000" name="Google Shape;1000;p41"/>
          <p:cNvSpPr txBox="1"/>
          <p:nvPr>
            <p:ph idx="1" type="body"/>
          </p:nvPr>
        </p:nvSpPr>
        <p:spPr>
          <a:xfrm>
            <a:off x="250825" y="2636837"/>
            <a:ext cx="8540750" cy="349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1" name="Google Shape;1001;p41"/>
          <p:cNvSpPr txBox="1"/>
          <p:nvPr/>
        </p:nvSpPr>
        <p:spPr>
          <a:xfrm>
            <a:off x="2286000" y="2690812"/>
            <a:ext cx="45720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AutoNum type="arabicParenR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AutoNum type="arabicParenR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AutoNum type="arabicParenR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AutoNum type="arabicParenR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AutoNum type="arabicParenR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-98238483821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42"/>
          <p:cNvSpPr txBox="1"/>
          <p:nvPr>
            <p:ph idx="1" type="body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1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переменных по умолчанию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ссылок на объекты -  null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значений -  в ноль</a:t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301625" y="2924944"/>
            <a:ext cx="4572000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2B91A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aStr = a.ToString();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5129212" y="2463800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1" name="Google Shape;1011;p42"/>
          <p:cNvSpPr txBox="1"/>
          <p:nvPr/>
        </p:nvSpPr>
        <p:spPr>
          <a:xfrm>
            <a:off x="7027862" y="2740025"/>
            <a:ext cx="547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12" name="Google Shape;1012;p42"/>
          <p:cNvSpPr txBox="1"/>
          <p:nvPr/>
        </p:nvSpPr>
        <p:spPr>
          <a:xfrm>
            <a:off x="7083425" y="307975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1013" name="Google Shape;1013;p42"/>
          <p:cNvCxnSpPr/>
          <p:nvPr/>
        </p:nvCxnSpPr>
        <p:spPr>
          <a:xfrm>
            <a:off x="6372225" y="2924175"/>
            <a:ext cx="65563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42"/>
          <p:cNvCxnSpPr/>
          <p:nvPr/>
        </p:nvCxnSpPr>
        <p:spPr>
          <a:xfrm>
            <a:off x="5994400" y="3263900"/>
            <a:ext cx="10890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015" name="Google Shape;10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4402137"/>
            <a:ext cx="52038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42"/>
          <p:cNvCxnSpPr/>
          <p:nvPr/>
        </p:nvCxnSpPr>
        <p:spPr>
          <a:xfrm rot="10800000">
            <a:off x="2484437" y="4198937"/>
            <a:ext cx="503237" cy="2603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4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539552" y="562570"/>
            <a:ext cx="4572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43"/>
          <p:cNvSpPr txBox="1"/>
          <p:nvPr/>
        </p:nvSpPr>
        <p:spPr>
          <a:xfrm>
            <a:off x="539750" y="2695575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	=4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43"/>
          <p:cNvSpPr txBox="1"/>
          <p:nvPr/>
        </p:nvSpPr>
        <p:spPr>
          <a:xfrm>
            <a:off x="3492500" y="2444750"/>
            <a:ext cx="4824412" cy="3416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3"/>
          <p:cNvSpPr txBox="1"/>
          <p:nvPr/>
        </p:nvSpPr>
        <p:spPr>
          <a:xfrm>
            <a:off x="6011862" y="2665412"/>
            <a:ext cx="1765300" cy="17541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тип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8" name="Google Shape;1028;p43"/>
          <p:cNvCxnSpPr/>
          <p:nvPr/>
        </p:nvCxnSpPr>
        <p:spPr>
          <a:xfrm flipH="1" rot="10800000">
            <a:off x="1835150" y="2852737"/>
            <a:ext cx="4176712" cy="2889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типы Nullable</a:t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539552" y="1415534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6" name="Google Shape;10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43" y="1900813"/>
            <a:ext cx="8060983" cy="5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44"/>
          <p:cNvSpPr/>
          <p:nvPr/>
        </p:nvSpPr>
        <p:spPr>
          <a:xfrm>
            <a:off x="556451" y="2562231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4"/>
          <p:cNvSpPr txBox="1"/>
          <p:nvPr/>
        </p:nvSpPr>
        <p:spPr>
          <a:xfrm>
            <a:off x="2052637" y="3248025"/>
            <a:ext cx="6534150" cy="922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упрощенная форма использования структуры </a:t>
            </a: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System.Nullable&lt;T&gt;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которая позволяет null значения </a:t>
            </a:r>
            <a:endParaRPr/>
          </a:p>
        </p:txBody>
      </p:sp>
      <p:sp>
        <p:nvSpPr>
          <p:cNvPr id="1039" name="Google Shape;1039;p44"/>
          <p:cNvSpPr/>
          <p:nvPr/>
        </p:nvSpPr>
        <p:spPr>
          <a:xfrm>
            <a:off x="539552" y="4370791"/>
            <a:ext cx="41280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x = 5;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44"/>
          <p:cNvSpPr txBox="1"/>
          <p:nvPr/>
        </p:nvSpPr>
        <p:spPr>
          <a:xfrm>
            <a:off x="2481262" y="5086350"/>
            <a:ext cx="608647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применяется только для типов значений</a:t>
            </a:r>
            <a:endParaRPr/>
          </a:p>
        </p:txBody>
      </p:sp>
      <p:cxnSp>
        <p:nvCxnSpPr>
          <p:cNvPr id="1041" name="Google Shape;1041;p44"/>
          <p:cNvCxnSpPr/>
          <p:nvPr/>
        </p:nvCxnSpPr>
        <p:spPr>
          <a:xfrm rot="10800000">
            <a:off x="1331912" y="3086100"/>
            <a:ext cx="720725" cy="55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7c4dcb0c6e_0_1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100">
                <a:solidFill>
                  <a:srgbClr val="FFD966"/>
                </a:solidFill>
              </a:rPr>
              <a:t>структура </a:t>
            </a:r>
            <a:r>
              <a:rPr b="1" lang="en-US" sz="3100">
                <a:solidFill>
                  <a:srgbClr val="FFD966"/>
                </a:solidFill>
              </a:rPr>
              <a:t>Nullable&lt;T&gt;</a:t>
            </a:r>
            <a:r>
              <a:rPr lang="en-US" sz="3100">
                <a:solidFill>
                  <a:srgbClr val="FFD966"/>
                </a:solidFill>
              </a:rPr>
              <a:t> имеет два свойства:</a:t>
            </a:r>
            <a:endParaRPr sz="5200">
              <a:solidFill>
                <a:srgbClr val="FFD966"/>
              </a:solidFill>
            </a:endParaRPr>
          </a:p>
        </p:txBody>
      </p:sp>
      <p:sp>
        <p:nvSpPr>
          <p:cNvPr id="1048" name="Google Shape;1048;g27c4dcb0c6e_0_13"/>
          <p:cNvSpPr txBox="1"/>
          <p:nvPr>
            <p:ph idx="1" type="body"/>
          </p:nvPr>
        </p:nvSpPr>
        <p:spPr>
          <a:xfrm>
            <a:off x="301625" y="1371600"/>
            <a:ext cx="8540700" cy="51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b="1" lang="en-US"/>
              <a:t>Value</a:t>
            </a:r>
            <a:r>
              <a:rPr lang="en-US"/>
              <a:t> - значение объекта</a:t>
            </a:r>
            <a:endParaRPr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b="1" lang="en-US"/>
              <a:t>HasValue</a:t>
            </a:r>
            <a:r>
              <a:rPr lang="en-US"/>
              <a:t>: возвращает true, если объект хранит некоторое значение, и false, если объект равен null.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sp>
        <p:nvSpPr>
          <p:cNvPr id="1049" name="Google Shape;1049;g27c4dcb0c6e_0_13"/>
          <p:cNvSpPr/>
          <p:nvPr/>
        </p:nvSpPr>
        <p:spPr>
          <a:xfrm>
            <a:off x="427569" y="3915952"/>
            <a:ext cx="76329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x1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x2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.Write(x1 == x2); //True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0" name="Google Shape;1050;g27c4dcb0c6e_0_13"/>
          <p:cNvSpPr txBox="1"/>
          <p:nvPr/>
        </p:nvSpPr>
        <p:spPr>
          <a:xfrm>
            <a:off x="5803612" y="5116325"/>
            <a:ext cx="3132000" cy="147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равны не только, когда они имеют ненулевые значения, которые совпадают, но и когда оба объекта равны null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/>
          <p:nvPr>
            <p:ph idx="1" type="body"/>
          </p:nvPr>
        </p:nvSpPr>
        <p:spPr>
          <a:xfrm>
            <a:off x="250850" y="-1072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b="1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 ??  (null-объединение)</a:t>
            </a:r>
            <a:endParaRPr b="1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002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t/>
            </a:r>
            <a:endParaRPr b="1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147191" y="1926235"/>
            <a:ext cx="8748000" cy="25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b="0" i="0" lang="en-US" sz="3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x ?? 1;  </a:t>
            </a:r>
            <a:r>
              <a:rPr b="0" i="0" lang="en-US" sz="3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1</a:t>
            </a:r>
            <a:endParaRPr b="0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z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= z ?? 1; </a:t>
            </a:r>
            <a:r>
              <a:rPr b="0" i="0" lang="en-US" sz="3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6"/>
          <p:cNvSpPr txBox="1"/>
          <p:nvPr/>
        </p:nvSpPr>
        <p:spPr>
          <a:xfrm>
            <a:off x="147250" y="4759325"/>
            <a:ext cx="4998600" cy="20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возвращает левый операнд, если этот операнд не равен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Иначе возвращается правый операнд</a:t>
            </a:r>
            <a:endParaRPr b="0" i="0" sz="2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Для nullable-типов</a:t>
            </a:r>
            <a:endParaRPr sz="1600"/>
          </a:p>
        </p:txBody>
      </p:sp>
      <p:cxnSp>
        <p:nvCxnSpPr>
          <p:cNvPr id="1059" name="Google Shape;1059;p46"/>
          <p:cNvCxnSpPr/>
          <p:nvPr/>
        </p:nvCxnSpPr>
        <p:spPr>
          <a:xfrm rot="10800000">
            <a:off x="2199475" y="4438662"/>
            <a:ext cx="356400" cy="69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46"/>
          <p:cNvSpPr txBox="1"/>
          <p:nvPr/>
        </p:nvSpPr>
        <p:spPr>
          <a:xfrm>
            <a:off x="5538375" y="2187525"/>
            <a:ext cx="3305400" cy="203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применяется для установки значений по умолчанию для типов значений и ссылочных типов, которые допускают значение null</a:t>
            </a:r>
            <a:endParaRPr sz="1700"/>
          </a:p>
        </p:txBody>
      </p:sp>
      <p:pic>
        <p:nvPicPr>
          <p:cNvPr id="1061" name="Google Shape;1061;p46"/>
          <p:cNvPicPr preferRelativeResize="0"/>
          <p:nvPr/>
        </p:nvPicPr>
        <p:blipFill rotWithShape="1">
          <a:blip r:embed="rId3">
            <a:alphaModFix/>
          </a:blip>
          <a:srcRect b="34870" l="0" r="0" t="0"/>
          <a:stretch/>
        </p:blipFill>
        <p:spPr>
          <a:xfrm>
            <a:off x="1352025" y="902025"/>
            <a:ext cx="6082925" cy="8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80725"/>
            <a:ext cx="4865650" cy="2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Что будет выведено на консоль?</a:t>
            </a:r>
            <a:endParaRPr/>
          </a:p>
        </p:txBody>
      </p:sp>
      <p:sp>
        <p:nvSpPr>
          <p:cNvPr id="1069" name="Google Shape;1069;p4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47"/>
          <p:cNvSpPr txBox="1"/>
          <p:nvPr/>
        </p:nvSpPr>
        <p:spPr>
          <a:xfrm>
            <a:off x="684212" y="1844675"/>
            <a:ext cx="8280400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4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 a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4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 b = </a:t>
            </a:r>
            <a:r>
              <a:rPr b="0" i="0" lang="en-US" sz="4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4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4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.WriteLine(b ?? a );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Целые числа собственного размера C#9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graphicFrame>
        <p:nvGraphicFramePr>
          <p:cNvPr id="1077" name="Google Shape;1077;p48"/>
          <p:cNvGraphicFramePr/>
          <p:nvPr/>
        </p:nvGraphicFramePr>
        <p:xfrm>
          <a:off x="301625" y="1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35175"/>
                <a:gridCol w="2135175"/>
                <a:gridCol w="2135175"/>
                <a:gridCol w="2135175"/>
              </a:tblGrid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nint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со знаком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sng">
                          <a:solidFill>
                            <a:schemeClr val="lt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System.IntPtr</a:t>
                      </a:r>
                      <a:endParaRPr/>
                    </a:p>
                  </a:txBody>
                  <a:tcPr marT="45750" marB="45750" marR="91450" marL="91450"/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nuint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без знака</a:t>
                      </a:r>
                      <a:endParaRPr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System.UIntPtr</a:t>
                      </a:r>
                      <a:endParaRPr/>
                    </a:p>
                  </a:txBody>
                  <a:tcPr marT="45750" marB="457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4" name="Google Shape;1084;p49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Строки string </a:t>
            </a:r>
            <a:endParaRPr/>
          </a:p>
        </p:txBody>
      </p:sp>
      <p:sp>
        <p:nvSpPr>
          <p:cNvPr id="1085" name="Google Shape;1085;p49"/>
          <p:cNvSpPr txBox="1"/>
          <p:nvPr>
            <p:ph idx="1" type="body"/>
          </p:nvPr>
        </p:nvSpPr>
        <p:spPr>
          <a:xfrm>
            <a:off x="301625" y="701675"/>
            <a:ext cx="9023350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812" lvl="0" marL="238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</a:t>
            </a:r>
            <a:r>
              <a:rPr b="0" i="0" lang="en-US" sz="21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предназначен для работы со строками символов в кодировке Unicode. Ему соответствует базовый класс </a:t>
            </a:r>
            <a:r>
              <a:rPr b="0" i="0" lang="en-US" sz="21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System.String</a:t>
            </a:r>
            <a:r>
              <a:rPr b="0" i="0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библиотеки .NET.</a:t>
            </a:r>
            <a:endParaRPr/>
          </a:p>
          <a:p>
            <a:pPr indent="-23812" lvl="0" marL="23812" rtl="0" algn="l">
              <a:lnSpc>
                <a:spcPct val="115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rPr b="0" i="1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b="0" i="0" lang="en-US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строки:</a:t>
            </a:r>
            <a:endParaRPr/>
          </a:p>
          <a:p>
            <a:pPr indent="-236220" lvl="0" marL="342900" rtl="0" algn="l"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1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6" name="Google Shape;1086;p49"/>
          <p:cNvSpPr txBox="1"/>
          <p:nvPr/>
        </p:nvSpPr>
        <p:spPr>
          <a:xfrm>
            <a:off x="260350" y="2676525"/>
            <a:ext cx="9771062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 = {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массива символов: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s;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отложена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"qqq"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строковым литералом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 пом. конструктора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из массива символов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3" name="Google Shape;1093;p5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для строк</a:t>
            </a:r>
            <a:endParaRPr/>
          </a:p>
        </p:txBody>
      </p:sp>
      <p:sp>
        <p:nvSpPr>
          <p:cNvPr id="1094" name="Google Shape;1094;p50"/>
          <p:cNvSpPr txBox="1"/>
          <p:nvPr>
            <p:ph idx="1" type="body"/>
          </p:nvPr>
        </p:nvSpPr>
        <p:spPr>
          <a:xfrm>
            <a:off x="306387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присваивание (=);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 на равенство содержимого (==);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 на неравенство (!=);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по индексу ([]);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сцепление (конкатенация) строк (+)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&lt;,&gt;, &gt;=,&lt;= -  сравнивают ссылки!!!!!!!!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равны, если имеют одинаковое количество символов и совпадают посимвольно.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Обращаться к отдельному элементу строки по индексу можно </a:t>
            </a:r>
            <a:r>
              <a:rPr b="0" i="0" lang="en-US" sz="2000" u="none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только для получения значения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но не для его изменения.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типа string относятся к </a:t>
            </a:r>
            <a:r>
              <a:rPr b="0" i="0" lang="en-US" sz="2000" u="none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неизменяемым типам данных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изменяющие содержимое строки, на самом деле создают новую копию строки. Неиспользуемые «старые» копии автоматически удаляются сборщиком мусора.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"/>
          <p:cNvSpPr txBox="1"/>
          <p:nvPr>
            <p:ph idx="1" type="body"/>
          </p:nvPr>
        </p:nvSpPr>
        <p:spPr>
          <a:xfrm>
            <a:off x="503325" y="322495"/>
            <a:ext cx="85407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типов, структур, перечислений, интерфейсов,  методов, свойств – 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 cap="none" strike="noStrike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SampleClass    ISampleInterface  SampleMethod();</a:t>
            </a:r>
            <a:endParaRPr b="0" i="0" sz="2800" u="none" cap="none" strike="noStrike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sz="2800"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/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Имена локальных переменных, аргументов методов,  защищенных (protected) полей –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 cap="none" strike="noStrike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sampleArgument</a:t>
            </a:r>
            <a:endParaRPr b="0" i="0" sz="2800" u="none" cap="none" strike="noStrike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sz="2800"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/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Закрытые поля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>
                <a:solidFill>
                  <a:srgbClr val="FFD966"/>
                </a:solidFill>
              </a:rPr>
              <a:t>private int m_SamplePrivateField;</a:t>
            </a:r>
            <a:endParaRPr sz="2800"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>
                <a:solidFill>
                  <a:srgbClr val="FFD966"/>
                </a:solidFill>
              </a:rPr>
              <a:t>private int mSamplePrivateField;</a:t>
            </a:r>
            <a:endParaRPr sz="2800"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>
                <a:solidFill>
                  <a:srgbClr val="FFD966"/>
                </a:solidFill>
              </a:rPr>
              <a:t>private int _samplePrivateField;</a:t>
            </a:r>
            <a:endParaRPr sz="2800"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"/>
          <p:cNvSpPr txBox="1"/>
          <p:nvPr>
            <p:ph idx="1" type="body"/>
          </p:nvPr>
        </p:nvSpPr>
        <p:spPr>
          <a:xfrm>
            <a:off x="250850" y="-229408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3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3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3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3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US" sz="3400" u="none">
                <a:solidFill>
                  <a:srgbClr val="FFD966"/>
                </a:solidFill>
              </a:rPr>
              <a:t>Строковые литералы</a:t>
            </a:r>
            <a:endParaRPr b="1" i="0" sz="3400" u="none">
              <a:solidFill>
                <a:srgbClr val="FFD966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500"/>
              <a:t> Строки заключаются в двойные кавычки</a:t>
            </a:r>
            <a:endParaRPr sz="4500"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3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51"/>
          <p:cNvSpPr txBox="1"/>
          <p:nvPr/>
        </p:nvSpPr>
        <p:spPr>
          <a:xfrm>
            <a:off x="250825" y="1492262"/>
            <a:ext cx="14057400" cy="19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"C:\\Windows\\regedit.exe"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//верно</a:t>
            </a:r>
            <a:endParaRPr b="0" i="0" sz="1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@"C:\Windows\regedit.exe"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//верно, наиболее предпочтительно</a:t>
            </a:r>
            <a:endParaRPr b="0" i="0" sz="1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"C:/Windows/regedit.exe"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//верно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4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"C:\Windows\regedit.exe"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//неверно, специального символа \W нет</a:t>
            </a:r>
            <a:r>
              <a:rPr b="0" i="0" lang="en-US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102" name="Google Shape;1102;p51"/>
          <p:cNvSpPr txBox="1"/>
          <p:nvPr/>
        </p:nvSpPr>
        <p:spPr>
          <a:xfrm>
            <a:off x="5371375" y="1242350"/>
            <a:ext cx="3540000" cy="36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C# строки являются объектами</a:t>
            </a:r>
            <a:endParaRPr/>
          </a:p>
        </p:txBody>
      </p:sp>
      <p:sp>
        <p:nvSpPr>
          <p:cNvPr id="1103" name="Google Shape;1103;p51"/>
          <p:cNvSpPr txBox="1"/>
          <p:nvPr/>
        </p:nvSpPr>
        <p:spPr>
          <a:xfrm>
            <a:off x="250850" y="38657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Поставить ещё один символ обратной косой черты (“\\”);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Предварить строковый литерал символом ‘@’;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случае, если литерал есть путь к файлу (локальный или сетевой), каталогу или web-странице, можно использовать альтернативный символ '/' вместо “\\”.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0" name="Google Shape;1110;p52"/>
          <p:cNvSpPr txBox="1"/>
          <p:nvPr>
            <p:ph type="title"/>
          </p:nvPr>
        </p:nvSpPr>
        <p:spPr>
          <a:xfrm>
            <a:off x="468312" y="115887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Некоторые элементы класса System.String </a:t>
            </a:r>
            <a:endParaRPr/>
          </a:p>
        </p:txBody>
      </p:sp>
      <p:graphicFrame>
        <p:nvGraphicFramePr>
          <p:cNvPr id="1111" name="Google Shape;1111;p52"/>
          <p:cNvGraphicFramePr/>
          <p:nvPr/>
        </p:nvGraphicFramePr>
        <p:xfrm>
          <a:off x="250825" y="94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592375"/>
                <a:gridCol w="6121400"/>
              </a:tblGrid>
              <a:tr h="4714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Название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13366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в алфавитном порядке. Разные реализации метода позволяют сравнивать строки и подстроки с учетом и без учета регистра и особенностей национального представления дат и т. д.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10048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CompareOrdinal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по кодам символов. Разные реализации метода позволяют сравнивать строки и подстроки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8366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CompareTo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текущего экземпляра строки с другой строкой ( &gt;0, 0, &gt;0)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Concat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Конкатенация строк. Метод допускает сцепление произвольного числа строк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8366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Copy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Создание копии строки</a:t>
                      </a:r>
                      <a:endParaRPr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18" name="Google Shape;1118;p53"/>
          <p:cNvGraphicFramePr/>
          <p:nvPr/>
        </p:nvGraphicFramePr>
        <p:xfrm>
          <a:off x="250825" y="40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60575"/>
                <a:gridCol w="640872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Форматирование в соответствии с заданными спецификаторами формата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IndexOf, LastIndexOf,…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Определение индексов первого и последнего вхождения заданной подстроки или любого символа из заданного набора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Join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Слияние массива строк в единую строку. Между элементами массива вставляются разделители (см. далее)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Split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Разделение строки на элементы, используя заданные разделители. Результаты помещаются в массив строк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Substring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Выделение подстроки, начиная с заданной позиции</a:t>
                      </a:r>
                      <a:endParaRPr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5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6" name="Google Shape;11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37" y="500050"/>
            <a:ext cx="72771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54"/>
          <p:cNvPicPr preferRelativeResize="0"/>
          <p:nvPr/>
        </p:nvPicPr>
        <p:blipFill rotWithShape="1">
          <a:blip r:embed="rId4">
            <a:alphaModFix/>
          </a:blip>
          <a:srcRect b="30185" l="0" r="0" t="3121"/>
          <a:stretch/>
        </p:blipFill>
        <p:spPr>
          <a:xfrm>
            <a:off x="4358725" y="664775"/>
            <a:ext cx="7450900" cy="28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54"/>
          <p:cNvSpPr txBox="1"/>
          <p:nvPr/>
        </p:nvSpPr>
        <p:spPr>
          <a:xfrm>
            <a:off x="4572000" y="121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//</a:t>
            </a:r>
            <a:r>
              <a:rPr b="1" lang="en-US">
                <a:solidFill>
                  <a:srgbClr val="6AA84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верхний регистр</a:t>
            </a:r>
            <a:endParaRPr b="1" sz="1500">
              <a:solidFill>
                <a:srgbClr val="6AA84F"/>
              </a:solidFill>
            </a:endParaRPr>
          </a:p>
        </p:txBody>
      </p:sp>
      <p:sp>
        <p:nvSpPr>
          <p:cNvPr id="1129" name="Google Shape;1129;p54"/>
          <p:cNvSpPr txBox="1"/>
          <p:nvPr/>
        </p:nvSpPr>
        <p:spPr>
          <a:xfrm>
            <a:off x="4778625" y="365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040C28"/>
                </a:highlight>
              </a:rPr>
              <a:t>извлекает из строки подстроку, начиная с указанной позиции</a:t>
            </a:r>
            <a:endParaRPr>
              <a:solidFill>
                <a:schemeClr val="lt1"/>
              </a:solidFill>
              <a:highlight>
                <a:srgbClr val="040C28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/>
          <p:nvPr>
            <p:ph type="title"/>
          </p:nvPr>
        </p:nvSpPr>
        <p:spPr>
          <a:xfrm>
            <a:off x="301625" y="1086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6" name="Google Shape;1136;p5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7" name="Google Shape;11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625"/>
            <a:ext cx="9482720" cy="31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55"/>
          <p:cNvPicPr preferRelativeResize="0"/>
          <p:nvPr/>
        </p:nvPicPr>
        <p:blipFill rotWithShape="1">
          <a:blip r:embed="rId4">
            <a:alphaModFix/>
          </a:blip>
          <a:srcRect b="19134" l="0" r="0" t="12259"/>
          <a:stretch/>
        </p:blipFill>
        <p:spPr>
          <a:xfrm>
            <a:off x="400425" y="3233675"/>
            <a:ext cx="9694336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55"/>
          <p:cNvSpPr txBox="1"/>
          <p:nvPr/>
        </p:nvSpPr>
        <p:spPr>
          <a:xfrm>
            <a:off x="5096575" y="108625"/>
            <a:ext cx="37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String. IndexOf()</a:t>
            </a:r>
            <a:endParaRPr b="1" sz="27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4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??????</a:t>
            </a:r>
            <a:b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46" name="Google Shape;1146;p5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7" name="Google Shape;1147;p56"/>
          <p:cNvSpPr txBox="1"/>
          <p:nvPr/>
        </p:nvSpPr>
        <p:spPr>
          <a:xfrm>
            <a:off x="274637" y="800100"/>
            <a:ext cx="88423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 =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a text. New string"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delims =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".,;:!?\n\xD\xA\" 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.ToCharArray();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words = text.Split(delims,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StringSplitOptions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.RemoveEmptyEntries);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.WriteLine(word);</a:t>
            </a:r>
            <a:endParaRPr/>
          </a:p>
        </p:txBody>
      </p:sp>
      <p:sp>
        <p:nvSpPr>
          <p:cNvPr id="1148" name="Google Shape;1148;p56"/>
          <p:cNvSpPr txBox="1"/>
          <p:nvPr/>
        </p:nvSpPr>
        <p:spPr>
          <a:xfrm>
            <a:off x="150825" y="4579087"/>
            <a:ext cx="8842500" cy="19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??????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(word[word.Length - 1] ==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.WriteLine(word);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Пустые строки и строки null</a:t>
            </a:r>
            <a:endParaRPr/>
          </a:p>
        </p:txBody>
      </p:sp>
      <p:sp>
        <p:nvSpPr>
          <p:cNvPr id="1155" name="Google Shape;1155;p57"/>
          <p:cNvSpPr txBox="1"/>
          <p:nvPr>
            <p:ph idx="1" type="body"/>
          </p:nvPr>
        </p:nvSpPr>
        <p:spPr>
          <a:xfrm>
            <a:off x="244475" y="1220787"/>
            <a:ext cx="8916987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Пустая строка 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— экземпляр объекта System.String, содержащий 0 символов: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US" sz="20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 s = "";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Для пустых строк можно вызывать методы. </a:t>
            </a:r>
            <a:endParaRPr/>
          </a:p>
          <a:p>
            <a:pPr indent="-2413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со значениями 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 ссылаются на экземпляр объекта System.String, попытка вызвать метод для строки 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вызовет исключение NullReferenceException. </a:t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использовать в операциях объединения и сравнения с другими строками. </a:t>
            </a:r>
            <a:endParaRPr/>
          </a:p>
        </p:txBody>
      </p:sp>
      <p:sp>
        <p:nvSpPr>
          <p:cNvPr id="1156" name="Google Shape;1156;p5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Форматированный вывод. Метод String.Format</a:t>
            </a:r>
            <a:endParaRPr/>
          </a:p>
        </p:txBody>
      </p:sp>
      <p:graphicFrame>
        <p:nvGraphicFramePr>
          <p:cNvPr id="1163" name="Google Shape;1163;p58"/>
          <p:cNvGraphicFramePr/>
          <p:nvPr/>
        </p:nvGraphicFramePr>
        <p:xfrm>
          <a:off x="500062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7929550"/>
              </a:tblGrid>
              <a:tr h="4803775">
                <a:tc>
                  <a:txBody>
                    <a:bodyPr/>
                    <a:lstStyle/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b="0" i="0" sz="2000" u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par1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20.45F,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par2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40.76F;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0" i="0" lang="en-US" sz="180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composite =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b="0" i="0" lang="en-US" sz="180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0" i="0" lang="en-US" sz="1800" u="non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"{0} + {1} = {2}"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par1,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par2,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 + par2);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0" i="0" lang="en-US" sz="180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b="0" i="0" lang="en-US" sz="180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(composite);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0" i="0" sz="2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17938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1587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20,45 + 40,76 = 61,21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0" name="Google Shape;1170;p59"/>
          <p:cNvSpPr txBox="1"/>
          <p:nvPr>
            <p:ph idx="1" type="body"/>
          </p:nvPr>
        </p:nvSpPr>
        <p:spPr>
          <a:xfrm>
            <a:off x="214312" y="5715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{index[,alignment][:formatString]}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“C” – для валюты,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“D” – для десятичных чисел,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“E” – для научной нотации,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“F” – для нотации с фиксированной точкой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{0,10:E}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интерфейсы IFormatter и ICustomFormatter</a:t>
            </a:r>
            <a:endParaRPr/>
          </a:p>
        </p:txBody>
      </p:sp>
      <p:cxnSp>
        <p:nvCxnSpPr>
          <p:cNvPr id="1171" name="Google Shape;1171;p59"/>
          <p:cNvCxnSpPr/>
          <p:nvPr/>
        </p:nvCxnSpPr>
        <p:spPr>
          <a:xfrm flipH="1">
            <a:off x="3929062" y="1928812"/>
            <a:ext cx="1928812" cy="6429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7c4dcb0c6e_0_35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27c4dcb0c6e_0_35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9" name="Google Shape;1179;g27c4dcb0c6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7" y="1768138"/>
            <a:ext cx="79219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g27c4dcb0c6e_0_35"/>
          <p:cNvSpPr txBox="1"/>
          <p:nvPr/>
        </p:nvSpPr>
        <p:spPr>
          <a:xfrm>
            <a:off x="4253625" y="1860150"/>
            <a:ext cx="482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сколько чисел будет использоваться после разделителя между целой и дробной частью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81" name="Google Shape;1181;g27c4dcb0c6e_0_35"/>
          <p:cNvSpPr txBox="1"/>
          <p:nvPr/>
        </p:nvSpPr>
        <p:spPr>
          <a:xfrm>
            <a:off x="5628375" y="2701525"/>
            <a:ext cx="32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денежного знака для текущей культуры компьютера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"/>
          <p:cNvSpPr txBox="1"/>
          <p:nvPr>
            <p:ph idx="1" type="body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4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Функции и методы - 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1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ascal case</a:t>
            </a:r>
            <a:r>
              <a:rPr b="0" i="0" lang="en-US" sz="32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1" lang="en-US" sz="3200" u="none" cap="none" strike="noStrike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void HelloWorld();</a:t>
            </a:r>
            <a:endParaRPr>
              <a:solidFill>
                <a:srgbClr val="FFD9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функции начинается с глагола, указывающего на то, какое действие она выполняет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5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Константы -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7c4dcb0c6e_0_4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1C232"/>
                </a:solidFill>
              </a:rPr>
              <a:t>System.String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188" name="Google Shape;1188;g27c4dcb0c6e_0_4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представляет собой неизменяемую строку.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система создает новый объект в памяти с выделением ему достаточного места.</a:t>
            </a:r>
            <a:endParaRPr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7c4dcb0c6e_0_5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195" name="Google Shape;1195;g27c4dcb0c6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9242699" cy="4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g27c4dcb0c6e_0_57"/>
          <p:cNvSpPr txBox="1"/>
          <p:nvPr/>
        </p:nvSpPr>
        <p:spPr>
          <a:xfrm>
            <a:off x="3279600" y="934756"/>
            <a:ext cx="6451500" cy="6567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►"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Любые модификации строки происходят внутри блока памяти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203" name="Google Shape;120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706562"/>
            <a:ext cx="91376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0"/>
          <p:cNvSpPr txBox="1"/>
          <p:nvPr/>
        </p:nvSpPr>
        <p:spPr>
          <a:xfrm>
            <a:off x="2879725" y="1074737"/>
            <a:ext cx="6451600" cy="12017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►"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Любые модификации строки происходят внутри блока памяти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b="0" i="1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Length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длина строки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b="0" i="1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Capacity</a:t>
            </a: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максимальная длина строки,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1"/>
          <p:cNvSpPr txBox="1"/>
          <p:nvPr>
            <p:ph type="title"/>
          </p:nvPr>
        </p:nvSpPr>
        <p:spPr>
          <a:xfrm>
            <a:off x="71437" y="115887"/>
            <a:ext cx="907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System.Text.StringBuilde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endParaRPr/>
          </a:p>
        </p:txBody>
      </p:sp>
      <p:graphicFrame>
        <p:nvGraphicFramePr>
          <p:cNvPr id="1211" name="Google Shape;1211;p61"/>
          <p:cNvGraphicFramePr/>
          <p:nvPr/>
        </p:nvGraphicFramePr>
        <p:xfrm>
          <a:off x="323850" y="573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089150"/>
                <a:gridCol w="6586525"/>
              </a:tblGrid>
              <a:tr h="13112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в конец строки. Разные варианты метода позволяют добавлять в строку величины любых встроенных типов, массивы символов, строки и подстроки типа </a:t>
                      </a: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форматированной строки в конец строки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096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Получение или установка емкости буфера. Если устанавливаемое значение меньше текущей длины строки или больше максимального, генерируется исключение </a:t>
                      </a: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ArgumentOutOfRangeException.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MaxCapacity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Максимальный размер буфера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016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Преобразование в строку типа </a:t>
                      </a: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7c4dcb0c6e_0_66"/>
          <p:cNvSpPr txBox="1"/>
          <p:nvPr>
            <p:ph type="title"/>
          </p:nvPr>
        </p:nvSpPr>
        <p:spPr>
          <a:xfrm>
            <a:off x="468313" y="115888"/>
            <a:ext cx="85677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8" name="Google Shape;1218;g27c4dcb0c6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34"/>
            <a:ext cx="8991600" cy="189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g27c4dcb0c6e_0_66"/>
          <p:cNvSpPr txBox="1"/>
          <p:nvPr/>
        </p:nvSpPr>
        <p:spPr>
          <a:xfrm>
            <a:off x="468325" y="4018825"/>
            <a:ext cx="842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при создании строки StringBuilder выделяет памяти больше, чем необходимо этой строке. 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увеличении строки в StringBuilder, когда количество символов превосходит начальную емкость, то емкость увеличивается в два и более раз.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g27c4dcb0c6e_0_66"/>
          <p:cNvSpPr txBox="1"/>
          <p:nvPr/>
        </p:nvSpPr>
        <p:spPr>
          <a:xfrm>
            <a:off x="5558375" y="1869700"/>
            <a:ext cx="34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 по умолчанию 16 символов</a:t>
            </a:r>
            <a:endParaRPr sz="18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Массив </a:t>
            </a:r>
            <a:endParaRPr/>
          </a:p>
        </p:txBody>
      </p:sp>
      <p:sp>
        <p:nvSpPr>
          <p:cNvPr id="1227" name="Google Shape;1227;p62"/>
          <p:cNvSpPr txBox="1"/>
          <p:nvPr>
            <p:ph idx="1" type="body"/>
          </p:nvPr>
        </p:nvSpPr>
        <p:spPr>
          <a:xfrm>
            <a:off x="60325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одномерные, многомерные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ступенчатые (не регулярные).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System.Array 🡪 System.Object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 - в куче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8" name="Google Shape;12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1125537"/>
            <a:ext cx="6256337" cy="130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2"/>
          <p:cNvSpPr/>
          <p:nvPr/>
        </p:nvSpPr>
        <p:spPr>
          <a:xfrm>
            <a:off x="638048" y="3789040"/>
            <a:ext cx="655637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[]w =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US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sizeW= w.Length;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Одномерные массивы</a:t>
            </a:r>
            <a:b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(single-dimensional) </a:t>
            </a:r>
            <a:endParaRPr/>
          </a:p>
        </p:txBody>
      </p:sp>
      <p:sp>
        <p:nvSpPr>
          <p:cNvPr id="1236" name="Google Shape;1236;p6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{ список инициализаторов };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[] { список инициализаторов };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 { список инициализаторов };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6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4" name="Google Shape;12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34950"/>
            <a:ext cx="8159750" cy="31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36" y="3797725"/>
            <a:ext cx="5399990" cy="1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7c4dcb0c6e_0_80"/>
          <p:cNvSpPr txBox="1"/>
          <p:nvPr>
            <p:ph type="title"/>
          </p:nvPr>
        </p:nvSpPr>
        <p:spPr>
          <a:xfrm>
            <a:off x="1781200" y="24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1C232"/>
                </a:solidFill>
              </a:rPr>
              <a:t>Перебор массивов</a:t>
            </a:r>
            <a:endParaRPr b="1" sz="3600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27c4dcb0c6e_0_8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3" name="Google Shape;1253;g27c4dcb0c6e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00" y="662450"/>
            <a:ext cx="8904287" cy="138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g27c4dcb0c6e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052" y="2605600"/>
            <a:ext cx="6749150" cy="25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27c4dcb0c6e_0_80"/>
          <p:cNvSpPr txBox="1"/>
          <p:nvPr/>
        </p:nvSpPr>
        <p:spPr>
          <a:xfrm>
            <a:off x="1339588" y="2051488"/>
            <a:ext cx="61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более гибкий по сравнению с </a:t>
            </a:r>
            <a:r>
              <a:rPr b="1"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sz="2400">
              <a:solidFill>
                <a:schemeClr val="lt1"/>
              </a:solidFill>
              <a:highlight>
                <a:srgbClr val="43434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g27c4dcb0c6e_0_80"/>
          <p:cNvSpPr txBox="1"/>
          <p:nvPr/>
        </p:nvSpPr>
        <p:spPr>
          <a:xfrm>
            <a:off x="301625" y="5278450"/>
            <a:ext cx="872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oreach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последовательно извлекает элементы контейнера 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только для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чтения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в цикле for мы можем перескакивать на несколько элементов вперед в зависимости от приращения счетчика, а также можем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изменять элементы</a:t>
            </a:r>
            <a:endParaRPr sz="2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Прямоугольные (многомерные) массивы </a:t>
            </a:r>
            <a:endParaRPr/>
          </a:p>
        </p:txBody>
      </p:sp>
      <p:sp>
        <p:nvSpPr>
          <p:cNvPr id="1263" name="Google Shape;1263;p65"/>
          <p:cNvSpPr txBox="1"/>
          <p:nvPr>
            <p:ph idx="1" type="body"/>
          </p:nvPr>
        </p:nvSpPr>
        <p:spPr>
          <a:xfrm>
            <a:off x="96837" y="1700212"/>
            <a:ext cx="9047162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 разм_1, разм_2 ];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{ список инициализаторов };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[,] { список инициализаторов };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 разм_1, разм_2 ] { список инициализаторов }; 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Форматирование </a:t>
            </a:r>
            <a:endParaRPr/>
          </a:p>
        </p:txBody>
      </p:sp>
      <p:sp>
        <p:nvSpPr>
          <p:cNvPr id="619" name="Google Shape;619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одном файле не объявляется больше одного namespace’а и одного класса (исключение – небольшие вспомогательные private классы);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Фигурные скобки размещаются всегда на отдельной строке;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условии </a:t>
            </a: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if-else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всегда используются фигурные скобки;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 tab’а – 4;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66"/>
          <p:cNvSpPr txBox="1"/>
          <p:nvPr>
            <p:ph idx="1" type="body"/>
          </p:nvPr>
        </p:nvSpPr>
        <p:spPr>
          <a:xfrm>
            <a:off x="290512" y="148431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а[1, 4]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b[i, j]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1" name="Google Shape;12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375"/>
            <a:ext cx="8950325" cy="192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88" y="3949225"/>
            <a:ext cx="8365125" cy="1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7c5487f083_0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g27c5487f083_0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pic>
        <p:nvPicPr>
          <p:cNvPr id="1280" name="Google Shape;1280;g27c5487f0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0" y="137360"/>
            <a:ext cx="7252775" cy="65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g27c5487f083_0_0"/>
          <p:cNvPicPr preferRelativeResize="0"/>
          <p:nvPr/>
        </p:nvPicPr>
        <p:blipFill rotWithShape="1">
          <a:blip r:embed="rId4">
            <a:alphaModFix/>
          </a:blip>
          <a:srcRect b="0" l="0" r="7114" t="0"/>
          <a:stretch/>
        </p:blipFill>
        <p:spPr>
          <a:xfrm>
            <a:off x="4791950" y="5373625"/>
            <a:ext cx="4445375" cy="1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Ступенчатые,зубчатые </a:t>
            </a:r>
            <a:b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jagged массивы </a:t>
            </a:r>
            <a:endParaRPr/>
          </a:p>
        </p:txBody>
      </p:sp>
      <p:sp>
        <p:nvSpPr>
          <p:cNvPr id="1288" name="Google Shape;1288;p6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тип[][] имя; 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9" name="Google Shape;128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57437"/>
            <a:ext cx="8890000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6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435349" y="322927"/>
            <a:ext cx="8379804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a = {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[3],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[5],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[4]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x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8" name="Google Shape;129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3429000"/>
            <a:ext cx="6921500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7c5487f083_0_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g27c5487f083_0_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6" name="Google Shape;1306;g27c5487f083_0_8"/>
          <p:cNvPicPr preferRelativeResize="0"/>
          <p:nvPr/>
        </p:nvPicPr>
        <p:blipFill rotWithShape="1">
          <a:blip r:embed="rId3">
            <a:alphaModFix/>
          </a:blip>
          <a:srcRect b="-4311" l="3313" r="1203" t="-4301"/>
          <a:stretch/>
        </p:blipFill>
        <p:spPr>
          <a:xfrm>
            <a:off x="-119975" y="1371600"/>
            <a:ext cx="9263974" cy="4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Комбинации размерностей массивов</a:t>
            </a:r>
            <a:endParaRPr/>
          </a:p>
        </p:txBody>
      </p:sp>
      <p:sp>
        <p:nvSpPr>
          <p:cNvPr id="1313" name="Google Shape;1313;p6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14" name="Google Shape;13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1428750"/>
            <a:ext cx="850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7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2" name="Google Shape;132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" y="265112"/>
            <a:ext cx="8607425" cy="22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87" y="2571750"/>
            <a:ext cx="8786812" cy="38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7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1" name="Google Shape;133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571500"/>
            <a:ext cx="8686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7c5487f083_0_1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g27c5487f083_0_1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9" name="Google Shape;1339;g27c5487f083_0_16"/>
          <p:cNvPicPr preferRelativeResize="0"/>
          <p:nvPr/>
        </p:nvPicPr>
        <p:blipFill rotWithShape="1">
          <a:blip r:embed="rId3">
            <a:alphaModFix/>
          </a:blip>
          <a:srcRect b="80000" l="0" r="0" t="0"/>
          <a:stretch/>
        </p:blipFill>
        <p:spPr>
          <a:xfrm>
            <a:off x="1106100" y="719425"/>
            <a:ext cx="6931800" cy="179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g27c5487f08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99" y="2519400"/>
            <a:ext cx="6931800" cy="3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7" name="Google Shape;1347;p72"/>
          <p:cNvSpPr txBox="1"/>
          <p:nvPr>
            <p:ph idx="1" type="body"/>
          </p:nvPr>
        </p:nvSpPr>
        <p:spPr>
          <a:xfrm>
            <a:off x="274637" y="476250"/>
            <a:ext cx="854075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1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 foreach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 работает только на чтение, но не на запись элементов (наполнять нельзя)</a:t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8" name="Google Shape;1348;p72"/>
          <p:cNvSpPr txBox="1"/>
          <p:nvPr/>
        </p:nvSpPr>
        <p:spPr>
          <a:xfrm>
            <a:off x="336550" y="3924300"/>
            <a:ext cx="4611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Д.б. поддержка интерфейса IEnumerable</a:t>
            </a:r>
            <a:endParaRPr/>
          </a:p>
        </p:txBody>
      </p:sp>
      <p:sp>
        <p:nvSpPr>
          <p:cNvPr id="1349" name="Google Shape;1349;p72"/>
          <p:cNvSpPr/>
          <p:nvPr/>
        </p:nvSpPr>
        <p:spPr>
          <a:xfrm>
            <a:off x="212415" y="1380606"/>
            <a:ext cx="82809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(тип_иден. название_иден.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контейнер)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 операторы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0" name="Google Shape;1350;p72"/>
          <p:cNvSpPr txBox="1"/>
          <p:nvPr/>
        </p:nvSpPr>
        <p:spPr>
          <a:xfrm>
            <a:off x="4254500" y="3476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Цикл foreach предназначен для перебора элементов в контейнерах, в том числе в массивах.</a:t>
            </a:r>
            <a:endParaRPr/>
          </a:p>
        </p:txBody>
      </p:sp>
      <p:sp>
        <p:nvSpPr>
          <p:cNvPr id="1351" name="Google Shape;1351;p72"/>
          <p:cNvSpPr txBox="1"/>
          <p:nvPr/>
        </p:nvSpPr>
        <p:spPr>
          <a:xfrm>
            <a:off x="638175" y="4729162"/>
            <a:ext cx="78136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numbers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6"/>
          <p:cNvSpPr txBox="1"/>
          <p:nvPr>
            <p:ph idx="1" type="body"/>
          </p:nvPr>
        </p:nvSpPr>
        <p:spPr>
          <a:xfrm>
            <a:off x="179387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строк длиннее 100 символов не желательно. При необходимости инструкция переносится на другую строку. При переносе части кода на другую строку вторая и последующая строки сдвигаются вправо на один символ табуляции;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Каждая переменная объявляется на отдельной строке;</a:t>
            </a:r>
            <a:b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подключения </a:t>
            </a: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namespace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’ов (</a:t>
            </a: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размещаются в начале файла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поля и свойства группируются внутри класса по своему назначению. Такие группы объединяются в регионы;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73"/>
          <p:cNvSpPr txBox="1"/>
          <p:nvPr>
            <p:ph idx="1" type="body"/>
          </p:nvPr>
        </p:nvSpPr>
        <p:spPr>
          <a:xfrm>
            <a:off x="285750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73"/>
          <p:cNvSpPr/>
          <p:nvPr/>
        </p:nvSpPr>
        <p:spPr>
          <a:xfrm>
            <a:off x="285750" y="620688"/>
            <a:ext cx="8718996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collection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{ </a:t>
            </a:r>
            <a:r>
              <a:rPr b="0" i="0" lang="en-U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"1-й элемент"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"2-й элемент"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"3-й элемент"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//Последовательно выводим в консоль элементы массива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.WriteLine(element);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//Цикл for, выполняющий аналогичные действия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collection.Length; ++i)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.WriteLine(collection[i]);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6" name="Google Shape;1366;p74"/>
          <p:cNvSpPr txBox="1"/>
          <p:nvPr>
            <p:ph idx="1" type="body"/>
          </p:nvPr>
        </p:nvSpPr>
        <p:spPr>
          <a:xfrm>
            <a:off x="219075" y="1700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7" name="Google Shape;1367;p74"/>
          <p:cNvSpPr txBox="1"/>
          <p:nvPr/>
        </p:nvSpPr>
        <p:spPr>
          <a:xfrm>
            <a:off x="233362" y="312737"/>
            <a:ext cx="86772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numbers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numbers[0]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numbers[1]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numbers[2]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row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{number}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\t"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7c5487f083_0_53"/>
          <p:cNvSpPr txBox="1"/>
          <p:nvPr>
            <p:ph type="title"/>
          </p:nvPr>
        </p:nvSpPr>
        <p:spPr>
          <a:xfrm>
            <a:off x="601662" y="-2270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Кортежи</a:t>
            </a:r>
            <a:endParaRPr/>
          </a:p>
        </p:txBody>
      </p:sp>
      <p:sp>
        <p:nvSpPr>
          <p:cNvPr id="1374" name="Google Shape;1374;g27c5487f083_0_53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NuGet</a:t>
            </a:r>
            <a:r>
              <a:rPr lang="en-US"/>
              <a:t> менеджер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пакетов</a:t>
            </a:r>
            <a:endParaRPr/>
          </a:p>
        </p:txBody>
      </p:sp>
      <p:pic>
        <p:nvPicPr>
          <p:cNvPr id="1375" name="Google Shape;1375;g27c5487f083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2124075"/>
            <a:ext cx="826770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g27c5487f083_0_53"/>
          <p:cNvSpPr txBox="1"/>
          <p:nvPr/>
        </p:nvSpPr>
        <p:spPr>
          <a:xfrm>
            <a:off x="301625" y="681037"/>
            <a:ext cx="808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Кортежи (tuple)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комбинируют объекты различных типов (от одного до восьми).   Типы и выражения </a:t>
            </a:r>
            <a:endParaRPr/>
          </a:p>
        </p:txBody>
      </p:sp>
      <p:sp>
        <p:nvSpPr>
          <p:cNvPr id="1377" name="Google Shape;1377;g27c5487f083_0_5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7F7FA"/>
                </a:highlight>
              </a:rPr>
              <a:t>менеджер пакетов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7c5487f083_0_35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g27c5487f083_0_35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5" name="Google Shape;1385;g27c5487f083_0_35"/>
          <p:cNvPicPr preferRelativeResize="0"/>
          <p:nvPr/>
        </p:nvPicPr>
        <p:blipFill rotWithShape="1">
          <a:blip r:embed="rId3">
            <a:alphaModFix/>
          </a:blip>
          <a:srcRect b="0" l="4000" r="-4000" t="0"/>
          <a:stretch/>
        </p:blipFill>
        <p:spPr>
          <a:xfrm>
            <a:off x="301628" y="-288825"/>
            <a:ext cx="6497300" cy="7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27c5487f083_0_35"/>
          <p:cNvSpPr txBox="1"/>
          <p:nvPr/>
        </p:nvSpPr>
        <p:spPr>
          <a:xfrm>
            <a:off x="5058525" y="1600200"/>
            <a:ext cx="418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нажмем правой кнопкой на название проекта и в контекстном меню выберем </a:t>
            </a:r>
            <a:r>
              <a:rPr b="1" lang="en-US" sz="22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Manage NuGet Packages...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5"/>
          <p:cNvSpPr txBox="1"/>
          <p:nvPr>
            <p:ph type="title"/>
          </p:nvPr>
        </p:nvSpPr>
        <p:spPr>
          <a:xfrm>
            <a:off x="601662" y="-2270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1393" name="Google Shape;1393;p75"/>
          <p:cNvSpPr txBox="1"/>
          <p:nvPr>
            <p:ph idx="1" type="body"/>
          </p:nvPr>
        </p:nvSpPr>
        <p:spPr>
          <a:xfrm>
            <a:off x="74675" y="1606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NuGet</a:t>
            </a:r>
            <a:r>
              <a:rPr lang="en-US"/>
              <a:t> менеджер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пакетов</a:t>
            </a:r>
            <a:endParaRPr/>
          </a:p>
        </p:txBody>
      </p:sp>
      <p:pic>
        <p:nvPicPr>
          <p:cNvPr id="1394" name="Google Shape;139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5" y="988824"/>
            <a:ext cx="9144000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75"/>
          <p:cNvSpPr txBox="1"/>
          <p:nvPr/>
        </p:nvSpPr>
        <p:spPr>
          <a:xfrm>
            <a:off x="301625" y="681037"/>
            <a:ext cx="80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1396" name="Google Shape;1396;p75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7F7FA"/>
                </a:highlight>
              </a:rPr>
              <a:t>менеджер пакетов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7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3" name="Google Shape;1403;p76"/>
          <p:cNvSpPr txBox="1"/>
          <p:nvPr>
            <p:ph idx="1" type="body"/>
          </p:nvPr>
        </p:nvSpPr>
        <p:spPr>
          <a:xfrm>
            <a:off x="1793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tuple литералы 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4" name="Google Shape;1404;p76"/>
          <p:cNvSpPr txBox="1"/>
          <p:nvPr/>
        </p:nvSpPr>
        <p:spPr>
          <a:xfrm>
            <a:off x="179387" y="942975"/>
            <a:ext cx="9161462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ValueTuple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student = 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"Olga"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19);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namesAndAge = 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Olga"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"Krol"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22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.WriteLine(student.GetType().Name);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.WriteLine(namesAndAge.GetType().Name);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{student}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{namesAndAge}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1405" name="Google Shape;140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5391150"/>
            <a:ext cx="3535362" cy="1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7"/>
          <p:cNvSpPr txBox="1"/>
          <p:nvPr>
            <p:ph idx="1" type="body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именование элементов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Именование при объявлении</a:t>
            </a:r>
            <a:endParaRPr/>
          </a:p>
        </p:txBody>
      </p:sp>
      <p:sp>
        <p:nvSpPr>
          <p:cNvPr id="1412" name="Google Shape;1412;p77"/>
          <p:cNvSpPr txBox="1"/>
          <p:nvPr/>
        </p:nvSpPr>
        <p:spPr>
          <a:xfrm>
            <a:off x="287337" y="1268412"/>
            <a:ext cx="885666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names = (first: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second: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"Грицевич"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firstName = names.first;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names.second;</a:t>
            </a:r>
            <a:endParaRPr/>
          </a:p>
        </p:txBody>
      </p:sp>
      <p:sp>
        <p:nvSpPr>
          <p:cNvPr id="1413" name="Google Shape;1413;p77"/>
          <p:cNvSpPr txBox="1"/>
          <p:nvPr/>
        </p:nvSpPr>
        <p:spPr>
          <a:xfrm>
            <a:off x="287337" y="3303587"/>
            <a:ext cx="8316912" cy="830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second) names2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(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"Крицевич"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8"/>
          <p:cNvSpPr txBox="1"/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8"/>
          <p:cNvSpPr txBox="1"/>
          <p:nvPr>
            <p:ph idx="1" type="body"/>
          </p:nvPr>
        </p:nvSpPr>
        <p:spPr>
          <a:xfrm>
            <a:off x="334962" y="800100"/>
            <a:ext cx="8540750" cy="727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Tuple&lt;T1,T2,T3,T4,T5,T6,T7,TRest&gt;</a:t>
            </a:r>
            <a:endParaRPr b="0" i="0" sz="320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8"/>
          <p:cNvSpPr/>
          <p:nvPr/>
        </p:nvSpPr>
        <p:spPr>
          <a:xfrm>
            <a:off x="67817" y="1669367"/>
            <a:ext cx="9073008" cy="53245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CreateCortage(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 = name.Length;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first name is"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 = 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)(name[0]);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&gt;(len, s, ch);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 = CreateCortage(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.WriteLine(someTuple.Item1.ToString(),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someTuple.Item2, someTuple.Item3);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someTuple2 =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(12, someTuple);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2" name="Google Shape;1422;p78"/>
          <p:cNvCxnSpPr/>
          <p:nvPr/>
        </p:nvCxnSpPr>
        <p:spPr>
          <a:xfrm>
            <a:off x="2843212" y="3573462"/>
            <a:ext cx="158432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3" name="Google Shape;1423;p78"/>
          <p:cNvCxnSpPr/>
          <p:nvPr/>
        </p:nvCxnSpPr>
        <p:spPr>
          <a:xfrm>
            <a:off x="3784600" y="5661025"/>
            <a:ext cx="453707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4" name="Google Shape;1424;p78"/>
          <p:cNvSpPr txBox="1"/>
          <p:nvPr/>
        </p:nvSpPr>
        <p:spPr>
          <a:xfrm>
            <a:off x="10188575" y="114300"/>
            <a:ext cx="12684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C# 6</a:t>
            </a:r>
            <a:endParaRPr/>
          </a:p>
        </p:txBody>
      </p:sp>
      <p:sp>
        <p:nvSpPr>
          <p:cNvPr id="1425" name="Google Shape;1425;p78"/>
          <p:cNvSpPr txBox="1"/>
          <p:nvPr/>
        </p:nvSpPr>
        <p:spPr>
          <a:xfrm>
            <a:off x="5313362" y="3789362"/>
            <a:ext cx="382746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(по умолчанию они называются Item1, Item2)</a:t>
            </a:r>
            <a:endParaRPr/>
          </a:p>
        </p:txBody>
      </p:sp>
      <p:cxnSp>
        <p:nvCxnSpPr>
          <p:cNvPr id="1426" name="Google Shape;1426;p78"/>
          <p:cNvCxnSpPr/>
          <p:nvPr/>
        </p:nvCxnSpPr>
        <p:spPr>
          <a:xfrm flipH="1">
            <a:off x="8027987" y="4508500"/>
            <a:ext cx="144462" cy="7905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9"/>
          <p:cNvSpPr txBox="1"/>
          <p:nvPr>
            <p:ph idx="1" type="body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indent="-16256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создается один раз и остается неименным (все свойства доступны только для чтения)</a:t>
            </a:r>
            <a:endParaRPr/>
          </a:p>
          <a:p>
            <a:pPr indent="-16256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использовать методы CompareTo, Equals, GetHashCode и ToString, свойство Size</a:t>
            </a:r>
            <a:endParaRPr/>
          </a:p>
          <a:p>
            <a:pPr indent="-16256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реализуют интерфейсы IStructuralEquatable, IStructuralComparable и IComparable (можно сравнивать)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7c5487f083_0_25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g27c5487f083_0_25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0" name="Google Shape;1440;g27c5487f08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926" y="1371598"/>
            <a:ext cx="9197842" cy="4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