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2333" r:id="rId2"/>
    <p:sldId id="2345" r:id="rId3"/>
    <p:sldId id="2341" r:id="rId4"/>
    <p:sldId id="2383" r:id="rId5"/>
    <p:sldId id="2465" r:id="rId6"/>
    <p:sldId id="2466" r:id="rId7"/>
    <p:sldId id="2467" r:id="rId8"/>
    <p:sldId id="2468" r:id="rId9"/>
    <p:sldId id="2471" r:id="rId10"/>
    <p:sldId id="2472" r:id="rId11"/>
    <p:sldId id="2473" r:id="rId12"/>
    <p:sldId id="2474" r:id="rId13"/>
    <p:sldId id="2475" r:id="rId14"/>
    <p:sldId id="2476" r:id="rId15"/>
    <p:sldId id="2478" r:id="rId16"/>
    <p:sldId id="2477" r:id="rId17"/>
    <p:sldId id="2479" r:id="rId18"/>
    <p:sldId id="2480" r:id="rId19"/>
    <p:sldId id="2481" r:id="rId20"/>
    <p:sldId id="2482" r:id="rId21"/>
    <p:sldId id="2483" r:id="rId22"/>
    <p:sldId id="2484" r:id="rId23"/>
    <p:sldId id="2439" r:id="rId24"/>
    <p:sldId id="2485" r:id="rId25"/>
    <p:sldId id="2486" r:id="rId26"/>
    <p:sldId id="2487" r:id="rId27"/>
    <p:sldId id="2488" r:id="rId28"/>
    <p:sldId id="2489" r:id="rId29"/>
    <p:sldId id="2490" r:id="rId30"/>
    <p:sldId id="2491" r:id="rId31"/>
    <p:sldId id="2492" r:id="rId32"/>
    <p:sldId id="2493" r:id="rId33"/>
    <p:sldId id="2495" r:id="rId34"/>
    <p:sldId id="2496" r:id="rId35"/>
    <p:sldId id="2497" r:id="rId36"/>
    <p:sldId id="2498" r:id="rId37"/>
    <p:sldId id="2499" r:id="rId38"/>
    <p:sldId id="2500" r:id="rId39"/>
    <p:sldId id="2502" r:id="rId40"/>
    <p:sldId id="2503" r:id="rId41"/>
    <p:sldId id="2504" r:id="rId42"/>
    <p:sldId id="2505" r:id="rId43"/>
    <p:sldId id="2506" r:id="rId44"/>
    <p:sldId id="2507" r:id="rId45"/>
    <p:sldId id="2508" r:id="rId46"/>
    <p:sldId id="2509" r:id="rId47"/>
    <p:sldId id="2510" r:id="rId48"/>
    <p:sldId id="2511" r:id="rId49"/>
    <p:sldId id="2512" r:id="rId50"/>
    <p:sldId id="2513" r:id="rId51"/>
    <p:sldId id="2514" r:id="rId52"/>
    <p:sldId id="2515" r:id="rId53"/>
    <p:sldId id="2516" r:id="rId54"/>
    <p:sldId id="2517" r:id="rId55"/>
    <p:sldId id="2518" r:id="rId56"/>
    <p:sldId id="2469" r:id="rId57"/>
    <p:sldId id="2470" r:id="rId58"/>
    <p:sldId id="2519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614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797" userDrawn="1">
          <p15:clr>
            <a:srgbClr val="A4A3A4"/>
          </p15:clr>
        </p15:guide>
        <p15:guide id="8" orient="horz" pos="550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436"/>
    <a:srgbClr val="A50021"/>
    <a:srgbClr val="4BB0A0"/>
    <a:srgbClr val="43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114" d="100"/>
          <a:sy n="114" d="100"/>
        </p:scale>
        <p:origin x="348" y="108"/>
      </p:cViewPr>
      <p:guideLst>
        <p:guide orient="horz" pos="2341"/>
        <p:guide pos="3840"/>
        <p:guide pos="3999"/>
        <p:guide orient="horz" pos="2614"/>
        <p:guide pos="960"/>
        <p:guide orient="horz" pos="1797"/>
        <p:guide orient="horz" pos="550"/>
        <p:guide pos="438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07 </a:t>
            </a:r>
            <a:r>
              <a:rPr lang="ko-KR" altLang="en-US" dirty="0"/>
              <a:t>문서 객체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조작하기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속성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조작하기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7-1-6.html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78400"/>
              </p:ext>
            </p:extLst>
          </p:nvPr>
        </p:nvGraphicFramePr>
        <p:xfrm>
          <a:off x="1524000" y="2602188"/>
          <a:ext cx="5666713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7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825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document.querySelectorAll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rects.forEach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((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index)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const width = (index + 1) * 100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`http://placekitten.com/${width}/250`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rect.setAttribute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class="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class="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class="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class="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rect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15DBB7-842B-48A1-B28F-3D36E629FD5B}"/>
              </a:ext>
            </a:extLst>
          </p:cNvPr>
          <p:cNvSpPr txBox="1"/>
          <p:nvPr/>
        </p:nvSpPr>
        <p:spPr>
          <a:xfrm>
            <a:off x="4427321" y="4110381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FF0000"/>
                </a:solidFill>
              </a:rPr>
              <a:t>src</a:t>
            </a:r>
            <a:r>
              <a:rPr lang="en-US" altLang="ko-KR" sz="1400" b="0" dirty="0">
                <a:solidFill>
                  <a:srgbClr val="FF0000"/>
                </a:solidFill>
              </a:rPr>
              <a:t> </a:t>
            </a:r>
            <a:r>
              <a:rPr lang="ko-KR" altLang="en-US" sz="1400" b="0" dirty="0">
                <a:solidFill>
                  <a:srgbClr val="FF0000"/>
                </a:solidFill>
              </a:rPr>
              <a:t>속성에 값을 지정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25E626-2259-4F86-B738-4054289B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21237"/>
              </p:ext>
            </p:extLst>
          </p:nvPr>
        </p:nvGraphicFramePr>
        <p:xfrm>
          <a:off x="1524000" y="1193919"/>
          <a:ext cx="6342185" cy="1000125"/>
        </p:xfrm>
        <a:graphic>
          <a:graphicData uri="http://schemas.openxmlformats.org/drawingml/2006/table">
            <a:tbl>
              <a:tblPr/>
              <a:tblGrid>
                <a:gridCol w="3985846">
                  <a:extLst>
                    <a:ext uri="{9D8B030D-6E8A-4147-A177-3AD203B41FA5}">
                      <a16:colId xmlns:a16="http://schemas.microsoft.com/office/drawing/2014/main" val="2586140995"/>
                    </a:ext>
                  </a:extLst>
                </a:gridCol>
                <a:gridCol w="2356339">
                  <a:extLst>
                    <a:ext uri="{9D8B030D-6E8A-4147-A177-3AD203B41FA5}">
                      <a16:colId xmlns:a16="http://schemas.microsoft.com/office/drawing/2014/main" val="210035234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메소드 이름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098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문서 객체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setAttribute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 이름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값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특성 속성에 값을 지정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4330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문서 객체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getAttribute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 이름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특정 속성을 추출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7549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A7E2D1-9B89-4427-BD9C-7C62C5103D79}"/>
              </a:ext>
            </a:extLst>
          </p:cNvPr>
          <p:cNvCxnSpPr/>
          <p:nvPr/>
        </p:nvCxnSpPr>
        <p:spPr>
          <a:xfrm>
            <a:off x="4996473" y="3273552"/>
            <a:ext cx="3985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2CB762-40EB-4138-AC8B-F6F8D456AF5C}"/>
              </a:ext>
            </a:extLst>
          </p:cNvPr>
          <p:cNvSpPr/>
          <p:nvPr/>
        </p:nvSpPr>
        <p:spPr>
          <a:xfrm>
            <a:off x="5223296" y="3276599"/>
            <a:ext cx="609600" cy="152401"/>
          </a:xfrm>
          <a:custGeom>
            <a:avLst/>
            <a:gdLst>
              <a:gd name="connsiteX0" fmla="*/ 0 w 2426677"/>
              <a:gd name="connsiteY0" fmla="*/ 0 h 1652954"/>
              <a:gd name="connsiteX1" fmla="*/ 0 w 2426677"/>
              <a:gd name="connsiteY1" fmla="*/ 1652954 h 1652954"/>
              <a:gd name="connsiteX2" fmla="*/ 2426677 w 2426677"/>
              <a:gd name="connsiteY2" fmla="*/ 1652954 h 1652954"/>
              <a:gd name="connsiteX3" fmla="*/ 2426677 w 2426677"/>
              <a:gd name="connsiteY3" fmla="*/ 1582615 h 1652954"/>
              <a:gd name="connsiteX0" fmla="*/ 0 w 2426677"/>
              <a:gd name="connsiteY0" fmla="*/ 0 h 1652954"/>
              <a:gd name="connsiteX1" fmla="*/ 0 w 2426677"/>
              <a:gd name="connsiteY1" fmla="*/ 1652954 h 1652954"/>
              <a:gd name="connsiteX2" fmla="*/ 2426677 w 2426677"/>
              <a:gd name="connsiteY2" fmla="*/ 1652954 h 165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6677" h="1652954">
                <a:moveTo>
                  <a:pt x="0" y="0"/>
                </a:moveTo>
                <a:lnTo>
                  <a:pt x="0" y="1652954"/>
                </a:lnTo>
                <a:lnTo>
                  <a:pt x="2426677" y="165295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5FD29C-42AD-499C-896B-A7BCCAECA4A9}"/>
              </a:ext>
            </a:extLst>
          </p:cNvPr>
          <p:cNvSpPr txBox="1"/>
          <p:nvPr/>
        </p:nvSpPr>
        <p:spPr>
          <a:xfrm>
            <a:off x="6764187" y="3643119"/>
            <a:ext cx="38975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index </a:t>
            </a:r>
            <a:r>
              <a:rPr lang="ko-KR" altLang="en-US" sz="1400" b="0" dirty="0">
                <a:solidFill>
                  <a:srgbClr val="FF0000"/>
                </a:solidFill>
              </a:rPr>
              <a:t>값은 </a:t>
            </a:r>
            <a:r>
              <a:rPr lang="en-US" altLang="ko-KR" sz="1400" b="0" dirty="0">
                <a:solidFill>
                  <a:srgbClr val="FF0000"/>
                </a:solidFill>
              </a:rPr>
              <a:t>[0, 1, 2, 3]</a:t>
            </a:r>
            <a:r>
              <a:rPr lang="ko-KR" altLang="en-US" sz="1400" b="0" dirty="0">
                <a:solidFill>
                  <a:srgbClr val="FF0000"/>
                </a:solidFill>
              </a:rPr>
              <a:t>이 반복</a:t>
            </a:r>
            <a:r>
              <a:rPr lang="en-US" altLang="ko-KR" sz="1400" b="0" dirty="0">
                <a:solidFill>
                  <a:srgbClr val="FF0000"/>
                </a:solidFill>
              </a:rPr>
              <a:t>. 1</a:t>
            </a:r>
            <a:r>
              <a:rPr lang="ko-KR" altLang="en-US" sz="1400" b="0" dirty="0">
                <a:solidFill>
                  <a:srgbClr val="FF0000"/>
                </a:solidFill>
              </a:rPr>
              <a:t>을 더해서</a:t>
            </a:r>
          </a:p>
          <a:p>
            <a:r>
              <a:rPr lang="en-US" altLang="ko-KR" sz="1400" b="0" dirty="0">
                <a:solidFill>
                  <a:srgbClr val="FF0000"/>
                </a:solidFill>
              </a:rPr>
              <a:t>[1, 2, 3, 4]</a:t>
            </a:r>
            <a:r>
              <a:rPr lang="ko-KR" altLang="en-US" sz="1400" b="0" dirty="0">
                <a:solidFill>
                  <a:srgbClr val="FF0000"/>
                </a:solidFill>
              </a:rPr>
              <a:t>가 되게 만들고</a:t>
            </a:r>
            <a:r>
              <a:rPr lang="en-US" altLang="ko-KR" sz="1400" b="0" dirty="0">
                <a:solidFill>
                  <a:srgbClr val="FF0000"/>
                </a:solidFill>
              </a:rPr>
              <a:t>, 100</a:t>
            </a:r>
            <a:r>
              <a:rPr lang="ko-KR" altLang="en-US" sz="1400" b="0" dirty="0">
                <a:solidFill>
                  <a:srgbClr val="FF0000"/>
                </a:solidFill>
              </a:rPr>
              <a:t>을 곱해서 너비가</a:t>
            </a:r>
          </a:p>
          <a:p>
            <a:r>
              <a:rPr lang="en-US" altLang="ko-KR" sz="1400" b="0" dirty="0">
                <a:solidFill>
                  <a:srgbClr val="FF0000"/>
                </a:solidFill>
              </a:rPr>
              <a:t>[100, 200, 300, 400]</a:t>
            </a:r>
            <a:r>
              <a:rPr lang="ko-KR" altLang="en-US" sz="1400" b="0" dirty="0">
                <a:solidFill>
                  <a:srgbClr val="FF0000"/>
                </a:solidFill>
              </a:rPr>
              <a:t>이 되게 만든 것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E4E08A-F220-4D5E-894A-1156C3C2113F}"/>
              </a:ext>
            </a:extLst>
          </p:cNvPr>
          <p:cNvCxnSpPr/>
          <p:nvPr/>
        </p:nvCxnSpPr>
        <p:spPr>
          <a:xfrm>
            <a:off x="3071446" y="3892062"/>
            <a:ext cx="355209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3FF889-32BA-4EB2-86D3-7C03DFC22B2E}"/>
              </a:ext>
            </a:extLst>
          </p:cNvPr>
          <p:cNvCxnSpPr/>
          <p:nvPr/>
        </p:nvCxnSpPr>
        <p:spPr>
          <a:xfrm>
            <a:off x="4079631" y="4300207"/>
            <a:ext cx="27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AF7FFC2-72CE-4036-82EE-687E3102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14" y="4666772"/>
            <a:ext cx="5206579" cy="15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6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스타일 조작하기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스타일 조작하기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3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가지 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86636"/>
              </p:ext>
            </p:extLst>
          </p:nvPr>
        </p:nvGraphicFramePr>
        <p:xfrm>
          <a:off x="1477108" y="3120097"/>
          <a:ext cx="2801816" cy="82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81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825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h1.style.backgroundColor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h1.style['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backgroundColor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h1.style['background-color']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15DBB7-842B-48A1-B28F-3D36E629FD5B}"/>
              </a:ext>
            </a:extLst>
          </p:cNvPr>
          <p:cNvSpPr txBox="1"/>
          <p:nvPr/>
        </p:nvSpPr>
        <p:spPr>
          <a:xfrm>
            <a:off x="4425656" y="3193817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 형태를 가장 많이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25E626-2259-4F86-B738-4054289B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18842"/>
              </p:ext>
            </p:extLst>
          </p:nvPr>
        </p:nvGraphicFramePr>
        <p:xfrm>
          <a:off x="1524000" y="1217944"/>
          <a:ext cx="5767752" cy="1333500"/>
        </p:xfrm>
        <a:graphic>
          <a:graphicData uri="http://schemas.openxmlformats.org/drawingml/2006/table">
            <a:tbl>
              <a:tblPr/>
              <a:tblGrid>
                <a:gridCol w="2473567">
                  <a:extLst>
                    <a:ext uri="{9D8B030D-6E8A-4147-A177-3AD203B41FA5}">
                      <a16:colId xmlns:a16="http://schemas.microsoft.com/office/drawing/2014/main" val="2586140995"/>
                    </a:ext>
                  </a:extLst>
                </a:gridCol>
                <a:gridCol w="3294185">
                  <a:extLst>
                    <a:ext uri="{9D8B030D-6E8A-4147-A177-3AD203B41FA5}">
                      <a16:colId xmlns:a16="http://schemas.microsoft.com/office/drawing/2014/main" val="210035234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CSS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 이름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자바스크립트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style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속성 이름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098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background-color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backgroundColor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4330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text-align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textAlign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7549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font-size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fontSize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27540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3FF889-32BA-4EB2-86D3-7C03DFC22B2E}"/>
              </a:ext>
            </a:extLst>
          </p:cNvPr>
          <p:cNvCxnSpPr>
            <a:cxnSpLocks/>
          </p:cNvCxnSpPr>
          <p:nvPr/>
        </p:nvCxnSpPr>
        <p:spPr>
          <a:xfrm>
            <a:off x="3838741" y="3309733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43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스타일 조작하기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25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개의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div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태그를 조작해서 검은색에서 흰색으로 변화하는 그레이디언트를 만드는 코드 만들기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스타일 조작하기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7-1-7.html)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0588"/>
              </p:ext>
            </p:extLst>
          </p:nvPr>
        </p:nvGraphicFramePr>
        <p:xfrm>
          <a:off x="1523999" y="1896550"/>
          <a:ext cx="664698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69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825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document.querySelectorAll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('body &gt; div')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divs.forEach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((div, index) =&gt; {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console.log(div, index)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val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index * 10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div.style.height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`10px`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div.style.backgroundColor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`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rgba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val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},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val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},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val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})`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&lt;!-- div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태그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개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&lt;div&gt;&lt;/div&gt;&lt;div&gt;&lt;/div&gt;&lt;div&gt;&lt;/div&gt;&lt;div&gt;&lt;/div&gt;&lt;div&gt;&lt;/div&gt;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&lt;div&gt;&lt;/div&gt;&lt;div&gt;&lt;/div&gt;&lt;div&gt;&lt;/div&gt;&lt;div&gt;&lt;/div&gt;&lt;div&gt;&lt;/div&gt;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&lt;div&gt;&lt;/div&gt;&lt;div&gt;&lt;/div&gt;&lt;div&gt;&lt;/div&gt;&lt;div&gt;&lt;/div&gt;&lt;div&gt;&lt;/div&gt;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&lt;div&gt;&lt;/div&gt;&lt;div&gt;&lt;/div&gt;&lt;div&gt;&lt;/div&gt;&lt;div&gt;&lt;/div&gt;&lt;div&gt;&lt;/div&gt;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&lt;div&gt;&lt;/div&gt;&lt;div&gt;&lt;/div&gt;&lt;div&gt;&lt;/div&gt;&lt;div&gt;&lt;/div&gt;&lt;div&gt;&lt;/div&gt;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15DBB7-842B-48A1-B28F-3D36E629FD5B}"/>
              </a:ext>
            </a:extLst>
          </p:cNvPr>
          <p:cNvSpPr txBox="1"/>
          <p:nvPr/>
        </p:nvSpPr>
        <p:spPr>
          <a:xfrm>
            <a:off x="6335988" y="2290147"/>
            <a:ext cx="3170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body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태그 아래에 있는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div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태그를 선택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3FF889-32BA-4EB2-86D3-7C03DFC22B2E}"/>
              </a:ext>
            </a:extLst>
          </p:cNvPr>
          <p:cNvCxnSpPr>
            <a:cxnSpLocks/>
          </p:cNvCxnSpPr>
          <p:nvPr/>
        </p:nvCxnSpPr>
        <p:spPr>
          <a:xfrm>
            <a:off x="5907449" y="2469666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C61BDF-B64A-4AAA-B051-DC3D36D84328}"/>
              </a:ext>
            </a:extLst>
          </p:cNvPr>
          <p:cNvSpPr txBox="1"/>
          <p:nvPr/>
        </p:nvSpPr>
        <p:spPr>
          <a:xfrm>
            <a:off x="4896998" y="2787276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div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개수만큼 반복하여 출력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BD1B5-4C86-4B50-BCAB-2B52BE0FFE10}"/>
              </a:ext>
            </a:extLst>
          </p:cNvPr>
          <p:cNvSpPr txBox="1"/>
          <p:nvPr/>
        </p:nvSpPr>
        <p:spPr>
          <a:xfrm>
            <a:off x="4813417" y="3171040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인덱스는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0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부터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24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까지 반복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36E3C-C64F-4C48-A863-188F169B01BA}"/>
              </a:ext>
            </a:extLst>
          </p:cNvPr>
          <p:cNvSpPr txBox="1"/>
          <p:nvPr/>
        </p:nvSpPr>
        <p:spPr>
          <a:xfrm>
            <a:off x="4943890" y="3428162"/>
            <a:ext cx="4466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크기를 지정할 때는 반드시 단위를 함께 붙여줘야 함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4B9249-3F8F-4BD9-BD4F-FC36901D7FEA}"/>
              </a:ext>
            </a:extLst>
          </p:cNvPr>
          <p:cNvCxnSpPr>
            <a:cxnSpLocks/>
          </p:cNvCxnSpPr>
          <p:nvPr/>
        </p:nvCxnSpPr>
        <p:spPr>
          <a:xfrm>
            <a:off x="4373234" y="2936557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5249A3-6AF9-4921-BE4F-EEF6446DFB11}"/>
              </a:ext>
            </a:extLst>
          </p:cNvPr>
          <p:cNvCxnSpPr>
            <a:cxnSpLocks/>
          </p:cNvCxnSpPr>
          <p:nvPr/>
        </p:nvCxnSpPr>
        <p:spPr>
          <a:xfrm>
            <a:off x="4156771" y="3314827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E3D27-9D73-4550-82A1-DEE15051BAD8}"/>
              </a:ext>
            </a:extLst>
          </p:cNvPr>
          <p:cNvCxnSpPr>
            <a:cxnSpLocks/>
          </p:cNvCxnSpPr>
          <p:nvPr/>
        </p:nvCxnSpPr>
        <p:spPr>
          <a:xfrm>
            <a:off x="4326341" y="3549288"/>
            <a:ext cx="4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85CEF71-645B-4113-8720-CA8883B7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5" y="3993061"/>
            <a:ext cx="46672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생성하기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document.createElement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메소드를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 트리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(tree)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구조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문서를 어떤 문서 아래에 추가할 지를 지정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58061"/>
              </p:ext>
            </p:extLst>
          </p:nvPr>
        </p:nvGraphicFramePr>
        <p:xfrm>
          <a:off x="1524000" y="1544810"/>
          <a:ext cx="3786555" cy="3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55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document.createElement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 이름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34851290-EB60-43DD-A560-22901488C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77318"/>
              </p:ext>
            </p:extLst>
          </p:nvPr>
        </p:nvGraphicFramePr>
        <p:xfrm>
          <a:off x="1523999" y="2630233"/>
          <a:ext cx="3786555" cy="3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55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부모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자식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B8073C1B-0DBF-446F-AEC4-F6C2FDBB519A}"/>
              </a:ext>
            </a:extLst>
          </p:cNvPr>
          <p:cNvGrpSpPr/>
          <p:nvPr/>
        </p:nvGrpSpPr>
        <p:grpSpPr>
          <a:xfrm>
            <a:off x="5003357" y="3218728"/>
            <a:ext cx="2753691" cy="2824264"/>
            <a:chOff x="5003357" y="3218728"/>
            <a:chExt cx="2753691" cy="28242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823149-9C32-4C89-887E-FA1ECF5D8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3357" y="3218728"/>
              <a:ext cx="2690111" cy="2824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C42B0D-A5F8-47E5-8A0F-2FEE9721B87B}"/>
                </a:ext>
              </a:extLst>
            </p:cNvPr>
            <p:cNvSpPr txBox="1"/>
            <p:nvPr/>
          </p:nvSpPr>
          <p:spPr>
            <a:xfrm>
              <a:off x="5033814" y="3241715"/>
              <a:ext cx="68935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부모</a:t>
              </a:r>
              <a:br>
                <a:rPr lang="en-US" altLang="ko-KR" sz="1200" dirty="0"/>
              </a:br>
              <a:r>
                <a:rPr lang="en-US" altLang="ko-KR" sz="1200" dirty="0"/>
                <a:t>(parent)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635E85-5151-4FF1-A4C7-F9B9816C6114}"/>
                </a:ext>
              </a:extLst>
            </p:cNvPr>
            <p:cNvSpPr txBox="1"/>
            <p:nvPr/>
          </p:nvSpPr>
          <p:spPr>
            <a:xfrm>
              <a:off x="7018346" y="4969998"/>
              <a:ext cx="5741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자식</a:t>
              </a:r>
              <a:br>
                <a:rPr lang="en-US" altLang="ko-KR" sz="1200" dirty="0"/>
              </a:br>
              <a:r>
                <a:rPr lang="en-US" altLang="ko-KR" sz="1200" dirty="0"/>
                <a:t>(child)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99104A-A435-498E-941E-7CD60A40B25E}"/>
                </a:ext>
              </a:extLst>
            </p:cNvPr>
            <p:cNvGrpSpPr/>
            <p:nvPr/>
          </p:nvGrpSpPr>
          <p:grpSpPr>
            <a:xfrm>
              <a:off x="6457718" y="3669388"/>
              <a:ext cx="1299330" cy="990473"/>
              <a:chOff x="7821810" y="3314827"/>
              <a:chExt cx="1299330" cy="990473"/>
            </a:xfrm>
          </p:grpSpPr>
          <p:sp>
            <p:nvSpPr>
              <p:cNvPr id="17" name="Speech Bubble: Oval 16">
                <a:extLst>
                  <a:ext uri="{FF2B5EF4-FFF2-40B4-BE49-F238E27FC236}">
                    <a16:creationId xmlns:a16="http://schemas.microsoft.com/office/drawing/2014/main" id="{E3772177-9F8F-4018-931C-4C3D973ABF5E}"/>
                  </a:ext>
                </a:extLst>
              </p:cNvPr>
              <p:cNvSpPr/>
              <p:nvPr/>
            </p:nvSpPr>
            <p:spPr>
              <a:xfrm>
                <a:off x="7821810" y="3314827"/>
                <a:ext cx="1299330" cy="990473"/>
              </a:xfrm>
              <a:prstGeom prst="wedgeEllipseCallout">
                <a:avLst>
                  <a:gd name="adj1" fmla="val -48983"/>
                  <a:gd name="adj2" fmla="val 4018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2C0A1-2C33-4639-8372-BA5C5B63A561}"/>
                  </a:ext>
                </a:extLst>
              </p:cNvPr>
              <p:cNvSpPr txBox="1"/>
              <p:nvPr/>
            </p:nvSpPr>
            <p:spPr>
              <a:xfrm>
                <a:off x="7899844" y="3671563"/>
                <a:ext cx="114326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나를 기준으로</a:t>
                </a:r>
                <a:endParaRPr lang="en-US" altLang="ko-K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706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생성하기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document.createElement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h1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태그를 생성하고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이를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document.body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 아래에 추가하는 코드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 생성하고 추가하기 소스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7-1-8.html)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38018"/>
              </p:ext>
            </p:extLst>
          </p:nvPr>
        </p:nvGraphicFramePr>
        <p:xfrm>
          <a:off x="1524001" y="1943100"/>
          <a:ext cx="50292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문서 객체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const header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document.createElement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생성한 태그 조작하기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header.textContent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 동적으로 생성하기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header.setAttribute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('data-custom',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사용자 정의 속성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'white'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header.style.backgroundColor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'black'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h1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태그를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body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태그 아래에 추가하기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document.body.appendChild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(header)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9A3CCA-2957-41A1-AC05-A742B8193146}"/>
              </a:ext>
            </a:extLst>
          </p:cNvPr>
          <p:cNvSpPr txBox="1"/>
          <p:nvPr/>
        </p:nvSpPr>
        <p:spPr>
          <a:xfrm>
            <a:off x="6383469" y="2591998"/>
            <a:ext cx="236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 </a:t>
            </a:r>
            <a:r>
              <a:rPr lang="ko-KR" altLang="en-US" sz="1400" b="0" dirty="0">
                <a:solidFill>
                  <a:srgbClr val="FF0000"/>
                </a:solidFill>
              </a:rPr>
              <a:t>태그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2ECE65-26A4-4C75-9B65-A7457F730E69}"/>
              </a:ext>
            </a:extLst>
          </p:cNvPr>
          <p:cNvCxnSpPr/>
          <p:nvPr/>
        </p:nvCxnSpPr>
        <p:spPr>
          <a:xfrm>
            <a:off x="5849812" y="274588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2990C9-2242-4881-8665-6C6354A5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12" y="4546591"/>
            <a:ext cx="4114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2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이동하기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appendChild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메소드는 문서 객체를 이동할 때도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문서 객체의 부모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(parent)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는 언제나 하나여야 하고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문서 객체를 다른 문서 객체에 추가하면 문서 객체가 이동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 생성하고 추가하기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7-1-8.html)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/>
        </p:nvGraphicFramePr>
        <p:xfrm>
          <a:off x="1537231" y="1907931"/>
          <a:ext cx="3200399" cy="3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부모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자식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9A3CCA-2957-41A1-AC05-A742B8193146}"/>
              </a:ext>
            </a:extLst>
          </p:cNvPr>
          <p:cNvSpPr txBox="1"/>
          <p:nvPr/>
        </p:nvSpPr>
        <p:spPr>
          <a:xfrm>
            <a:off x="6008330" y="3171349"/>
            <a:ext cx="236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 </a:t>
            </a:r>
            <a:r>
              <a:rPr lang="ko-KR" altLang="en-US" sz="1400" b="0" dirty="0">
                <a:solidFill>
                  <a:srgbClr val="FF0000"/>
                </a:solidFill>
              </a:rPr>
              <a:t>태그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2ECE65-26A4-4C75-9B65-A7457F730E69}"/>
              </a:ext>
            </a:extLst>
          </p:cNvPr>
          <p:cNvCxnSpPr/>
          <p:nvPr/>
        </p:nvCxnSpPr>
        <p:spPr>
          <a:xfrm>
            <a:off x="5474673" y="332523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89BFDAA-FB43-4B3F-A643-E9E747BCF1DF}"/>
              </a:ext>
            </a:extLst>
          </p:cNvPr>
          <p:cNvGraphicFramePr>
            <a:graphicFrameLocks noGrp="1"/>
          </p:cNvGraphicFramePr>
          <p:nvPr/>
        </p:nvGraphicFramePr>
        <p:xfrm>
          <a:off x="1537231" y="2508447"/>
          <a:ext cx="605781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81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문서 객체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const header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document.createElement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생성한 태그 조작하기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header.textContent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 동적으로 생성하기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header.setAttribute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('data-custom',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사용자 정의 속성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'white'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header.style.backgroundColor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'black'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h1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태그를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body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태그 아래에 추가하기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document.body.appendChild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(header)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A918454-0E15-4EAA-90C3-C1B2A3F2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594" y="4878544"/>
            <a:ext cx="4067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6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이동하기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appendChild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메소드는 문서 객체를 이동할 때도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 이동하기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7-1-9.html)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89BFDAA-FB43-4B3F-A643-E9E747BCF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39302"/>
              </p:ext>
            </p:extLst>
          </p:nvPr>
        </p:nvGraphicFramePr>
        <p:xfrm>
          <a:off x="1537231" y="1979456"/>
          <a:ext cx="6057817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81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문서 객체 읽어들이고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('#first')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divB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('#second')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const h1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document.createElement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h1.textContent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이동하는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h1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서로 번갈아가면서 실행하는 함수를 구현합니다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toFirst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divA.appendChild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(h1)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setTimeout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toSecond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1000)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toSecond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divB.appendChild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(h1)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setTimeout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toFirst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10000)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toFirst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9A3CCA-2957-41A1-AC05-A742B8193146}"/>
              </a:ext>
            </a:extLst>
          </p:cNvPr>
          <p:cNvSpPr txBox="1"/>
          <p:nvPr/>
        </p:nvSpPr>
        <p:spPr>
          <a:xfrm>
            <a:off x="5874648" y="2604045"/>
            <a:ext cx="3680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id </a:t>
            </a:r>
            <a:r>
              <a:rPr lang="ko-KR" altLang="en-US" sz="1400" b="0" dirty="0">
                <a:solidFill>
                  <a:srgbClr val="FF0000"/>
                </a:solidFill>
              </a:rPr>
              <a:t>속성이 </a:t>
            </a:r>
            <a:r>
              <a:rPr lang="en-US" altLang="ko-KR" sz="1400" b="0" dirty="0">
                <a:solidFill>
                  <a:srgbClr val="FF0000"/>
                </a:solidFill>
              </a:rPr>
              <a:t>first</a:t>
            </a:r>
            <a:r>
              <a:rPr lang="ko-KR" altLang="en-US" sz="1400" b="0" dirty="0">
                <a:solidFill>
                  <a:srgbClr val="FF0000"/>
                </a:solidFill>
              </a:rPr>
              <a:t>인 </a:t>
            </a:r>
            <a:r>
              <a:rPr lang="en-US" altLang="ko-KR" sz="1400" b="0" dirty="0">
                <a:solidFill>
                  <a:srgbClr val="FF0000"/>
                </a:solidFill>
              </a:rPr>
              <a:t>div </a:t>
            </a:r>
            <a:r>
              <a:rPr lang="ko-KR" altLang="en-US" sz="1400" b="0" dirty="0">
                <a:solidFill>
                  <a:srgbClr val="FF0000"/>
                </a:solidFill>
              </a:rPr>
              <a:t>태그를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2ECE65-26A4-4C75-9B65-A7457F730E69}"/>
              </a:ext>
            </a:extLst>
          </p:cNvPr>
          <p:cNvCxnSpPr/>
          <p:nvPr/>
        </p:nvCxnSpPr>
        <p:spPr>
          <a:xfrm>
            <a:off x="5389253" y="278719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C1E05B-9C1A-43A2-A28E-9F308CAC9A0C}"/>
              </a:ext>
            </a:extLst>
          </p:cNvPr>
          <p:cNvSpPr txBox="1"/>
          <p:nvPr/>
        </p:nvSpPr>
        <p:spPr>
          <a:xfrm>
            <a:off x="6181069" y="2848892"/>
            <a:ext cx="3192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id </a:t>
            </a:r>
            <a:r>
              <a:rPr lang="ko-KR" altLang="en-US" sz="1400" b="0" dirty="0">
                <a:solidFill>
                  <a:srgbClr val="FF0000"/>
                </a:solidFill>
              </a:rPr>
              <a:t>속성이 </a:t>
            </a:r>
            <a:r>
              <a:rPr lang="en-US" altLang="ko-KR" sz="1400" b="0" dirty="0">
                <a:solidFill>
                  <a:srgbClr val="FF0000"/>
                </a:solidFill>
              </a:rPr>
              <a:t>second</a:t>
            </a:r>
            <a:r>
              <a:rPr lang="ko-KR" altLang="en-US" sz="1400" b="0" dirty="0">
                <a:solidFill>
                  <a:srgbClr val="FF0000"/>
                </a:solidFill>
              </a:rPr>
              <a:t>인 </a:t>
            </a:r>
            <a:r>
              <a:rPr lang="en-US" altLang="ko-KR" sz="1400" b="0" dirty="0">
                <a:solidFill>
                  <a:srgbClr val="FF0000"/>
                </a:solidFill>
              </a:rPr>
              <a:t>div </a:t>
            </a:r>
            <a:r>
              <a:rPr lang="ko-KR" altLang="en-US" sz="1400" b="0" dirty="0">
                <a:solidFill>
                  <a:srgbClr val="FF0000"/>
                </a:solidFill>
              </a:rPr>
              <a:t>태그를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5CCDCB-D66F-454D-9AB2-923A92FE46CB}"/>
              </a:ext>
            </a:extLst>
          </p:cNvPr>
          <p:cNvSpPr txBox="1"/>
          <p:nvPr/>
        </p:nvSpPr>
        <p:spPr>
          <a:xfrm>
            <a:off x="5597199" y="3052094"/>
            <a:ext cx="236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 </a:t>
            </a:r>
            <a:r>
              <a:rPr lang="ko-KR" altLang="en-US" sz="1400" b="0" dirty="0">
                <a:solidFill>
                  <a:srgbClr val="FF0000"/>
                </a:solidFill>
              </a:rPr>
              <a:t>태그를 생성</a:t>
            </a:r>
            <a:r>
              <a:rPr lang="en-US" altLang="ko-KR" sz="1400" b="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3EC42-8D74-47A9-8AEF-47409A4992F6}"/>
              </a:ext>
            </a:extLst>
          </p:cNvPr>
          <p:cNvSpPr txBox="1"/>
          <p:nvPr/>
        </p:nvSpPr>
        <p:spPr>
          <a:xfrm>
            <a:off x="4416227" y="4111972"/>
            <a:ext cx="236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</a:t>
            </a:r>
            <a:r>
              <a:rPr lang="ko-KR" altLang="en-US" sz="1400" b="0" dirty="0">
                <a:solidFill>
                  <a:srgbClr val="FF0000"/>
                </a:solidFill>
              </a:rPr>
              <a:t>을 </a:t>
            </a:r>
            <a:r>
              <a:rPr lang="en-US" altLang="ko-KR" sz="1400" b="0" dirty="0" err="1">
                <a:solidFill>
                  <a:srgbClr val="FF0000"/>
                </a:solidFill>
              </a:rPr>
              <a:t>divA</a:t>
            </a:r>
            <a:r>
              <a:rPr lang="ko-KR" altLang="en-US" sz="1400" b="0" dirty="0">
                <a:solidFill>
                  <a:srgbClr val="FF0000"/>
                </a:solidFill>
              </a:rPr>
              <a:t>에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D0089-2C0C-43E4-92AA-F547B7EB83BC}"/>
              </a:ext>
            </a:extLst>
          </p:cNvPr>
          <p:cNvSpPr txBox="1"/>
          <p:nvPr/>
        </p:nvSpPr>
        <p:spPr>
          <a:xfrm>
            <a:off x="4734046" y="4347401"/>
            <a:ext cx="2669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1</a:t>
            </a:r>
            <a:r>
              <a:rPr lang="ko-KR" altLang="en-US" sz="1400" b="0" dirty="0">
                <a:solidFill>
                  <a:srgbClr val="FF0000"/>
                </a:solidFill>
              </a:rPr>
              <a:t>초 뒤에 </a:t>
            </a:r>
            <a:r>
              <a:rPr lang="en-US" altLang="ko-KR" sz="1400" b="0" dirty="0" err="1">
                <a:solidFill>
                  <a:srgbClr val="FF0000"/>
                </a:solidFill>
              </a:rPr>
              <a:t>toSecond</a:t>
            </a:r>
            <a:r>
              <a:rPr lang="en-US" altLang="ko-KR" sz="1400" b="0" dirty="0">
                <a:solidFill>
                  <a:srgbClr val="FF0000"/>
                </a:solidFill>
              </a:rPr>
              <a:t> </a:t>
            </a:r>
            <a:r>
              <a:rPr lang="ko-KR" altLang="en-US" sz="1400" b="0" dirty="0">
                <a:solidFill>
                  <a:srgbClr val="FF0000"/>
                </a:solidFill>
              </a:rPr>
              <a:t>함수를 실행</a:t>
            </a:r>
            <a:r>
              <a:rPr lang="en-US" altLang="ko-KR" sz="1400" b="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B6F82-4540-4962-9965-B50A07C1172F}"/>
              </a:ext>
            </a:extLst>
          </p:cNvPr>
          <p:cNvSpPr txBox="1"/>
          <p:nvPr/>
        </p:nvSpPr>
        <p:spPr>
          <a:xfrm>
            <a:off x="4416227" y="4950127"/>
            <a:ext cx="236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</a:t>
            </a:r>
            <a:r>
              <a:rPr lang="ko-KR" altLang="en-US" sz="1400" b="0" dirty="0">
                <a:solidFill>
                  <a:srgbClr val="FF0000"/>
                </a:solidFill>
              </a:rPr>
              <a:t>을 </a:t>
            </a:r>
            <a:r>
              <a:rPr lang="en-US" altLang="ko-KR" sz="1400" b="0" dirty="0" err="1">
                <a:solidFill>
                  <a:srgbClr val="FF0000"/>
                </a:solidFill>
              </a:rPr>
              <a:t>divB</a:t>
            </a:r>
            <a:r>
              <a:rPr lang="ko-KR" altLang="en-US" sz="1400" b="0" dirty="0">
                <a:solidFill>
                  <a:srgbClr val="FF0000"/>
                </a:solidFill>
              </a:rPr>
              <a:t>에 추가</a:t>
            </a:r>
            <a:r>
              <a:rPr lang="en-US" altLang="ko-KR" sz="1400" b="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5036A-D5D3-41F2-991F-834EE361422F}"/>
              </a:ext>
            </a:extLst>
          </p:cNvPr>
          <p:cNvSpPr txBox="1"/>
          <p:nvPr/>
        </p:nvSpPr>
        <p:spPr>
          <a:xfrm>
            <a:off x="4812254" y="5193860"/>
            <a:ext cx="2669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10</a:t>
            </a:r>
            <a:r>
              <a:rPr lang="ko-KR" altLang="en-US" sz="1400" b="0" dirty="0">
                <a:solidFill>
                  <a:srgbClr val="FF0000"/>
                </a:solidFill>
              </a:rPr>
              <a:t>초 뒤에 </a:t>
            </a:r>
            <a:r>
              <a:rPr lang="en-US" altLang="ko-KR" sz="1400" b="0" dirty="0" err="1">
                <a:solidFill>
                  <a:srgbClr val="FF0000"/>
                </a:solidFill>
              </a:rPr>
              <a:t>toFirst</a:t>
            </a:r>
            <a:r>
              <a:rPr lang="en-US" altLang="ko-KR" sz="1400" b="0" dirty="0">
                <a:solidFill>
                  <a:srgbClr val="FF0000"/>
                </a:solidFill>
              </a:rPr>
              <a:t> </a:t>
            </a:r>
            <a:r>
              <a:rPr lang="ko-KR" altLang="en-US" sz="1400" b="0" dirty="0">
                <a:solidFill>
                  <a:srgbClr val="FF0000"/>
                </a:solidFill>
              </a:rPr>
              <a:t>함수를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9B37AF-E4F7-4883-8978-78FBCE749C3B}"/>
              </a:ext>
            </a:extLst>
          </p:cNvPr>
          <p:cNvCxnSpPr/>
          <p:nvPr/>
        </p:nvCxnSpPr>
        <p:spPr>
          <a:xfrm>
            <a:off x="4187627" y="534774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D31A7-D1ED-4B79-B1DD-2278B6B3F3C2}"/>
              </a:ext>
            </a:extLst>
          </p:cNvPr>
          <p:cNvCxnSpPr/>
          <p:nvPr/>
        </p:nvCxnSpPr>
        <p:spPr>
          <a:xfrm>
            <a:off x="3842915" y="511852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029CE7-3B40-45BD-8CD4-DEAE44F8B5C5}"/>
              </a:ext>
            </a:extLst>
          </p:cNvPr>
          <p:cNvCxnSpPr/>
          <p:nvPr/>
        </p:nvCxnSpPr>
        <p:spPr>
          <a:xfrm>
            <a:off x="4300115" y="451226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98EC3D-A7EA-4DE5-BDEF-6271994FABF5}"/>
              </a:ext>
            </a:extLst>
          </p:cNvPr>
          <p:cNvCxnSpPr/>
          <p:nvPr/>
        </p:nvCxnSpPr>
        <p:spPr>
          <a:xfrm>
            <a:off x="3842915" y="428767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B11F07-0942-471C-8931-8A2FFABBBDED}"/>
              </a:ext>
            </a:extLst>
          </p:cNvPr>
          <p:cNvCxnSpPr/>
          <p:nvPr/>
        </p:nvCxnSpPr>
        <p:spPr>
          <a:xfrm>
            <a:off x="5139999" y="320598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EA96B2-EBC5-49D2-9276-551F4EE0F08A}"/>
              </a:ext>
            </a:extLst>
          </p:cNvPr>
          <p:cNvCxnSpPr/>
          <p:nvPr/>
        </p:nvCxnSpPr>
        <p:spPr>
          <a:xfrm>
            <a:off x="5646048" y="300278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8FB282-A789-47DE-9044-4AD04BD3F090}"/>
              </a:ext>
            </a:extLst>
          </p:cNvPr>
          <p:cNvSpPr txBox="1"/>
          <p:nvPr/>
        </p:nvSpPr>
        <p:spPr>
          <a:xfrm>
            <a:off x="5368599" y="6180646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375855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이동하기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appendChild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메소드는 문서 객체를 이동할 때도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 이동하기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7-1-9.html)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89BFDAA-FB43-4B3F-A643-E9E747BCF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50479"/>
              </p:ext>
            </p:extLst>
          </p:nvPr>
        </p:nvGraphicFramePr>
        <p:xfrm>
          <a:off x="1524000" y="2089577"/>
          <a:ext cx="6057817" cy="228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81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287745"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22   &lt;div id="first"&gt;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23     &lt;h1&gt;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첫 번째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div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태그 내부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24   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25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26 &lt;div id="second"&gt;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     &lt;h1&gt;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두 번째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div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태그 내부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28   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29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FB282-A789-47DE-9044-4AD04BD3F090}"/>
              </a:ext>
            </a:extLst>
          </p:cNvPr>
          <p:cNvSpPr txBox="1"/>
          <p:nvPr/>
        </p:nvSpPr>
        <p:spPr>
          <a:xfrm>
            <a:off x="1394476" y="1978915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C60E2-3009-4A2E-A43B-99AC9C5A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210" y="2409825"/>
            <a:ext cx="2497731" cy="31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6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제거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removeChild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 문서 객체를 제거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appendChild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등으로 부모 객체와 이미 연결이 완료된 문서 객체의 경우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parentNode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속성으로 부모 객체에 접근할 수 있으므로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일반적으로 어떤 문서 객체를 제거할 때는 다음과 같은 형태의 코드를 사용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89BFDAA-FB43-4B3F-A643-E9E747BCF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78340"/>
              </p:ext>
            </p:extLst>
          </p:nvPr>
        </p:nvGraphicFramePr>
        <p:xfrm>
          <a:off x="1524000" y="1664804"/>
          <a:ext cx="3868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86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부모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removeChild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자식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0F1E437-2729-417D-A089-528F2B646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78176"/>
              </p:ext>
            </p:extLst>
          </p:nvPr>
        </p:nvGraphicFramePr>
        <p:xfrm>
          <a:off x="1523999" y="3010027"/>
          <a:ext cx="3868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86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parentNode.removeChild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64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제거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특정 개체를 간단하게 실행하고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초 후에 화면에서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h1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태그를 제거하는 코드 만들기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 제거하기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7-1-10.html)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89BFDAA-FB43-4B3F-A643-E9E747BCF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22012"/>
              </p:ext>
            </p:extLst>
          </p:nvPr>
        </p:nvGraphicFramePr>
        <p:xfrm>
          <a:off x="1524000" y="1957882"/>
          <a:ext cx="482441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setTimeout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  const h1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h1.parentNode.removeChild(h1)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</a:rPr>
                        <a:t>document.body.removeChild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(h1)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}, 3000)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&lt;h1&gt;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제거 대상 문서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D2DA6-8EFF-4565-A054-4ED05C25A4CB}"/>
              </a:ext>
            </a:extLst>
          </p:cNvPr>
          <p:cNvSpPr txBox="1"/>
          <p:nvPr/>
        </p:nvSpPr>
        <p:spPr>
          <a:xfrm>
            <a:off x="5384958" y="2767808"/>
            <a:ext cx="4259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h1 </a:t>
            </a:r>
            <a:r>
              <a:rPr lang="ko-KR" altLang="en-US" sz="1400" dirty="0">
                <a:solidFill>
                  <a:srgbClr val="FF0000"/>
                </a:solidFill>
              </a:rPr>
              <a:t>태그의 부모 객체 </a:t>
            </a:r>
            <a:r>
              <a:rPr lang="en-US" altLang="ko-KR" sz="1400" dirty="0">
                <a:solidFill>
                  <a:srgbClr val="FF0000"/>
                </a:solidFill>
              </a:rPr>
              <a:t>body </a:t>
            </a:r>
            <a:r>
              <a:rPr lang="ko-KR" altLang="en-US" sz="1400" dirty="0">
                <a:solidFill>
                  <a:srgbClr val="FF0000"/>
                </a:solidFill>
              </a:rPr>
              <a:t>태그에 접근하여 제거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C1690-C189-4DB3-8325-5F30051AF023}"/>
              </a:ext>
            </a:extLst>
          </p:cNvPr>
          <p:cNvSpPr txBox="1"/>
          <p:nvPr/>
        </p:nvSpPr>
        <p:spPr>
          <a:xfrm>
            <a:off x="5410200" y="3180265"/>
            <a:ext cx="3352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h1.parentNode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en-US" altLang="ko-KR" sz="1400" dirty="0" err="1">
                <a:solidFill>
                  <a:srgbClr val="FF0000"/>
                </a:solidFill>
              </a:rPr>
              <a:t>document.body</a:t>
            </a:r>
            <a:r>
              <a:rPr lang="ko-KR" altLang="en-US" sz="1400" dirty="0">
                <a:solidFill>
                  <a:srgbClr val="FF0000"/>
                </a:solidFill>
              </a:rPr>
              <a:t>이므로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이런 형태로도 제거할 수 있음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BDD205-AFD7-46DD-92B2-C1420A392E2D}"/>
              </a:ext>
            </a:extLst>
          </p:cNvPr>
          <p:cNvCxnSpPr/>
          <p:nvPr/>
        </p:nvCxnSpPr>
        <p:spPr>
          <a:xfrm>
            <a:off x="4819650" y="339693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283723-E413-44E8-92A3-3A609686DC66}"/>
              </a:ext>
            </a:extLst>
          </p:cNvPr>
          <p:cNvCxnSpPr>
            <a:cxnSpLocks/>
          </p:cNvCxnSpPr>
          <p:nvPr/>
        </p:nvCxnSpPr>
        <p:spPr>
          <a:xfrm flipV="1">
            <a:off x="4819650" y="2986454"/>
            <a:ext cx="590550" cy="17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6EF3FFF-7746-48DA-B7C0-A46A7EB0F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49" y="3853053"/>
            <a:ext cx="2581275" cy="13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3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07: </a:t>
            </a:r>
            <a:r>
              <a:rPr lang="ko-KR" altLang="en-US" dirty="0"/>
              <a:t>문서 객체 모델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7-1 </a:t>
            </a:r>
            <a:r>
              <a:rPr lang="ko-KR" altLang="en-US" dirty="0"/>
              <a:t>문서 객체 조작하기</a:t>
            </a:r>
            <a:endParaRPr lang="en-US" altLang="ko-KR" dirty="0"/>
          </a:p>
          <a:p>
            <a:r>
              <a:rPr lang="en-US" altLang="ko-KR" dirty="0"/>
              <a:t>SECTION 7-2 </a:t>
            </a:r>
            <a:r>
              <a:rPr lang="ko-KR" altLang="en-US" dirty="0"/>
              <a:t>이벤트 활용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설정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addEventListener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7-1-11.html)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89BFDAA-FB43-4B3F-A643-E9E747BCF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6560"/>
              </p:ext>
            </p:extLst>
          </p:nvPr>
        </p:nvGraphicFramePr>
        <p:xfrm>
          <a:off x="1524000" y="1539631"/>
          <a:ext cx="430236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3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이벤트 이름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콜백 함수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67D52D-5824-4AEC-B87B-1D9846570003}"/>
              </a:ext>
            </a:extLst>
          </p:cNvPr>
          <p:cNvCxnSpPr/>
          <p:nvPr/>
        </p:nvCxnSpPr>
        <p:spPr>
          <a:xfrm>
            <a:off x="5697415" y="1664677"/>
            <a:ext cx="650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CBFCDD-4FEF-41DA-A938-6ABFB9FAEC74}"/>
              </a:ext>
            </a:extLst>
          </p:cNvPr>
          <p:cNvSpPr txBox="1"/>
          <p:nvPr/>
        </p:nvSpPr>
        <p:spPr>
          <a:xfrm>
            <a:off x="6365633" y="1510788"/>
            <a:ext cx="2568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 리스너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이벤트 핸들러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98B09808-2DF0-48C9-9B9F-264BE5EC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96697"/>
              </p:ext>
            </p:extLst>
          </p:nvPr>
        </p:nvGraphicFramePr>
        <p:xfrm>
          <a:off x="1491716" y="2268162"/>
          <a:ext cx="531939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    let counter = 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    const h1 =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    h1.addEventListener('click', (event) =&gt; { 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      counter++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      h1.textContent = `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클릭 횟수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${counter}`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09     })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10   })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11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 &lt;style&gt;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  h1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/*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클릭을 여러 번 했을 때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   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글자가 선택되는 것을 막기 위한 스타일 *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16     user-select: none;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17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&lt;/style&gt;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&lt;body&gt;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  &lt;h1&gt;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클릭 횟수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0&lt;/h1&gt;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C987579-68C0-4824-8972-2BD84CDE5B9B}"/>
              </a:ext>
            </a:extLst>
          </p:cNvPr>
          <p:cNvSpPr txBox="1"/>
          <p:nvPr/>
        </p:nvSpPr>
        <p:spPr>
          <a:xfrm>
            <a:off x="4824537" y="3160938"/>
            <a:ext cx="3483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h1 </a:t>
            </a:r>
            <a:r>
              <a:rPr lang="ko-KR" altLang="en-US" sz="1400" dirty="0">
                <a:solidFill>
                  <a:srgbClr val="FF0000"/>
                </a:solidFill>
              </a:rPr>
              <a:t>태그에 이벤트가 발생할 때 실행할 함수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1A2A1F-CCA6-4E62-A5AD-2C385A03E99D}"/>
              </a:ext>
            </a:extLst>
          </p:cNvPr>
          <p:cNvCxnSpPr/>
          <p:nvPr/>
        </p:nvCxnSpPr>
        <p:spPr>
          <a:xfrm>
            <a:off x="4443046" y="3297585"/>
            <a:ext cx="269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0D5116-B9BE-4D5C-A89A-3C7FE6A7CA71}"/>
              </a:ext>
            </a:extLst>
          </p:cNvPr>
          <p:cNvGrpSpPr/>
          <p:nvPr/>
        </p:nvGrpSpPr>
        <p:grpSpPr>
          <a:xfrm>
            <a:off x="6998677" y="3808997"/>
            <a:ext cx="3610341" cy="1360040"/>
            <a:chOff x="6594232" y="4234122"/>
            <a:chExt cx="3944447" cy="14859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E3FB5B-A1BD-4123-B382-5A3126AF4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8704" y="4234122"/>
              <a:ext cx="3609975" cy="1485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7BB096-666E-417F-A8EB-7B1644289D89}"/>
                </a:ext>
              </a:extLst>
            </p:cNvPr>
            <p:cNvSpPr/>
            <p:nvPr/>
          </p:nvSpPr>
          <p:spPr>
            <a:xfrm>
              <a:off x="7018020" y="5239583"/>
              <a:ext cx="162306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94FD17-AB22-4D4F-9DCD-2C380276A438}"/>
                </a:ext>
              </a:extLst>
            </p:cNvPr>
            <p:cNvSpPr/>
            <p:nvPr/>
          </p:nvSpPr>
          <p:spPr>
            <a:xfrm>
              <a:off x="6594232" y="5336075"/>
              <a:ext cx="39715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43601F-7B41-4577-BD13-94AF6E217895}"/>
              </a:ext>
            </a:extLst>
          </p:cNvPr>
          <p:cNvSpPr txBox="1"/>
          <p:nvPr/>
        </p:nvSpPr>
        <p:spPr>
          <a:xfrm>
            <a:off x="7547398" y="5293741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클릭할 때마다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클릭 횟수를 출력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5F30E1-8AB5-4EC8-90C7-34D28AE53197}"/>
              </a:ext>
            </a:extLst>
          </p:cNvPr>
          <p:cNvCxnSpPr/>
          <p:nvPr/>
        </p:nvCxnSpPr>
        <p:spPr>
          <a:xfrm>
            <a:off x="7500551" y="4817611"/>
            <a:ext cx="1371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DDDED7-1336-40A6-B7B5-B23B76D1EF10}"/>
              </a:ext>
            </a:extLst>
          </p:cNvPr>
          <p:cNvCxnSpPr/>
          <p:nvPr/>
        </p:nvCxnSpPr>
        <p:spPr>
          <a:xfrm>
            <a:off x="8186351" y="4817611"/>
            <a:ext cx="0" cy="4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5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설정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removeEventListener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 제거하기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7-1-12.html)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89BFDAA-FB43-4B3F-A643-E9E747BCF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97908"/>
              </p:ext>
            </p:extLst>
          </p:nvPr>
        </p:nvGraphicFramePr>
        <p:xfrm>
          <a:off x="1524000" y="1539631"/>
          <a:ext cx="482441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removeEventListener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이벤트 이름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이벤트 리스너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98B09808-2DF0-48C9-9B9F-264BE5EC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81215"/>
              </p:ext>
            </p:extLst>
          </p:nvPr>
        </p:nvGraphicFramePr>
        <p:xfrm>
          <a:off x="1491716" y="2268162"/>
          <a:ext cx="531939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    let counter = 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    let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isConnect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false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    const h1 =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    const p =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('p')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    const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connectButton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('#connect')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09     const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disconnectButton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('#disconnect')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11     const listener = (event) =&gt;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     h1.textContent = `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클릭 횟수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${counter++}`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connectButton.addEventListener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('click', () =&gt;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16     if (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isConnect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=== false)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17       h1.addEventListener('click', listener)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 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p.textContent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이벤트 연결 상태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연결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 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isConnect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true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  })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C987579-68C0-4824-8972-2BD84CDE5B9B}"/>
              </a:ext>
            </a:extLst>
          </p:cNvPr>
          <p:cNvSpPr txBox="1"/>
          <p:nvPr/>
        </p:nvSpPr>
        <p:spPr>
          <a:xfrm>
            <a:off x="6166339" y="4113213"/>
            <a:ext cx="347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이벤트를 제거하려면 이벤트 리스너를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변수 또는 상수로 가지고 있어야 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1A2A1F-CCA6-4E62-A5AD-2C385A03E99D}"/>
              </a:ext>
            </a:extLst>
          </p:cNvPr>
          <p:cNvCxnSpPr/>
          <p:nvPr/>
        </p:nvCxnSpPr>
        <p:spPr>
          <a:xfrm>
            <a:off x="5896708" y="4396886"/>
            <a:ext cx="269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193812-6412-4587-AEF7-632202AF9897}"/>
              </a:ext>
            </a:extLst>
          </p:cNvPr>
          <p:cNvSpPr txBox="1"/>
          <p:nvPr/>
        </p:nvSpPr>
        <p:spPr>
          <a:xfrm>
            <a:off x="5372271" y="6056309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C8DD45CB-1193-438B-B942-30D12C52693C}"/>
              </a:ext>
            </a:extLst>
          </p:cNvPr>
          <p:cNvSpPr/>
          <p:nvPr/>
        </p:nvSpPr>
        <p:spPr>
          <a:xfrm>
            <a:off x="5697415" y="4234122"/>
            <a:ext cx="199293" cy="326155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2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설정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 제거하기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7-1-12.html)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98B09808-2DF0-48C9-9B9F-264BE5EC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94891"/>
              </p:ext>
            </p:extLst>
          </p:nvPr>
        </p:nvGraphicFramePr>
        <p:xfrm>
          <a:off x="1524000" y="1845797"/>
          <a:ext cx="531939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233731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22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disconnectButton.addEventListener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('click', () =&gt;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23       if (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isConnect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=== true)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24         h1.removeEventListener('click', listener)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25    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p.textContent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이벤트 연결 상태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해제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26    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isConnect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false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27   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28     })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29   })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30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31 &lt;style&gt;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32   h1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33     /*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클릭을 여러 번 했을 때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34         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글자가 선택되는 것을 막기 위한 스타일 *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35      user-select: none;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36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37 &lt;/style&gt;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38 &lt;body&gt;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39   &lt;h1&gt;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클릭 횟수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0&lt;/h1&gt;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40   &lt;button id="connect"&gt;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이벤트 연결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&lt;/button&gt;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41   &lt;button id="disconnect"&gt;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이벤트 제거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&lt;/button&gt;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42   &lt;p&gt;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이벤트 연결 상태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해제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&lt;/p&gt;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43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1A2A1F-CCA6-4E62-A5AD-2C385A03E99D}"/>
              </a:ext>
            </a:extLst>
          </p:cNvPr>
          <p:cNvCxnSpPr/>
          <p:nvPr/>
        </p:nvCxnSpPr>
        <p:spPr>
          <a:xfrm>
            <a:off x="4848649" y="2537023"/>
            <a:ext cx="269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0218BD-8D6E-4B2D-B802-31BB97A6BF74}"/>
              </a:ext>
            </a:extLst>
          </p:cNvPr>
          <p:cNvSpPr txBox="1"/>
          <p:nvPr/>
        </p:nvSpPr>
        <p:spPr>
          <a:xfrm>
            <a:off x="1394476" y="1707297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DB5E59-D503-4A30-BB4F-8495F0D662D2}"/>
              </a:ext>
            </a:extLst>
          </p:cNvPr>
          <p:cNvSpPr txBox="1"/>
          <p:nvPr/>
        </p:nvSpPr>
        <p:spPr>
          <a:xfrm>
            <a:off x="5085150" y="2383135"/>
            <a:ext cx="35164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해제할 때 이벤트 리스너를 사용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180F7-A739-4C94-B320-C0938CA0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273" y="3587262"/>
            <a:ext cx="3248610" cy="1823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F1D813-C017-4D17-931E-5ED355F50CCF}"/>
              </a:ext>
            </a:extLst>
          </p:cNvPr>
          <p:cNvSpPr txBox="1"/>
          <p:nvPr/>
        </p:nvSpPr>
        <p:spPr>
          <a:xfrm>
            <a:off x="7980618" y="4098887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클릭 횟수</a:t>
            </a:r>
            <a:r>
              <a:rPr lang="en-US" altLang="ko-KR" sz="2000" b="1" dirty="0">
                <a:latin typeface="+mn-ea"/>
              </a:rPr>
              <a:t>: 5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963B0-9E83-431B-8A68-0A47BB070FF6}"/>
              </a:ext>
            </a:extLst>
          </p:cNvPr>
          <p:cNvSpPr txBox="1"/>
          <p:nvPr/>
        </p:nvSpPr>
        <p:spPr>
          <a:xfrm>
            <a:off x="6679904" y="297603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 시 연결 상태는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연결</a:t>
            </a:r>
            <a:r>
              <a:rPr lang="en-US" altLang="ko-KR" sz="1400" dirty="0">
                <a:solidFill>
                  <a:srgbClr val="FF0000"/>
                </a:solidFill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</a:rPr>
              <a:t>로 나옴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0ACBEC-C38C-4755-AA69-3DBBE11F62A0}"/>
              </a:ext>
            </a:extLst>
          </p:cNvPr>
          <p:cNvSpPr txBox="1"/>
          <p:nvPr/>
        </p:nvSpPr>
        <p:spPr>
          <a:xfrm>
            <a:off x="9398578" y="297603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 시 연결 상태는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'</a:t>
            </a:r>
            <a:r>
              <a:rPr lang="ko-KR" altLang="en-US" sz="1400" dirty="0">
                <a:solidFill>
                  <a:srgbClr val="FF0000"/>
                </a:solidFill>
              </a:rPr>
              <a:t>해제</a:t>
            </a:r>
            <a:r>
              <a:rPr lang="en-US" altLang="ko-KR" sz="1400" dirty="0">
                <a:solidFill>
                  <a:srgbClr val="FF0000"/>
                </a:solidFill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</a:rPr>
              <a:t>로 나옴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1FA2B-5BC5-4029-A08E-A937A1147A09}"/>
              </a:ext>
            </a:extLst>
          </p:cNvPr>
          <p:cNvSpPr txBox="1"/>
          <p:nvPr/>
        </p:nvSpPr>
        <p:spPr>
          <a:xfrm>
            <a:off x="7976185" y="5504254"/>
            <a:ext cx="260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 연결 상태에서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클릭하면 클릭 횟수를 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2F9158-1537-4E03-9065-A1395FEAA6D3}"/>
              </a:ext>
            </a:extLst>
          </p:cNvPr>
          <p:cNvSpPr txBox="1"/>
          <p:nvPr/>
        </p:nvSpPr>
        <p:spPr>
          <a:xfrm>
            <a:off x="7923475" y="4500686"/>
            <a:ext cx="1904266" cy="184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ko-KR" altLang="en-US" sz="1200" b="0" i="0" u="none" strike="noStrike" baseline="0" dirty="0">
                <a:solidFill>
                  <a:srgbClr val="FF0000"/>
                </a:solidFill>
                <a:latin typeface="PCSJUS+RixVeryGoodPM"/>
              </a:rPr>
              <a:t>이벤트 연결     이벤트 제거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EFD29AF-52F5-4C97-8F18-271FE76C826A}"/>
              </a:ext>
            </a:extLst>
          </p:cNvPr>
          <p:cNvCxnSpPr>
            <a:stCxn id="21" idx="1"/>
            <a:endCxn id="14" idx="2"/>
          </p:cNvCxnSpPr>
          <p:nvPr/>
        </p:nvCxnSpPr>
        <p:spPr>
          <a:xfrm rot="10800000">
            <a:off x="7550495" y="3499259"/>
            <a:ext cx="372980" cy="1093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E5A3A9C-865E-442D-B077-36B3FD110DD3}"/>
              </a:ext>
            </a:extLst>
          </p:cNvPr>
          <p:cNvCxnSpPr>
            <a:stCxn id="21" idx="3"/>
            <a:endCxn id="18" idx="2"/>
          </p:cNvCxnSpPr>
          <p:nvPr/>
        </p:nvCxnSpPr>
        <p:spPr>
          <a:xfrm flipV="1">
            <a:off x="9827741" y="3499258"/>
            <a:ext cx="441428" cy="1093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D53ACE-972B-40BB-BD28-BFD9174D95BB}"/>
              </a:ext>
            </a:extLst>
          </p:cNvPr>
          <p:cNvCxnSpPr/>
          <p:nvPr/>
        </p:nvCxnSpPr>
        <p:spPr>
          <a:xfrm>
            <a:off x="8058215" y="4460897"/>
            <a:ext cx="122018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1CC443-24A1-4FB3-94F9-A9391C3720AF}"/>
              </a:ext>
            </a:extLst>
          </p:cNvPr>
          <p:cNvCxnSpPr>
            <a:cxnSpLocks/>
          </p:cNvCxnSpPr>
          <p:nvPr/>
        </p:nvCxnSpPr>
        <p:spPr>
          <a:xfrm>
            <a:off x="8888658" y="4460897"/>
            <a:ext cx="0" cy="101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BD0D2E-9810-45B6-9499-D09EA44234B5}"/>
              </a:ext>
            </a:extLst>
          </p:cNvPr>
          <p:cNvSpPr txBox="1"/>
          <p:nvPr/>
        </p:nvSpPr>
        <p:spPr>
          <a:xfrm>
            <a:off x="7679311" y="4772622"/>
            <a:ext cx="22885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이벤트 연결 상태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: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해제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3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6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DOMContentLoaded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HTML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페이지의 모든 문서 객체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요소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웹 브라우저가 읽어들였을 때 발생시키는 이벤트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querySelector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메소드는 문서 객체를 선택할 때 사용하는 메소드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textContent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속성과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innerHTML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속성은 문서 객체 내부의 글자를 조작할 때 사용하는 속성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style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속성은 문서 객체의 스타일을 조작할 때 사용하는 속성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리스너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핸들러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는 이벤트가 발생할 때 실행하는 함수를 의미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웹 브라우저가 문서 객체를 모두 읽어들였을 때 실행되는 이벤트는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DomContentLoaded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		②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DOMContentLoaded</a:t>
            </a: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ContentLoaded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			④ Loaded</a:t>
            </a:r>
          </a:p>
        </p:txBody>
      </p:sp>
    </p:spTree>
    <p:extLst>
      <p:ext uri="{BB962C8B-B14F-4D97-AF65-F5344CB8AC3E}">
        <p14:creationId xmlns:p14="http://schemas.microsoft.com/office/powerpoint/2010/main" val="53786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다음과 같은 요소를 </a:t>
            </a:r>
            <a:r>
              <a:rPr lang="en-US" altLang="ko-KR" sz="1600" dirty="0" err="1">
                <a:solidFill>
                  <a:srgbClr val="000000"/>
                </a:solidFill>
                <a:latin typeface="YoonV YoonMyungjo100Std_OTF"/>
              </a:rPr>
              <a:t>querySelector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메소드로 선택할 때 사용할 수 있는 선택자를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개 이상 적어 보기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① &lt;h1 id="header"&gt;</a:t>
            </a: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제목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&lt;/h1&gt;		② &lt;span class="active"&gt;</a:t>
            </a: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선택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&lt;/span&gt;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③&lt;input id="name-input" type="text" name="name"&gt;		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문서 객체 내부의 글자를 조작하는 속성이 아닌 것은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innerText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			②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textContent</a:t>
            </a: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innerHTML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			④ </a:t>
            </a:r>
            <a:r>
              <a:rPr lang="en-US" altLang="ko-KR" sz="1400" dirty="0" err="1">
                <a:solidFill>
                  <a:srgbClr val="000000"/>
                </a:solidFill>
                <a:latin typeface="YoonV YoonMyungjo100Std_OTF"/>
              </a:rPr>
              <a:t>htmlContent</a:t>
            </a: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CSS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에서 사용하는 스타일 속성들을 자바스크립트 문서 객체에서 점을 찍고 곧바로 사용할 수 있는 형태의 식별자로 변경하기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① border-radius	 →	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② font-family	 →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③ line-height	 → 	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④ width		 →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⑤ box-sizing	 →</a:t>
            </a:r>
          </a:p>
          <a:p>
            <a:pPr marL="914400" lvl="2" indent="0">
              <a:buNone/>
            </a:pP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6C957-4400-435E-9B13-E3454058A8F3}"/>
              </a:ext>
            </a:extLst>
          </p:cNvPr>
          <p:cNvSpPr/>
          <p:nvPr/>
        </p:nvSpPr>
        <p:spPr>
          <a:xfrm>
            <a:off x="3771900" y="3907648"/>
            <a:ext cx="2181225" cy="20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357459-F89C-423F-B768-041D3D634306}"/>
              </a:ext>
            </a:extLst>
          </p:cNvPr>
          <p:cNvSpPr/>
          <p:nvPr/>
        </p:nvSpPr>
        <p:spPr>
          <a:xfrm>
            <a:off x="3771899" y="4236478"/>
            <a:ext cx="2181225" cy="20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109C59-3156-429E-9ABE-757CA8749CE1}"/>
              </a:ext>
            </a:extLst>
          </p:cNvPr>
          <p:cNvSpPr/>
          <p:nvPr/>
        </p:nvSpPr>
        <p:spPr>
          <a:xfrm>
            <a:off x="3771899" y="4565308"/>
            <a:ext cx="2181225" cy="20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B637B-41D8-4F40-A8CC-109717F6F234}"/>
              </a:ext>
            </a:extLst>
          </p:cNvPr>
          <p:cNvSpPr/>
          <p:nvPr/>
        </p:nvSpPr>
        <p:spPr>
          <a:xfrm>
            <a:off x="3771899" y="4894138"/>
            <a:ext cx="2181225" cy="20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9B27EF-BA3C-4C4F-B3C9-4B8495ECA172}"/>
              </a:ext>
            </a:extLst>
          </p:cNvPr>
          <p:cNvSpPr/>
          <p:nvPr/>
        </p:nvSpPr>
        <p:spPr>
          <a:xfrm>
            <a:off x="3771898" y="5205913"/>
            <a:ext cx="2181225" cy="20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74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모델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표준 이벤트 모델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addEventListener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고전 이벤트 모델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객체가 갖고 있는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on◯◯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으로 시작하는 속성에 함수를 할당해서 이벤트를 연결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인라인 이벤트 모델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on◯◯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으로 시작하는 속성을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HTML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요소에 직접 넣어서 이벤트를 연결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98B09808-2DF0-48C9-9B9F-264BE5EC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617513"/>
              </p:ext>
            </p:extLst>
          </p:nvPr>
        </p:nvGraphicFramePr>
        <p:xfrm>
          <a:off x="1524000" y="1669952"/>
          <a:ext cx="53193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document.body.addEventListener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E7953776-FE79-42AE-B09C-0A8EEF3C6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22952"/>
              </p:ext>
            </p:extLst>
          </p:nvPr>
        </p:nvGraphicFramePr>
        <p:xfrm>
          <a:off x="1524000" y="3017520"/>
          <a:ext cx="53193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document.body.onkeyup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(event) =&gt; {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404FBE-CB2A-4908-84B3-0CB07A672EB7}"/>
              </a:ext>
            </a:extLst>
          </p:cNvPr>
          <p:cNvCxnSpPr/>
          <p:nvPr/>
        </p:nvCxnSpPr>
        <p:spPr>
          <a:xfrm>
            <a:off x="2950394" y="3314827"/>
            <a:ext cx="6799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DC09E91-4FC0-4734-A4C9-34614C11D56C}"/>
              </a:ext>
            </a:extLst>
          </p:cNvPr>
          <p:cNvSpPr/>
          <p:nvPr/>
        </p:nvSpPr>
        <p:spPr>
          <a:xfrm>
            <a:off x="3302086" y="3341077"/>
            <a:ext cx="668215" cy="128954"/>
          </a:xfrm>
          <a:custGeom>
            <a:avLst/>
            <a:gdLst>
              <a:gd name="connsiteX0" fmla="*/ 0 w 668215"/>
              <a:gd name="connsiteY0" fmla="*/ 0 h 128954"/>
              <a:gd name="connsiteX1" fmla="*/ 0 w 668215"/>
              <a:gd name="connsiteY1" fmla="*/ 128954 h 128954"/>
              <a:gd name="connsiteX2" fmla="*/ 668215 w 668215"/>
              <a:gd name="connsiteY2" fmla="*/ 128954 h 1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215" h="128954">
                <a:moveTo>
                  <a:pt x="0" y="0"/>
                </a:moveTo>
                <a:lnTo>
                  <a:pt x="0" y="128954"/>
                </a:lnTo>
                <a:lnTo>
                  <a:pt x="668215" y="12895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605002-4EE3-40C6-A00F-F46BCAC91717}"/>
              </a:ext>
            </a:extLst>
          </p:cNvPr>
          <p:cNvSpPr txBox="1"/>
          <p:nvPr/>
        </p:nvSpPr>
        <p:spPr>
          <a:xfrm>
            <a:off x="3970301" y="3314284"/>
            <a:ext cx="77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>
                <a:solidFill>
                  <a:srgbClr val="FF0000"/>
                </a:solidFill>
                <a:latin typeface="PCSJUS+RixVeryGoodPM"/>
              </a:rPr>
              <a:t>속성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C29932B2-C4F2-4926-9646-4940ECA04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19747"/>
              </p:ext>
            </p:extLst>
          </p:nvPr>
        </p:nvGraphicFramePr>
        <p:xfrm>
          <a:off x="1500554" y="4416083"/>
          <a:ext cx="531939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listener = (event) =&gt; {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&lt;body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="listener(event)"&gt;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82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568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키보드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keydown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keypress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keyup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3620EC-9FD3-49C9-B6FF-14E91BC57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60112"/>
              </p:ext>
            </p:extLst>
          </p:nvPr>
        </p:nvGraphicFramePr>
        <p:xfrm>
          <a:off x="1524000" y="1205279"/>
          <a:ext cx="9067800" cy="1704975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val="1825983598"/>
                    </a:ext>
                  </a:extLst>
                </a:gridCol>
                <a:gridCol w="6794500">
                  <a:extLst>
                    <a:ext uri="{9D8B030D-6E8A-4147-A177-3AD203B41FA5}">
                      <a16:colId xmlns:a16="http://schemas.microsoft.com/office/drawing/2014/main" val="311810191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44122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keydown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키가 눌릴 때 실행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키보드를 꾹 누르고 있을 때도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입력될 때도 실행됨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7426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keypress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키가 입력되었을 때 실행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웹 브라우저에 따라서 아시아권의 </a:t>
                      </a:r>
                      <a:b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제대로 처리하지 못하는 문제가 있음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9862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키보드에서 키가 떨어질 때 실행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66944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605DD47-1131-4A47-B102-D5F631F9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15" y="3347418"/>
            <a:ext cx="5850326" cy="1022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06A204-C685-40A6-83D7-DBE76888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755917"/>
            <a:ext cx="8421199" cy="5651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55D95B-817E-4BEF-AEA1-CF601B8CF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704361"/>
            <a:ext cx="8421199" cy="5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0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키보드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남은 글자 수 출력하기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98B09808-2DF0-48C9-9B9F-264BE5EC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31977"/>
              </p:ext>
            </p:extLst>
          </p:nvPr>
        </p:nvGraphicFramePr>
        <p:xfrm>
          <a:off x="1524000" y="1646506"/>
          <a:ext cx="531939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const length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textarea.value.length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h1.textContent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 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${length}`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&lt;h1&gt;&lt;/h1&gt;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&lt;/body&gt;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0605002-4EE3-40C6-A00F-F46BCAC91717}"/>
              </a:ext>
            </a:extLst>
          </p:cNvPr>
          <p:cNvSpPr txBox="1"/>
          <p:nvPr/>
        </p:nvSpPr>
        <p:spPr>
          <a:xfrm>
            <a:off x="5627635" y="3201526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속성으로 입력 양식의 글자를 읽어들일 수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3DE3FA-E76E-4D7B-B3AB-CBAD9876C768}"/>
              </a:ext>
            </a:extLst>
          </p:cNvPr>
          <p:cNvCxnSpPr/>
          <p:nvPr/>
        </p:nvCxnSpPr>
        <p:spPr>
          <a:xfrm>
            <a:off x="3305908" y="3361719"/>
            <a:ext cx="12558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8D0DC5-F9B2-4597-9A66-ECFB30A9C526}"/>
              </a:ext>
            </a:extLst>
          </p:cNvPr>
          <p:cNvCxnSpPr/>
          <p:nvPr/>
        </p:nvCxnSpPr>
        <p:spPr>
          <a:xfrm>
            <a:off x="5287108" y="3361719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251AFC2-6E95-4B97-8487-978BCDCE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458" y="3731490"/>
            <a:ext cx="2579810" cy="16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12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키보드 키 코드 사용하기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code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속성은 입력한 키를 나타내는 문자열이 들어 있고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altKey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ctrlKey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shiftKey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속성은 해당 키를 눌렀는지 </a:t>
            </a:r>
            <a:b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불 자료형 값이 들어 있음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184887-FB02-4F4F-848E-AD7C2495F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08449"/>
              </p:ext>
            </p:extLst>
          </p:nvPr>
        </p:nvGraphicFramePr>
        <p:xfrm>
          <a:off x="1548004" y="1235723"/>
          <a:ext cx="5308600" cy="2000250"/>
        </p:xfrm>
        <a:graphic>
          <a:graphicData uri="http://schemas.openxmlformats.org/drawingml/2006/table">
            <a:tbl>
              <a:tblPr/>
              <a:tblGrid>
                <a:gridCol w="2271941">
                  <a:extLst>
                    <a:ext uri="{9D8B030D-6E8A-4147-A177-3AD203B41FA5}">
                      <a16:colId xmlns:a16="http://schemas.microsoft.com/office/drawing/2014/main" val="2885356629"/>
                    </a:ext>
                  </a:extLst>
                </a:gridCol>
                <a:gridCol w="3036659">
                  <a:extLst>
                    <a:ext uri="{9D8B030D-6E8A-4147-A177-3AD203B41FA5}">
                      <a16:colId xmlns:a16="http://schemas.microsoft.com/office/drawing/2014/main" val="34323494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 형태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54422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51006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키를 나타내는 숫자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75711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altKey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[Alt]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눌렀는지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0556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ctrlKey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[Ctrl]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눌렀는지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065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shiftKey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[Shift]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눌렀는지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65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038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키보드 키 코드 사용하기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키보드 이벤트와 관련된 이벤트 속성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7-2-2.html)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00905"/>
              </p:ext>
            </p:extLst>
          </p:nvPr>
        </p:nvGraphicFramePr>
        <p:xfrm>
          <a:off x="1524000" y="1552722"/>
          <a:ext cx="531939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print =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let output = ''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output += `alt: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event.altKey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output += `ctrl: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event.ctrlKey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output += `shift: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event.shiftKey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output += `code: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event.code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!== 'undefined' ?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event.code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event.keyCode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h1.innerHTML = output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keydown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print)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print)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&lt;h1&gt;&lt;/h1&gt;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&lt;/body&gt;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605002-4EE3-40C6-A00F-F46BCAC91717}"/>
              </a:ext>
            </a:extLst>
          </p:cNvPr>
          <p:cNvSpPr txBox="1"/>
          <p:nvPr/>
        </p:nvSpPr>
        <p:spPr>
          <a:xfrm>
            <a:off x="6205693" y="2999020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이벤트가 발생하면 불 값을 반환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8D0DC5-F9B2-4597-9A66-ECFB30A9C526}"/>
              </a:ext>
            </a:extLst>
          </p:cNvPr>
          <p:cNvCxnSpPr/>
          <p:nvPr/>
        </p:nvCxnSpPr>
        <p:spPr>
          <a:xfrm>
            <a:off x="5865166" y="3159213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A88AE1-EDD7-4244-9271-4FE3A16E99F3}"/>
              </a:ext>
            </a:extLst>
          </p:cNvPr>
          <p:cNvSpPr txBox="1"/>
          <p:nvPr/>
        </p:nvSpPr>
        <p:spPr>
          <a:xfrm>
            <a:off x="6033757" y="3863036"/>
            <a:ext cx="4411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event.code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가 있으면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event.code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출력하고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,</a:t>
            </a:r>
          </a:p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undefined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라면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event.keyCode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8BBC1-975D-44BD-ADE1-28BFA98C3C1E}"/>
              </a:ext>
            </a:extLst>
          </p:cNvPr>
          <p:cNvSpPr txBox="1"/>
          <p:nvPr/>
        </p:nvSpPr>
        <p:spPr>
          <a:xfrm>
            <a:off x="6427360" y="4746389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키가 눌릴 때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FC9CA-E20E-4CFA-9519-3D4BB1F8426A}"/>
              </a:ext>
            </a:extLst>
          </p:cNvPr>
          <p:cNvSpPr txBox="1"/>
          <p:nvPr/>
        </p:nvSpPr>
        <p:spPr>
          <a:xfrm>
            <a:off x="6295292" y="4993940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키가 떨어질 때 출력합니다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292079-54B2-4CFB-BA66-D5E4998480A0}"/>
              </a:ext>
            </a:extLst>
          </p:cNvPr>
          <p:cNvCxnSpPr/>
          <p:nvPr/>
        </p:nvCxnSpPr>
        <p:spPr>
          <a:xfrm>
            <a:off x="5869634" y="5123016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647EA-70D0-42A2-AEC0-F83961E8E14B}"/>
              </a:ext>
            </a:extLst>
          </p:cNvPr>
          <p:cNvCxnSpPr/>
          <p:nvPr/>
        </p:nvCxnSpPr>
        <p:spPr>
          <a:xfrm>
            <a:off x="6033757" y="4900278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38039F-1D73-465A-900A-A535C767ABC4}"/>
              </a:ext>
            </a:extLst>
          </p:cNvPr>
          <p:cNvCxnSpPr>
            <a:cxnSpLocks/>
          </p:cNvCxnSpPr>
          <p:nvPr/>
        </p:nvCxnSpPr>
        <p:spPr>
          <a:xfrm>
            <a:off x="3622431" y="3763108"/>
            <a:ext cx="29078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778050-1DFB-43A9-B724-7EE966432540}"/>
              </a:ext>
            </a:extLst>
          </p:cNvPr>
          <p:cNvCxnSpPr>
            <a:cxnSpLocks/>
          </p:cNvCxnSpPr>
          <p:nvPr/>
        </p:nvCxnSpPr>
        <p:spPr>
          <a:xfrm>
            <a:off x="2168770" y="4036842"/>
            <a:ext cx="242818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AAED97C-608F-4581-898F-69A76B40C959}"/>
              </a:ext>
            </a:extLst>
          </p:cNvPr>
          <p:cNvSpPr/>
          <p:nvPr/>
        </p:nvSpPr>
        <p:spPr>
          <a:xfrm>
            <a:off x="4220308" y="3774831"/>
            <a:ext cx="1758461" cy="527539"/>
          </a:xfrm>
          <a:custGeom>
            <a:avLst/>
            <a:gdLst>
              <a:gd name="connsiteX0" fmla="*/ 0 w 1758461"/>
              <a:gd name="connsiteY0" fmla="*/ 257908 h 527539"/>
              <a:gd name="connsiteX1" fmla="*/ 0 w 1758461"/>
              <a:gd name="connsiteY1" fmla="*/ 527539 h 527539"/>
              <a:gd name="connsiteX2" fmla="*/ 1758461 w 1758461"/>
              <a:gd name="connsiteY2" fmla="*/ 527539 h 527539"/>
              <a:gd name="connsiteX3" fmla="*/ 1758461 w 1758461"/>
              <a:gd name="connsiteY3" fmla="*/ 11723 h 527539"/>
              <a:gd name="connsiteX4" fmla="*/ 1746738 w 1758461"/>
              <a:gd name="connsiteY4" fmla="*/ 0 h 527539"/>
              <a:gd name="connsiteX5" fmla="*/ 1746738 w 1758461"/>
              <a:gd name="connsiteY5" fmla="*/ 0 h 52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8461" h="527539">
                <a:moveTo>
                  <a:pt x="0" y="257908"/>
                </a:moveTo>
                <a:lnTo>
                  <a:pt x="0" y="527539"/>
                </a:lnTo>
                <a:lnTo>
                  <a:pt x="1758461" y="527539"/>
                </a:lnTo>
                <a:lnTo>
                  <a:pt x="1758461" y="11723"/>
                </a:lnTo>
                <a:lnTo>
                  <a:pt x="1746738" y="0"/>
                </a:lnTo>
                <a:lnTo>
                  <a:pt x="1746738" y="0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B5646464-99D2-4B78-B0C4-FD35B01C2C9F}"/>
              </a:ext>
            </a:extLst>
          </p:cNvPr>
          <p:cNvSpPr/>
          <p:nvPr/>
        </p:nvSpPr>
        <p:spPr>
          <a:xfrm>
            <a:off x="5709138" y="2872155"/>
            <a:ext cx="160496" cy="58205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07 </a:t>
            </a:r>
            <a:r>
              <a:rPr lang="ko-KR" altLang="en-US" sz="3600" b="1" dirty="0">
                <a:cs typeface="+mj-cs"/>
              </a:rPr>
              <a:t>문서 객체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DOMContentLoaded</a:t>
            </a:r>
            <a:r>
              <a:rPr lang="en-US" altLang="ko-KR" sz="1600" dirty="0"/>
              <a:t> </a:t>
            </a:r>
            <a:r>
              <a:rPr lang="ko-KR" altLang="en-US" sz="1600" dirty="0"/>
              <a:t>이벤트를 사용한 문서 객체 조작과 다양한 이벤트의 사용 방법 이해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키보드 키 코드 사용하기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키로 별 움직이기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7-2-3.html)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05696"/>
              </p:ext>
            </p:extLst>
          </p:nvPr>
        </p:nvGraphicFramePr>
        <p:xfrm>
          <a:off x="1524000" y="1686630"/>
          <a:ext cx="531939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별의 초기 설정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star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star.style.position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'absolute'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별의 이동을 출력하는 기능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let [x, y] = [0, 0]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const block = 20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const print = ()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star.style.left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`${x * block}px`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star.style.top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`${y * block}px`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print()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별을 이동하는 기능</a:t>
                      </a:r>
                      <a:endParaRPr lang="en-US" altLang="ko-KR" sz="1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17     const [left, up, right, down] = [37, 38, 39, 40] 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18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document.body.addEventListener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keydown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', (event) =&gt; { 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19     switch 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event.keyCode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{ 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       case left: </a:t>
                      </a:r>
                    </a:p>
                    <a:p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8BBC1-975D-44BD-ADE1-28BFA98C3C1E}"/>
              </a:ext>
            </a:extLst>
          </p:cNvPr>
          <p:cNvSpPr txBox="1"/>
          <p:nvPr/>
        </p:nvSpPr>
        <p:spPr>
          <a:xfrm>
            <a:off x="5843109" y="2554142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style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속성을 조작하여 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값을 설정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158BC3-7DC4-4638-B414-D325B69634BE}"/>
              </a:ext>
            </a:extLst>
          </p:cNvPr>
          <p:cNvSpPr txBox="1"/>
          <p:nvPr/>
        </p:nvSpPr>
        <p:spPr>
          <a:xfrm>
            <a:off x="5404555" y="6120130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8A5785-6CAF-4E97-9714-659FAFC8FCD8}"/>
              </a:ext>
            </a:extLst>
          </p:cNvPr>
          <p:cNvCxnSpPr/>
          <p:nvPr/>
        </p:nvCxnSpPr>
        <p:spPr>
          <a:xfrm>
            <a:off x="4994031" y="2708031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A781BD-9125-4560-BC02-16C83F64B08F}"/>
              </a:ext>
            </a:extLst>
          </p:cNvPr>
          <p:cNvSpPr txBox="1"/>
          <p:nvPr/>
        </p:nvSpPr>
        <p:spPr>
          <a:xfrm>
            <a:off x="6366743" y="5067786"/>
            <a:ext cx="4411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방향키 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keycode(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키코드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를  쉽게 사용할 수 있게 변수를</a:t>
            </a:r>
          </a:p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사용해서 이름을 붙임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2B2B8-52B4-4530-8CDC-2CCE88D6C636}"/>
              </a:ext>
            </a:extLst>
          </p:cNvPr>
          <p:cNvSpPr txBox="1"/>
          <p:nvPr/>
        </p:nvSpPr>
        <p:spPr>
          <a:xfrm>
            <a:off x="5985984" y="5659611"/>
            <a:ext cx="44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키보드가 눌릴 때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7C5158-6DF9-453D-BC4B-C2A2C39FF9AA}"/>
              </a:ext>
            </a:extLst>
          </p:cNvPr>
          <p:cNvCxnSpPr>
            <a:cxnSpLocks/>
          </p:cNvCxnSpPr>
          <p:nvPr/>
        </p:nvCxnSpPr>
        <p:spPr>
          <a:xfrm>
            <a:off x="5404555" y="5251206"/>
            <a:ext cx="94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375855-1091-4D64-9A7A-1CE3B7B006F7}"/>
              </a:ext>
            </a:extLst>
          </p:cNvPr>
          <p:cNvCxnSpPr/>
          <p:nvPr/>
        </p:nvCxnSpPr>
        <p:spPr>
          <a:xfrm>
            <a:off x="4438650" y="5565136"/>
            <a:ext cx="80669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3229D3-3A65-440B-B703-8C886D9B67B7}"/>
              </a:ext>
            </a:extLst>
          </p:cNvPr>
          <p:cNvSpPr/>
          <p:nvPr/>
        </p:nvSpPr>
        <p:spPr>
          <a:xfrm>
            <a:off x="4848225" y="5562600"/>
            <a:ext cx="1076325" cy="257175"/>
          </a:xfrm>
          <a:custGeom>
            <a:avLst/>
            <a:gdLst>
              <a:gd name="connsiteX0" fmla="*/ 0 w 1076325"/>
              <a:gd name="connsiteY0" fmla="*/ 0 h 257175"/>
              <a:gd name="connsiteX1" fmla="*/ 0 w 1076325"/>
              <a:gd name="connsiteY1" fmla="*/ 247650 h 257175"/>
              <a:gd name="connsiteX2" fmla="*/ 1076325 w 1076325"/>
              <a:gd name="connsiteY2" fmla="*/ 247650 h 257175"/>
              <a:gd name="connsiteX3" fmla="*/ 1076325 w 1076325"/>
              <a:gd name="connsiteY3" fmla="*/ 257175 h 257175"/>
              <a:gd name="connsiteX4" fmla="*/ 1076325 w 1076325"/>
              <a:gd name="connsiteY4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257175">
                <a:moveTo>
                  <a:pt x="0" y="0"/>
                </a:moveTo>
                <a:lnTo>
                  <a:pt x="0" y="247650"/>
                </a:lnTo>
                <a:lnTo>
                  <a:pt x="1076325" y="247650"/>
                </a:lnTo>
                <a:lnTo>
                  <a:pt x="1076325" y="257175"/>
                </a:lnTo>
                <a:lnTo>
                  <a:pt x="1076325" y="25717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88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키보드 키 코드 사용하기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키로 별 움직이기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7-2-3.html)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68756"/>
              </p:ext>
            </p:extLst>
          </p:nvPr>
        </p:nvGraphicFramePr>
        <p:xfrm>
          <a:off x="1524000" y="1686630"/>
          <a:ext cx="531939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    x -= 1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    break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  case up: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      y -= 1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        break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      case right: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        x += 1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        break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      case down: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        y += 1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        break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    print()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 &lt;/script&gt;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 &lt;body&gt;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   &lt;h1&gt;★&lt;/h1&gt;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 &lt;/body&gt; 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17FDD-70BA-4E8D-9A3D-CCCE419E9C34}"/>
              </a:ext>
            </a:extLst>
          </p:cNvPr>
          <p:cNvSpPr txBox="1"/>
          <p:nvPr/>
        </p:nvSpPr>
        <p:spPr>
          <a:xfrm>
            <a:off x="1160015" y="1548130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41304-1D1B-4F25-9377-CB268DD48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70" y="4166821"/>
            <a:ext cx="23717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45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발생 객체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리스너 내부에서 어떤 변수에 접근할 수 없는 경우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다음 코드에서는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listener()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함수 내부에서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textarea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변수에 접근할 수 없어 오류가 발생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이벤트 리스너를 외부로 빼낸 경우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1093"/>
              </p:ext>
            </p:extLst>
          </p:nvPr>
        </p:nvGraphicFramePr>
        <p:xfrm>
          <a:off x="1524000" y="2290299"/>
          <a:ext cx="531939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listener =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length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textarea.value.length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h1.textContent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 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${length}`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listener)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B5420-E77A-467F-AEDE-DE1E12FC5D2A}"/>
              </a:ext>
            </a:extLst>
          </p:cNvPr>
          <p:cNvSpPr txBox="1"/>
          <p:nvPr/>
        </p:nvSpPr>
        <p:spPr>
          <a:xfrm>
            <a:off x="5831386" y="2818912"/>
            <a:ext cx="5188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현재 블록에서는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변수를 사용할 수 없음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212F6E-3BC8-4BA4-9196-EB2FE096F827}"/>
              </a:ext>
            </a:extLst>
          </p:cNvPr>
          <p:cNvCxnSpPr/>
          <p:nvPr/>
        </p:nvCxnSpPr>
        <p:spPr>
          <a:xfrm>
            <a:off x="4982308" y="2972801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2DE7CB-51E3-4CC9-9F4E-A892C2266889}"/>
              </a:ext>
            </a:extLst>
          </p:cNvPr>
          <p:cNvSpPr txBox="1"/>
          <p:nvPr/>
        </p:nvSpPr>
        <p:spPr>
          <a:xfrm>
            <a:off x="7560655" y="3755588"/>
            <a:ext cx="2814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이벤트 리스너가 외부로 분리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A25C88-85CB-462B-93DF-850465F7E5D9}"/>
              </a:ext>
            </a:extLst>
          </p:cNvPr>
          <p:cNvCxnSpPr/>
          <p:nvPr/>
        </p:nvCxnSpPr>
        <p:spPr>
          <a:xfrm>
            <a:off x="6711577" y="3909477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34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발생 객체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문제 해결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1)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event.currentTarget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속성을 사용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75705"/>
              </p:ext>
            </p:extLst>
          </p:nvPr>
        </p:nvGraphicFramePr>
        <p:xfrm>
          <a:off x="1524000" y="2042160"/>
          <a:ext cx="53193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listener =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length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event.currentTarget.value.length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h1.textContent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 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${length}`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listener)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(09)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B5420-E77A-467F-AEDE-DE1E12FC5D2A}"/>
              </a:ext>
            </a:extLst>
          </p:cNvPr>
          <p:cNvSpPr txBox="1"/>
          <p:nvPr/>
        </p:nvSpPr>
        <p:spPr>
          <a:xfrm>
            <a:off x="6711577" y="2532715"/>
            <a:ext cx="3436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event.currentTarget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212F6E-3BC8-4BA4-9196-EB2FE096F827}"/>
              </a:ext>
            </a:extLst>
          </p:cNvPr>
          <p:cNvCxnSpPr/>
          <p:nvPr/>
        </p:nvCxnSpPr>
        <p:spPr>
          <a:xfrm>
            <a:off x="5862499" y="2686604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576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발생 객체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문제 해결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2) this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키워드를 사용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08368"/>
              </p:ext>
            </p:extLst>
          </p:nvPr>
        </p:nvGraphicFramePr>
        <p:xfrm>
          <a:off x="1524000" y="2042160"/>
          <a:ext cx="53193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listener = function (event)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length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this.value.length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h1.textContent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 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${length}`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 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('h1’)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listener)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B5420-E77A-467F-AEDE-DE1E12FC5D2A}"/>
              </a:ext>
            </a:extLst>
          </p:cNvPr>
          <p:cNvSpPr txBox="1"/>
          <p:nvPr/>
        </p:nvSpPr>
        <p:spPr>
          <a:xfrm>
            <a:off x="6096000" y="2540359"/>
            <a:ext cx="5188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됨</a:t>
            </a:r>
            <a:endParaRPr lang="en-US" altLang="ko-KR" sz="1400" b="0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212F6E-3BC8-4BA4-9196-EB2FE096F827}"/>
              </a:ext>
            </a:extLst>
          </p:cNvPr>
          <p:cNvCxnSpPr/>
          <p:nvPr/>
        </p:nvCxnSpPr>
        <p:spPr>
          <a:xfrm>
            <a:off x="5239483" y="2714298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95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입력 양식을 기반으로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inch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cm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단위로 변환하는 프로그램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7-2-4.html)</a:t>
            </a:r>
          </a:p>
          <a:p>
            <a:pPr marL="457200" lvl="1" indent="0">
              <a:buNone/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72933"/>
              </p:ext>
            </p:extLst>
          </p:nvPr>
        </p:nvGraphicFramePr>
        <p:xfrm>
          <a:off x="1524000" y="1623060"/>
          <a:ext cx="4572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input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button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('button') </a:t>
                      </a:r>
                    </a:p>
                    <a:p>
                      <a:r>
                        <a:rPr lang="pt-BR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p = document.querySelector('p')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('click', () =&gt;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입력을 숫자로 변환합니다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const inch = Number(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숫자가 아니라면 바로 리턴합니다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if (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isNaN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(inch))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숫자를 입력해주세요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return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}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변환해서 출력합니다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cm = inch * 2.54 </a:t>
                      </a:r>
                    </a:p>
                    <a:p>
                      <a:r>
                        <a:rPr lang="fr-FR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p.textContent = `${cm} cm`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&lt;/script&gt;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&lt;body&gt;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&lt;input type="text"&gt; inch&lt;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&lt;button&gt;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&lt;p&gt;&lt;/p&gt;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&lt;/body&gt;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53941-8014-481C-B334-149776DACEA7}"/>
              </a:ext>
            </a:extLst>
          </p:cNvPr>
          <p:cNvSpPr txBox="1"/>
          <p:nvPr/>
        </p:nvSpPr>
        <p:spPr>
          <a:xfrm>
            <a:off x="5521569" y="3590069"/>
            <a:ext cx="2981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조기 리턴 부분</a:t>
            </a:r>
            <a:endParaRPr lang="en-US" altLang="ko-KR" sz="1400" b="0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3FF405-4EF4-44BB-92F4-3765A238DDA4}"/>
              </a:ext>
            </a:extLst>
          </p:cNvPr>
          <p:cNvCxnSpPr/>
          <p:nvPr/>
        </p:nvCxnSpPr>
        <p:spPr>
          <a:xfrm>
            <a:off x="4923692" y="3716338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ight Bracket 2">
            <a:extLst>
              <a:ext uri="{FF2B5EF4-FFF2-40B4-BE49-F238E27FC236}">
                <a16:creationId xmlns:a16="http://schemas.microsoft.com/office/drawing/2014/main" id="{2DEF227A-5BC4-4828-BE62-56C4093ED24E}"/>
              </a:ext>
            </a:extLst>
          </p:cNvPr>
          <p:cNvSpPr/>
          <p:nvPr/>
        </p:nvSpPr>
        <p:spPr>
          <a:xfrm>
            <a:off x="4794738" y="3317631"/>
            <a:ext cx="128954" cy="795582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079A7-00C4-4B84-A6DB-C0024482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290" y="2889250"/>
            <a:ext cx="3349259" cy="31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26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인터넷에서 특정 사이트에 가입할 때 이메일과 전화번호 유효성 등을 검사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일반적으로 이런 유효성 검사를 할 때에 는 정규 표현식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regular expression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을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이메일 형식 확인하기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7-2-5.html)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14957"/>
              </p:ext>
            </p:extLst>
          </p:nvPr>
        </p:nvGraphicFramePr>
        <p:xfrm>
          <a:off x="1312984" y="2306100"/>
          <a:ext cx="579901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90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input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 </a:t>
                      </a:r>
                    </a:p>
                    <a:p>
                      <a:r>
                        <a:rPr lang="pt-BR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p = document.querySelector('p')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isEmail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(value) =&gt;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골뱅이를 갖고 있고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&amp;&amp;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골뱅이 뒤에 점이 있다면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return 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value.indexOf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('@') &gt; 1)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 &amp;&amp; 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value.split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('@')[1].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('.') &gt; 1)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const value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if 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isEmail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(value))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p.style.color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'green'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 형식입니다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${value}`</a:t>
                      </a:r>
                    </a:p>
                    <a:p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53941-8014-481C-B334-149776DACEA7}"/>
              </a:ext>
            </a:extLst>
          </p:cNvPr>
          <p:cNvSpPr txBox="1"/>
          <p:nvPr/>
        </p:nvSpPr>
        <p:spPr>
          <a:xfrm>
            <a:off x="7404029" y="3798133"/>
            <a:ext cx="2981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이메일인지 검사하는 함수</a:t>
            </a:r>
            <a:endParaRPr lang="en-US" altLang="ko-KR" sz="1400" b="0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3FF405-4EF4-44BB-92F4-3765A238DDA4}"/>
              </a:ext>
            </a:extLst>
          </p:cNvPr>
          <p:cNvCxnSpPr/>
          <p:nvPr/>
        </p:nvCxnSpPr>
        <p:spPr>
          <a:xfrm>
            <a:off x="6806152" y="3924402"/>
            <a:ext cx="59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B4E45D-9AAF-493C-ADFF-401ABB152E7A}"/>
              </a:ext>
            </a:extLst>
          </p:cNvPr>
          <p:cNvSpPr txBox="1"/>
          <p:nvPr/>
        </p:nvSpPr>
        <p:spPr>
          <a:xfrm>
            <a:off x="5287324" y="6094999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D4AF81A8-60BC-4AEE-A433-14DBFA8F6572}"/>
              </a:ext>
            </a:extLst>
          </p:cNvPr>
          <p:cNvSpPr/>
          <p:nvPr/>
        </p:nvSpPr>
        <p:spPr>
          <a:xfrm>
            <a:off x="6350000" y="3441700"/>
            <a:ext cx="444500" cy="1014413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35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인터넷에서 특정 사이트에 가입할 때 이메일과 전화번호 유효성 등을 검사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이메일 형식 확인하기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7-2-5.html)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30416"/>
              </p:ext>
            </p:extLst>
          </p:nvPr>
        </p:nvGraphicFramePr>
        <p:xfrm>
          <a:off x="1524000" y="2042160"/>
          <a:ext cx="5702300" cy="308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88640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} else { </a:t>
                      </a:r>
                    </a:p>
                    <a:p>
                      <a:r>
                        <a:rPr lang="es-E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 </a:t>
                      </a:r>
                      <a:r>
                        <a:rPr lang="es-E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p.style.color</a:t>
                      </a:r>
                      <a:r>
                        <a:rPr lang="es-E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'red'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 형식이 아닙니다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${value}`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  }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})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})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&lt;/script&gt;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&lt;body&gt;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&lt;input type="text"&gt; </a:t>
                      </a:r>
                    </a:p>
                    <a:p>
                      <a:pPr marL="342900" indent="-342900">
                        <a:buAutoNum type="arabicPlain" startAt="25"/>
                      </a:pP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&lt;p&gt;&lt;/p&gt; </a:t>
                      </a:r>
                    </a:p>
                    <a:p>
                      <a:pPr marL="228600" indent="-228600">
                        <a:buAutoNum type="arabicPlain" startAt="25"/>
                      </a:pP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B9570-8CE4-4930-B86B-424375765EB9}"/>
              </a:ext>
            </a:extLst>
          </p:cNvPr>
          <p:cNvSpPr txBox="1"/>
          <p:nvPr/>
        </p:nvSpPr>
        <p:spPr>
          <a:xfrm>
            <a:off x="1382753" y="1903660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026A7-D17A-48EE-9FB9-66815FAD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385" y="3405260"/>
            <a:ext cx="4784725" cy="26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57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드롭다운 목록 활용하기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select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기본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select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7-2-6.html)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77379"/>
              </p:ext>
            </p:extLst>
          </p:nvPr>
        </p:nvGraphicFramePr>
        <p:xfrm>
          <a:off x="1524000" y="1928193"/>
          <a:ext cx="57023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88640">
                <a:tc>
                  <a:txBody>
                    <a:bodyPr/>
                    <a:lstStyle/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select =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('select') </a:t>
                      </a:r>
                    </a:p>
                    <a:p>
                      <a:r>
                        <a:rPr lang="pt-BR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p = document.querySelector('p')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select.addEventListener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const options =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event.currentTarget.options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const index =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event.currentTarget.options.selectedIndex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${options[index].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textContent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}`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})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})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&lt;/script&gt;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&lt;body&gt;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&lt;select&gt;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&lt;option&gt;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떡볶이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&lt;option&gt;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순대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&lt;option&gt;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오뎅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&lt;option&gt;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튀김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&lt;/select&gt;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&lt;p&gt;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떡볶이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endParaRPr lang="ko-KR" altLang="en-US" sz="13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&lt;/body&gt;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4D5EE-C950-45D0-8815-A6CCEF32813B}"/>
              </a:ext>
            </a:extLst>
          </p:cNvPr>
          <p:cNvSpPr txBox="1"/>
          <p:nvPr/>
        </p:nvSpPr>
        <p:spPr>
          <a:xfrm>
            <a:off x="5576888" y="4008536"/>
            <a:ext cx="2533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선택한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option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태그를 추출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75541-A576-4775-A7F9-2C9972116555}"/>
              </a:ext>
            </a:extLst>
          </p:cNvPr>
          <p:cNvSpPr txBox="1"/>
          <p:nvPr/>
        </p:nvSpPr>
        <p:spPr>
          <a:xfrm>
            <a:off x="3800475" y="5889104"/>
            <a:ext cx="4591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처음에 떡볶이가 선택되어 있도록 초깃값을 지정 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696C0C-8DA0-4C0D-B009-865162D5B7B0}"/>
              </a:ext>
            </a:extLst>
          </p:cNvPr>
          <p:cNvCxnSpPr/>
          <p:nvPr/>
        </p:nvCxnSpPr>
        <p:spPr>
          <a:xfrm>
            <a:off x="3714750" y="3981450"/>
            <a:ext cx="9620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289367-182D-4196-B8E2-9FA2F98351BF}"/>
              </a:ext>
            </a:extLst>
          </p:cNvPr>
          <p:cNvSpPr/>
          <p:nvPr/>
        </p:nvSpPr>
        <p:spPr>
          <a:xfrm>
            <a:off x="4229100" y="3981450"/>
            <a:ext cx="1228725" cy="180975"/>
          </a:xfrm>
          <a:custGeom>
            <a:avLst/>
            <a:gdLst>
              <a:gd name="connsiteX0" fmla="*/ 0 w 1228725"/>
              <a:gd name="connsiteY0" fmla="*/ 0 h 180975"/>
              <a:gd name="connsiteX1" fmla="*/ 0 w 1228725"/>
              <a:gd name="connsiteY1" fmla="*/ 180975 h 180975"/>
              <a:gd name="connsiteX2" fmla="*/ 1228725 w 1228725"/>
              <a:gd name="connsiteY2" fmla="*/ 180975 h 180975"/>
              <a:gd name="connsiteX3" fmla="*/ 1228725 w 1228725"/>
              <a:gd name="connsiteY3" fmla="*/ 18097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725" h="180975">
                <a:moveTo>
                  <a:pt x="0" y="0"/>
                </a:moveTo>
                <a:lnTo>
                  <a:pt x="0" y="180975"/>
                </a:lnTo>
                <a:lnTo>
                  <a:pt x="1228725" y="180975"/>
                </a:lnTo>
                <a:lnTo>
                  <a:pt x="1228725" y="18097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B8763F-B98F-4324-8331-C8ACDDCC7E9C}"/>
              </a:ext>
            </a:extLst>
          </p:cNvPr>
          <p:cNvCxnSpPr/>
          <p:nvPr/>
        </p:nvCxnSpPr>
        <p:spPr>
          <a:xfrm>
            <a:off x="3514725" y="6034708"/>
            <a:ext cx="200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1D619-65AF-4BB4-9218-FCB6D1C35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1" y="4066317"/>
            <a:ext cx="2402864" cy="19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7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multiple select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 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7-2-7.html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39693"/>
              </p:ext>
            </p:extLst>
          </p:nvPr>
        </p:nvGraphicFramePr>
        <p:xfrm>
          <a:off x="1507158" y="1592912"/>
          <a:ext cx="57023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8864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select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('select')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p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('p')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const options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event.currentTarget.options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const list = []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for (const option of options)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  if 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option.selected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option.textContent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list.join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(',')}`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4D5EE-C950-45D0-8815-A6CCEF32813B}"/>
              </a:ext>
            </a:extLst>
          </p:cNvPr>
          <p:cNvSpPr txBox="1"/>
          <p:nvPr/>
        </p:nvSpPr>
        <p:spPr>
          <a:xfrm>
            <a:off x="6016414" y="3449662"/>
            <a:ext cx="364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options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속성에는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forEach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메소드가 없음</a:t>
            </a:r>
            <a:endParaRPr lang="en-US" altLang="ko-KR" sz="1400" b="0" i="0" u="none" strike="noStrike" baseline="0" dirty="0">
              <a:solidFill>
                <a:srgbClr val="FF0000"/>
              </a:solidFill>
              <a:latin typeface="PCSJUS+RixVeryGoodPM"/>
            </a:endParaRP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따라서 이렇게 반복문으로 돌려야 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32334C-2C96-41CF-90C3-31C85E85C1EE}"/>
              </a:ext>
            </a:extLst>
          </p:cNvPr>
          <p:cNvSpPr txBox="1"/>
          <p:nvPr/>
        </p:nvSpPr>
        <p:spPr>
          <a:xfrm>
            <a:off x="5351927" y="5686611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4D6F5-6CC9-4C72-855B-324E7AF05222}"/>
              </a:ext>
            </a:extLst>
          </p:cNvPr>
          <p:cNvSpPr txBox="1"/>
          <p:nvPr/>
        </p:nvSpPr>
        <p:spPr>
          <a:xfrm>
            <a:off x="6038850" y="4057684"/>
            <a:ext cx="2533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selected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속성을 확인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FF41E-9AA5-4739-9A49-2DDB1E223C80}"/>
              </a:ext>
            </a:extLst>
          </p:cNvPr>
          <p:cNvCxnSpPr/>
          <p:nvPr/>
        </p:nvCxnSpPr>
        <p:spPr>
          <a:xfrm>
            <a:off x="5162550" y="3716338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ight Bracket 5">
            <a:extLst>
              <a:ext uri="{FF2B5EF4-FFF2-40B4-BE49-F238E27FC236}">
                <a16:creationId xmlns:a16="http://schemas.microsoft.com/office/drawing/2014/main" id="{6A885703-90BA-4591-AFEE-75799A9CE981}"/>
              </a:ext>
            </a:extLst>
          </p:cNvPr>
          <p:cNvSpPr/>
          <p:nvPr/>
        </p:nvSpPr>
        <p:spPr>
          <a:xfrm>
            <a:off x="4943475" y="3932197"/>
            <a:ext cx="219075" cy="56204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C934A9-7268-46B9-95CD-667D06BD15DD}"/>
              </a:ext>
            </a:extLst>
          </p:cNvPr>
          <p:cNvCxnSpPr/>
          <p:nvPr/>
        </p:nvCxnSpPr>
        <p:spPr>
          <a:xfrm>
            <a:off x="5162550" y="4211638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5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모델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(Document Objects Model):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객체를 조합해서 만든 전체적인 형태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DOMContentLoaded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이벤트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HTML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코드를 자바스크립트로 조작하기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7-1-1.html)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23315"/>
              </p:ext>
            </p:extLst>
          </p:nvPr>
        </p:nvGraphicFramePr>
        <p:xfrm>
          <a:off x="1524000" y="1982995"/>
          <a:ext cx="507609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0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&lt;!DOCTYPE html&gt;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&lt;html&gt;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&lt;head&gt;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  &lt;title&gt;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&lt;/title&gt;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  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// HTML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태그를 쉽게 만들 수 있는 콜백 함수를 선언합니다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    const h1 = (text) =&gt; `&lt;h1&gt;${text}&lt;/h1&gt;`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 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09  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document.body.innerHTML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+= h1('1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번째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script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11  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 &lt;/head&gt;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&lt;body&gt;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  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document.body.innerHTML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+= h1('2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번째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script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16  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17   &lt;h1&gt;1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번째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h1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&lt;/h1&gt;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 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document.body.innerHTML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+= h1('3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번째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script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 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  &lt;h1&gt;2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번째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h2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&lt;/h1&gt;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22 &lt;/body&gt;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23 &lt;/html&gt;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0F93E8-76AA-4D39-8D07-A631C60BD35D}"/>
              </a:ext>
            </a:extLst>
          </p:cNvPr>
          <p:cNvSpPr txBox="1"/>
          <p:nvPr/>
        </p:nvSpPr>
        <p:spPr>
          <a:xfrm>
            <a:off x="4806462" y="3356908"/>
            <a:ext cx="5216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body </a:t>
            </a:r>
            <a:r>
              <a:rPr lang="ko-KR" altLang="en-US" sz="1400" b="0" dirty="0">
                <a:solidFill>
                  <a:srgbClr val="FF0000"/>
                </a:solidFill>
              </a:rPr>
              <a:t>태그가 생성되기 이전에 </a:t>
            </a:r>
            <a:r>
              <a:rPr lang="en-US" altLang="ko-KR" sz="1400" b="0" dirty="0">
                <a:solidFill>
                  <a:srgbClr val="FF0000"/>
                </a:solidFill>
              </a:rPr>
              <a:t>script </a:t>
            </a:r>
            <a:r>
              <a:rPr lang="ko-KR" altLang="en-US" sz="1400" b="0" dirty="0">
                <a:solidFill>
                  <a:srgbClr val="FF0000"/>
                </a:solidFill>
              </a:rPr>
              <a:t>태그로 </a:t>
            </a:r>
            <a:r>
              <a:rPr lang="en-US" altLang="ko-KR" sz="1400" b="0" dirty="0">
                <a:solidFill>
                  <a:srgbClr val="FF0000"/>
                </a:solidFill>
              </a:rPr>
              <a:t>body </a:t>
            </a:r>
            <a:r>
              <a:rPr lang="ko-KR" altLang="en-US" sz="1400" b="0" dirty="0">
                <a:solidFill>
                  <a:srgbClr val="FF0000"/>
                </a:solidFill>
              </a:rPr>
              <a:t>태그를 조작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D42A76D-E4C9-43B6-A12E-E0072668F140}"/>
              </a:ext>
            </a:extLst>
          </p:cNvPr>
          <p:cNvSpPr/>
          <p:nvPr/>
        </p:nvSpPr>
        <p:spPr>
          <a:xfrm>
            <a:off x="3270741" y="3528647"/>
            <a:ext cx="1535721" cy="152766"/>
          </a:xfrm>
          <a:custGeom>
            <a:avLst/>
            <a:gdLst>
              <a:gd name="connsiteX0" fmla="*/ 0 w 1852246"/>
              <a:gd name="connsiteY0" fmla="*/ 164123 h 164123"/>
              <a:gd name="connsiteX1" fmla="*/ 0 w 1852246"/>
              <a:gd name="connsiteY1" fmla="*/ 0 h 164123"/>
              <a:gd name="connsiteX2" fmla="*/ 1852246 w 1852246"/>
              <a:gd name="connsiteY2" fmla="*/ 0 h 164123"/>
              <a:gd name="connsiteX3" fmla="*/ 1852246 w 1852246"/>
              <a:gd name="connsiteY3" fmla="*/ 23446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2246" h="164123">
                <a:moveTo>
                  <a:pt x="0" y="164123"/>
                </a:moveTo>
                <a:lnTo>
                  <a:pt x="0" y="0"/>
                </a:lnTo>
                <a:lnTo>
                  <a:pt x="1852246" y="0"/>
                </a:lnTo>
                <a:lnTo>
                  <a:pt x="1852246" y="2344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679AD8-769E-4920-978E-F91B17B4C1F5}"/>
              </a:ext>
            </a:extLst>
          </p:cNvPr>
          <p:cNvCxnSpPr/>
          <p:nvPr/>
        </p:nvCxnSpPr>
        <p:spPr>
          <a:xfrm>
            <a:off x="2942492" y="3681413"/>
            <a:ext cx="6682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F15DBB7-842B-48A1-B28F-3D36E629FD5B}"/>
              </a:ext>
            </a:extLst>
          </p:cNvPr>
          <p:cNvSpPr txBox="1"/>
          <p:nvPr/>
        </p:nvSpPr>
        <p:spPr>
          <a:xfrm>
            <a:off x="5800541" y="3655209"/>
            <a:ext cx="2637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앞에서 선언한 </a:t>
            </a:r>
            <a:r>
              <a:rPr lang="en-US" altLang="ko-KR" sz="1400" b="0" dirty="0">
                <a:solidFill>
                  <a:srgbClr val="FF0000"/>
                </a:solidFill>
              </a:rPr>
              <a:t>h1 </a:t>
            </a:r>
            <a:r>
              <a:rPr lang="ko-KR" altLang="en-US" sz="1400" b="0" dirty="0">
                <a:solidFill>
                  <a:srgbClr val="FF0000"/>
                </a:solidFill>
              </a:rPr>
              <a:t>함수를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74BE9A7-F120-49FC-BFB4-2069A55E06B2}"/>
              </a:ext>
            </a:extLst>
          </p:cNvPr>
          <p:cNvCxnSpPr/>
          <p:nvPr/>
        </p:nvCxnSpPr>
        <p:spPr>
          <a:xfrm>
            <a:off x="5357450" y="3792735"/>
            <a:ext cx="44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CB96A6-B226-4D2B-B887-1566BE88A09D}"/>
              </a:ext>
            </a:extLst>
          </p:cNvPr>
          <p:cNvSpPr txBox="1"/>
          <p:nvPr/>
        </p:nvSpPr>
        <p:spPr>
          <a:xfrm>
            <a:off x="6096000" y="5069061"/>
            <a:ext cx="3197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body </a:t>
            </a:r>
            <a:r>
              <a:rPr lang="ko-KR" altLang="en-US" sz="1400" b="0" dirty="0">
                <a:solidFill>
                  <a:srgbClr val="FF0000"/>
                </a:solidFill>
              </a:rPr>
              <a:t>태그는 </a:t>
            </a:r>
            <a:r>
              <a:rPr lang="en-US" altLang="ko-KR" sz="1400" b="0" dirty="0">
                <a:solidFill>
                  <a:srgbClr val="FF0000"/>
                </a:solidFill>
              </a:rPr>
              <a:t>head </a:t>
            </a:r>
            <a:r>
              <a:rPr lang="ko-KR" altLang="en-US" sz="1400" b="0" dirty="0">
                <a:solidFill>
                  <a:srgbClr val="FF0000"/>
                </a:solidFill>
              </a:rPr>
              <a:t>태그 </a:t>
            </a:r>
            <a:br>
              <a:rPr lang="en-US" altLang="ko-KR" sz="1400" b="0" dirty="0">
                <a:solidFill>
                  <a:srgbClr val="FF0000"/>
                </a:solidFill>
              </a:rPr>
            </a:br>
            <a:r>
              <a:rPr lang="ko-KR" altLang="en-US" sz="1400" b="0" dirty="0">
                <a:solidFill>
                  <a:srgbClr val="FF0000"/>
                </a:solidFill>
              </a:rPr>
              <a:t>다음에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Right Bracket 56">
            <a:extLst>
              <a:ext uri="{FF2B5EF4-FFF2-40B4-BE49-F238E27FC236}">
                <a16:creationId xmlns:a16="http://schemas.microsoft.com/office/drawing/2014/main" id="{07A817C8-7616-4471-A1AB-742FB0511222}"/>
              </a:ext>
            </a:extLst>
          </p:cNvPr>
          <p:cNvSpPr/>
          <p:nvPr/>
        </p:nvSpPr>
        <p:spPr>
          <a:xfrm>
            <a:off x="5357450" y="4383591"/>
            <a:ext cx="187565" cy="160278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ACAC522-AC75-4083-8F13-505609EF87BC}"/>
              </a:ext>
            </a:extLst>
          </p:cNvPr>
          <p:cNvCxnSpPr/>
          <p:nvPr/>
        </p:nvCxnSpPr>
        <p:spPr>
          <a:xfrm>
            <a:off x="5545015" y="5222950"/>
            <a:ext cx="44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EDD065B2-D9B9-40F5-B315-AECE6D2A0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745" y="4309908"/>
            <a:ext cx="2089161" cy="20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multiple select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태그 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7-2-7.html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10644"/>
              </p:ext>
            </p:extLst>
          </p:nvPr>
        </p:nvGraphicFramePr>
        <p:xfrm>
          <a:off x="1524000" y="1721866"/>
          <a:ext cx="5702300" cy="25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&lt;select multiple&gt;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&lt;option&gt;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떡볶이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&lt;option&gt;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&lt;option&gt;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오뎅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&lt;option&gt;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튀김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&lt;/option&gt;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&lt;/select&gt;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&lt;p&gt;&lt;/p&gt;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5DE0E-204A-47F5-8681-DA749EC77392}"/>
              </a:ext>
            </a:extLst>
          </p:cNvPr>
          <p:cNvSpPr txBox="1"/>
          <p:nvPr/>
        </p:nvSpPr>
        <p:spPr>
          <a:xfrm>
            <a:off x="1138755" y="1587536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A0C08-70B9-4C3A-B9EE-08D16B1E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790540"/>
            <a:ext cx="2802182" cy="24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84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cm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단위를 여러 단위로 변환하는 프로그램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7-2-8.html)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72181"/>
              </p:ext>
            </p:extLst>
          </p:nvPr>
        </p:nvGraphicFramePr>
        <p:xfrm>
          <a:off x="1524000" y="1604301"/>
          <a:ext cx="57023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let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현재값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let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변환상수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const select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('select')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const input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const span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('span')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const calculate = ()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span.textContent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현재값 * 변환상수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toFixed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const options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event.currentTarget.options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const index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event.currentTarget.options.selectedIndex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변환상수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Number(options[index].value)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calculate()</a:t>
                      </a:r>
                    </a:p>
                    <a:p>
                      <a:pPr marL="342900" indent="-342900">
                        <a:buAutoNum type="arabicPlain" startAt="19"/>
                      </a:pP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342900" indent="-342900">
                        <a:buAutoNum type="arabicPlain" startAt="19"/>
                      </a:pP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0F83D-EC31-452E-A72F-D26AE0666D26}"/>
              </a:ext>
            </a:extLst>
          </p:cNvPr>
          <p:cNvSpPr txBox="1"/>
          <p:nvPr/>
        </p:nvSpPr>
        <p:spPr>
          <a:xfrm>
            <a:off x="6277464" y="4053010"/>
            <a:ext cx="4390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소수점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2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번째 자리까지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3B71B9-1E2B-4894-A101-9691C9371805}"/>
              </a:ext>
            </a:extLst>
          </p:cNvPr>
          <p:cNvSpPr txBox="1"/>
          <p:nvPr/>
        </p:nvSpPr>
        <p:spPr>
          <a:xfrm>
            <a:off x="6277465" y="5032983"/>
            <a:ext cx="4390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항목을 선택하면 항목의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속성을 추출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20335-3E65-44C7-8C9D-4F360C594A2B}"/>
              </a:ext>
            </a:extLst>
          </p:cNvPr>
          <p:cNvSpPr txBox="1"/>
          <p:nvPr/>
        </p:nvSpPr>
        <p:spPr>
          <a:xfrm>
            <a:off x="5595057" y="5819920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75D7AA-549E-4665-AE3F-FE477A76153C}"/>
              </a:ext>
            </a:extLst>
          </p:cNvPr>
          <p:cNvCxnSpPr/>
          <p:nvPr/>
        </p:nvCxnSpPr>
        <p:spPr>
          <a:xfrm>
            <a:off x="5392615" y="5183361"/>
            <a:ext cx="73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E1F487-8CA0-4515-8ABB-93633A77EB92}"/>
              </a:ext>
            </a:extLst>
          </p:cNvPr>
          <p:cNvCxnSpPr/>
          <p:nvPr/>
        </p:nvCxnSpPr>
        <p:spPr>
          <a:xfrm>
            <a:off x="3575538" y="4007705"/>
            <a:ext cx="21845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837840D-0A94-471E-B472-2BF297431EFF}"/>
              </a:ext>
            </a:extLst>
          </p:cNvPr>
          <p:cNvSpPr/>
          <p:nvPr/>
        </p:nvSpPr>
        <p:spPr>
          <a:xfrm>
            <a:off x="4595446" y="4021015"/>
            <a:ext cx="1617785" cy="175847"/>
          </a:xfrm>
          <a:custGeom>
            <a:avLst/>
            <a:gdLst>
              <a:gd name="connsiteX0" fmla="*/ 0 w 1617785"/>
              <a:gd name="connsiteY0" fmla="*/ 0 h 175847"/>
              <a:gd name="connsiteX1" fmla="*/ 0 w 1617785"/>
              <a:gd name="connsiteY1" fmla="*/ 175847 h 175847"/>
              <a:gd name="connsiteX2" fmla="*/ 1617785 w 1617785"/>
              <a:gd name="connsiteY2" fmla="*/ 175847 h 175847"/>
              <a:gd name="connsiteX3" fmla="*/ 1617785 w 1617785"/>
              <a:gd name="connsiteY3" fmla="*/ 175847 h 175847"/>
              <a:gd name="connsiteX4" fmla="*/ 1617785 w 1617785"/>
              <a:gd name="connsiteY4" fmla="*/ 175847 h 17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7785" h="175847">
                <a:moveTo>
                  <a:pt x="0" y="0"/>
                </a:moveTo>
                <a:lnTo>
                  <a:pt x="0" y="175847"/>
                </a:lnTo>
                <a:lnTo>
                  <a:pt x="1617785" y="175847"/>
                </a:lnTo>
                <a:lnTo>
                  <a:pt x="1617785" y="175847"/>
                </a:lnTo>
                <a:lnTo>
                  <a:pt x="1617785" y="175847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14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cm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단위를 여러 단위로 변환하는 프로그램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7-2-8.html)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57741"/>
              </p:ext>
            </p:extLst>
          </p:nvPr>
        </p:nvGraphicFramePr>
        <p:xfrm>
          <a:off x="1524000" y="1771941"/>
          <a:ext cx="57023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현재값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Number(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calculate()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&lt;/script&gt;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&lt;body&gt;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&lt;input type="text"&gt; cm =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&lt;span&gt;&lt;/span&gt;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&lt;select&gt;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  &lt;option value="10"&gt;mm&lt;/option&gt;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  &lt;option value="0.01"&gt;m&lt;/option&gt;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  &lt;option value="0.393701"&gt;inch&lt;/option&gt;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&lt;/select&gt;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376A9-9740-4C2F-8094-11083F1E3AE6}"/>
              </a:ext>
            </a:extLst>
          </p:cNvPr>
          <p:cNvSpPr txBox="1"/>
          <p:nvPr/>
        </p:nvSpPr>
        <p:spPr>
          <a:xfrm>
            <a:off x="1333553" y="1633441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FEA30-24E6-443A-9CE5-7F9A12091449}"/>
              </a:ext>
            </a:extLst>
          </p:cNvPr>
          <p:cNvSpPr txBox="1"/>
          <p:nvPr/>
        </p:nvSpPr>
        <p:spPr>
          <a:xfrm>
            <a:off x="5967047" y="2422276"/>
            <a:ext cx="31615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값을 입력하면 현재 값을 추출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D51455-22A8-440D-B660-488FBB5938CA}"/>
              </a:ext>
            </a:extLst>
          </p:cNvPr>
          <p:cNvCxnSpPr/>
          <p:nvPr/>
        </p:nvCxnSpPr>
        <p:spPr>
          <a:xfrm>
            <a:off x="5462954" y="2567354"/>
            <a:ext cx="429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587C4E8-CB9D-4501-AF4F-A45D0D81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65" y="3474137"/>
            <a:ext cx="4417035" cy="186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66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체크 박스 활용하기 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7-2-9.html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2880"/>
              </p:ext>
            </p:extLst>
          </p:nvPr>
        </p:nvGraphicFramePr>
        <p:xfrm>
          <a:off x="1524000" y="1569720"/>
          <a:ext cx="4572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let [timer,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[0, 0]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h1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('h1')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checkbox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if (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event.currentTarget.checked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  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 상태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(() =&gt; {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    timer += 1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    h1.textContent = `${timer}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`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}, 1000)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} else {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 해제 상태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clearInterval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}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})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})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&lt;/script&gt;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&lt;body&gt;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&lt;input type="checkbox"&gt;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&lt;span&gt;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타이머 활성화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&lt;h1&gt;&lt;/h1&gt;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(19)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FEA30-24E6-443A-9CE5-7F9A12091449}"/>
              </a:ext>
            </a:extLst>
          </p:cNvPr>
          <p:cNvSpPr txBox="1"/>
          <p:nvPr/>
        </p:nvSpPr>
        <p:spPr>
          <a:xfrm>
            <a:off x="4815840" y="3031271"/>
            <a:ext cx="31615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checked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속성을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8B3C6E-8E6C-4A6A-97DF-E960E988F638}"/>
              </a:ext>
            </a:extLst>
          </p:cNvPr>
          <p:cNvCxnSpPr/>
          <p:nvPr/>
        </p:nvCxnSpPr>
        <p:spPr>
          <a:xfrm>
            <a:off x="2171700" y="3070860"/>
            <a:ext cx="1828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577B93-22CB-4866-8A98-8BD516C52647}"/>
              </a:ext>
            </a:extLst>
          </p:cNvPr>
          <p:cNvSpPr/>
          <p:nvPr/>
        </p:nvSpPr>
        <p:spPr>
          <a:xfrm>
            <a:off x="3345180" y="3063240"/>
            <a:ext cx="1470660" cy="121920"/>
          </a:xfrm>
          <a:custGeom>
            <a:avLst/>
            <a:gdLst>
              <a:gd name="connsiteX0" fmla="*/ 0 w 1470660"/>
              <a:gd name="connsiteY0" fmla="*/ 0 h 121920"/>
              <a:gd name="connsiteX1" fmla="*/ 0 w 1470660"/>
              <a:gd name="connsiteY1" fmla="*/ 121920 h 121920"/>
              <a:gd name="connsiteX2" fmla="*/ 1470660 w 1470660"/>
              <a:gd name="connsiteY2" fmla="*/ 121920 h 121920"/>
              <a:gd name="connsiteX3" fmla="*/ 1463040 w 1470660"/>
              <a:gd name="connsiteY3" fmla="*/ 91440 h 121920"/>
              <a:gd name="connsiteX4" fmla="*/ 1463040 w 1470660"/>
              <a:gd name="connsiteY4" fmla="*/ 91440 h 121920"/>
              <a:gd name="connsiteX0" fmla="*/ 0 w 1470660"/>
              <a:gd name="connsiteY0" fmla="*/ 0 h 121920"/>
              <a:gd name="connsiteX1" fmla="*/ 0 w 1470660"/>
              <a:gd name="connsiteY1" fmla="*/ 121920 h 121920"/>
              <a:gd name="connsiteX2" fmla="*/ 1470660 w 1470660"/>
              <a:gd name="connsiteY2" fmla="*/ 121920 h 121920"/>
              <a:gd name="connsiteX3" fmla="*/ 1463040 w 1470660"/>
              <a:gd name="connsiteY3" fmla="*/ 91440 h 121920"/>
              <a:gd name="connsiteX0" fmla="*/ 0 w 1470660"/>
              <a:gd name="connsiteY0" fmla="*/ 0 h 121920"/>
              <a:gd name="connsiteX1" fmla="*/ 0 w 1470660"/>
              <a:gd name="connsiteY1" fmla="*/ 121920 h 121920"/>
              <a:gd name="connsiteX2" fmla="*/ 1470660 w 1470660"/>
              <a:gd name="connsiteY2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660" h="121920">
                <a:moveTo>
                  <a:pt x="0" y="0"/>
                </a:moveTo>
                <a:lnTo>
                  <a:pt x="0" y="121920"/>
                </a:lnTo>
                <a:lnTo>
                  <a:pt x="1470660" y="12192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936FCF-EFDA-4091-9DEC-2729C035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26" y="3887291"/>
            <a:ext cx="2484120" cy="18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33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라디오 버튼 사용해보기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7-2-10.html)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08794"/>
              </p:ext>
            </p:extLst>
          </p:nvPr>
        </p:nvGraphicFramePr>
        <p:xfrm>
          <a:off x="1555541" y="1604860"/>
          <a:ext cx="6550234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2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문서 객체 추출하기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output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('#output')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radios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document.querySelectorAll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('[name=pet]')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모든 라디오 버튼에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radios.forEach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((radio) =&gt;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이벤트 연결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radio.addEventListener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  const current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  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current.checked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output.textContent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좋아하는 애완동물은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current.value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이시군요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!`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&lt;/script&gt; </a:t>
                      </a:r>
                    </a:p>
                    <a:p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023FE-9532-4DC6-98BE-AD613EE939D0}"/>
              </a:ext>
            </a:extLst>
          </p:cNvPr>
          <p:cNvSpPr txBox="1"/>
          <p:nvPr/>
        </p:nvSpPr>
        <p:spPr>
          <a:xfrm>
            <a:off x="6348413" y="5561399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1090851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글자 입력 양식 이벤트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라디오 버튼 사용해보기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7-2-10.html)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65866"/>
              </p:ext>
            </p:extLst>
          </p:nvPr>
        </p:nvGraphicFramePr>
        <p:xfrm>
          <a:off x="1555541" y="1686921"/>
          <a:ext cx="496249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249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&lt;body&gt;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&lt;h3&gt;#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좋아하는 애완동물을 선택해주세요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&lt;/h3&gt;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&lt;input type="radio" name="pet" value="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강아지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&lt;span&gt;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강아지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&lt;input type="radio" name="pet" value="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고양이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&lt;span&gt;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고양이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&lt;input type="radio" name="pet" value="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햄스터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&lt;span&gt;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햄스터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&lt;input type="radio" name="pet" value="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&lt;span&gt;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&lt;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&lt;h3 id="output"&gt;&lt;/h3&gt;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79115-751C-4C8E-B030-97C9372F5540}"/>
              </a:ext>
            </a:extLst>
          </p:cNvPr>
          <p:cNvSpPr txBox="1"/>
          <p:nvPr/>
        </p:nvSpPr>
        <p:spPr>
          <a:xfrm>
            <a:off x="1333553" y="1567957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B9CAC-F690-43F4-BE1F-385002062FB6}"/>
              </a:ext>
            </a:extLst>
          </p:cNvPr>
          <p:cNvSpPr txBox="1"/>
          <p:nvPr/>
        </p:nvSpPr>
        <p:spPr>
          <a:xfrm>
            <a:off x="6610350" y="2807996"/>
            <a:ext cx="4548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라디오 버튼을 하나씩만 선택하려면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name </a:t>
            </a:r>
            <a:r>
              <a:rPr lang="ko-KR" altLang="en-US" sz="1400" dirty="0">
                <a:solidFill>
                  <a:srgbClr val="FF0000"/>
                </a:solidFill>
              </a:rPr>
              <a:t>속성을 동일하게 입력해 그룹으로 만듦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79E34536-A436-45DF-84DD-0DA266FB5EFB}"/>
              </a:ext>
            </a:extLst>
          </p:cNvPr>
          <p:cNvSpPr/>
          <p:nvPr/>
        </p:nvSpPr>
        <p:spPr>
          <a:xfrm>
            <a:off x="5753100" y="2419350"/>
            <a:ext cx="342900" cy="1419225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C18C6C-87DE-4B52-A2F1-FDED7DBD1A5E}"/>
              </a:ext>
            </a:extLst>
          </p:cNvPr>
          <p:cNvCxnSpPr/>
          <p:nvPr/>
        </p:nvCxnSpPr>
        <p:spPr>
          <a:xfrm>
            <a:off x="6096000" y="3069606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36E1FA8-4437-4F55-A164-AD4CBF5F6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04" y="3905588"/>
            <a:ext cx="3137754" cy="15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9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기본 이벤트 막기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기본 이벤트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어떤 이벤트가 발생했을 때 웹 브라우저가 기본적으로 처리해주는 것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이미지 마우스 오른쪽 버튼 클릭 막기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7-2-11.html)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44630"/>
              </p:ext>
            </p:extLst>
          </p:nvPr>
        </p:nvGraphicFramePr>
        <p:xfrm>
          <a:off x="1524000" y="2021770"/>
          <a:ext cx="559190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imgs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document.querySelectorAll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imgs.forEach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contextmenu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event.preventDefault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="http://placekitten.com/300/300" alt=""&gt;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B9CAC-F690-43F4-BE1F-385002062FB6}"/>
              </a:ext>
            </a:extLst>
          </p:cNvPr>
          <p:cNvSpPr txBox="1"/>
          <p:nvPr/>
        </p:nvSpPr>
        <p:spPr>
          <a:xfrm>
            <a:off x="4972783" y="3532435"/>
            <a:ext cx="4548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컨텍스트 메뉴를 출력하는 기본 이벤트를 제거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C18C6C-87DE-4B52-A2F1-FDED7DBD1A5E}"/>
              </a:ext>
            </a:extLst>
          </p:cNvPr>
          <p:cNvCxnSpPr/>
          <p:nvPr/>
        </p:nvCxnSpPr>
        <p:spPr>
          <a:xfrm>
            <a:off x="4339779" y="3676494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41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기본 이벤트 막기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체크 때만 링크 활성화하기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7-2-12.html)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93231"/>
              </p:ext>
            </p:extLst>
          </p:nvPr>
        </p:nvGraphicFramePr>
        <p:xfrm>
          <a:off x="1524000" y="1572965"/>
          <a:ext cx="559190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let status = false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checkbox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status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event.currentTarget.checked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const link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('a')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link.addEventListener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('click', (event) =&gt;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if (!status)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event.preventDefault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}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&lt;body&gt;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&lt;input type="checkbox"&gt;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&lt;span&gt;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링크 활성화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&lt;/span&gt;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&lt;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pt-BR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&lt;a href="http://hanbit.co.kr"&gt;</a:t>
                      </a:r>
                      <a:r>
                        <a:rPr lang="ko-KR" altLang="pt-B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한빛미디어</a:t>
                      </a:r>
                      <a:r>
                        <a:rPr lang="pt-BR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&lt;/a&gt;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&lt;/body&gt;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B9CAC-F690-43F4-BE1F-385002062FB6}"/>
              </a:ext>
            </a:extLst>
          </p:cNvPr>
          <p:cNvSpPr txBox="1"/>
          <p:nvPr/>
        </p:nvSpPr>
        <p:spPr>
          <a:xfrm>
            <a:off x="5123202" y="2647243"/>
            <a:ext cx="4548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checked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속성을 사용</a:t>
            </a:r>
            <a:endParaRPr lang="en-US" altLang="ko-KR" sz="1400" b="0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C18C6C-87DE-4B52-A2F1-FDED7DBD1A5E}"/>
              </a:ext>
            </a:extLst>
          </p:cNvPr>
          <p:cNvCxnSpPr/>
          <p:nvPr/>
        </p:nvCxnSpPr>
        <p:spPr>
          <a:xfrm>
            <a:off x="4431583" y="2830635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02609B-7DE9-418C-AADA-17B22803685C}"/>
              </a:ext>
            </a:extLst>
          </p:cNvPr>
          <p:cNvSpPr txBox="1"/>
          <p:nvPr/>
        </p:nvSpPr>
        <p:spPr>
          <a:xfrm>
            <a:off x="4125317" y="3749092"/>
            <a:ext cx="4548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() status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 아니면 링크의 기본 이벤트를 제거</a:t>
            </a:r>
            <a:endParaRPr lang="en-US" altLang="ko-KR" sz="1400" b="0" i="0" u="none" strike="noStrike" kern="120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76A9A2-8DF1-4F6C-957E-27B2BEBE9967}"/>
              </a:ext>
            </a:extLst>
          </p:cNvPr>
          <p:cNvCxnSpPr/>
          <p:nvPr/>
        </p:nvCxnSpPr>
        <p:spPr>
          <a:xfrm>
            <a:off x="3610967" y="392088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6AEA50C-1A50-48B2-A2BB-ADB72F39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24" y="4322620"/>
            <a:ext cx="2534898" cy="14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80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할 일 목록 만들기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7-2-13.html)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81039"/>
              </p:ext>
            </p:extLst>
          </p:nvPr>
        </p:nvGraphicFramePr>
        <p:xfrm>
          <a:off x="1524000" y="1572965"/>
          <a:ext cx="559190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&lt;body&gt;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&lt;h1&gt;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 일 목록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&lt;input id="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&lt;button id="add-button"&gt;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추가하기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&lt;div id="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-list"&gt;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&lt;/div&gt;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&lt;/body&gt;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문서 객체를 가져옵니다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const input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('#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const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todoList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('#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-list')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const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addButton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('#add-button')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변수를 선언합니다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let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함수를 선언합니다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const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() =&gt; {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01BF6-643A-409A-BB2A-324FCC04897A}"/>
              </a:ext>
            </a:extLst>
          </p:cNvPr>
          <p:cNvSpPr txBox="1"/>
          <p:nvPr/>
        </p:nvSpPr>
        <p:spPr>
          <a:xfrm>
            <a:off x="6254628" y="5788584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45149-76E2-4883-8CF5-2411E4141F60}"/>
              </a:ext>
            </a:extLst>
          </p:cNvPr>
          <p:cNvSpPr txBox="1"/>
          <p:nvPr/>
        </p:nvSpPr>
        <p:spPr>
          <a:xfrm>
            <a:off x="5017477" y="4886385"/>
            <a:ext cx="3440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00" algn="just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이후에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removeTodo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함수에서 문서 객체를 쉽게 제거하기 위한 용도로 만든 변수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40C209-A53B-49F8-BDE5-6ADC7119D648}"/>
              </a:ext>
            </a:extLst>
          </p:cNvPr>
          <p:cNvCxnSpPr/>
          <p:nvPr/>
        </p:nvCxnSpPr>
        <p:spPr>
          <a:xfrm>
            <a:off x="3657600" y="5147995"/>
            <a:ext cx="1359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695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할 일 목록 만들기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7-2-13.html)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69857"/>
              </p:ext>
            </p:extLst>
          </p:nvPr>
        </p:nvGraphicFramePr>
        <p:xfrm>
          <a:off x="1524000" y="1676400"/>
          <a:ext cx="559190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 양식에 내용이 없으면 추가하지 않습니다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input.value.trim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=== '')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  alert('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 일을 입력해주세요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    return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문서 객체를 설정합니다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    const item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document.createElement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('div')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    const checkbox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document.createElement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('input’)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    const text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document.createElement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('span')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    const button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document.createElement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('button')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문서 객체를 식별할 키를 생성합니다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    const key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keyCount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96CA4A-CA97-497B-92D6-67A1475B6509}"/>
              </a:ext>
            </a:extLst>
          </p:cNvPr>
          <p:cNvSpPr txBox="1"/>
          <p:nvPr/>
        </p:nvSpPr>
        <p:spPr>
          <a:xfrm>
            <a:off x="1439061" y="1569348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E8EAC-1E33-4B96-A8B4-9BA7D2E7F5E1}"/>
              </a:ext>
            </a:extLst>
          </p:cNvPr>
          <p:cNvSpPr txBox="1"/>
          <p:nvPr/>
        </p:nvSpPr>
        <p:spPr>
          <a:xfrm>
            <a:off x="4922741" y="4692777"/>
            <a:ext cx="3728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00" algn="just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이후에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removeTodo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함수에서 문서 객체를</a:t>
            </a:r>
          </a:p>
          <a:p>
            <a:pPr marR="1000" algn="just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쉽게 제거하기 위한 용도로 만든 변수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83D6D51C-85B1-4BC3-86B0-86B58ABE5367}"/>
              </a:ext>
            </a:extLst>
          </p:cNvPr>
          <p:cNvSpPr/>
          <p:nvPr/>
        </p:nvSpPr>
        <p:spPr>
          <a:xfrm>
            <a:off x="3798277" y="4818185"/>
            <a:ext cx="492369" cy="25790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E9A12F-6E96-47CD-9639-72E7CE6601BC}"/>
              </a:ext>
            </a:extLst>
          </p:cNvPr>
          <p:cNvCxnSpPr/>
          <p:nvPr/>
        </p:nvCxnSpPr>
        <p:spPr>
          <a:xfrm>
            <a:off x="4290646" y="4935416"/>
            <a:ext cx="52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1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DOMContentLoaded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이벤트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DOMContentLoaded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이벤트는 웹 브라우저가 문서 객체를 모두 읽고 나서 실행하는 이벤트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다음과 같이 코드를 구성하면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DOMContentLoaded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상태가 되었을 때 콜백 함수를 호출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DOMContentLoaded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이벤트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7-1-2.html)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84185"/>
              </p:ext>
            </p:extLst>
          </p:nvPr>
        </p:nvGraphicFramePr>
        <p:xfrm>
          <a:off x="1523999" y="2354707"/>
          <a:ext cx="587326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26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977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&lt;!DOCTYPE html&gt;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&lt;html&gt;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&lt;head&gt;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&lt;title&gt;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&lt;/title&gt;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이벤트를 연결합니다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h1 = (text) =&gt; `&lt;h1&gt;${text}&lt;/h1&gt;`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document.body.innerHTML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+= h1('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이벤트 발생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&lt;/head&gt;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&lt;/body&gt;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&lt;/html&gt;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15DBB7-842B-48A1-B28F-3D36E629FD5B}"/>
              </a:ext>
            </a:extLst>
          </p:cNvPr>
          <p:cNvSpPr txBox="1"/>
          <p:nvPr/>
        </p:nvSpPr>
        <p:spPr>
          <a:xfrm>
            <a:off x="5870585" y="4325816"/>
            <a:ext cx="4577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문서 객체를 모두 읽어들이면</a:t>
            </a:r>
            <a:r>
              <a:rPr lang="en-US" altLang="ko-KR" sz="1400" b="0" dirty="0">
                <a:solidFill>
                  <a:srgbClr val="FF0000"/>
                </a:solidFill>
              </a:rPr>
              <a:t>(</a:t>
            </a:r>
            <a:r>
              <a:rPr lang="en-US" altLang="ko-KR" sz="1400" b="0" dirty="0" err="1">
                <a:solidFill>
                  <a:srgbClr val="FF0000"/>
                </a:solidFill>
              </a:rPr>
              <a:t>DOMContentLoaded</a:t>
            </a:r>
            <a:r>
              <a:rPr lang="en-US" altLang="ko-KR" sz="1400" b="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b="0" dirty="0">
                <a:solidFill>
                  <a:srgbClr val="FF0000"/>
                </a:solidFill>
              </a:rPr>
              <a:t>이 콜백 함수가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C157DC-DB0C-4D43-82F5-622DECAF8EBC}"/>
              </a:ext>
            </a:extLst>
          </p:cNvPr>
          <p:cNvCxnSpPr/>
          <p:nvPr/>
        </p:nvCxnSpPr>
        <p:spPr>
          <a:xfrm>
            <a:off x="2016369" y="4330739"/>
            <a:ext cx="49471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4931858-08B6-402F-A437-418CD9F80E34}"/>
              </a:ext>
            </a:extLst>
          </p:cNvPr>
          <p:cNvSpPr/>
          <p:nvPr/>
        </p:nvSpPr>
        <p:spPr>
          <a:xfrm>
            <a:off x="4138246" y="4325816"/>
            <a:ext cx="1735016" cy="234461"/>
          </a:xfrm>
          <a:custGeom>
            <a:avLst/>
            <a:gdLst>
              <a:gd name="connsiteX0" fmla="*/ 0 w 1735016"/>
              <a:gd name="connsiteY0" fmla="*/ 0 h 234461"/>
              <a:gd name="connsiteX1" fmla="*/ 0 w 1735016"/>
              <a:gd name="connsiteY1" fmla="*/ 199292 h 234461"/>
              <a:gd name="connsiteX2" fmla="*/ 1735016 w 1735016"/>
              <a:gd name="connsiteY2" fmla="*/ 199292 h 234461"/>
              <a:gd name="connsiteX3" fmla="*/ 1735016 w 1735016"/>
              <a:gd name="connsiteY3" fmla="*/ 234461 h 2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5016" h="234461">
                <a:moveTo>
                  <a:pt x="0" y="0"/>
                </a:moveTo>
                <a:lnTo>
                  <a:pt x="0" y="199292"/>
                </a:lnTo>
                <a:lnTo>
                  <a:pt x="1735016" y="199292"/>
                </a:lnTo>
                <a:lnTo>
                  <a:pt x="1735016" y="234461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FF23D1-8090-466C-B61E-E3701D06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014" y="5044889"/>
            <a:ext cx="39719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060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할 일 목록 만들기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7-2-13.html)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29323"/>
              </p:ext>
            </p:extLst>
          </p:nvPr>
        </p:nvGraphicFramePr>
        <p:xfrm>
          <a:off x="1524000" y="1572965"/>
          <a:ext cx="559190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item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조작하고 추가합니다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item.setAttribute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('data-key', key)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item.appendChild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(checkbox)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item.appendChild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(text)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item.appendChild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(button)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todoList.appendChild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(item)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checkbox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조작합니다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checkbox.type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'checkbox'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('change', (event) =&gt;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item.style.textDecoration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          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event.target.checked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? 'line-through' : ''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  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text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조작합니다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fr-FR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       </a:t>
                      </a:r>
                      <a:r>
                        <a:rPr lang="fr-FR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text.textContent</a:t>
                      </a:r>
                      <a:r>
                        <a:rPr lang="fr-FR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</a:t>
                      </a:r>
                      <a:r>
                        <a:rPr lang="fr-FR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button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조작합니다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button.textContent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제거하기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button.addEventListener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('click', () =&gt;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       }) </a:t>
                      </a:r>
                      <a:endParaRPr lang="en-US" altLang="ko-KR" sz="105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96CA4A-CA97-497B-92D6-67A1475B6509}"/>
              </a:ext>
            </a:extLst>
          </p:cNvPr>
          <p:cNvSpPr txBox="1"/>
          <p:nvPr/>
        </p:nvSpPr>
        <p:spPr>
          <a:xfrm>
            <a:off x="1396269" y="1537264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0A5D6-5EC4-4334-A0E4-A9A3E1F2A6D7}"/>
              </a:ext>
            </a:extLst>
          </p:cNvPr>
          <p:cNvSpPr txBox="1"/>
          <p:nvPr/>
        </p:nvSpPr>
        <p:spPr>
          <a:xfrm>
            <a:off x="6236732" y="1750356"/>
            <a:ext cx="23212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00" algn="just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&lt;div data-key="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숫자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"&gt;</a:t>
            </a:r>
          </a:p>
          <a:p>
            <a:pPr marR="1000" algn="just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   &lt;input&gt;</a:t>
            </a:r>
          </a:p>
          <a:p>
            <a:pPr marR="1000" algn="just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   &lt;span&gt;&lt;/span&gt;</a:t>
            </a:r>
          </a:p>
          <a:p>
            <a:pPr marR="1000" algn="just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   &lt;button&gt;&lt;/button&gt;</a:t>
            </a:r>
          </a:p>
          <a:p>
            <a:pPr marR="1000" algn="just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&lt;/div&gt;</a:t>
            </a:r>
          </a:p>
          <a:p>
            <a:pPr marR="1000" algn="just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형태를 구성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6409B0F4-8FAD-479E-A176-B8B06301A877}"/>
              </a:ext>
            </a:extLst>
          </p:cNvPr>
          <p:cNvSpPr/>
          <p:nvPr/>
        </p:nvSpPr>
        <p:spPr>
          <a:xfrm>
            <a:off x="5018429" y="1814263"/>
            <a:ext cx="492369" cy="1257183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A8064-ABB8-4919-8CC1-CBF8577AB1A8}"/>
              </a:ext>
            </a:extLst>
          </p:cNvPr>
          <p:cNvCxnSpPr/>
          <p:nvPr/>
        </p:nvCxnSpPr>
        <p:spPr>
          <a:xfrm>
            <a:off x="5510798" y="2388694"/>
            <a:ext cx="52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F6860-1F70-412D-AD5B-E7179DC8D182}"/>
              </a:ext>
            </a:extLst>
          </p:cNvPr>
          <p:cNvSpPr txBox="1"/>
          <p:nvPr/>
        </p:nvSpPr>
        <p:spPr>
          <a:xfrm>
            <a:off x="6499009" y="3312742"/>
            <a:ext cx="2321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&lt;input type="checkbox"&gt;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형태를 구성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7BDB44-31B8-483D-B9F0-60943F692695}"/>
              </a:ext>
            </a:extLst>
          </p:cNvPr>
          <p:cNvCxnSpPr>
            <a:cxnSpLocks/>
          </p:cNvCxnSpPr>
          <p:nvPr/>
        </p:nvCxnSpPr>
        <p:spPr>
          <a:xfrm>
            <a:off x="4142631" y="3631348"/>
            <a:ext cx="2205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37174E-3F9C-42E0-B909-4108A97D68D2}"/>
              </a:ext>
            </a:extLst>
          </p:cNvPr>
          <p:cNvSpPr txBox="1"/>
          <p:nvPr/>
        </p:nvSpPr>
        <p:spPr>
          <a:xfrm>
            <a:off x="6454991" y="3988998"/>
            <a:ext cx="33357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체크 박스를 클릭하면 선을 그어줌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1F6FAD69-C0DB-41F4-94A6-B59462196FBC}"/>
              </a:ext>
            </a:extLst>
          </p:cNvPr>
          <p:cNvSpPr/>
          <p:nvPr/>
        </p:nvSpPr>
        <p:spPr>
          <a:xfrm>
            <a:off x="5446807" y="3760716"/>
            <a:ext cx="492369" cy="84645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241DF1-B508-4FEB-927B-B7662BCB41FE}"/>
              </a:ext>
            </a:extLst>
          </p:cNvPr>
          <p:cNvCxnSpPr/>
          <p:nvPr/>
        </p:nvCxnSpPr>
        <p:spPr>
          <a:xfrm>
            <a:off x="5939176" y="4113213"/>
            <a:ext cx="52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35CF86-7420-4D69-986A-7244ED36E7D7}"/>
              </a:ext>
            </a:extLst>
          </p:cNvPr>
          <p:cNvSpPr txBox="1"/>
          <p:nvPr/>
        </p:nvSpPr>
        <p:spPr>
          <a:xfrm>
            <a:off x="5018538" y="4868219"/>
            <a:ext cx="3335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&lt;span&gt;</a:t>
            </a:r>
            <a:r>
              <a:rPr lang="ko-KR" altLang="en-US" sz="1400" dirty="0">
                <a:solidFill>
                  <a:srgbClr val="FF0000"/>
                </a:solidFill>
              </a:rPr>
              <a:t>글자</a:t>
            </a:r>
            <a:r>
              <a:rPr lang="en-US" altLang="ko-KR" sz="1400" dirty="0">
                <a:solidFill>
                  <a:srgbClr val="FF0000"/>
                </a:solidFill>
              </a:rPr>
              <a:t>&lt;/span&gt;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형태를 구성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809A25-974F-4CE3-BC86-45C02478BA0F}"/>
              </a:ext>
            </a:extLst>
          </p:cNvPr>
          <p:cNvCxnSpPr/>
          <p:nvPr/>
        </p:nvCxnSpPr>
        <p:spPr>
          <a:xfrm>
            <a:off x="4493768" y="5165995"/>
            <a:ext cx="52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AB506C-0B9A-4477-BCFB-BC2242269E4C}"/>
              </a:ext>
            </a:extLst>
          </p:cNvPr>
          <p:cNvSpPr txBox="1"/>
          <p:nvPr/>
        </p:nvSpPr>
        <p:spPr>
          <a:xfrm>
            <a:off x="5543090" y="5763116"/>
            <a:ext cx="3335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&lt;button&gt;</a:t>
            </a:r>
            <a:r>
              <a:rPr lang="ko-KR" altLang="en-US" sz="1400" dirty="0">
                <a:solidFill>
                  <a:srgbClr val="FF0000"/>
                </a:solidFill>
              </a:rPr>
              <a:t>제거하기</a:t>
            </a:r>
            <a:r>
              <a:rPr lang="en-US" altLang="ko-KR" sz="1400" dirty="0">
                <a:solidFill>
                  <a:srgbClr val="FF0000"/>
                </a:solidFill>
              </a:rPr>
              <a:t>&lt;/button&gt;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형태를 구성</a:t>
            </a:r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5AFF9E50-EB9E-4A1A-83A9-8A4410DB2122}"/>
              </a:ext>
            </a:extLst>
          </p:cNvPr>
          <p:cNvSpPr/>
          <p:nvPr/>
        </p:nvSpPr>
        <p:spPr>
          <a:xfrm>
            <a:off x="4532461" y="5616459"/>
            <a:ext cx="492369" cy="84645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98048-E315-4B04-8A69-31CAB9934B46}"/>
              </a:ext>
            </a:extLst>
          </p:cNvPr>
          <p:cNvCxnSpPr/>
          <p:nvPr/>
        </p:nvCxnSpPr>
        <p:spPr>
          <a:xfrm>
            <a:off x="5018429" y="6026376"/>
            <a:ext cx="52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432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할 일 목록 만들기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7-2-13.html)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217672"/>
              </p:ext>
            </p:extLst>
          </p:nvPr>
        </p:nvGraphicFramePr>
        <p:xfrm>
          <a:off x="1524000" y="1625186"/>
          <a:ext cx="5943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endParaRPr lang="en-US" altLang="ko-KR" sz="13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       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 양식의 내용을 비웁니다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‘’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     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     const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removeTodo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(key) =&gt; {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       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식별 키로 문서 객체를 제거합니다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     const item =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(`[data-key="${key}"]`)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todoList.removeChild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(item)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     }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    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이벤트 연결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addButton.addEventListener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('click',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addTodo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input.addEventListener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73       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 양식에서 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키를 누르면 바로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addTodo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호출합니다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       const ENTER = 13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       if (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event.keyCode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=== ENTER) {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  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addTodo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       }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     })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   }) 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 &lt;/script&gt;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이벤트 활용</a:t>
            </a:r>
            <a:r>
              <a:rPr lang="en-US" altLang="ko-KR" sz="2400" dirty="0"/>
              <a:t>(27)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96CA4A-CA97-497B-92D6-67A1475B6509}"/>
              </a:ext>
            </a:extLst>
          </p:cNvPr>
          <p:cNvSpPr txBox="1"/>
          <p:nvPr/>
        </p:nvSpPr>
        <p:spPr>
          <a:xfrm>
            <a:off x="1380445" y="1537264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9536C-EB50-4D3B-8849-31B890B92A66}"/>
              </a:ext>
            </a:extLst>
          </p:cNvPr>
          <p:cNvSpPr txBox="1"/>
          <p:nvPr/>
        </p:nvSpPr>
        <p:spPr>
          <a:xfrm>
            <a:off x="6535108" y="3149805"/>
            <a:ext cx="3648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00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위에서 지정한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&lt;div data-key="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숫자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"&gt;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</a:t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</a:b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기반으로 요소를 찾고 제거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DB883CE2-6377-45EB-918E-B4EB51E321B3}"/>
              </a:ext>
            </a:extLst>
          </p:cNvPr>
          <p:cNvSpPr/>
          <p:nvPr/>
        </p:nvSpPr>
        <p:spPr>
          <a:xfrm>
            <a:off x="5978769" y="3247292"/>
            <a:ext cx="246185" cy="32824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989E45-50F4-4AD5-BC61-DB29E69679A3}"/>
              </a:ext>
            </a:extLst>
          </p:cNvPr>
          <p:cNvCxnSpPr/>
          <p:nvPr/>
        </p:nvCxnSpPr>
        <p:spPr>
          <a:xfrm>
            <a:off x="6224954" y="3429000"/>
            <a:ext cx="32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91FE4-3B06-4A6E-90D6-687BE1F5F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3949286"/>
            <a:ext cx="32194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780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글자 수 출력하기 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7-2-14.html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91950"/>
              </p:ext>
            </p:extLst>
          </p:nvPr>
        </p:nvGraphicFramePr>
        <p:xfrm>
          <a:off x="1524000" y="1177581"/>
          <a:ext cx="5943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h1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('h1')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let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('focus', (event) =&gt; {</a:t>
                      </a:r>
                      <a:endParaRPr lang="ko-KR" alt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  const length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textarea.value.length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  h1.textContent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 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${length}`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}, 50)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('blur', (event) =&gt; { </a:t>
                      </a:r>
                      <a:endParaRPr lang="ko-KR" altLang="en-US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clearInterval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&lt;h1&gt;&lt;/h1&gt;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알아보기①</a:t>
            </a:r>
            <a:r>
              <a:rPr lang="en-US" altLang="ko-KR" dirty="0"/>
              <a:t>] </a:t>
            </a:r>
            <a:r>
              <a:rPr lang="ko-KR" altLang="en-US" dirty="0"/>
              <a:t>타이머로 구현한 남은 글자 수 세기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7EAEC-1AF9-40A5-9BE5-86E5818B9BE9}"/>
              </a:ext>
            </a:extLst>
          </p:cNvPr>
          <p:cNvSpPr txBox="1"/>
          <p:nvPr/>
        </p:nvSpPr>
        <p:spPr>
          <a:xfrm>
            <a:off x="6408642" y="2698849"/>
            <a:ext cx="2064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입력 양식 활성화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19E24-4CA6-4340-8A21-6AF97B5DE23C}"/>
              </a:ext>
            </a:extLst>
          </p:cNvPr>
          <p:cNvSpPr txBox="1"/>
          <p:nvPr/>
        </p:nvSpPr>
        <p:spPr>
          <a:xfrm>
            <a:off x="6408642" y="4126583"/>
            <a:ext cx="29366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입력 양식 비활성화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DE2AC9-F799-428D-BDEA-33EB4E527CAB}"/>
              </a:ext>
            </a:extLst>
          </p:cNvPr>
          <p:cNvCxnSpPr/>
          <p:nvPr/>
        </p:nvCxnSpPr>
        <p:spPr>
          <a:xfrm>
            <a:off x="5956293" y="4280471"/>
            <a:ext cx="27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8BD348-28C6-4ED5-81A5-0FC8ACD3F3C4}"/>
              </a:ext>
            </a:extLst>
          </p:cNvPr>
          <p:cNvCxnSpPr/>
          <p:nvPr/>
        </p:nvCxnSpPr>
        <p:spPr>
          <a:xfrm>
            <a:off x="6025934" y="2814638"/>
            <a:ext cx="27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840E916-F577-4928-8AD8-06E97707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418" y="4290812"/>
            <a:ext cx="2668831" cy="17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9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웹 브라우저에 데이터를 저장하는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객체와 활용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localStorage.getItem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저장된 값을 추출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없으면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undefined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가 나옴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b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객체의 속성을 추출하는 일반적인 형태로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 또는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]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형태로 사용 할 수도 있음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localStorage.setItem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값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값을 저장</a:t>
            </a:r>
            <a:b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이전과 마찬가지로 객체에 속성을 지정하는 일반적인 형태를 사용할 수도 있음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localStorage.removeItem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특정 키의 값을 제거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localStorage.clear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():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저장된 모든 값을 제거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알아보기②</a:t>
            </a:r>
            <a:r>
              <a:rPr lang="en-US" altLang="ko-KR" dirty="0"/>
              <a:t>] </a:t>
            </a:r>
            <a:r>
              <a:rPr lang="en-US" altLang="ko-KR" dirty="0" err="1"/>
              <a:t>localStorage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159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웹 브라우저에 데이터를 저장하는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객체와 활용하기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7-2-15.html)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02663"/>
              </p:ext>
            </p:extLst>
          </p:nvPr>
        </p:nvGraphicFramePr>
        <p:xfrm>
          <a:off x="1524000" y="1177581"/>
          <a:ext cx="5943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6878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DOMContentLoaded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 p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('p')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 input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const button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('button')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savedValue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localStorage.getItem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localStorage.input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도 가능합니다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if 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savedValue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savedValue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p.textContent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실행 때의 마지막 값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savedValue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const value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event.currentTarget.value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알아보기②</a:t>
            </a:r>
            <a:r>
              <a:rPr lang="en-US" altLang="ko-KR" dirty="0"/>
              <a:t>] </a:t>
            </a:r>
            <a:r>
              <a:rPr lang="en-US" altLang="ko-KR" dirty="0" err="1"/>
              <a:t>localStorage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7EAEC-1AF9-40A5-9BE5-86E5818B9BE9}"/>
              </a:ext>
            </a:extLst>
          </p:cNvPr>
          <p:cNvSpPr txBox="1"/>
          <p:nvPr/>
        </p:nvSpPr>
        <p:spPr>
          <a:xfrm>
            <a:off x="6715655" y="2400254"/>
            <a:ext cx="3331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값을 읽을 때는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getItem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메소드를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8BD348-28C6-4ED5-81A5-0FC8ACD3F3C4}"/>
              </a:ext>
            </a:extLst>
          </p:cNvPr>
          <p:cNvCxnSpPr/>
          <p:nvPr/>
        </p:nvCxnSpPr>
        <p:spPr>
          <a:xfrm>
            <a:off x="7456149" y="759057"/>
            <a:ext cx="27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0C6C0E-8A5A-4402-9F24-0F801098B1CE}"/>
              </a:ext>
            </a:extLst>
          </p:cNvPr>
          <p:cNvSpPr txBox="1"/>
          <p:nvPr/>
        </p:nvSpPr>
        <p:spPr>
          <a:xfrm>
            <a:off x="5867766" y="5027440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27949D2-C27C-4ECD-BD77-94BAF9F30BF1}"/>
              </a:ext>
            </a:extLst>
          </p:cNvPr>
          <p:cNvSpPr/>
          <p:nvPr/>
        </p:nvSpPr>
        <p:spPr>
          <a:xfrm>
            <a:off x="4372708" y="2567354"/>
            <a:ext cx="2309446" cy="140677"/>
          </a:xfrm>
          <a:custGeom>
            <a:avLst/>
            <a:gdLst>
              <a:gd name="connsiteX0" fmla="*/ 0 w 2309446"/>
              <a:gd name="connsiteY0" fmla="*/ 140677 h 140677"/>
              <a:gd name="connsiteX1" fmla="*/ 0 w 2309446"/>
              <a:gd name="connsiteY1" fmla="*/ 0 h 140677"/>
              <a:gd name="connsiteX2" fmla="*/ 2309446 w 2309446"/>
              <a:gd name="connsiteY2" fmla="*/ 0 h 1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46" h="140677">
                <a:moveTo>
                  <a:pt x="0" y="140677"/>
                </a:moveTo>
                <a:lnTo>
                  <a:pt x="0" y="0"/>
                </a:lnTo>
                <a:lnTo>
                  <a:pt x="2309446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618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92007"/>
          </a:xfrm>
        </p:spPr>
        <p:txBody>
          <a:bodyPr>
            <a:normAutofit/>
          </a:bodyPr>
          <a:lstStyle/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웹 브라우저에 데이터를 저장하는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localStorage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객체와 활용하기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7-2-15.html)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9927614-3F3B-4094-B392-3A0980421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19110"/>
              </p:ext>
            </p:extLst>
          </p:nvPr>
        </p:nvGraphicFramePr>
        <p:xfrm>
          <a:off x="1512549" y="1397495"/>
          <a:ext cx="5943600" cy="4201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201507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localStorage.setItem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('input', value)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localStorage.input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value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도 가능합니다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('click',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localStorage.clear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input.value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''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&lt;body&gt;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&lt;p&gt;&lt;/p&gt;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&lt;button&gt;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지우기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&lt;input type="text"&gt;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알아보기②</a:t>
            </a:r>
            <a:r>
              <a:rPr lang="en-US" altLang="ko-KR" dirty="0"/>
              <a:t>] </a:t>
            </a:r>
            <a:r>
              <a:rPr lang="en-US" altLang="ko-KR" dirty="0" err="1"/>
              <a:t>localStorage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7EAEC-1AF9-40A5-9BE5-86E5818B9BE9}"/>
              </a:ext>
            </a:extLst>
          </p:cNvPr>
          <p:cNvSpPr txBox="1"/>
          <p:nvPr/>
        </p:nvSpPr>
        <p:spPr>
          <a:xfrm>
            <a:off x="5310080" y="2903636"/>
            <a:ext cx="3572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값을 모두 제거할 때는 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clear()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메소드를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4E957-9AB5-4D28-B71C-052D9D7C8CC0}"/>
              </a:ext>
            </a:extLst>
          </p:cNvPr>
          <p:cNvSpPr txBox="1"/>
          <p:nvPr/>
        </p:nvSpPr>
        <p:spPr>
          <a:xfrm>
            <a:off x="1392168" y="1258997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7F3838-6DAA-4CB2-8355-067DBE48B480}"/>
              </a:ext>
            </a:extLst>
          </p:cNvPr>
          <p:cNvCxnSpPr/>
          <p:nvPr/>
        </p:nvCxnSpPr>
        <p:spPr>
          <a:xfrm>
            <a:off x="3971925" y="3057525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4727FD-1EB3-429E-8B51-BDE5253E404A}"/>
              </a:ext>
            </a:extLst>
          </p:cNvPr>
          <p:cNvSpPr txBox="1"/>
          <p:nvPr/>
        </p:nvSpPr>
        <p:spPr>
          <a:xfrm>
            <a:off x="6096000" y="1705433"/>
            <a:ext cx="3572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값을 저장할 때는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setItem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메소드를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A1D4C5-550D-4D3B-B209-26F7EF4AB856}"/>
              </a:ext>
            </a:extLst>
          </p:cNvPr>
          <p:cNvCxnSpPr/>
          <p:nvPr/>
        </p:nvCxnSpPr>
        <p:spPr>
          <a:xfrm>
            <a:off x="5310080" y="1819212"/>
            <a:ext cx="74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24AA2B3-45D6-427C-946F-EF6D351A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606" y="3972733"/>
            <a:ext cx="7096125" cy="19176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D162BF-6ED3-4BB4-9F0F-661A3CCB7996}"/>
              </a:ext>
            </a:extLst>
          </p:cNvPr>
          <p:cNvSpPr/>
          <p:nvPr/>
        </p:nvSpPr>
        <p:spPr>
          <a:xfrm>
            <a:off x="4709160" y="4678680"/>
            <a:ext cx="2811780" cy="935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F6ABED-DFBA-438C-A3C4-81DEDA49F309}"/>
              </a:ext>
            </a:extLst>
          </p:cNvPr>
          <p:cNvSpPr/>
          <p:nvPr/>
        </p:nvSpPr>
        <p:spPr>
          <a:xfrm>
            <a:off x="7714093" y="5072115"/>
            <a:ext cx="2811780" cy="71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36A0F3-7126-4531-A374-EF52E9F398C0}"/>
              </a:ext>
            </a:extLst>
          </p:cNvPr>
          <p:cNvSpPr txBox="1"/>
          <p:nvPr/>
        </p:nvSpPr>
        <p:spPr>
          <a:xfrm>
            <a:off x="4900726" y="4976957"/>
            <a:ext cx="2254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입력란에 글자를 입력하고 </a:t>
            </a:r>
            <a:b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새로 고침을 시도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DA5418-4D68-4839-97CF-37E2D83C0198}"/>
              </a:ext>
            </a:extLst>
          </p:cNvPr>
          <p:cNvSpPr txBox="1"/>
          <p:nvPr/>
        </p:nvSpPr>
        <p:spPr>
          <a:xfrm>
            <a:off x="7428078" y="5423566"/>
            <a:ext cx="3842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새로 고침 후에도 입력 내용이 그대로 남아있음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2ED69E-2049-42E6-BDCC-68BC4FCB53E5}"/>
              </a:ext>
            </a:extLst>
          </p:cNvPr>
          <p:cNvCxnSpPr/>
          <p:nvPr/>
        </p:nvCxnSpPr>
        <p:spPr>
          <a:xfrm>
            <a:off x="5826369" y="4663463"/>
            <a:ext cx="0" cy="31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774DBD-E36E-4AFB-9ABE-77A65D501FD4}"/>
              </a:ext>
            </a:extLst>
          </p:cNvPr>
          <p:cNvCxnSpPr/>
          <p:nvPr/>
        </p:nvCxnSpPr>
        <p:spPr>
          <a:xfrm>
            <a:off x="8698523" y="5089213"/>
            <a:ext cx="0" cy="31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96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모델은 이벤트를 연결하는 방법을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객체는 이벤트 리스너의 첫 번째 매개변수로 이벤트와 관련된 정보가 들어 있음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발생 객체는 이벤트를 발생시킨 객체를 의미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객체의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currentTarget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속성을 사용해서 확인할 수 있음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이벤트 모델의 이름과 코드를 연결해보기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식별자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listener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는 이벤트 리스너</a:t>
            </a:r>
            <a:endParaRPr lang="en-US" altLang="ko-KR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A91D9-6363-4C2F-B3C7-529CF0CB953A}"/>
              </a:ext>
            </a:extLst>
          </p:cNvPr>
          <p:cNvSpPr/>
          <p:nvPr/>
        </p:nvSpPr>
        <p:spPr>
          <a:xfrm>
            <a:off x="1524000" y="3625005"/>
            <a:ext cx="3072954" cy="3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표준 이벤트 모델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1DEE89-70AB-4819-B300-896FBF37C23A}"/>
              </a:ext>
            </a:extLst>
          </p:cNvPr>
          <p:cNvSpPr/>
          <p:nvPr/>
        </p:nvSpPr>
        <p:spPr>
          <a:xfrm>
            <a:off x="1524000" y="3689331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B8DABA-8FD8-4DE6-920F-306FBF8A1C21}"/>
              </a:ext>
            </a:extLst>
          </p:cNvPr>
          <p:cNvSpPr/>
          <p:nvPr/>
        </p:nvSpPr>
        <p:spPr>
          <a:xfrm>
            <a:off x="1524000" y="4408105"/>
            <a:ext cx="3072954" cy="3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인라인 이벤트 모델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FBE43E-6A02-4E0E-8A6D-3F0D123B9257}"/>
              </a:ext>
            </a:extLst>
          </p:cNvPr>
          <p:cNvSpPr/>
          <p:nvPr/>
        </p:nvSpPr>
        <p:spPr>
          <a:xfrm>
            <a:off x="1524000" y="4472431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C2FE6-20F7-4E7A-9289-FE3D546B3BA5}"/>
              </a:ext>
            </a:extLst>
          </p:cNvPr>
          <p:cNvSpPr/>
          <p:nvPr/>
        </p:nvSpPr>
        <p:spPr>
          <a:xfrm>
            <a:off x="1524000" y="5168430"/>
            <a:ext cx="3072954" cy="3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고전 이벤트 모델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64D081-D58B-43AC-8A80-C8E8047265C6}"/>
              </a:ext>
            </a:extLst>
          </p:cNvPr>
          <p:cNvSpPr/>
          <p:nvPr/>
        </p:nvSpPr>
        <p:spPr>
          <a:xfrm>
            <a:off x="1524000" y="5232756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D3F4EF-84E3-467E-AF52-662A720EF5DF}"/>
              </a:ext>
            </a:extLst>
          </p:cNvPr>
          <p:cNvSpPr/>
          <p:nvPr/>
        </p:nvSpPr>
        <p:spPr>
          <a:xfrm>
            <a:off x="3803904" y="380667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AE90A1-A3C9-4229-AB2D-D280A5BD6CF5}"/>
              </a:ext>
            </a:extLst>
          </p:cNvPr>
          <p:cNvSpPr/>
          <p:nvPr/>
        </p:nvSpPr>
        <p:spPr>
          <a:xfrm>
            <a:off x="3803904" y="4588421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40DDF0-3979-488A-9ECD-11F04279ADDD}"/>
              </a:ext>
            </a:extLst>
          </p:cNvPr>
          <p:cNvSpPr/>
          <p:nvPr/>
        </p:nvSpPr>
        <p:spPr>
          <a:xfrm>
            <a:off x="3803904" y="5329524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6298567F-C3C5-4CD6-8D51-F31EB5FEE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45023"/>
              </p:ext>
            </p:extLst>
          </p:nvPr>
        </p:nvGraphicFramePr>
        <p:xfrm>
          <a:off x="5633937" y="3686600"/>
          <a:ext cx="46620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04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9683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document.body.onload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listener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88EC5CA-C3B0-4321-9827-17A6F51A0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80743"/>
              </p:ext>
            </p:extLst>
          </p:nvPr>
        </p:nvGraphicFramePr>
        <p:xfrm>
          <a:off x="5633937" y="5075178"/>
          <a:ext cx="46620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04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9683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document.body.addEventListener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('load',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listener)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51339222-7C19-499A-AA5F-D7C03616E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12557"/>
              </p:ext>
            </p:extLst>
          </p:nvPr>
        </p:nvGraphicFramePr>
        <p:xfrm>
          <a:off x="5633937" y="4304791"/>
          <a:ext cx="46620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04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9683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&lt;body onload="listener()"&gt;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F7BC83F4-2DF1-4E86-89C4-684BF45D5F36}"/>
              </a:ext>
            </a:extLst>
          </p:cNvPr>
          <p:cNvSpPr/>
          <p:nvPr/>
        </p:nvSpPr>
        <p:spPr>
          <a:xfrm>
            <a:off x="5029200" y="380667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4D99F0-A136-479B-A767-05357CE900DA}"/>
              </a:ext>
            </a:extLst>
          </p:cNvPr>
          <p:cNvSpPr/>
          <p:nvPr/>
        </p:nvSpPr>
        <p:spPr>
          <a:xfrm>
            <a:off x="5029200" y="4588421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F8D5B4-609D-4D88-913B-91931AE7B68F}"/>
              </a:ext>
            </a:extLst>
          </p:cNvPr>
          <p:cNvSpPr/>
          <p:nvPr/>
        </p:nvSpPr>
        <p:spPr>
          <a:xfrm>
            <a:off x="5029200" y="5329524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937286-2F28-41D3-B17F-38B7075A4D15}"/>
              </a:ext>
            </a:extLst>
          </p:cNvPr>
          <p:cNvSpPr/>
          <p:nvPr/>
        </p:nvSpPr>
        <p:spPr>
          <a:xfrm>
            <a:off x="5324610" y="3726308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B9EF-2663-428E-B42D-B02E355270AA}"/>
              </a:ext>
            </a:extLst>
          </p:cNvPr>
          <p:cNvSpPr/>
          <p:nvPr/>
        </p:nvSpPr>
        <p:spPr>
          <a:xfrm>
            <a:off x="5324610" y="4509408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27753D-4BA2-4F8E-BF0F-7FCBEA2FD773}"/>
              </a:ext>
            </a:extLst>
          </p:cNvPr>
          <p:cNvSpPr/>
          <p:nvPr/>
        </p:nvSpPr>
        <p:spPr>
          <a:xfrm>
            <a:off x="5324610" y="5269733"/>
            <a:ext cx="24384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351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중에서 체크 박스와 라디오 버튼 등 입력 양식의 체크 상태를 확인할 때 사용하는 속성을 고르면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selected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isChecked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checked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isSelected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중에서 체크 박스와 라디오 버튼 등 입력 양식의 체크 상태를 확인할 때 사용하는 속성을 고르면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중 기본 이벤트를 막는 메소드 이름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1257300" lvl="2" indent="-342900">
              <a:buAutoNum type="circleNumDbPlain"/>
            </a:pP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preventDefault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()	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prevent() 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removeDefault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()	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default(false)</a:t>
            </a:r>
          </a:p>
          <a:p>
            <a:pPr marL="1257300" lvl="2" indent="-342900">
              <a:buAutoNum type="circleNumDbPlain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중 이벤트 리스너 내부에서 이벤트 발생 객체를 찾는 코드로 알맞은 것을 모두 고르기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객체를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event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라고 가정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)</a:t>
            </a:r>
          </a:p>
          <a:p>
            <a:pPr marL="914400" lvl="2" indent="0">
              <a:buNone/>
            </a:pPr>
            <a:r>
              <a:rPr lang="ko-KR" altLang="ko-KR" dirty="0">
                <a:solidFill>
                  <a:srgbClr val="000000"/>
                </a:solidFill>
                <a:latin typeface="YoonV YoonMyungjo100Std_OTF"/>
              </a:rPr>
              <a:t>①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event.current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	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event.currentTarget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this		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this.currentTarget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1257300" lvl="2" indent="-342900">
              <a:buAutoNum type="circleNumDbPlain"/>
            </a:pP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0978279-E4DA-4B2A-8857-4B3CC96BD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82953"/>
              </p:ext>
            </p:extLst>
          </p:nvPr>
        </p:nvGraphicFramePr>
        <p:xfrm>
          <a:off x="1524000" y="2260548"/>
          <a:ext cx="8839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640">
                  <a:extLst>
                    <a:ext uri="{9D8B030D-6E8A-4147-A177-3AD203B41FA5}">
                      <a16:colId xmlns:a16="http://schemas.microsoft.com/office/drawing/2014/main" val="1387516330"/>
                    </a:ext>
                  </a:extLst>
                </a:gridCol>
                <a:gridCol w="5242560">
                  <a:extLst>
                    <a:ext uri="{9D8B030D-6E8A-4147-A177-3AD203B41FA5}">
                      <a16:colId xmlns:a16="http://schemas.microsoft.com/office/drawing/2014/main" val="1437391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contextmenu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입력 양식의 값이 변경될 때</a:t>
                      </a: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84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마우스 오른쪽 클릭 등으로 컨텍스트 메뉴를 출력할</a:t>
                      </a: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90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keyup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키보드 키가 떨어질 때</a:t>
                      </a: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26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blur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④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입력 양식의 초점이 해제될 때</a:t>
                      </a:r>
                    </a:p>
                  </a:txBody>
                  <a:tcPr marL="50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61321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2C7A3F17-B3EF-4E48-9830-B75D5C4CCAE5}"/>
              </a:ext>
            </a:extLst>
          </p:cNvPr>
          <p:cNvSpPr/>
          <p:nvPr/>
        </p:nvSpPr>
        <p:spPr>
          <a:xfrm>
            <a:off x="1682496" y="2382130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9786B7-FE66-4004-9DDC-D3AC6CAE0763}"/>
              </a:ext>
            </a:extLst>
          </p:cNvPr>
          <p:cNvSpPr/>
          <p:nvPr/>
        </p:nvSpPr>
        <p:spPr>
          <a:xfrm>
            <a:off x="1682496" y="2762292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CA5DE0-0667-4952-97ED-E609C333F1DF}"/>
              </a:ext>
            </a:extLst>
          </p:cNvPr>
          <p:cNvSpPr/>
          <p:nvPr/>
        </p:nvSpPr>
        <p:spPr>
          <a:xfrm>
            <a:off x="1687152" y="3107597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576072-13F0-4B6F-A694-A336464D82E9}"/>
              </a:ext>
            </a:extLst>
          </p:cNvPr>
          <p:cNvSpPr/>
          <p:nvPr/>
        </p:nvSpPr>
        <p:spPr>
          <a:xfrm>
            <a:off x="1682496" y="3458071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92EE4C-0FC0-452F-A9B0-315B91A18B75}"/>
              </a:ext>
            </a:extLst>
          </p:cNvPr>
          <p:cNvSpPr/>
          <p:nvPr/>
        </p:nvSpPr>
        <p:spPr>
          <a:xfrm>
            <a:off x="3453384" y="243214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38882E-FF07-448E-9306-CC04EF1BBDE5}"/>
              </a:ext>
            </a:extLst>
          </p:cNvPr>
          <p:cNvSpPr/>
          <p:nvPr/>
        </p:nvSpPr>
        <p:spPr>
          <a:xfrm>
            <a:off x="3453384" y="279790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B27DF5-E5E2-48D0-A6AF-24AC6C121E21}"/>
              </a:ext>
            </a:extLst>
          </p:cNvPr>
          <p:cNvSpPr/>
          <p:nvPr/>
        </p:nvSpPr>
        <p:spPr>
          <a:xfrm>
            <a:off x="3453384" y="314842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CA17DC-22BD-47DC-AA8A-F8CA059A61CA}"/>
              </a:ext>
            </a:extLst>
          </p:cNvPr>
          <p:cNvSpPr/>
          <p:nvPr/>
        </p:nvSpPr>
        <p:spPr>
          <a:xfrm>
            <a:off x="3453384" y="352942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29907E-CB8D-4C84-82CF-A8E7C1E0A80C}"/>
              </a:ext>
            </a:extLst>
          </p:cNvPr>
          <p:cNvSpPr/>
          <p:nvPr/>
        </p:nvSpPr>
        <p:spPr>
          <a:xfrm>
            <a:off x="5396484" y="242452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7D0786-A8EE-4A3C-823E-30DDC5DED151}"/>
              </a:ext>
            </a:extLst>
          </p:cNvPr>
          <p:cNvSpPr/>
          <p:nvPr/>
        </p:nvSpPr>
        <p:spPr>
          <a:xfrm>
            <a:off x="5396484" y="279028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22662-1D4D-45A3-B074-77D57C5EE789}"/>
              </a:ext>
            </a:extLst>
          </p:cNvPr>
          <p:cNvSpPr/>
          <p:nvPr/>
        </p:nvSpPr>
        <p:spPr>
          <a:xfrm>
            <a:off x="5396484" y="314080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BCEF16-4680-4E3F-8B52-033BD363D799}"/>
              </a:ext>
            </a:extLst>
          </p:cNvPr>
          <p:cNvSpPr/>
          <p:nvPr/>
        </p:nvSpPr>
        <p:spPr>
          <a:xfrm>
            <a:off x="5396484" y="3521809"/>
            <a:ext cx="70428" cy="70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924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본문에서 살펴본 입력 양식들을 활용해서 만들 수 있는 프로그램을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개만 생각해보기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간단한 프로그램이라도 좋으니 다양하게 발상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endParaRPr lang="en-US" altLang="ko-KR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E2E22-A02A-4130-9736-9A68C564922C}"/>
              </a:ext>
            </a:extLst>
          </p:cNvPr>
          <p:cNvSpPr/>
          <p:nvPr/>
        </p:nvSpPr>
        <p:spPr>
          <a:xfrm>
            <a:off x="1348154" y="2051538"/>
            <a:ext cx="9507415" cy="3991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304C1-40AA-48C5-9311-1C965E6F1254}"/>
              </a:ext>
            </a:extLst>
          </p:cNvPr>
          <p:cNvSpPr txBox="1"/>
          <p:nvPr/>
        </p:nvSpPr>
        <p:spPr>
          <a:xfrm>
            <a:off x="1524000" y="2165009"/>
            <a:ext cx="415498" cy="3180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ko-KR" altLang="en-US" dirty="0"/>
              <a:t>①</a:t>
            </a:r>
            <a:endParaRPr lang="en-US" altLang="ko-KR" dirty="0"/>
          </a:p>
          <a:p>
            <a:pPr>
              <a:lnSpc>
                <a:spcPts val="2700"/>
              </a:lnSpc>
            </a:pPr>
            <a:endParaRPr lang="en-US" altLang="ko-KR" dirty="0"/>
          </a:p>
          <a:p>
            <a:pPr>
              <a:lnSpc>
                <a:spcPts val="2700"/>
              </a:lnSpc>
            </a:pPr>
            <a:r>
              <a:rPr lang="ko-KR" altLang="en-US" dirty="0"/>
              <a:t>②</a:t>
            </a:r>
            <a:endParaRPr lang="en-US" altLang="ko-KR" dirty="0"/>
          </a:p>
          <a:p>
            <a:pPr>
              <a:lnSpc>
                <a:spcPts val="2700"/>
              </a:lnSpc>
            </a:pPr>
            <a:endParaRPr lang="en-US" altLang="ko-KR" dirty="0"/>
          </a:p>
          <a:p>
            <a:pPr>
              <a:lnSpc>
                <a:spcPts val="2700"/>
              </a:lnSpc>
            </a:pPr>
            <a:r>
              <a:rPr lang="ko-KR" altLang="en-US" dirty="0"/>
              <a:t>③</a:t>
            </a:r>
            <a:endParaRPr lang="en-US" altLang="ko-KR" dirty="0"/>
          </a:p>
          <a:p>
            <a:pPr>
              <a:lnSpc>
                <a:spcPts val="2700"/>
              </a:lnSpc>
            </a:pPr>
            <a:endParaRPr lang="en-US" altLang="ko-KR" dirty="0"/>
          </a:p>
          <a:p>
            <a:pPr>
              <a:lnSpc>
                <a:spcPts val="2700"/>
              </a:lnSpc>
            </a:pPr>
            <a:r>
              <a:rPr lang="ko-KR" altLang="en-US" dirty="0"/>
              <a:t>④</a:t>
            </a:r>
            <a:endParaRPr lang="en-US" altLang="ko-KR" dirty="0"/>
          </a:p>
          <a:p>
            <a:pPr>
              <a:lnSpc>
                <a:spcPts val="2700"/>
              </a:lnSpc>
            </a:pPr>
            <a:endParaRPr lang="en-US" altLang="ko-KR" dirty="0"/>
          </a:p>
          <a:p>
            <a:pPr>
              <a:lnSpc>
                <a:spcPts val="2700"/>
              </a:lnSpc>
            </a:pPr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1162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가져오기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document.body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코드를 사용하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여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문서의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body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요소 읽기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head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요소와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body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요소 내부에 만든 다른 요소들은 다음과 같은 별도의 메소드를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92428"/>
              </p:ext>
            </p:extLst>
          </p:nvPr>
        </p:nvGraphicFramePr>
        <p:xfrm>
          <a:off x="1524000" y="1603652"/>
          <a:ext cx="28018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729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document.head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document.body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document.title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6FEEE16-3410-4B12-BF9F-7A41F7027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43023"/>
              </p:ext>
            </p:extLst>
          </p:nvPr>
        </p:nvGraphicFramePr>
        <p:xfrm>
          <a:off x="1523999" y="3017520"/>
          <a:ext cx="436098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98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선택자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선택자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C4EB30-B50D-4B88-BD79-0AFFFAA91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96474"/>
              </p:ext>
            </p:extLst>
          </p:nvPr>
        </p:nvGraphicFramePr>
        <p:xfrm>
          <a:off x="1524000" y="3923274"/>
          <a:ext cx="7912100" cy="2000250"/>
        </p:xfrm>
        <a:graphic>
          <a:graphicData uri="http://schemas.openxmlformats.org/drawingml/2006/table">
            <a:tbl>
              <a:tblPr/>
              <a:tblGrid>
                <a:gridCol w="1590037">
                  <a:extLst>
                    <a:ext uri="{9D8B030D-6E8A-4147-A177-3AD203B41FA5}">
                      <a16:colId xmlns:a16="http://schemas.microsoft.com/office/drawing/2014/main" val="1365903254"/>
                    </a:ext>
                  </a:extLst>
                </a:gridCol>
                <a:gridCol w="2348558">
                  <a:extLst>
                    <a:ext uri="{9D8B030D-6E8A-4147-A177-3AD203B41FA5}">
                      <a16:colId xmlns:a16="http://schemas.microsoft.com/office/drawing/2014/main" val="3740770976"/>
                    </a:ext>
                  </a:extLst>
                </a:gridCol>
                <a:gridCol w="3973505">
                  <a:extLst>
                    <a:ext uri="{9D8B030D-6E8A-4147-A177-3AD203B41FA5}">
                      <a16:colId xmlns:a16="http://schemas.microsoft.com/office/drawing/2014/main" val="303732747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 형태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60483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태그를 가진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48116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속성을 가진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41915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속성을 가진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4662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속성 값을 갖고 있는 요소를 추출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02212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후손 선택자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_A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_A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아래에 있는 선택자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_B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선택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68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97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가져오기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querySelector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메소드를 사용해서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h1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태그를 추출하고 조작하기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querySelector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7-1-3.html)</a:t>
            </a: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06440"/>
              </p:ext>
            </p:extLst>
          </p:nvPr>
        </p:nvGraphicFramePr>
        <p:xfrm>
          <a:off x="1523999" y="1990334"/>
          <a:ext cx="566671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7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729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요소를 읽어들입니다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header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(‘h1’)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텍스트와 스타일을 변경합니다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header.textContent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'HEADERS’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header.style.color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'white'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header.style.backgroundColor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'black'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header.style.padding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'10px'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&lt;h1&gt;&lt;/h1&gt;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15DBB7-842B-48A1-B28F-3D36E629FD5B}"/>
              </a:ext>
            </a:extLst>
          </p:cNvPr>
          <p:cNvSpPr txBox="1"/>
          <p:nvPr/>
        </p:nvSpPr>
        <p:spPr>
          <a:xfrm>
            <a:off x="6241143" y="2769333"/>
            <a:ext cx="4577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 </a:t>
            </a:r>
            <a:r>
              <a:rPr lang="ko-KR" altLang="en-US" sz="1400" b="0" dirty="0">
                <a:solidFill>
                  <a:srgbClr val="FF0000"/>
                </a:solidFill>
              </a:rPr>
              <a:t>태그 이름으로 요소를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5AE84-0398-4013-97B6-C4A121725471}"/>
              </a:ext>
            </a:extLst>
          </p:cNvPr>
          <p:cNvCxnSpPr/>
          <p:nvPr/>
        </p:nvCxnSpPr>
        <p:spPr>
          <a:xfrm>
            <a:off x="5849815" y="2921732"/>
            <a:ext cx="312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F893AF6-851B-4951-898C-CD058811F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262" y="4252436"/>
            <a:ext cx="41148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5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가져오기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querySelctorAll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문서 객체 여러 개를 배열로 읽어들이는 함수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querySelectorAll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7-1-4.html)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27693"/>
              </p:ext>
            </p:extLst>
          </p:nvPr>
        </p:nvGraphicFramePr>
        <p:xfrm>
          <a:off x="1523999" y="1990334"/>
          <a:ext cx="5666713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7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458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</a:t>
                      </a:r>
                      <a:r>
                        <a:rPr lang="en-US" altLang="ko-KR" sz="1400" b="0" baseline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요소를 읽어들입니다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headers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document.querySelectorAll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텍스트와 스타일을 변경합니다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headers.forEach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((header)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header.textContent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'HEADERS’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'white’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header.style.backgroundColor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'black’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header.style.padding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'10px'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400" b="0" baseline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&lt;h1&gt;&lt;/h1&gt;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&lt;h1&gt;&lt;/h1&gt;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&lt;h1&gt;&lt;/h1&gt;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&lt;h1&gt;&lt;/h1&gt;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&lt;/body&gt;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15DBB7-842B-48A1-B28F-3D36E629FD5B}"/>
              </a:ext>
            </a:extLst>
          </p:cNvPr>
          <p:cNvSpPr txBox="1"/>
          <p:nvPr/>
        </p:nvSpPr>
        <p:spPr>
          <a:xfrm>
            <a:off x="5647866" y="2905783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태그 이름으로 요소를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BD4AC9-E7A0-4DB3-951C-FFC1CB7093B2}"/>
              </a:ext>
            </a:extLst>
          </p:cNvPr>
          <p:cNvCxnSpPr/>
          <p:nvPr/>
        </p:nvCxnSpPr>
        <p:spPr>
          <a:xfrm>
            <a:off x="5275385" y="2905783"/>
            <a:ext cx="18756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92AC33D-D01B-41F0-B752-793EBB5240C5}"/>
              </a:ext>
            </a:extLst>
          </p:cNvPr>
          <p:cNvSpPr/>
          <p:nvPr/>
        </p:nvSpPr>
        <p:spPr>
          <a:xfrm>
            <a:off x="5369169" y="2912696"/>
            <a:ext cx="328246" cy="128954"/>
          </a:xfrm>
          <a:custGeom>
            <a:avLst/>
            <a:gdLst>
              <a:gd name="connsiteX0" fmla="*/ 0 w 328246"/>
              <a:gd name="connsiteY0" fmla="*/ 0 h 128954"/>
              <a:gd name="connsiteX1" fmla="*/ 0 w 328246"/>
              <a:gd name="connsiteY1" fmla="*/ 128954 h 128954"/>
              <a:gd name="connsiteX2" fmla="*/ 328246 w 328246"/>
              <a:gd name="connsiteY2" fmla="*/ 128954 h 1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246" h="128954">
                <a:moveTo>
                  <a:pt x="0" y="0"/>
                </a:moveTo>
                <a:lnTo>
                  <a:pt x="0" y="128954"/>
                </a:lnTo>
                <a:lnTo>
                  <a:pt x="328246" y="12895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A10412-F8FE-41C2-B0F6-567123A3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3433833"/>
            <a:ext cx="42576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6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글자 조작하기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글자 조작하기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7-1-5.html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57716"/>
              </p:ext>
            </p:extLst>
          </p:nvPr>
        </p:nvGraphicFramePr>
        <p:xfrm>
          <a:off x="1524000" y="2602188"/>
          <a:ext cx="5666713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7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825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const a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('#a')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const b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('#b')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a.textContent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'&lt;h1&gt;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textContent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속성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&lt;/h1&gt;'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b.innerHTML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'&lt;h1&gt;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innerHTML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속성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&lt;/h1&gt;'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&lt;div id="a"&gt;&lt;/div&gt;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&lt;div id="b"&gt;&lt;/div&gt;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문서 객체 조작하기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15DBB7-842B-48A1-B28F-3D36E629FD5B}"/>
              </a:ext>
            </a:extLst>
          </p:cNvPr>
          <p:cNvSpPr txBox="1"/>
          <p:nvPr/>
        </p:nvSpPr>
        <p:spPr>
          <a:xfrm>
            <a:off x="6223556" y="3326948"/>
            <a:ext cx="246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특정 아이디로 요소를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25E626-2259-4F86-B738-4054289B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09127"/>
              </p:ext>
            </p:extLst>
          </p:nvPr>
        </p:nvGraphicFramePr>
        <p:xfrm>
          <a:off x="1524000" y="1196110"/>
          <a:ext cx="6324600" cy="1000125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val="2586140995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val="210035234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098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객체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textContent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입력된 문자열을 그대로 기입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4330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객체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innerHTML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입력된 문자열을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형식으로 기입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75492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AC835F94-EF4C-43E5-B74A-92A91737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713" y="4212568"/>
            <a:ext cx="2987852" cy="159054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BC89304-EA96-4331-8C79-5E5B4356C49B}"/>
              </a:ext>
            </a:extLst>
          </p:cNvPr>
          <p:cNvSpPr/>
          <p:nvPr/>
        </p:nvSpPr>
        <p:spPr>
          <a:xfrm>
            <a:off x="4965578" y="3509502"/>
            <a:ext cx="1262063" cy="95250"/>
          </a:xfrm>
          <a:custGeom>
            <a:avLst/>
            <a:gdLst>
              <a:gd name="connsiteX0" fmla="*/ 0 w 1723292"/>
              <a:gd name="connsiteY0" fmla="*/ 0 h 246185"/>
              <a:gd name="connsiteX1" fmla="*/ 644769 w 1723292"/>
              <a:gd name="connsiteY1" fmla="*/ 0 h 246185"/>
              <a:gd name="connsiteX2" fmla="*/ 1230923 w 1723292"/>
              <a:gd name="connsiteY2" fmla="*/ 246185 h 246185"/>
              <a:gd name="connsiteX3" fmla="*/ 1723292 w 1723292"/>
              <a:gd name="connsiteY3" fmla="*/ 0 h 246185"/>
              <a:gd name="connsiteX0" fmla="*/ 0 w 1723292"/>
              <a:gd name="connsiteY0" fmla="*/ 0 h 246185"/>
              <a:gd name="connsiteX1" fmla="*/ 644769 w 1723292"/>
              <a:gd name="connsiteY1" fmla="*/ 0 h 246185"/>
              <a:gd name="connsiteX2" fmla="*/ 1230923 w 1723292"/>
              <a:gd name="connsiteY2" fmla="*/ 246185 h 246185"/>
              <a:gd name="connsiteX3" fmla="*/ 1723292 w 1723292"/>
              <a:gd name="connsiteY3" fmla="*/ 0 h 246185"/>
              <a:gd name="connsiteX0" fmla="*/ 0 w 1383323"/>
              <a:gd name="connsiteY0" fmla="*/ 0 h 246185"/>
              <a:gd name="connsiteX1" fmla="*/ 304800 w 1383323"/>
              <a:gd name="connsiteY1" fmla="*/ 0 h 246185"/>
              <a:gd name="connsiteX2" fmla="*/ 890954 w 1383323"/>
              <a:gd name="connsiteY2" fmla="*/ 246185 h 246185"/>
              <a:gd name="connsiteX3" fmla="*/ 1383323 w 1383323"/>
              <a:gd name="connsiteY3" fmla="*/ 0 h 246185"/>
              <a:gd name="connsiteX0" fmla="*/ 0 w 1383323"/>
              <a:gd name="connsiteY0" fmla="*/ 0 h 144224"/>
              <a:gd name="connsiteX1" fmla="*/ 304800 w 1383323"/>
              <a:gd name="connsiteY1" fmla="*/ 0 h 144224"/>
              <a:gd name="connsiteX2" fmla="*/ 797734 w 1383323"/>
              <a:gd name="connsiteY2" fmla="*/ 144224 h 144224"/>
              <a:gd name="connsiteX3" fmla="*/ 1383323 w 1383323"/>
              <a:gd name="connsiteY3" fmla="*/ 0 h 144224"/>
              <a:gd name="connsiteX0" fmla="*/ 0 w 1350030"/>
              <a:gd name="connsiteY0" fmla="*/ 61176 h 206046"/>
              <a:gd name="connsiteX1" fmla="*/ 304800 w 1350030"/>
              <a:gd name="connsiteY1" fmla="*/ 61176 h 206046"/>
              <a:gd name="connsiteX2" fmla="*/ 797734 w 1350030"/>
              <a:gd name="connsiteY2" fmla="*/ 205400 h 206046"/>
              <a:gd name="connsiteX3" fmla="*/ 1350030 w 1350030"/>
              <a:gd name="connsiteY3" fmla="*/ 0 h 206046"/>
              <a:gd name="connsiteX0" fmla="*/ 0 w 1350030"/>
              <a:gd name="connsiteY0" fmla="*/ 61176 h 61177"/>
              <a:gd name="connsiteX1" fmla="*/ 304800 w 1350030"/>
              <a:gd name="connsiteY1" fmla="*/ 61176 h 61177"/>
              <a:gd name="connsiteX2" fmla="*/ 1350030 w 1350030"/>
              <a:gd name="connsiteY2" fmla="*/ 0 h 61177"/>
              <a:gd name="connsiteX0" fmla="*/ 0 w 1106991"/>
              <a:gd name="connsiteY0" fmla="*/ 280394 h 280393"/>
              <a:gd name="connsiteX1" fmla="*/ 304800 w 1106991"/>
              <a:gd name="connsiteY1" fmla="*/ 280394 h 280393"/>
              <a:gd name="connsiteX2" fmla="*/ 1106991 w 1106991"/>
              <a:gd name="connsiteY2" fmla="*/ 0 h 280393"/>
              <a:gd name="connsiteX0" fmla="*/ 0 w 1266728"/>
              <a:gd name="connsiteY0" fmla="*/ 280394 h 280395"/>
              <a:gd name="connsiteX1" fmla="*/ 304800 w 1266728"/>
              <a:gd name="connsiteY1" fmla="*/ 280394 h 280395"/>
              <a:gd name="connsiteX2" fmla="*/ 1228638 w 1266728"/>
              <a:gd name="connsiteY2" fmla="*/ 202115 h 280395"/>
              <a:gd name="connsiteX3" fmla="*/ 1106991 w 1266728"/>
              <a:gd name="connsiteY3" fmla="*/ 0 h 280395"/>
              <a:gd name="connsiteX0" fmla="*/ 0 w 1106991"/>
              <a:gd name="connsiteY0" fmla="*/ 280394 h 280393"/>
              <a:gd name="connsiteX1" fmla="*/ 304800 w 1106991"/>
              <a:gd name="connsiteY1" fmla="*/ 280394 h 280393"/>
              <a:gd name="connsiteX2" fmla="*/ 865745 w 1106991"/>
              <a:gd name="connsiteY2" fmla="*/ 227606 h 280393"/>
              <a:gd name="connsiteX3" fmla="*/ 1106991 w 1106991"/>
              <a:gd name="connsiteY3" fmla="*/ 0 h 280393"/>
              <a:gd name="connsiteX0" fmla="*/ 0 w 1296761"/>
              <a:gd name="connsiteY0" fmla="*/ 152944 h 152944"/>
              <a:gd name="connsiteX1" fmla="*/ 304800 w 1296761"/>
              <a:gd name="connsiteY1" fmla="*/ 152944 h 152944"/>
              <a:gd name="connsiteX2" fmla="*/ 865745 w 1296761"/>
              <a:gd name="connsiteY2" fmla="*/ 100156 h 152944"/>
              <a:gd name="connsiteX3" fmla="*/ 1296761 w 1296761"/>
              <a:gd name="connsiteY3" fmla="*/ 2 h 152944"/>
              <a:gd name="connsiteX0" fmla="*/ 0 w 1296761"/>
              <a:gd name="connsiteY0" fmla="*/ 152942 h 152942"/>
              <a:gd name="connsiteX1" fmla="*/ 304800 w 1296761"/>
              <a:gd name="connsiteY1" fmla="*/ 152942 h 152942"/>
              <a:gd name="connsiteX2" fmla="*/ 729244 w 1296761"/>
              <a:gd name="connsiteY2" fmla="*/ 115449 h 152942"/>
              <a:gd name="connsiteX3" fmla="*/ 1296761 w 1296761"/>
              <a:gd name="connsiteY3" fmla="*/ 0 h 152942"/>
              <a:gd name="connsiteX0" fmla="*/ 0 w 1296761"/>
              <a:gd name="connsiteY0" fmla="*/ 152942 h 152942"/>
              <a:gd name="connsiteX1" fmla="*/ 304800 w 1296761"/>
              <a:gd name="connsiteY1" fmla="*/ 152942 h 152942"/>
              <a:gd name="connsiteX2" fmla="*/ 729244 w 1296761"/>
              <a:gd name="connsiteY2" fmla="*/ 115449 h 152942"/>
              <a:gd name="connsiteX3" fmla="*/ 1296761 w 1296761"/>
              <a:gd name="connsiteY3" fmla="*/ 0 h 152942"/>
              <a:gd name="connsiteX0" fmla="*/ 0 w 1296761"/>
              <a:gd name="connsiteY0" fmla="*/ 152942 h 152942"/>
              <a:gd name="connsiteX1" fmla="*/ 304800 w 1296761"/>
              <a:gd name="connsiteY1" fmla="*/ 152942 h 152942"/>
              <a:gd name="connsiteX2" fmla="*/ 729244 w 1296761"/>
              <a:gd name="connsiteY2" fmla="*/ 115449 h 152942"/>
              <a:gd name="connsiteX3" fmla="*/ 1296761 w 1296761"/>
              <a:gd name="connsiteY3" fmla="*/ 0 h 152942"/>
              <a:gd name="connsiteX0" fmla="*/ 0 w 1296761"/>
              <a:gd name="connsiteY0" fmla="*/ 152942 h 152942"/>
              <a:gd name="connsiteX1" fmla="*/ 304800 w 1296761"/>
              <a:gd name="connsiteY1" fmla="*/ 152942 h 152942"/>
              <a:gd name="connsiteX2" fmla="*/ 1296761 w 1296761"/>
              <a:gd name="connsiteY2" fmla="*/ 0 h 152942"/>
              <a:gd name="connsiteX0" fmla="*/ 0 w 1323395"/>
              <a:gd name="connsiteY0" fmla="*/ 152942 h 152942"/>
              <a:gd name="connsiteX1" fmla="*/ 304800 w 1323395"/>
              <a:gd name="connsiteY1" fmla="*/ 152942 h 152942"/>
              <a:gd name="connsiteX2" fmla="*/ 1323395 w 1323395"/>
              <a:gd name="connsiteY2" fmla="*/ 0 h 15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95" h="152942">
                <a:moveTo>
                  <a:pt x="0" y="152942"/>
                </a:moveTo>
                <a:lnTo>
                  <a:pt x="304800" y="152942"/>
                </a:lnTo>
                <a:cubicBezTo>
                  <a:pt x="520927" y="127452"/>
                  <a:pt x="1116737" y="31863"/>
                  <a:pt x="132339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BDEFBCB-A8DC-4407-8673-6507D8B1C4F2}"/>
              </a:ext>
            </a:extLst>
          </p:cNvPr>
          <p:cNvSpPr/>
          <p:nvPr/>
        </p:nvSpPr>
        <p:spPr>
          <a:xfrm flipV="1">
            <a:off x="4965578" y="3356921"/>
            <a:ext cx="1287463" cy="101600"/>
          </a:xfrm>
          <a:custGeom>
            <a:avLst/>
            <a:gdLst>
              <a:gd name="connsiteX0" fmla="*/ 0 w 1723292"/>
              <a:gd name="connsiteY0" fmla="*/ 0 h 246185"/>
              <a:gd name="connsiteX1" fmla="*/ 644769 w 1723292"/>
              <a:gd name="connsiteY1" fmla="*/ 0 h 246185"/>
              <a:gd name="connsiteX2" fmla="*/ 1230923 w 1723292"/>
              <a:gd name="connsiteY2" fmla="*/ 246185 h 246185"/>
              <a:gd name="connsiteX3" fmla="*/ 1723292 w 1723292"/>
              <a:gd name="connsiteY3" fmla="*/ 0 h 246185"/>
              <a:gd name="connsiteX0" fmla="*/ 0 w 1723292"/>
              <a:gd name="connsiteY0" fmla="*/ 0 h 246185"/>
              <a:gd name="connsiteX1" fmla="*/ 644769 w 1723292"/>
              <a:gd name="connsiteY1" fmla="*/ 0 h 246185"/>
              <a:gd name="connsiteX2" fmla="*/ 1230923 w 1723292"/>
              <a:gd name="connsiteY2" fmla="*/ 246185 h 246185"/>
              <a:gd name="connsiteX3" fmla="*/ 1723292 w 1723292"/>
              <a:gd name="connsiteY3" fmla="*/ 0 h 246185"/>
              <a:gd name="connsiteX0" fmla="*/ 0 w 1383323"/>
              <a:gd name="connsiteY0" fmla="*/ 0 h 246185"/>
              <a:gd name="connsiteX1" fmla="*/ 304800 w 1383323"/>
              <a:gd name="connsiteY1" fmla="*/ 0 h 246185"/>
              <a:gd name="connsiteX2" fmla="*/ 890954 w 1383323"/>
              <a:gd name="connsiteY2" fmla="*/ 246185 h 246185"/>
              <a:gd name="connsiteX3" fmla="*/ 1383323 w 1383323"/>
              <a:gd name="connsiteY3" fmla="*/ 0 h 246185"/>
              <a:gd name="connsiteX0" fmla="*/ 0 w 1383323"/>
              <a:gd name="connsiteY0" fmla="*/ 73836 h 97702"/>
              <a:gd name="connsiteX1" fmla="*/ 304800 w 1383323"/>
              <a:gd name="connsiteY1" fmla="*/ 73836 h 97702"/>
              <a:gd name="connsiteX2" fmla="*/ 851003 w 1383323"/>
              <a:gd name="connsiteY2" fmla="*/ 0 h 97702"/>
              <a:gd name="connsiteX3" fmla="*/ 1383323 w 1383323"/>
              <a:gd name="connsiteY3" fmla="*/ 73836 h 97702"/>
              <a:gd name="connsiteX0" fmla="*/ 0 w 1389982"/>
              <a:gd name="connsiteY0" fmla="*/ 232743 h 244544"/>
              <a:gd name="connsiteX1" fmla="*/ 304800 w 1389982"/>
              <a:gd name="connsiteY1" fmla="*/ 232743 h 244544"/>
              <a:gd name="connsiteX2" fmla="*/ 851003 w 1389982"/>
              <a:gd name="connsiteY2" fmla="*/ 158907 h 244544"/>
              <a:gd name="connsiteX3" fmla="*/ 1389982 w 1389982"/>
              <a:gd name="connsiteY3" fmla="*/ 0 h 244544"/>
              <a:gd name="connsiteX0" fmla="*/ 0 w 1389982"/>
              <a:gd name="connsiteY0" fmla="*/ 241533 h 253334"/>
              <a:gd name="connsiteX1" fmla="*/ 304800 w 1389982"/>
              <a:gd name="connsiteY1" fmla="*/ 241533 h 253334"/>
              <a:gd name="connsiteX2" fmla="*/ 851003 w 1389982"/>
              <a:gd name="connsiteY2" fmla="*/ 167697 h 253334"/>
              <a:gd name="connsiteX3" fmla="*/ 1389982 w 1389982"/>
              <a:gd name="connsiteY3" fmla="*/ 8790 h 253334"/>
              <a:gd name="connsiteX0" fmla="*/ 0 w 1389982"/>
              <a:gd name="connsiteY0" fmla="*/ 238910 h 276267"/>
              <a:gd name="connsiteX1" fmla="*/ 304800 w 1389982"/>
              <a:gd name="connsiteY1" fmla="*/ 238910 h 276267"/>
              <a:gd name="connsiteX2" fmla="*/ 338291 w 1389982"/>
              <a:gd name="connsiteY2" fmla="*/ 252353 h 276267"/>
              <a:gd name="connsiteX3" fmla="*/ 1389982 w 1389982"/>
              <a:gd name="connsiteY3" fmla="*/ 6167 h 276267"/>
              <a:gd name="connsiteX0" fmla="*/ 0 w 1350030"/>
              <a:gd name="connsiteY0" fmla="*/ 238910 h 276269"/>
              <a:gd name="connsiteX1" fmla="*/ 304800 w 1350030"/>
              <a:gd name="connsiteY1" fmla="*/ 238910 h 276269"/>
              <a:gd name="connsiteX2" fmla="*/ 338291 w 1350030"/>
              <a:gd name="connsiteY2" fmla="*/ 252353 h 276269"/>
              <a:gd name="connsiteX3" fmla="*/ 1350030 w 1350030"/>
              <a:gd name="connsiteY3" fmla="*/ 6167 h 276269"/>
              <a:gd name="connsiteX0" fmla="*/ 0 w 1350030"/>
              <a:gd name="connsiteY0" fmla="*/ 232743 h 270102"/>
              <a:gd name="connsiteX1" fmla="*/ 304800 w 1350030"/>
              <a:gd name="connsiteY1" fmla="*/ 232743 h 270102"/>
              <a:gd name="connsiteX2" fmla="*/ 338291 w 1350030"/>
              <a:gd name="connsiteY2" fmla="*/ 246186 h 270102"/>
              <a:gd name="connsiteX3" fmla="*/ 1350030 w 1350030"/>
              <a:gd name="connsiteY3" fmla="*/ 0 h 270102"/>
              <a:gd name="connsiteX0" fmla="*/ 0 w 1350030"/>
              <a:gd name="connsiteY0" fmla="*/ 232743 h 232744"/>
              <a:gd name="connsiteX1" fmla="*/ 304800 w 1350030"/>
              <a:gd name="connsiteY1" fmla="*/ 232743 h 232744"/>
              <a:gd name="connsiteX2" fmla="*/ 1350030 w 1350030"/>
              <a:gd name="connsiteY2" fmla="*/ 0 h 23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030" h="232744">
                <a:moveTo>
                  <a:pt x="0" y="232743"/>
                </a:moveTo>
                <a:lnTo>
                  <a:pt x="304800" y="232743"/>
                </a:lnTo>
                <a:cubicBezTo>
                  <a:pt x="529805" y="193953"/>
                  <a:pt x="1132274" y="48488"/>
                  <a:pt x="135003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1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25035</TotalTime>
  <Words>7830</Words>
  <Application>Microsoft Office PowerPoint</Application>
  <PresentationFormat>와이드스크린</PresentationFormat>
  <Paragraphs>1323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PCSJUS+RixVeryGoodPM</vt:lpstr>
      <vt:lpstr>YoonV YoonMyungjo100Std_OTF</vt:lpstr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PowerPoint 프레젠테이션</vt:lpstr>
      <vt:lpstr>Contents</vt:lpstr>
      <vt:lpstr>PowerPoint 프레젠테이션</vt:lpstr>
      <vt:lpstr>SECTION 7-1 문서 객체 조작하기(1)</vt:lpstr>
      <vt:lpstr>SECTION 7-1 문서 객체 조작하기(2)</vt:lpstr>
      <vt:lpstr>SECTION 7-1 문서 객체 조작하기(3)</vt:lpstr>
      <vt:lpstr>SECTION 7-1 문서 객체 조작하기(4)</vt:lpstr>
      <vt:lpstr>SECTION 7-1 문서 객체 조작하기(5)</vt:lpstr>
      <vt:lpstr>SECTION 7-1 문서 객체 조작하기(6)</vt:lpstr>
      <vt:lpstr>SECTION 7-1 문서 객체 조작하기(7)</vt:lpstr>
      <vt:lpstr>SECTION 7-1 문서 객체 조작하기(8)</vt:lpstr>
      <vt:lpstr>SECTION 7-1 문서 객체 조작하기(9)</vt:lpstr>
      <vt:lpstr>SECTION 7-1 문서 객체 조작하기(10)</vt:lpstr>
      <vt:lpstr>SECTION 7-1 문서 객체 조작하기(11)</vt:lpstr>
      <vt:lpstr>SECTION 7-1 문서 객체 조작하기(12)</vt:lpstr>
      <vt:lpstr>SECTION 7-1 문서 객체 조작하기(13)</vt:lpstr>
      <vt:lpstr>SECTION 7-1 문서 객체 조작하기(14)</vt:lpstr>
      <vt:lpstr>SECTION 7-1 문서 객체 조작하기(15)</vt:lpstr>
      <vt:lpstr>SECTION 7-1 문서 객체 조작하기(16)</vt:lpstr>
      <vt:lpstr>SECTION 7-1 문서 객체 조작하기(17)</vt:lpstr>
      <vt:lpstr>SECTION 7-1 문서 객체 조작하기(18)</vt:lpstr>
      <vt:lpstr>SECTION 7-1 문서 객체 조작하기(19)</vt:lpstr>
      <vt:lpstr>[마무리①]</vt:lpstr>
      <vt:lpstr>[마무리②]</vt:lpstr>
      <vt:lpstr>SECTION 7-2 이벤트 활용(1)</vt:lpstr>
      <vt:lpstr>SECTION 7-2 이벤트 활용(2)</vt:lpstr>
      <vt:lpstr>SECTION 7-2 이벤트 활용(3)</vt:lpstr>
      <vt:lpstr>SECTION 7-2 이벤트 활용(4)</vt:lpstr>
      <vt:lpstr>SECTION 7-2 이벤트 활용(5)</vt:lpstr>
      <vt:lpstr>SECTION 7-2 이벤트 활용(6)</vt:lpstr>
      <vt:lpstr>SECTION 7-2 이벤트 활용(7)</vt:lpstr>
      <vt:lpstr>SECTION 7-2 이벤트 활용(8)</vt:lpstr>
      <vt:lpstr>SECTION 7-2 이벤트 활용(09)</vt:lpstr>
      <vt:lpstr>SECTION 7-2 이벤트 활용(10)</vt:lpstr>
      <vt:lpstr>SECTION 7-2 이벤트 활용(11)</vt:lpstr>
      <vt:lpstr>SECTION 7-2 이벤트 활용(12)</vt:lpstr>
      <vt:lpstr>SECTION 7-2 이벤트 활용(13)</vt:lpstr>
      <vt:lpstr>SECTION 7-2 이벤트 활용(14)</vt:lpstr>
      <vt:lpstr>SECTION 7-2 이벤트 활용(15)</vt:lpstr>
      <vt:lpstr>SECTION 7-2 이벤트 활용(16)</vt:lpstr>
      <vt:lpstr>SECTION 7-2 이벤트 활용(17)</vt:lpstr>
      <vt:lpstr>SECTION 7-2 이벤트 활용(18)</vt:lpstr>
      <vt:lpstr>SECTION 7-2 이벤트 활용(19)</vt:lpstr>
      <vt:lpstr>SECTION 7-2 이벤트 활용(20)</vt:lpstr>
      <vt:lpstr>SECTION 7-2 이벤트 활용(21)</vt:lpstr>
      <vt:lpstr>SECTION 7-2 이벤트 활용(22)</vt:lpstr>
      <vt:lpstr>SECTION 7-2 이벤트 활용(23)</vt:lpstr>
      <vt:lpstr>SECTION 7-2 이벤트 활용(24)</vt:lpstr>
      <vt:lpstr>SECTION 7-2 이벤트 활용(25)</vt:lpstr>
      <vt:lpstr>SECTION 7-2 이벤트 활용(26)</vt:lpstr>
      <vt:lpstr>SECTION 7-2 이벤트 활용(27)</vt:lpstr>
      <vt:lpstr>[좀 더 알아보기①] 타이머로 구현한 남은 글자 수 세기</vt:lpstr>
      <vt:lpstr>[좀 더 알아보기②] localStorage 객체</vt:lpstr>
      <vt:lpstr>[좀 더 알아보기②] localStorage 객체</vt:lpstr>
      <vt:lpstr>[좀 더 알아보기②] localStorage 객체</vt:lpstr>
      <vt:lpstr>[마무리①]</vt:lpstr>
      <vt:lpstr>[마무리②]</vt:lpstr>
      <vt:lpstr>[마무리③]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공부하는 자바스크립트</dc:title>
  <cp:lastModifiedBy>Administrator</cp:lastModifiedBy>
  <cp:revision>5</cp:revision>
  <dcterms:created xsi:type="dcterms:W3CDTF">2020-01-31T07:25:46Z</dcterms:created>
  <dcterms:modified xsi:type="dcterms:W3CDTF">2021-06-10T11:27:59Z</dcterms:modified>
</cp:coreProperties>
</file>