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333" r:id="rId2"/>
    <p:sldId id="2345" r:id="rId3"/>
    <p:sldId id="2341" r:id="rId4"/>
    <p:sldId id="2383" r:id="rId5"/>
    <p:sldId id="2486" r:id="rId6"/>
    <p:sldId id="2487" r:id="rId7"/>
    <p:sldId id="2488" r:id="rId8"/>
    <p:sldId id="2489" r:id="rId9"/>
    <p:sldId id="2490" r:id="rId10"/>
    <p:sldId id="2491" r:id="rId11"/>
    <p:sldId id="2492" r:id="rId12"/>
    <p:sldId id="2493" r:id="rId13"/>
    <p:sldId id="2439" r:id="rId14"/>
    <p:sldId id="2494" r:id="rId15"/>
    <p:sldId id="2495" r:id="rId16"/>
    <p:sldId id="2496" r:id="rId17"/>
    <p:sldId id="2497" r:id="rId18"/>
    <p:sldId id="2498" r:id="rId19"/>
    <p:sldId id="2499" r:id="rId20"/>
    <p:sldId id="2500" r:id="rId21"/>
    <p:sldId id="2501" r:id="rId22"/>
    <p:sldId id="2469" r:id="rId23"/>
    <p:sldId id="2502" r:id="rId24"/>
    <p:sldId id="250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27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4" d="100"/>
          <a:sy n="114" d="100"/>
        </p:scale>
        <p:origin x="348" y="108"/>
      </p:cViewPr>
      <p:guideLst>
        <p:guide orient="horz" pos="2341"/>
        <p:guide pos="3840"/>
        <p:guide pos="3999"/>
        <p:guide orient="horz" pos="3543"/>
        <p:guide pos="960"/>
        <p:guide orient="horz" pos="1797"/>
        <p:guide orient="horz" pos="527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08 </a:t>
            </a:r>
            <a:r>
              <a:rPr lang="ko-KR" altLang="en-US" dirty="0"/>
              <a:t>예외 처리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62C32-4BFD-4AE7-9F0B-D9AE1102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finally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8-1-4.html)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95777"/>
              </p:ext>
            </p:extLst>
          </p:nvPr>
        </p:nvGraphicFramePr>
        <p:xfrm>
          <a:off x="1524000" y="1706126"/>
          <a:ext cx="43863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console.log("finally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52889-5F55-49A1-A403-447210875A6E}"/>
              </a:ext>
            </a:extLst>
          </p:cNvPr>
          <p:cNvSpPr txBox="1"/>
          <p:nvPr/>
        </p:nvSpPr>
        <p:spPr>
          <a:xfrm>
            <a:off x="6127541" y="3518684"/>
            <a:ext cx="3880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예외의 발생 여부와 상관 없이 무조건 실행됨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en-US" altLang="ko-KR" sz="1400" b="0" dirty="0">
                <a:solidFill>
                  <a:srgbClr val="FF0000"/>
                </a:solidFill>
              </a:rPr>
              <a:t>try </a:t>
            </a:r>
            <a:r>
              <a:rPr lang="ko-KR" altLang="en-US" sz="1400" b="0" dirty="0">
                <a:solidFill>
                  <a:srgbClr val="FF0000"/>
                </a:solidFill>
              </a:rPr>
              <a:t>구문 내부에 있는 예외가 발생되는 코드를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지우고도 테스트 해볼 것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8183D7-6B05-4144-B444-5B5973ECB60C}"/>
              </a:ext>
            </a:extLst>
          </p:cNvPr>
          <p:cNvSpPr/>
          <p:nvPr/>
        </p:nvSpPr>
        <p:spPr>
          <a:xfrm>
            <a:off x="3581400" y="3741738"/>
            <a:ext cx="2514600" cy="254000"/>
          </a:xfrm>
          <a:custGeom>
            <a:avLst/>
            <a:gdLst>
              <a:gd name="connsiteX0" fmla="*/ 0 w 2514600"/>
              <a:gd name="connsiteY0" fmla="*/ 0 h 254000"/>
              <a:gd name="connsiteX1" fmla="*/ 0 w 2514600"/>
              <a:gd name="connsiteY1" fmla="*/ 254000 h 254000"/>
              <a:gd name="connsiteX2" fmla="*/ 2514600 w 2514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54000">
                <a:moveTo>
                  <a:pt x="0" y="0"/>
                </a:moveTo>
                <a:lnTo>
                  <a:pt x="0" y="254000"/>
                </a:lnTo>
                <a:lnTo>
                  <a:pt x="2514600" y="2540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0D8221-4DC1-4E6D-82EC-34362E85A124}"/>
              </a:ext>
            </a:extLst>
          </p:cNvPr>
          <p:cNvCxnSpPr/>
          <p:nvPr/>
        </p:nvCxnSpPr>
        <p:spPr>
          <a:xfrm>
            <a:off x="2095500" y="3716338"/>
            <a:ext cx="3124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4EB0-AF74-41C7-82D1-AAE591D4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4508492"/>
            <a:ext cx="3467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563"/>
              </p:ext>
            </p:extLst>
          </p:nvPr>
        </p:nvGraphicFramePr>
        <p:xfrm>
          <a:off x="1524000" y="1268693"/>
          <a:ext cx="3505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finally </a:t>
            </a:r>
            <a:r>
              <a:rPr lang="ko-KR" altLang="en-US" dirty="0"/>
              <a:t>구문을 사용하는 이유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52889-5F55-49A1-A403-447210875A6E}"/>
              </a:ext>
            </a:extLst>
          </p:cNvPr>
          <p:cNvSpPr txBox="1"/>
          <p:nvPr/>
        </p:nvSpPr>
        <p:spPr>
          <a:xfrm>
            <a:off x="5429041" y="2131147"/>
            <a:ext cx="3880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throw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예외를 강제로 발생시킴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ko-KR" altLang="en-US" sz="1400" b="0" dirty="0">
                <a:solidFill>
                  <a:srgbClr val="FF0000"/>
                </a:solidFill>
              </a:rPr>
              <a:t>자세한 내용은 </a:t>
            </a:r>
            <a:r>
              <a:rPr lang="en-US" altLang="ko-KR" sz="1400" b="0" dirty="0">
                <a:solidFill>
                  <a:srgbClr val="FF0000"/>
                </a:solidFill>
              </a:rPr>
              <a:t>378</a:t>
            </a:r>
            <a:r>
              <a:rPr lang="ko-KR" altLang="en-US" sz="1400" b="0" dirty="0">
                <a:solidFill>
                  <a:srgbClr val="FF0000"/>
                </a:solidFill>
              </a:rPr>
              <a:t>쪽 </a:t>
            </a:r>
            <a:r>
              <a:rPr lang="en-US" altLang="ko-KR" sz="1400" b="0" dirty="0">
                <a:solidFill>
                  <a:srgbClr val="FF0000"/>
                </a:solidFill>
              </a:rPr>
              <a:t>‘</a:t>
            </a:r>
            <a:r>
              <a:rPr lang="ko-KR" altLang="en-US" sz="1400" b="0" dirty="0">
                <a:solidFill>
                  <a:srgbClr val="FF0000"/>
                </a:solidFill>
              </a:rPr>
              <a:t>예외 강제 발생</a:t>
            </a:r>
            <a:r>
              <a:rPr lang="en-US" altLang="ko-KR" sz="1400" b="0" dirty="0">
                <a:solidFill>
                  <a:srgbClr val="FF0000"/>
                </a:solidFill>
              </a:rPr>
              <a:t>’ </a:t>
            </a:r>
            <a:r>
              <a:rPr lang="ko-KR" altLang="en-US" sz="1400" b="0" dirty="0">
                <a:solidFill>
                  <a:srgbClr val="FF0000"/>
                </a:solidFill>
              </a:rPr>
              <a:t>에서 학습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138767-0397-49C6-85F3-6EDEB8DFFD54}"/>
              </a:ext>
            </a:extLst>
          </p:cNvPr>
          <p:cNvCxnSpPr/>
          <p:nvPr/>
        </p:nvCxnSpPr>
        <p:spPr>
          <a:xfrm>
            <a:off x="4749800" y="2387600"/>
            <a:ext cx="44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0264-EE0A-4821-84B0-FAD68299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41" y="3659342"/>
            <a:ext cx="2657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8-1-6.html)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78247"/>
              </p:ext>
            </p:extLst>
          </p:nvPr>
        </p:nvGraphicFramePr>
        <p:xfrm>
          <a:off x="1524000" y="1268693"/>
          <a:ext cx="35052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finally </a:t>
            </a:r>
            <a:r>
              <a:rPr lang="ko-KR" altLang="en-US" dirty="0"/>
              <a:t>구문을 사용하는 이유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1C1B2-D215-478D-AF7B-D060573C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1336321"/>
            <a:ext cx="2743200" cy="1847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ABF64C-804D-4F90-ADE8-44BB0484DB04}"/>
              </a:ext>
            </a:extLst>
          </p:cNvPr>
          <p:cNvSpPr txBox="1"/>
          <p:nvPr/>
        </p:nvSpPr>
        <p:spPr>
          <a:xfrm>
            <a:off x="5280025" y="4108252"/>
            <a:ext cx="61087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실행하면 예제</a:t>
            </a:r>
            <a:r>
              <a:rPr lang="en-US" altLang="ko-KR" sz="1400" dirty="0"/>
              <a:t>(1)</a:t>
            </a:r>
            <a:r>
              <a:rPr lang="ko-KR" altLang="en-US" sz="1400" dirty="0"/>
              <a:t>은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와 “</a:t>
            </a:r>
            <a:r>
              <a:rPr lang="en-US" altLang="ko-KR" sz="1400" dirty="0"/>
              <a:t>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만 출력합니다</a:t>
            </a:r>
            <a:r>
              <a:rPr lang="en-US" altLang="ko-KR" sz="1400" dirty="0"/>
              <a:t>. return </a:t>
            </a:r>
            <a:r>
              <a:rPr lang="ko-KR" altLang="en-US" sz="1400" dirty="0"/>
              <a:t>키워드를 사용해 함수를 벗어났으므로 “</a:t>
            </a:r>
            <a:r>
              <a:rPr lang="en-US" altLang="ko-KR" sz="1400" dirty="0"/>
              <a:t>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라는 글자를 출력하지 않는 것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예제</a:t>
            </a:r>
            <a:r>
              <a:rPr lang="en-US" altLang="ko-KR" sz="1400" dirty="0"/>
              <a:t>(2)</a:t>
            </a:r>
            <a:r>
              <a:rPr lang="ko-KR" altLang="en-US" sz="1400" dirty="0"/>
              <a:t>는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를 모두 출력합니다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finally </a:t>
            </a:r>
            <a:r>
              <a:rPr lang="ko-KR" altLang="en-US" sz="1400" dirty="0"/>
              <a:t>구문을 반드시 실행한다는 특성 때문임</a:t>
            </a:r>
          </a:p>
        </p:txBody>
      </p:sp>
    </p:spTree>
    <p:extLst>
      <p:ext uri="{BB962C8B-B14F-4D97-AF65-F5344CB8AC3E}">
        <p14:creationId xmlns:p14="http://schemas.microsoft.com/office/powerpoint/2010/main" val="293202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프로그램 실행 전에 발생하는 코드의 문법적인 문제로 발생하는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예외는 프로그램 실행 중에 발생하는 모든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처리는 예외가 발생했을 때 프로그램이 중단되지 않게 하는 처리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예외 처리로 처리할 수 없음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안에서 예외가 발생하면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catch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구문에서 처리하고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 발생 여부와 상관없이 실행해야 하는 작업이 있을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구문 오류가 발생하는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예외 처리 구문의 조합으로 옳지 않은 것 모두 찾기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ko-KR" altLang="ko-KR" sz="1400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 try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catch (exception) { }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7BE66-18D4-4747-B8DF-F8830BF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3665"/>
              </p:ext>
            </p:extLst>
          </p:nvPr>
        </p:nvGraphicFramePr>
        <p:xfrm>
          <a:off x="1524000" y="1785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 a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 * 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610534A-9D33-4378-97D0-1C48B750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43839"/>
              </p:ext>
            </p:extLst>
          </p:nvPr>
        </p:nvGraphicFramePr>
        <p:xfrm>
          <a:off x="5842000" y="1785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console.llog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63C3365-57FC-4558-A4ED-FF37E131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06022"/>
              </p:ext>
            </p:extLst>
          </p:nvPr>
        </p:nvGraphicFramePr>
        <p:xfrm>
          <a:off x="1524000" y="3182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consle.log(number() + number())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57611"/>
              </p:ext>
            </p:extLst>
          </p:nvPr>
        </p:nvGraphicFramePr>
        <p:xfrm>
          <a:off x="5842000" y="3182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console.log(number[20])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A340AC-1A97-45F0-AB70-1078F6C1B1C1}"/>
              </a:ext>
            </a:extLst>
          </p:cNvPr>
          <p:cNvSpPr txBox="1"/>
          <p:nvPr/>
        </p:nvSpPr>
        <p:spPr>
          <a:xfrm>
            <a:off x="1108502" y="160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DE10C-DCA7-4CBC-8094-C33790A85B22}"/>
              </a:ext>
            </a:extLst>
          </p:cNvPr>
          <p:cNvSpPr txBox="1"/>
          <p:nvPr/>
        </p:nvSpPr>
        <p:spPr>
          <a:xfrm>
            <a:off x="5444698" y="1608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33F88-9320-4FE6-A087-BEA8D8752C9A}"/>
              </a:ext>
            </a:extLst>
          </p:cNvPr>
          <p:cNvSpPr txBox="1"/>
          <p:nvPr/>
        </p:nvSpPr>
        <p:spPr>
          <a:xfrm>
            <a:off x="1108502" y="3012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2664-0B49-43D6-8087-1C5BD81A704D}"/>
              </a:ext>
            </a:extLst>
          </p:cNvPr>
          <p:cNvSpPr txBox="1"/>
          <p:nvPr/>
        </p:nvSpPr>
        <p:spPr>
          <a:xfrm>
            <a:off x="5426502" y="3006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7898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구문으로 처리할 수 없는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7BE66-18D4-4747-B8DF-F8830BF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24844"/>
              </p:ext>
            </p:extLst>
          </p:nvPr>
        </p:nvGraphicFramePr>
        <p:xfrm>
          <a:off x="1524000" y="1785938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error.error.error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610534A-9D33-4378-97D0-1C48B750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60"/>
              </p:ext>
            </p:extLst>
          </p:nvPr>
        </p:nvGraphicFramePr>
        <p:xfrm>
          <a:off x="5842000" y="1785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 (array[-100])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63C3365-57FC-4558-A4ED-FF37E131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09012"/>
              </p:ext>
            </p:extLst>
          </p:nvPr>
        </p:nvGraphicFramePr>
        <p:xfrm>
          <a:off x="1524000" y="3182938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NEW Number(10)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22373"/>
              </p:ext>
            </p:extLst>
          </p:nvPr>
        </p:nvGraphicFramePr>
        <p:xfrm>
          <a:off x="5842000" y="3182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number()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A340AC-1A97-45F0-AB70-1078F6C1B1C1}"/>
              </a:ext>
            </a:extLst>
          </p:cNvPr>
          <p:cNvSpPr txBox="1"/>
          <p:nvPr/>
        </p:nvSpPr>
        <p:spPr>
          <a:xfrm>
            <a:off x="1108502" y="160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DE10C-DCA7-4CBC-8094-C33790A85B22}"/>
              </a:ext>
            </a:extLst>
          </p:cNvPr>
          <p:cNvSpPr txBox="1"/>
          <p:nvPr/>
        </p:nvSpPr>
        <p:spPr>
          <a:xfrm>
            <a:off x="5444698" y="1608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33F88-9320-4FE6-A087-BEA8D8752C9A}"/>
              </a:ext>
            </a:extLst>
          </p:cNvPr>
          <p:cNvSpPr txBox="1"/>
          <p:nvPr/>
        </p:nvSpPr>
        <p:spPr>
          <a:xfrm>
            <a:off x="1108502" y="3012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2664-0B49-43D6-8087-1C5BD81A704D}"/>
              </a:ext>
            </a:extLst>
          </p:cNvPr>
          <p:cNvSpPr txBox="1"/>
          <p:nvPr/>
        </p:nvSpPr>
        <p:spPr>
          <a:xfrm>
            <a:off x="5426502" y="3006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15609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(exception object): try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catch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사용할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catch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의 괄호 안에 입력하는 식별자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아무 식별자나 입력해도 괜찮지만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일반적으로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exception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식별자를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개체의 속성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31395"/>
              </p:ext>
            </p:extLst>
          </p:nvPr>
        </p:nvGraphicFramePr>
        <p:xfrm>
          <a:off x="1524000" y="1953578"/>
          <a:ext cx="2273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0236B5-D739-4F5A-95B0-F0C4B5494829}"/>
              </a:ext>
            </a:extLst>
          </p:cNvPr>
          <p:cNvCxnSpPr/>
          <p:nvPr/>
        </p:nvCxnSpPr>
        <p:spPr>
          <a:xfrm>
            <a:off x="2247900" y="2451100"/>
            <a:ext cx="825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BF12A9-C453-474A-AD9F-58B618575F0B}"/>
              </a:ext>
            </a:extLst>
          </p:cNvPr>
          <p:cNvSpPr/>
          <p:nvPr/>
        </p:nvSpPr>
        <p:spPr>
          <a:xfrm>
            <a:off x="2641600" y="2451100"/>
            <a:ext cx="1612900" cy="165100"/>
          </a:xfrm>
          <a:custGeom>
            <a:avLst/>
            <a:gdLst>
              <a:gd name="connsiteX0" fmla="*/ 0 w 1612900"/>
              <a:gd name="connsiteY0" fmla="*/ 0 h 165100"/>
              <a:gd name="connsiteX1" fmla="*/ 0 w 1612900"/>
              <a:gd name="connsiteY1" fmla="*/ 165100 h 165100"/>
              <a:gd name="connsiteX2" fmla="*/ 1612900 w 1612900"/>
              <a:gd name="connsiteY2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165100">
                <a:moveTo>
                  <a:pt x="0" y="0"/>
                </a:moveTo>
                <a:lnTo>
                  <a:pt x="0" y="165100"/>
                </a:lnTo>
                <a:lnTo>
                  <a:pt x="1612900" y="1651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D762-3410-44FB-98FD-E2321E8F33E2}"/>
              </a:ext>
            </a:extLst>
          </p:cNvPr>
          <p:cNvSpPr txBox="1"/>
          <p:nvPr/>
        </p:nvSpPr>
        <p:spPr>
          <a:xfrm>
            <a:off x="4226683" y="2451100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 객체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870993-A3D7-44CC-82D6-F27F92C1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4215"/>
              </p:ext>
            </p:extLst>
          </p:nvPr>
        </p:nvGraphicFramePr>
        <p:xfrm>
          <a:off x="1521583" y="3274060"/>
          <a:ext cx="4368800" cy="1000125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39289101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3463741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59835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692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메시지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3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2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자바스크립트의 배열 크기가 한정되어 있기 때문에 배열을 너무 크게 선언하면 오류를 발생하는 것을 이용해 이를 예외 처리하고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오류를 출력해보는 코드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자바스크립트의 배열 크기는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4,294,967,295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까지 가능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정보 출력하기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8-2-1.html)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37046"/>
              </p:ext>
            </p:extLst>
          </p:nvPr>
        </p:nvGraphicFramePr>
        <p:xfrm>
          <a:off x="1523999" y="2296478"/>
          <a:ext cx="499110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array = new Array(999999999999999)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console.log(exception)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${exception.name}`)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exception.message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601E6C-893E-446B-8E0B-1524666936BB}"/>
              </a:ext>
            </a:extLst>
          </p:cNvPr>
          <p:cNvGrpSpPr/>
          <p:nvPr/>
        </p:nvGrpSpPr>
        <p:grpSpPr>
          <a:xfrm>
            <a:off x="6883974" y="2515448"/>
            <a:ext cx="4184075" cy="2310870"/>
            <a:chOff x="5872784" y="2515448"/>
            <a:chExt cx="5195266" cy="286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A20251-FB3B-4204-90C6-5769676CB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784" y="2515448"/>
              <a:ext cx="5195266" cy="28693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226FC3-99F3-42F6-9A60-E15C80C09054}"/>
                </a:ext>
              </a:extLst>
            </p:cNvPr>
            <p:cNvSpPr/>
            <p:nvPr/>
          </p:nvSpPr>
          <p:spPr>
            <a:xfrm>
              <a:off x="6348413" y="3822700"/>
              <a:ext cx="4319588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EEC1D-689C-4B98-AA54-AE51161B266F}"/>
              </a:ext>
            </a:extLst>
          </p:cNvPr>
          <p:cNvCxnSpPr/>
          <p:nvPr/>
        </p:nvCxnSpPr>
        <p:spPr>
          <a:xfrm>
            <a:off x="7899400" y="3568260"/>
            <a:ext cx="1244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C574A8-76ED-41B0-9584-C831492F1F29}"/>
              </a:ext>
            </a:extLst>
          </p:cNvPr>
          <p:cNvCxnSpPr/>
          <p:nvPr/>
        </p:nvCxnSpPr>
        <p:spPr>
          <a:xfrm>
            <a:off x="9283700" y="355556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027D4E-D0C6-419D-B44F-ECEF28A084A9}"/>
              </a:ext>
            </a:extLst>
          </p:cNvPr>
          <p:cNvSpPr/>
          <p:nvPr/>
        </p:nvSpPr>
        <p:spPr>
          <a:xfrm>
            <a:off x="8048625" y="3580960"/>
            <a:ext cx="342900" cy="202219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C9C582-CFBC-44E8-9CC2-C16B68AC6946}"/>
              </a:ext>
            </a:extLst>
          </p:cNvPr>
          <p:cNvSpPr/>
          <p:nvPr/>
        </p:nvSpPr>
        <p:spPr>
          <a:xfrm flipH="1">
            <a:off x="9420225" y="3555561"/>
            <a:ext cx="456982" cy="227618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52889-5F55-49A1-A403-447210875A6E}"/>
              </a:ext>
            </a:extLst>
          </p:cNvPr>
          <p:cNvSpPr txBox="1"/>
          <p:nvPr/>
        </p:nvSpPr>
        <p:spPr>
          <a:xfrm>
            <a:off x="7051675" y="3636274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파일 이름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74B1C-24AC-42E6-92CD-545CCA9B9A9F}"/>
              </a:ext>
            </a:extLst>
          </p:cNvPr>
          <p:cNvSpPr txBox="1"/>
          <p:nvPr/>
        </p:nvSpPr>
        <p:spPr>
          <a:xfrm>
            <a:off x="9911303" y="3629290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줄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5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예외를 강제로 발생시킬 때는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throw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자바스크립트 콘솔에서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throw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구문을 사용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87508"/>
              </p:ext>
            </p:extLst>
          </p:nvPr>
        </p:nvGraphicFramePr>
        <p:xfrm>
          <a:off x="1524000" y="1674178"/>
          <a:ext cx="40513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단순하게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조금 더 자세하게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new Error(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30042"/>
              </p:ext>
            </p:extLst>
          </p:nvPr>
        </p:nvGraphicFramePr>
        <p:xfrm>
          <a:off x="1524000" y="3684225"/>
          <a:ext cx="40513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new Error('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Error: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at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파일 이름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줄 번호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2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divide()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 예시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 내부에는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으로 나눌 때 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으로는 나눌 수 없습니다’라는 오류를 발생하도록 작성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 강제로 발생시키고 잡기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8-2-2.html)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3093"/>
              </p:ext>
            </p:extLst>
          </p:nvPr>
        </p:nvGraphicFramePr>
        <p:xfrm>
          <a:off x="1523999" y="1926545"/>
          <a:ext cx="482441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divide(a,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(b ===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throw '0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으로는 나눌 수 없습니다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return a /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  console.log(divide(10,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console.log(divide(10, 0))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94FE7CD-A425-46C7-930B-E3D06F2D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3276600"/>
            <a:ext cx="4460092" cy="14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08: </a:t>
            </a:r>
            <a:r>
              <a:rPr lang="ko-KR" altLang="en-US" dirty="0"/>
              <a:t>예외 처리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8-1 </a:t>
            </a:r>
            <a:r>
              <a:rPr lang="ko-KR" altLang="en-US" dirty="0"/>
              <a:t>구문 오류와 예외</a:t>
            </a:r>
            <a:endParaRPr lang="en-US" altLang="ko-KR" dirty="0"/>
          </a:p>
          <a:p>
            <a:r>
              <a:rPr lang="en-US" altLang="ko-KR" dirty="0"/>
              <a:t>SECTION 8-2 </a:t>
            </a:r>
            <a:r>
              <a:rPr lang="ko-KR" altLang="en-US" dirty="0"/>
              <a:t>예외 처리 고급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예외를 강제로 발생시키기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(8-2-3.html)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자바스크립트는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NaN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값이 있어서 다른 프로그래밍 언어에 비해서 예외를 많이 발생하지는 않음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그렇기 때문에 사용자에게 함수를 잘못 사용했다는 것을 강제로라도 인지시켜줄 필요가 존재함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0474"/>
              </p:ext>
            </p:extLst>
          </p:nvPr>
        </p:nvGraphicFramePr>
        <p:xfrm>
          <a:off x="1524000" y="1647145"/>
          <a:ext cx="4824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99A469-CB45-4823-AD52-E1494DCB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82" y="1820257"/>
            <a:ext cx="2149764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예외를 강제로 발생시켜서 사용 유도하기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8-2-4.html)</a:t>
            </a:r>
          </a:p>
          <a:p>
            <a:pPr lvl="3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이렇게 코드를 작성하면 사용자가 코드의 문제점을 인지하고 해결할 수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19547"/>
              </p:ext>
            </p:extLst>
          </p:nvPr>
        </p:nvGraphicFramePr>
        <p:xfrm>
          <a:off x="1510854" y="1996107"/>
          <a:ext cx="6172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 &amp;&amp;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  throw new Error("a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속성을 지정하지 않았습니다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59FAFB-EE0E-444C-B60C-52904C65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61893"/>
            <a:ext cx="7143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객체는 예외와 관련된 정보를 담은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throw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예외를 강제로 발생시킬 때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46033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예외를 강제로 발생시킬 때 사용하는 키워드는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raise 		② exception 	③ trigger 		④ throw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예외 객체를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라는 변수로서 추출하는 방법으로 옳은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7BE66-18D4-4747-B8DF-F8830BF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57472"/>
              </p:ext>
            </p:extLst>
          </p:nvPr>
        </p:nvGraphicFramePr>
        <p:xfrm>
          <a:off x="1524000" y="2852738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610534A-9D33-4378-97D0-1C48B750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18747"/>
              </p:ext>
            </p:extLst>
          </p:nvPr>
        </p:nvGraphicFramePr>
        <p:xfrm>
          <a:off x="5842000" y="2852738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63C3365-57FC-4558-A4ED-FF37E131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14067"/>
              </p:ext>
            </p:extLst>
          </p:nvPr>
        </p:nvGraphicFramePr>
        <p:xfrm>
          <a:off x="1524000" y="4528322"/>
          <a:ext cx="3505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e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this.exception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49447"/>
              </p:ext>
            </p:extLst>
          </p:nvPr>
        </p:nvGraphicFramePr>
        <p:xfrm>
          <a:off x="5842000" y="4528322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as 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A340AC-1A97-45F0-AB70-1078F6C1B1C1}"/>
              </a:ext>
            </a:extLst>
          </p:cNvPr>
          <p:cNvSpPr txBox="1"/>
          <p:nvPr/>
        </p:nvSpPr>
        <p:spPr>
          <a:xfrm>
            <a:off x="1108502" y="2668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DE10C-DCA7-4CBC-8094-C33790A85B22}"/>
              </a:ext>
            </a:extLst>
          </p:cNvPr>
          <p:cNvSpPr txBox="1"/>
          <p:nvPr/>
        </p:nvSpPr>
        <p:spPr>
          <a:xfrm>
            <a:off x="5444698" y="2674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33F88-9320-4FE6-A087-BEA8D8752C9A}"/>
              </a:ext>
            </a:extLst>
          </p:cNvPr>
          <p:cNvSpPr txBox="1"/>
          <p:nvPr/>
        </p:nvSpPr>
        <p:spPr>
          <a:xfrm>
            <a:off x="1108502" y="4357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2664-0B49-43D6-8087-1C5BD81A704D}"/>
              </a:ext>
            </a:extLst>
          </p:cNvPr>
          <p:cNvSpPr txBox="1"/>
          <p:nvPr/>
        </p:nvSpPr>
        <p:spPr>
          <a:xfrm>
            <a:off x="5426502" y="4351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39190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014"/>
              </p:ext>
            </p:extLst>
          </p:nvPr>
        </p:nvGraphicFramePr>
        <p:xfrm>
          <a:off x="1524000" y="1711179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const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예외를 강제로 발생시킵니다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BB023CE9-CBA0-4CE3-A8ED-5F71902EA8BF}"/>
              </a:ext>
            </a:extLst>
          </p:cNvPr>
          <p:cNvGrpSpPr/>
          <p:nvPr/>
        </p:nvGrpSpPr>
        <p:grpSpPr>
          <a:xfrm>
            <a:off x="6462712" y="1836737"/>
            <a:ext cx="3811587" cy="3135802"/>
            <a:chOff x="4691062" y="2116137"/>
            <a:chExt cx="3265488" cy="262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7434BE-3CC9-4B25-A47E-49CBE6A0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D44C57-D8CC-4FA8-8092-F9EB055F1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3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08 </a:t>
            </a:r>
            <a:r>
              <a:rPr lang="ko-KR" altLang="en-US" sz="3600" b="1" dirty="0">
                <a:cs typeface="+mj-cs"/>
              </a:rPr>
              <a:t>예외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구문 오류와 예외를 구분하고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예외 처리의 필요성과 예외를 강제로 발생시키는 방법을 이해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(syntax error):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프로그램 실행 전에 발생하는 오류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(exception)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또는 런타임 오류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(runtime error):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프로그램 실행 중에 발생하는 오류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괄호가 닫히지 않았다고 바로 알려주므로 해당 위치의 괄호를 제대로 닫아주면 오류를 해결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27391"/>
              </p:ext>
            </p:extLst>
          </p:nvPr>
        </p:nvGraphicFramePr>
        <p:xfrm>
          <a:off x="1718939" y="2651760"/>
          <a:ext cx="46294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괄호를 닫지 않는 실수를 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6436C1-4B79-42AA-9F46-C9E1E66969B4}"/>
              </a:ext>
            </a:extLst>
          </p:cNvPr>
          <p:cNvSpPr txBox="1"/>
          <p:nvPr/>
        </p:nvSpPr>
        <p:spPr>
          <a:xfrm>
            <a:off x="6348413" y="3898463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함수 뒤에 괄호를 </a:t>
            </a:r>
            <a:r>
              <a:rPr lang="ko-KR" altLang="en-US" sz="1400">
                <a:solidFill>
                  <a:srgbClr val="FF0000"/>
                </a:solidFill>
              </a:rPr>
              <a:t>닫지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0F3AC4B-FB18-4972-A996-F01CD4EE4DDE}"/>
              </a:ext>
            </a:extLst>
          </p:cNvPr>
          <p:cNvSpPr/>
          <p:nvPr/>
        </p:nvSpPr>
        <p:spPr>
          <a:xfrm>
            <a:off x="6013938" y="3856892"/>
            <a:ext cx="363416" cy="199293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AF82DF8-7B07-4CAF-B4A4-861568C5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39" y="4369266"/>
            <a:ext cx="9896108" cy="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console.rog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줄을 읽는 순간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rog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식별자가 없어서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인데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이를 함수 호출 형태로 사용하니 “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console.rog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는 함수가 아니에요”라고 오류를 출력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오탈자 수정을 통해서 간단하게 해결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오탈자를 고치는 것만으로는 해결할 수 없는 예외도 있음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33597"/>
              </p:ext>
            </p:extLst>
          </p:nvPr>
        </p:nvGraphicFramePr>
        <p:xfrm>
          <a:off x="1531371" y="1983544"/>
          <a:ext cx="46294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console.rog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("log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로 잘못 입력했습니다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6436C1-4B79-42AA-9F46-C9E1E66969B4}"/>
              </a:ext>
            </a:extLst>
          </p:cNvPr>
          <p:cNvSpPr txBox="1"/>
          <p:nvPr/>
        </p:nvSpPr>
        <p:spPr>
          <a:xfrm>
            <a:off x="6160845" y="3230247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잘못 입력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0F3AC4B-FB18-4972-A996-F01CD4EE4DDE}"/>
              </a:ext>
            </a:extLst>
          </p:cNvPr>
          <p:cNvSpPr/>
          <p:nvPr/>
        </p:nvSpPr>
        <p:spPr>
          <a:xfrm>
            <a:off x="2579078" y="3188677"/>
            <a:ext cx="3610708" cy="175846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F068-4778-452B-8B00-ADB06C37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08326"/>
            <a:ext cx="8488973" cy="1243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798BE-B209-4A11-9D2B-CA86BAC43347}"/>
              </a:ext>
            </a:extLst>
          </p:cNvPr>
          <p:cNvSpPr txBox="1"/>
          <p:nvPr/>
        </p:nvSpPr>
        <p:spPr>
          <a:xfrm>
            <a:off x="4161692" y="4188440"/>
            <a:ext cx="55684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rgbClr val="FF0000"/>
                </a:solidFill>
              </a:rPr>
              <a:t>일단 코드가 실행되었으므로 첫 번째 </a:t>
            </a:r>
            <a:r>
              <a:rPr lang="en-US" altLang="ko-KR" sz="1400" dirty="0">
                <a:solidFill>
                  <a:srgbClr val="FF0000"/>
                </a:solidFill>
              </a:rPr>
              <a:t>console.log() </a:t>
            </a:r>
            <a:r>
              <a:rPr lang="ko-KR" altLang="en-US" sz="1400" dirty="0">
                <a:solidFill>
                  <a:srgbClr val="FF0000"/>
                </a:solidFill>
              </a:rPr>
              <a:t>메소드는 실행됨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3B94A1-887D-4492-B6CE-C78B5F0DE184}"/>
              </a:ext>
            </a:extLst>
          </p:cNvPr>
          <p:cNvCxnSpPr/>
          <p:nvPr/>
        </p:nvCxnSpPr>
        <p:spPr>
          <a:xfrm>
            <a:off x="4161692" y="4326942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querySelector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메소드로 추출된 문서 객체가 없는 경우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8-1-1.html)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1824"/>
              </p:ext>
            </p:extLst>
          </p:nvPr>
        </p:nvGraphicFramePr>
        <p:xfrm>
          <a:off x="1524000" y="1725653"/>
          <a:ext cx="54629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4DB3D-CF39-4980-9744-4B6B9E43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45935"/>
            <a:ext cx="7160968" cy="13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1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예외 처리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8-1-2.html)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2182"/>
              </p:ext>
            </p:extLst>
          </p:nvPr>
        </p:nvGraphicFramePr>
        <p:xfrm>
          <a:off x="1524000" y="1677307"/>
          <a:ext cx="546295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if (h1)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console.log('h1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태그를 추출할 수 없습니다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7499A-8462-451B-811B-2BD2BD3AAA6E}"/>
              </a:ext>
            </a:extLst>
          </p:cNvPr>
          <p:cNvSpPr txBox="1"/>
          <p:nvPr/>
        </p:nvSpPr>
        <p:spPr>
          <a:xfrm>
            <a:off x="5118100" y="3167261"/>
            <a:ext cx="5257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이 존재하면 </a:t>
            </a:r>
            <a:r>
              <a:rPr lang="en-US" altLang="ko-KR" sz="1400" b="0" dirty="0">
                <a:solidFill>
                  <a:srgbClr val="FF0000"/>
                </a:solidFill>
              </a:rPr>
              <a:t>true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변환되고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존재하지 않으면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0A989-52D8-479E-8FF5-55105AC3C629}"/>
              </a:ext>
            </a:extLst>
          </p:cNvPr>
          <p:cNvCxnSpPr/>
          <p:nvPr/>
        </p:nvCxnSpPr>
        <p:spPr>
          <a:xfrm>
            <a:off x="2819400" y="3307987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5F0FBA0-1341-4F9E-8043-6F585565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94" y="3706949"/>
            <a:ext cx="3740150" cy="10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catch finally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사용해서 예외를 처리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안에서 예외가 발생하면 더 이상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진행하지 않고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catch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실행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75533"/>
              </p:ext>
            </p:extLst>
          </p:nvPr>
        </p:nvGraphicFramePr>
        <p:xfrm>
          <a:off x="1524000" y="1706126"/>
          <a:ext cx="381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발생할 가능성이 있는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발생했을 때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무조건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7499A-8462-451B-811B-2BD2BD3AAA6E}"/>
              </a:ext>
            </a:extLst>
          </p:cNvPr>
          <p:cNvSpPr txBox="1"/>
          <p:nvPr/>
        </p:nvSpPr>
        <p:spPr>
          <a:xfrm>
            <a:off x="5334000" y="2947170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finally </a:t>
            </a:r>
            <a:r>
              <a:rPr lang="ko-KR" altLang="en-US" sz="1400" b="0" dirty="0">
                <a:solidFill>
                  <a:srgbClr val="FF0000"/>
                </a:solidFill>
              </a:rPr>
              <a:t>구문은 필요한 경우에만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0A989-52D8-479E-8FF5-55105AC3C629}"/>
              </a:ext>
            </a:extLst>
          </p:cNvPr>
          <p:cNvCxnSpPr>
            <a:cxnSpLocks/>
          </p:cNvCxnSpPr>
          <p:nvPr/>
        </p:nvCxnSpPr>
        <p:spPr>
          <a:xfrm>
            <a:off x="4583113" y="3087896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id="{8D84AB9F-A7F4-4FC4-813E-3D42CD8A00B3}"/>
              </a:ext>
            </a:extLst>
          </p:cNvPr>
          <p:cNvSpPr/>
          <p:nvPr/>
        </p:nvSpPr>
        <p:spPr>
          <a:xfrm>
            <a:off x="4368800" y="2818758"/>
            <a:ext cx="228154" cy="52476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67623FF-6861-4C79-A377-AE3888741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0749"/>
              </p:ext>
            </p:extLst>
          </p:nvPr>
        </p:nvGraphicFramePr>
        <p:xfrm>
          <a:off x="1498154" y="4252714"/>
          <a:ext cx="381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752889-5F55-49A1-A403-447210875A6E}"/>
              </a:ext>
            </a:extLst>
          </p:cNvPr>
          <p:cNvSpPr txBox="1"/>
          <p:nvPr/>
        </p:nvSpPr>
        <p:spPr>
          <a:xfrm>
            <a:off x="4203700" y="4772684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예외를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C61AD-2308-4611-97E5-6A8888909D99}"/>
              </a:ext>
            </a:extLst>
          </p:cNvPr>
          <p:cNvCxnSpPr>
            <a:cxnSpLocks/>
          </p:cNvCxnSpPr>
          <p:nvPr/>
        </p:nvCxnSpPr>
        <p:spPr>
          <a:xfrm>
            <a:off x="3452813" y="4913410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catch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구문의 사용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8-1-3.html)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19598"/>
              </p:ext>
            </p:extLst>
          </p:nvPr>
        </p:nvGraphicFramePr>
        <p:xfrm>
          <a:off x="1524000" y="1706126"/>
          <a:ext cx="438633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52889-5F55-49A1-A403-447210875A6E}"/>
              </a:ext>
            </a:extLst>
          </p:cNvPr>
          <p:cNvSpPr txBox="1"/>
          <p:nvPr/>
        </p:nvSpPr>
        <p:spPr>
          <a:xfrm>
            <a:off x="6127541" y="2357874"/>
            <a:ext cx="332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위에서 예외가 발생하므로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실행되지 않고</a:t>
            </a:r>
            <a:r>
              <a:rPr lang="en-US" altLang="ko-KR" sz="1400" b="0" dirty="0">
                <a:solidFill>
                  <a:srgbClr val="FF0000"/>
                </a:solidFill>
              </a:rPr>
              <a:t>catch </a:t>
            </a:r>
            <a:r>
              <a:rPr lang="ko-KR" altLang="en-US" sz="1400" b="0" dirty="0">
                <a:solidFill>
                  <a:srgbClr val="FF0000"/>
                </a:solidFill>
              </a:rPr>
              <a:t>구문으로 이동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C61AD-2308-4611-97E5-6A8888909D99}"/>
              </a:ext>
            </a:extLst>
          </p:cNvPr>
          <p:cNvCxnSpPr>
            <a:cxnSpLocks/>
          </p:cNvCxnSpPr>
          <p:nvPr/>
        </p:nvCxnSpPr>
        <p:spPr>
          <a:xfrm>
            <a:off x="5357813" y="2589310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B677087-405D-4CE6-B606-8611530A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06" y="3330662"/>
            <a:ext cx="4010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6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25754</TotalTime>
  <Words>2078</Words>
  <Application>Microsoft Office PowerPoint</Application>
  <PresentationFormat>와이드스크린</PresentationFormat>
  <Paragraphs>514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PowerPoint 프레젠테이션</vt:lpstr>
      <vt:lpstr>Contents</vt:lpstr>
      <vt:lpstr>PowerPoint 프레젠테이션</vt:lpstr>
      <vt:lpstr>SECTION 8-1 구문 오류와 예외(1)</vt:lpstr>
      <vt:lpstr>SECTION 8-1 구문 오류와 예외(2)</vt:lpstr>
      <vt:lpstr>SECTION 8-1 구문 오류와 예외(3)</vt:lpstr>
      <vt:lpstr>SECTION 8-1 구문 오류와 예외(4)</vt:lpstr>
      <vt:lpstr>SECTION 8-1 구문 오류와 예외(5)</vt:lpstr>
      <vt:lpstr>SECTION 8-1 구문 오류와 예외(6)</vt:lpstr>
      <vt:lpstr>SECTION 8-1 구문 오류와 예외(7)</vt:lpstr>
      <vt:lpstr>[좀 더 알아보기①] finally 구문을 사용하는 이유</vt:lpstr>
      <vt:lpstr>[좀 더 알아보기②] finally 구문을 사용하는 이유</vt:lpstr>
      <vt:lpstr>[마무리①]</vt:lpstr>
      <vt:lpstr>[마무리②]</vt:lpstr>
      <vt:lpstr>[마무리③]</vt:lpstr>
      <vt:lpstr>SECTION 8-2 예외 처리 고급(1)</vt:lpstr>
      <vt:lpstr>SECTION 8-2 예외 처리 고급(2)</vt:lpstr>
      <vt:lpstr>SECTION 8-2 예외 처리 고급(3)</vt:lpstr>
      <vt:lpstr>SECTION 8-2 예외 처리 고급(4)</vt:lpstr>
      <vt:lpstr>SECTION 8-2 예외 처리 고급(5)</vt:lpstr>
      <vt:lpstr>SECTION 8-2 예외 처리 고급(6)</vt:lpstr>
      <vt:lpstr>[마무리①]</vt:lpstr>
      <vt:lpstr>[마무리②]</vt:lpstr>
      <vt:lpstr>[마무리②]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2</cp:revision>
  <dcterms:created xsi:type="dcterms:W3CDTF">2020-01-31T07:25:46Z</dcterms:created>
  <dcterms:modified xsi:type="dcterms:W3CDTF">2021-06-10T11:25:25Z</dcterms:modified>
</cp:coreProperties>
</file>