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5" r:id="rId3"/>
    <p:sldId id="492" r:id="rId4"/>
    <p:sldId id="443" r:id="rId5"/>
    <p:sldId id="497" r:id="rId6"/>
    <p:sldId id="467" r:id="rId7"/>
    <p:sldId id="499" r:id="rId8"/>
    <p:sldId id="498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459" r:id="rId19"/>
    <p:sldId id="452" r:id="rId20"/>
    <p:sldId id="493" r:id="rId21"/>
    <p:sldId id="494" r:id="rId22"/>
    <p:sldId id="496" r:id="rId23"/>
    <p:sldId id="495" r:id="rId24"/>
    <p:sldId id="438" r:id="rId25"/>
    <p:sldId id="440" r:id="rId26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1" autoAdjust="0"/>
    <p:restoredTop sz="87532" autoAdjust="0"/>
  </p:normalViewPr>
  <p:slideViewPr>
    <p:cSldViewPr>
      <p:cViewPr varScale="1">
        <p:scale>
          <a:sx n="63" d="100"/>
          <a:sy n="6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6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02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5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5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5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8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8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5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8566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512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28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32454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894768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814237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1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156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当在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execute(Runnable)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方法中提交新任务并且少于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corePoolSize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线程正在运行时，即使其他工作线程处于空闲状态，也会创建一个新线程来处理该请求。 如果有多于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corePoolSize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但小于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maximumPoolSize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线程正在运行，则仅当队列已满时才会创建新线程。 通过设置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corePoolSize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maximumPoolSize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相同，您可以创建一个固定大小的线程池。 通过将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maximumPoolSize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设置为基本上无界的值，例如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Integer.MAX_VALUE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，您可以允许池容纳任意数量的并发任务。 通常，核心和最大池大小仅在构建时设置，但也可以使用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setCorePoolSize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setMaximumPoolSize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进行动态更改。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78491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https://cloud.tencent.com/developer/article/1638175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97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0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3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3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017935"/>
            <a:ext cx="12192000" cy="76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5994400" y="381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1676400"/>
            <a:ext cx="1219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1176000" y="381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8" name="图片 22" descr="软件学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73448"/>
            <a:ext cx="5080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267885" y="1752600"/>
            <a:ext cx="3732112" cy="769441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4400" b="1">
                <a:solidFill>
                  <a:srgbClr val="336699"/>
                </a:solidFill>
                <a:latin typeface="华文中宋" pitchFamily="2" charset="-122"/>
                <a:ea typeface="华文中宋" pitchFamily="2" charset="-122"/>
              </a:rPr>
              <a:t>Java</a:t>
            </a:r>
            <a:r>
              <a:rPr lang="zh-CN" altLang="en-US" sz="4400" b="1">
                <a:solidFill>
                  <a:srgbClr val="336699"/>
                </a:solidFill>
                <a:latin typeface="华文中宋" pitchFamily="2" charset="-122"/>
                <a:ea typeface="华文中宋" pitchFamily="2" charset="-122"/>
              </a:rPr>
              <a:t>程序设计</a:t>
            </a:r>
          </a:p>
        </p:txBody>
      </p:sp>
      <p:pic>
        <p:nvPicPr>
          <p:cNvPr id="11" name="Picture 19" descr="javane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152526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124200"/>
            <a:ext cx="83312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itchFamily="2" charset="-122"/>
                <a:ea typeface="华文中宋" pitchFamily="2" charset="-122"/>
              </a:defRPr>
            </a:lvl1pPr>
          </a:lstStyle>
          <a:p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19600"/>
            <a:ext cx="8534400" cy="1219200"/>
          </a:xfrm>
        </p:spPr>
        <p:txBody>
          <a:bodyPr/>
          <a:lstStyle>
            <a:lvl1pPr marL="0" indent="0">
              <a:buFontTx/>
              <a:buNone/>
              <a:defRPr sz="2400" b="0" baseline="0">
                <a:latin typeface="Courier New" pitchFamily="49" charset="0"/>
                <a:ea typeface="+mn-ea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7118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aseline="0">
                <a:latin typeface="微软雅黑" pitchFamily="34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 baseline="0">
                <a:latin typeface="微软雅黑" pitchFamily="34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000" baseline="0">
                <a:latin typeface="微软雅黑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aseline="0">
                <a:latin typeface="微软雅黑" pitchFamily="34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400" baseline="0">
                <a:latin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11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0768"/>
            <a:ext cx="53848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  <a:lvl2pPr>
              <a:lnSpc>
                <a:spcPct val="150000"/>
              </a:lnSpc>
              <a:spcBef>
                <a:spcPts val="0"/>
              </a:spcBef>
              <a:defRPr sz="2400"/>
            </a:lvl2pPr>
            <a:lvl3pPr>
              <a:lnSpc>
                <a:spcPct val="150000"/>
              </a:lnSpc>
              <a:spcBef>
                <a:spcPts val="0"/>
              </a:spcBef>
              <a:defRPr sz="2000"/>
            </a:lvl3pPr>
            <a:lvl4pPr>
              <a:lnSpc>
                <a:spcPct val="150000"/>
              </a:lnSpc>
              <a:spcBef>
                <a:spcPts val="0"/>
              </a:spcBef>
              <a:defRPr sz="1600"/>
            </a:lvl4pPr>
            <a:lvl5pPr>
              <a:lnSpc>
                <a:spcPct val="150000"/>
              </a:lnSpc>
              <a:spcBef>
                <a:spcPts val="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0768"/>
            <a:ext cx="53848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  <a:lvl2pPr>
              <a:lnSpc>
                <a:spcPct val="150000"/>
              </a:lnSpc>
              <a:spcBef>
                <a:spcPts val="0"/>
              </a:spcBef>
              <a:defRPr sz="2400"/>
            </a:lvl2pPr>
            <a:lvl3pPr>
              <a:lnSpc>
                <a:spcPct val="150000"/>
              </a:lnSpc>
              <a:spcBef>
                <a:spcPts val="0"/>
              </a:spcBef>
              <a:defRPr sz="2000"/>
            </a:lvl3pPr>
            <a:lvl4pPr>
              <a:lnSpc>
                <a:spcPct val="150000"/>
              </a:lnSpc>
              <a:spcBef>
                <a:spcPts val="0"/>
              </a:spcBef>
              <a:defRPr sz="1600"/>
            </a:lvl4pPr>
            <a:lvl5pPr>
              <a:lnSpc>
                <a:spcPct val="150000"/>
              </a:lnSpc>
              <a:spcBef>
                <a:spcPts val="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683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5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0" y="1052736"/>
            <a:ext cx="12192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0768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9" name="Picture 7" descr="java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5368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09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60" r:id="rId3"/>
    <p:sldLayoutId id="2147483962" r:id="rId4"/>
    <p:sldLayoutId id="214748396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线程池和</a:t>
            </a:r>
            <a:r>
              <a:rPr lang="en-US" altLang="zh-CN" dirty="0"/>
              <a:t>Callable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CachedThreadPool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/>
              <a:t>可以无限扩大的线程池：较适合处理执行时间比较小的任务</a:t>
            </a:r>
            <a:endParaRPr lang="en-US" altLang="zh-CN" dirty="0"/>
          </a:p>
          <a:p>
            <a:pPr lvl="1"/>
            <a:r>
              <a:rPr lang="en-US" altLang="zh-CN" dirty="0" err="1"/>
              <a:t>corePoolSize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maximumPoolSize</a:t>
            </a:r>
            <a:r>
              <a:rPr lang="zh-CN" altLang="en-US" dirty="0"/>
              <a:t>为无限大，意味着线程数量可以无限大</a:t>
            </a:r>
            <a:endParaRPr lang="en-US" altLang="zh-CN" dirty="0"/>
          </a:p>
          <a:p>
            <a:pPr lvl="1"/>
            <a:r>
              <a:rPr lang="en-US" altLang="zh-CN" dirty="0" err="1"/>
              <a:t>keepAliveTime</a:t>
            </a:r>
            <a:r>
              <a:rPr lang="zh-CN" altLang="en-US" dirty="0"/>
              <a:t>为</a:t>
            </a:r>
            <a:r>
              <a:rPr lang="en-US" altLang="zh-CN" dirty="0"/>
              <a:t>60S</a:t>
            </a:r>
            <a:r>
              <a:rPr lang="zh-CN" altLang="en-US" dirty="0"/>
              <a:t>，意味着线程空闲时间超过</a:t>
            </a:r>
            <a:r>
              <a:rPr lang="en-US" altLang="zh-CN" dirty="0"/>
              <a:t>60S</a:t>
            </a:r>
            <a:r>
              <a:rPr lang="zh-CN" altLang="en-US" dirty="0"/>
              <a:t>就会被杀死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 err="1"/>
              <a:t>SynchronousQueue</a:t>
            </a:r>
            <a:r>
              <a:rPr lang="zh-CN" altLang="en-US" dirty="0"/>
              <a:t>装等待的任务，这个阻塞队列没有存储空间，这意味着只要有请求到来，就必须要找到一条工作线程处理他，如果当前没有空闲的线程，那么就会再创建一条新的线程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48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SingleThreadExecutor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public static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ExecutorService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newSingleThreadExecutor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    return new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ThreadPoolExecutor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(1,1,0L,TimeUnit.MILLISECONDS,new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LinkedBlockingQueue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&lt;Runnable&gt;());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0513A6-0B5A-DC57-EEEF-18C3F84F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99" y="2394073"/>
            <a:ext cx="6738901" cy="42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1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SingleThreadExecutor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/>
              <a:t>它只会创建一条工作线程处理任务</a:t>
            </a:r>
          </a:p>
          <a:p>
            <a:pPr lvl="1"/>
            <a:r>
              <a:rPr lang="zh-CN" altLang="en-US" dirty="0"/>
              <a:t>采用的阻塞队列为</a:t>
            </a:r>
            <a:r>
              <a:rPr lang="en-US" altLang="zh-CN" dirty="0" err="1"/>
              <a:t>LinkedBlockingQueue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45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ScheduledThreadPool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000000"/>
                </a:solidFill>
                <a:effectLst/>
              </a:rPr>
              <a:t>处理延时任务或定时任务</a:t>
            </a:r>
            <a:endParaRPr lang="en-US" altLang="zh-CN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62FF47-2518-09D4-396C-FE20DE92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2127849"/>
            <a:ext cx="6753200" cy="47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3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建议创建方式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endParaRPr lang="en-US" altLang="zh-CN" sz="2000" b="1" i="0" dirty="0">
              <a:solidFill>
                <a:srgbClr val="000000"/>
              </a:solidFill>
              <a:effectLst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private static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</a:rPr>
              <a:t>ExecutorService</a:t>
            </a:r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 pool = new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</a:rPr>
              <a:t>ThreadPoolExecutor</a:t>
            </a:r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(5, 200, 0L,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</a:rPr>
              <a:t>TimeUnit.MILLISECONDS</a:t>
            </a:r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, new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</a:rPr>
              <a:t>LinkedBlockingQueue</a:t>
            </a:r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&lt;Runnable&gt;(1024),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</a:rPr>
              <a:t>namedThreadFactory</a:t>
            </a:r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, new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</a:rPr>
              <a:t>ThreadPoolExecutor.AbortPolicy</a:t>
            </a:r>
            <a:r>
              <a:rPr lang="en-US" altLang="zh-CN" sz="2800" b="1" i="0" dirty="0">
                <a:solidFill>
                  <a:srgbClr val="000000"/>
                </a:solidFill>
                <a:effectLst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8472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原理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刚创建完成线程池后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此时线程池内线程数量为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有任务过来时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创建线程执行任务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线程数量一直达到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corePoolSize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设置的大小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任务数量继续增加时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就把任务放到等待执行队列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workQueue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中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队列数量一直达到最大值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队列满了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任务数量继续增加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此时就又创建新的线程执行任务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线程数量一直达到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maximumPoolSize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设置的大小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任务数量继续增加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此时线程数量最大队列也已满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则开始执行拒绝策略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28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阻塞队列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ArrayBlockingQueue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有界队列基于数组的先进先出队列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创建时需指定大小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LinkedBlockingQueue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无界队列基于链表的先进先出队列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如果没有指定大小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则默认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Integer.MAX_VALUE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synchronousQueue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直接提交队列不会保存提交的任务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而是直接新建线程来执行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602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决绝策略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ThreadPoolExecutor.AbortPolicy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: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丢弃任务并抛出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RejectedExcetionException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异常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ThreadPoolExecutor.DiscardPolicy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: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丢弃任务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但不抛出异常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ThreadPoolExecutor.DiscardOldestPolicy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: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丢弃队列最前面的任务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;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然后执行新任务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</a:rPr>
              <a:t>ThreadPoolExecutor.CallerRunPolicy</a:t>
            </a:r>
            <a:r>
              <a:rPr lang="en-US" altLang="zh-CN" sz="2400" b="1" i="0" dirty="0">
                <a:solidFill>
                  <a:srgbClr val="000000"/>
                </a:solidFill>
                <a:effectLst/>
              </a:rPr>
              <a:t>:</a:t>
            </a:r>
            <a:r>
              <a:rPr lang="zh-CN" altLang="en-US" sz="2400" b="1" i="0" dirty="0">
                <a:solidFill>
                  <a:srgbClr val="000000"/>
                </a:solidFill>
                <a:effectLst/>
              </a:rPr>
              <a:t>由调用线程处理该任务</a:t>
            </a:r>
            <a:endParaRPr lang="en-US" altLang="zh-CN" sz="2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647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551384" y="188640"/>
            <a:ext cx="96012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讲授思路</a:t>
            </a:r>
            <a:r>
              <a:rPr lang="en-US" altLang="zh-CN" dirty="0"/>
              <a:t>-Callable</a:t>
            </a:r>
            <a:r>
              <a:rPr lang="zh-CN" altLang="en-US" dirty="0"/>
              <a:t>接口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Callable</a:t>
            </a:r>
            <a:r>
              <a:rPr lang="zh-CN" altLang="en-US" dirty="0"/>
              <a:t>接口、</a:t>
            </a:r>
            <a:r>
              <a:rPr lang="en-US" altLang="zh-CN" dirty="0"/>
              <a:t>Future</a:t>
            </a:r>
            <a:r>
              <a:rPr lang="zh-CN" altLang="en-US" dirty="0"/>
              <a:t>接口和</a:t>
            </a:r>
            <a:r>
              <a:rPr lang="en-US" altLang="zh-CN" dirty="0" err="1"/>
              <a:t>FutureTask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Callable + Future</a:t>
            </a:r>
            <a:r>
              <a:rPr lang="zh-CN" altLang="en-US" dirty="0"/>
              <a:t>应用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Callable + </a:t>
            </a:r>
            <a:r>
              <a:rPr lang="en-US" altLang="zh-CN" dirty="0" err="1"/>
              <a:t>FutureTask</a:t>
            </a:r>
            <a:r>
              <a:rPr lang="zh-CN" altLang="en-US" dirty="0"/>
              <a:t>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8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Callable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160749"/>
            <a:ext cx="10972800" cy="5436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Callable</a:t>
            </a:r>
            <a:r>
              <a:rPr lang="zh-CN" altLang="en-US" dirty="0"/>
              <a:t>接口：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JDK1.5</a:t>
            </a:r>
            <a:r>
              <a:rPr lang="zh-CN" altLang="en-US" dirty="0"/>
              <a:t>之后的接口，是个泛型接口，只有一个方法</a:t>
            </a:r>
            <a:r>
              <a:rPr lang="en-US" altLang="zh-CN" dirty="0"/>
              <a:t>call()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Callable</a:t>
            </a:r>
            <a:r>
              <a:rPr lang="zh-CN" altLang="en-US" dirty="0"/>
              <a:t>接口的任务执行后会有返回值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call()</a:t>
            </a:r>
            <a:r>
              <a:rPr lang="zh-CN" altLang="en-US" dirty="0"/>
              <a:t>方法支持抛出异常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E7491C-8824-D3B9-0F09-94B2DE2B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57" y="3434328"/>
            <a:ext cx="7077343" cy="26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3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讲授思路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线程池简介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Callable</a:t>
            </a: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Future</a:t>
            </a:r>
            <a:r>
              <a:rPr lang="zh-CN" altLang="en-US" dirty="0"/>
              <a:t>接口和</a:t>
            </a:r>
            <a:r>
              <a:rPr lang="en-US" altLang="zh-CN" dirty="0" err="1"/>
              <a:t>FutureTask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160749"/>
            <a:ext cx="10972800" cy="5436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Future</a:t>
            </a:r>
            <a:r>
              <a:rPr lang="zh-CN" altLang="en-US" dirty="0"/>
              <a:t>接口：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该接口封装了异步计算的结果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FutureTask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该类实现了</a:t>
            </a:r>
            <a:r>
              <a:rPr lang="en-US" altLang="zh-CN" dirty="0" err="1"/>
              <a:t>RunnableFuture</a:t>
            </a:r>
            <a:r>
              <a:rPr lang="zh-CN" altLang="en-US" dirty="0"/>
              <a:t>接口，此接口实现了</a:t>
            </a:r>
            <a:r>
              <a:rPr lang="en-US" altLang="zh-CN" dirty="0"/>
              <a:t>Future</a:t>
            </a:r>
            <a:r>
              <a:rPr lang="zh-CN" altLang="en-US" dirty="0"/>
              <a:t>和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C3592-4076-59FD-DE0C-44FE2917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76" y="3861048"/>
            <a:ext cx="8717357" cy="27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6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Callable + Future </a:t>
            </a:r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160749"/>
            <a:ext cx="10972800" cy="5436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MyTask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04517-D841-E068-52E8-E5B8342E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07" y="1160749"/>
            <a:ext cx="8357093" cy="54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Callable + Future </a:t>
            </a:r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160749"/>
            <a:ext cx="10972800" cy="5436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main</a:t>
            </a:r>
            <a:r>
              <a:rPr lang="zh-CN" altLang="en-US" dirty="0"/>
              <a:t>方法：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BBF35-BFA2-D09F-8F9F-A17AE4CD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160748"/>
            <a:ext cx="8946939" cy="54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2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Callable + </a:t>
            </a:r>
            <a:r>
              <a:rPr lang="en-US" altLang="zh-CN" dirty="0" err="1"/>
              <a:t>FutureTask</a:t>
            </a:r>
            <a:r>
              <a:rPr lang="en-US" altLang="zh-CN" dirty="0"/>
              <a:t> </a:t>
            </a:r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160749"/>
            <a:ext cx="10972800" cy="54366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MyTask</a:t>
            </a:r>
            <a:r>
              <a:rPr lang="zh-CN" altLang="en-US" dirty="0"/>
              <a:t>类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与上例一样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main</a:t>
            </a:r>
            <a:r>
              <a:rPr lang="zh-CN" altLang="en-US" dirty="0"/>
              <a:t>方法：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FBA2A5-6A04-A87B-57F2-437CE8AF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150" y="1464588"/>
            <a:ext cx="9139850" cy="4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340768"/>
            <a:ext cx="975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线程池</a:t>
            </a:r>
            <a:endParaRPr lang="en-US" altLang="zh-CN" dirty="0"/>
          </a:p>
          <a:p>
            <a:pPr lvl="1"/>
            <a:r>
              <a:rPr lang="zh-CN" altLang="en-US" dirty="0"/>
              <a:t>线程的应用场景</a:t>
            </a:r>
            <a:endParaRPr lang="en-US" altLang="zh-CN" dirty="0"/>
          </a:p>
          <a:p>
            <a:pPr lvl="1"/>
            <a:r>
              <a:rPr lang="zh-CN" altLang="en-US" dirty="0"/>
              <a:t>线程的生命周期</a:t>
            </a:r>
            <a:endParaRPr lang="en-US" altLang="zh-CN" dirty="0"/>
          </a:p>
          <a:p>
            <a:r>
              <a:rPr lang="en-US" altLang="zh-CN" dirty="0"/>
              <a:t>Callable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 err="1"/>
              <a:t>Callable+Future</a:t>
            </a:r>
            <a:endParaRPr lang="en-US" altLang="zh-CN" dirty="0"/>
          </a:p>
          <a:p>
            <a:pPr lvl="1"/>
            <a:r>
              <a:rPr lang="en-US" altLang="zh-CN" dirty="0" err="1"/>
              <a:t>Callable+FutureTask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991100" y="1371601"/>
            <a:ext cx="419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zh-CN" dirty="0"/>
              <a:t>本讲结束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448300" y="2667001"/>
            <a:ext cx="48006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谢谢大家</a:t>
            </a:r>
          </a:p>
        </p:txBody>
      </p:sp>
      <p:pic>
        <p:nvPicPr>
          <p:cNvPr id="5" name="Picture 4" descr="tutorials-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986088"/>
            <a:ext cx="2819400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551384" y="188640"/>
            <a:ext cx="96012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讲授思路</a:t>
            </a:r>
            <a:r>
              <a:rPr lang="en-US" altLang="zh-CN" dirty="0"/>
              <a:t>-</a:t>
            </a:r>
            <a:r>
              <a:rPr lang="zh-CN" altLang="en-US" dirty="0"/>
              <a:t>线程池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线程池简介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线程池的使用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61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线程池简介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Java </a:t>
            </a:r>
            <a:r>
              <a:rPr lang="zh-CN" altLang="en-US" dirty="0"/>
              <a:t>创建线程池的正确姿势：</a:t>
            </a:r>
            <a:r>
              <a:rPr lang="en-US" altLang="zh-CN" dirty="0"/>
              <a:t>Executors</a:t>
            </a:r>
            <a:r>
              <a:rPr lang="zh-CN" altLang="en-US" dirty="0"/>
              <a:t>和</a:t>
            </a:r>
            <a:r>
              <a:rPr lang="en-US" altLang="zh-CN" dirty="0" err="1"/>
              <a:t>ThreadPoolExecutor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ADB71-D20A-74E7-6C4B-941CA803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5" y="1114237"/>
            <a:ext cx="11641710" cy="57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执行原理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线程池执行器将会根据</a:t>
            </a:r>
            <a:r>
              <a:rPr lang="en-US" altLang="zh-CN" dirty="0" err="1"/>
              <a:t>corePoolSize</a:t>
            </a:r>
            <a:r>
              <a:rPr lang="zh-CN" altLang="en-US" dirty="0"/>
              <a:t>和</a:t>
            </a:r>
            <a:r>
              <a:rPr lang="en-US" altLang="zh-CN" dirty="0" err="1"/>
              <a:t>maximumPoolSize</a:t>
            </a:r>
            <a:r>
              <a:rPr lang="zh-CN" altLang="en-US" dirty="0"/>
              <a:t>自动地调整线程池大小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E8AF98-2F0C-0122-9480-A8E083A7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858"/>
            <a:ext cx="12195040" cy="42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线程池的使用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Executors </a:t>
            </a:r>
            <a:r>
              <a:rPr lang="zh-CN" altLang="en-US" dirty="0"/>
              <a:t>创建四种类型的线程池：</a:t>
            </a:r>
            <a:endParaRPr lang="en-US" altLang="zh-CN" dirty="0"/>
          </a:p>
          <a:p>
            <a:pPr lvl="1"/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FixedThreadPool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/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CachedThreadPool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/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SingleThreadExecutor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/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ScheduledThreadPool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6760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</a:rPr>
              <a:t>FixedThreadPool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public static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ExecutorService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newFixedThreadPool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(int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nThreads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    return new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ThreadPoolExecutor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(nThreads,nThreads,0L,TimeUnit.MILLISECONDS,new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LinkedBlockingQueue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&lt;Runnable&gt;());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C49C4E-3E30-F9D4-C14A-4123E1D8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0" y="2284122"/>
            <a:ext cx="5616624" cy="42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FixedThreadPool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/>
              <a:t>固定大小的线程池：</a:t>
            </a:r>
            <a:r>
              <a:rPr lang="en-US" altLang="zh-CN" dirty="0" err="1"/>
              <a:t>corePoolSize</a:t>
            </a:r>
            <a:r>
              <a:rPr lang="zh-CN" altLang="en-US" dirty="0"/>
              <a:t>和</a:t>
            </a:r>
            <a:r>
              <a:rPr lang="en-US" altLang="zh-CN" dirty="0" err="1"/>
              <a:t>maximunPoolSize</a:t>
            </a:r>
            <a:r>
              <a:rPr lang="zh-CN" altLang="en-US" dirty="0"/>
              <a:t>都为用户设定的线程数量</a:t>
            </a:r>
            <a:endParaRPr lang="en-US" altLang="zh-CN" dirty="0"/>
          </a:p>
          <a:p>
            <a:pPr lvl="1"/>
            <a:r>
              <a:rPr lang="zh-CN" altLang="en-US" dirty="0"/>
              <a:t>阻塞队列采用了</a:t>
            </a:r>
            <a:r>
              <a:rPr lang="en-US" altLang="zh-CN" dirty="0" err="1"/>
              <a:t>LinkedBlockingQueue</a:t>
            </a:r>
            <a:r>
              <a:rPr lang="zh-CN" altLang="en-US" dirty="0"/>
              <a:t>，它是一个无界队列，因此永远不可能拒绝任务；实际线程数量将永远维持在</a:t>
            </a:r>
            <a:r>
              <a:rPr lang="en-US" altLang="zh-CN" dirty="0" err="1"/>
              <a:t>nThreads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2187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6064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CachedThreadPool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40768"/>
            <a:ext cx="1110302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public static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ExecutorService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newCachedThreadPool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    return new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ThreadPoolExecutor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(0,Integer.MAX_VALUE,60L,TimeUnit.MILLISECONDS,new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</a:rPr>
              <a:t>SynchronousQueue</a:t>
            </a: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&lt;Runnable&gt;());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22CC59-CD2E-82F7-7D0C-E2677F1CD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6872"/>
            <a:ext cx="688808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1172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Courier Ne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11194</TotalTime>
  <Words>875</Words>
  <Application>Microsoft Office PowerPoint</Application>
  <PresentationFormat>宽屏</PresentationFormat>
  <Paragraphs>116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pingfang SC</vt:lpstr>
      <vt:lpstr>黑体</vt:lpstr>
      <vt:lpstr>华文中宋</vt:lpstr>
      <vt:lpstr>宋体</vt:lpstr>
      <vt:lpstr>微软雅黑</vt:lpstr>
      <vt:lpstr>Arial</vt:lpstr>
      <vt:lpstr>Courier New</vt:lpstr>
      <vt:lpstr>默认设计模板</vt:lpstr>
      <vt:lpstr>第一章 线程池和Callable</vt:lpstr>
      <vt:lpstr>讲授思路　　　　　　　　　</vt:lpstr>
      <vt:lpstr>讲授思路-线程池 　　　　　　　　　</vt:lpstr>
      <vt:lpstr>线程池简介 </vt:lpstr>
      <vt:lpstr>执行原理 </vt:lpstr>
      <vt:lpstr>线程池的使用</vt:lpstr>
      <vt:lpstr>FixedThreadPool</vt:lpstr>
      <vt:lpstr>FixedThreadPool</vt:lpstr>
      <vt:lpstr>CachedThreadPool</vt:lpstr>
      <vt:lpstr>CachedThreadPool</vt:lpstr>
      <vt:lpstr>SingleThreadExecutor</vt:lpstr>
      <vt:lpstr>SingleThreadExecutor</vt:lpstr>
      <vt:lpstr>ScheduledThreadPool</vt:lpstr>
      <vt:lpstr>建议创建方式</vt:lpstr>
      <vt:lpstr>原理</vt:lpstr>
      <vt:lpstr>阻塞队列</vt:lpstr>
      <vt:lpstr>决绝策略</vt:lpstr>
      <vt:lpstr>讲授思路-Callable接口 　　　　　　　　　</vt:lpstr>
      <vt:lpstr>Callable接口</vt:lpstr>
      <vt:lpstr>Future接口和FutureTask类</vt:lpstr>
      <vt:lpstr>Callable + Future 示例</vt:lpstr>
      <vt:lpstr>Callable + Future 示例</vt:lpstr>
      <vt:lpstr>Callable + FutureTask 示例</vt:lpstr>
      <vt:lpstr>总结　　　　　　　　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adi</cp:lastModifiedBy>
  <cp:revision>797</cp:revision>
  <dcterms:created xsi:type="dcterms:W3CDTF">2006-10-06T15:46:57Z</dcterms:created>
  <dcterms:modified xsi:type="dcterms:W3CDTF">2024-02-21T01:49:19Z</dcterms:modified>
</cp:coreProperties>
</file>