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88"/>
  </p:notesMasterIdLst>
  <p:handoutMasterIdLst>
    <p:handoutMasterId r:id="rId89"/>
  </p:handoutMasterIdLst>
  <p:sldIdLst>
    <p:sldId id="256" r:id="rId2"/>
    <p:sldId id="558" r:id="rId3"/>
    <p:sldId id="451" r:id="rId4"/>
    <p:sldId id="508" r:id="rId5"/>
    <p:sldId id="559" r:id="rId6"/>
    <p:sldId id="534" r:id="rId7"/>
    <p:sldId id="557" r:id="rId8"/>
    <p:sldId id="540" r:id="rId9"/>
    <p:sldId id="541" r:id="rId10"/>
    <p:sldId id="596" r:id="rId11"/>
    <p:sldId id="542" r:id="rId12"/>
    <p:sldId id="543" r:id="rId13"/>
    <p:sldId id="545" r:id="rId14"/>
    <p:sldId id="546" r:id="rId15"/>
    <p:sldId id="547" r:id="rId16"/>
    <p:sldId id="548" r:id="rId17"/>
    <p:sldId id="549" r:id="rId18"/>
    <p:sldId id="550" r:id="rId19"/>
    <p:sldId id="551" r:id="rId20"/>
    <p:sldId id="597" r:id="rId21"/>
    <p:sldId id="552" r:id="rId22"/>
    <p:sldId id="598" r:id="rId23"/>
    <p:sldId id="553" r:id="rId24"/>
    <p:sldId id="499" r:id="rId25"/>
    <p:sldId id="560" r:id="rId26"/>
    <p:sldId id="555" r:id="rId27"/>
    <p:sldId id="599" r:id="rId28"/>
    <p:sldId id="556" r:id="rId29"/>
    <p:sldId id="488" r:id="rId30"/>
    <p:sldId id="574" r:id="rId31"/>
    <p:sldId id="600" r:id="rId32"/>
    <p:sldId id="453" r:id="rId33"/>
    <p:sldId id="467" r:id="rId34"/>
    <p:sldId id="581" r:id="rId35"/>
    <p:sldId id="582" r:id="rId36"/>
    <p:sldId id="583" r:id="rId37"/>
    <p:sldId id="584" r:id="rId38"/>
    <p:sldId id="585" r:id="rId39"/>
    <p:sldId id="601" r:id="rId40"/>
    <p:sldId id="586" r:id="rId41"/>
    <p:sldId id="479" r:id="rId42"/>
    <p:sldId id="520" r:id="rId43"/>
    <p:sldId id="521" r:id="rId44"/>
    <p:sldId id="588" r:id="rId45"/>
    <p:sldId id="589" r:id="rId46"/>
    <p:sldId id="480" r:id="rId47"/>
    <p:sldId id="602" r:id="rId48"/>
    <p:sldId id="522" r:id="rId49"/>
    <p:sldId id="523" r:id="rId50"/>
    <p:sldId id="482" r:id="rId51"/>
    <p:sldId id="483" r:id="rId52"/>
    <p:sldId id="527" r:id="rId53"/>
    <p:sldId id="528" r:id="rId54"/>
    <p:sldId id="590" r:id="rId55"/>
    <p:sldId id="531" r:id="rId56"/>
    <p:sldId id="603" r:id="rId57"/>
    <p:sldId id="529" r:id="rId58"/>
    <p:sldId id="591" r:id="rId59"/>
    <p:sldId id="448" r:id="rId60"/>
    <p:sldId id="572" r:id="rId61"/>
    <p:sldId id="518" r:id="rId62"/>
    <p:sldId id="593" r:id="rId63"/>
    <p:sldId id="592" r:id="rId64"/>
    <p:sldId id="487" r:id="rId65"/>
    <p:sldId id="468" r:id="rId66"/>
    <p:sldId id="491" r:id="rId67"/>
    <p:sldId id="469" r:id="rId68"/>
    <p:sldId id="490" r:id="rId69"/>
    <p:sldId id="489" r:id="rId70"/>
    <p:sldId id="594" r:id="rId71"/>
    <p:sldId id="492" r:id="rId72"/>
    <p:sldId id="493" r:id="rId73"/>
    <p:sldId id="494" r:id="rId74"/>
    <p:sldId id="471" r:id="rId75"/>
    <p:sldId id="495" r:id="rId76"/>
    <p:sldId id="561" r:id="rId77"/>
    <p:sldId id="565" r:id="rId78"/>
    <p:sldId id="566" r:id="rId79"/>
    <p:sldId id="567" r:id="rId80"/>
    <p:sldId id="568" r:id="rId81"/>
    <p:sldId id="569" r:id="rId82"/>
    <p:sldId id="570" r:id="rId83"/>
    <p:sldId id="571" r:id="rId84"/>
    <p:sldId id="441" r:id="rId85"/>
    <p:sldId id="595" r:id="rId86"/>
    <p:sldId id="440" r:id="rId8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1325" autoAdjust="0"/>
  </p:normalViewPr>
  <p:slideViewPr>
    <p:cSldViewPr>
      <p:cViewPr>
        <p:scale>
          <a:sx n="60" d="100"/>
          <a:sy n="60" d="100"/>
        </p:scale>
        <p:origin x="648" y="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89F91-A242-467F-8CB1-BC91E65E3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64473E9-212D-440E-AF60-BE18AD00C1CD}">
      <dgm:prSet phldrT="[文本]" custT="1"/>
      <dgm:spPr/>
      <dgm:t>
        <a:bodyPr/>
        <a:lstStyle/>
        <a:p>
          <a:r>
            <a:rPr lang="zh-CN" altLang="en-US" sz="3200"/>
            <a:t>数据定义</a:t>
          </a:r>
          <a:endParaRPr lang="zh-CN" altLang="en-US" sz="3200" dirty="0"/>
        </a:p>
      </dgm:t>
    </dgm:pt>
    <dgm:pt modelId="{0952AF80-C61B-4CE3-BB58-FAEB3C748D38}" type="parTrans" cxnId="{B168C157-940D-40CC-891C-229306B659D8}">
      <dgm:prSet/>
      <dgm:spPr/>
      <dgm:t>
        <a:bodyPr/>
        <a:lstStyle/>
        <a:p>
          <a:endParaRPr lang="zh-CN" altLang="en-US"/>
        </a:p>
      </dgm:t>
    </dgm:pt>
    <dgm:pt modelId="{D3CD3C18-C0A2-4BB1-9149-70BCDB88425F}" type="sibTrans" cxnId="{B168C157-940D-40CC-891C-229306B659D8}">
      <dgm:prSet/>
      <dgm:spPr/>
      <dgm:t>
        <a:bodyPr/>
        <a:lstStyle/>
        <a:p>
          <a:endParaRPr lang="zh-CN" altLang="en-US"/>
        </a:p>
      </dgm:t>
    </dgm:pt>
    <dgm:pt modelId="{C24032D7-CE79-4708-84C8-F18897B071EC}">
      <dgm:prSet phldrT="[文本]" custT="1"/>
      <dgm:spPr/>
      <dgm:t>
        <a:bodyPr/>
        <a:lstStyle/>
        <a:p>
          <a:r>
            <a:rPr lang="zh-CN" sz="2000" dirty="0"/>
            <a:t>称为“</a:t>
          </a:r>
          <a:r>
            <a:rPr lang="en-US" altLang="zh-CN" sz="2000" dirty="0"/>
            <a:t>SQL  DDL”</a:t>
          </a:r>
          <a:r>
            <a:rPr lang="zh-CN" sz="2000" dirty="0"/>
            <a:t>，定义数据库的逻辑结构，包括定义数据库、基本表、视图和索引</a:t>
          </a:r>
          <a:endParaRPr lang="zh-CN" altLang="en-US" sz="2000" dirty="0"/>
        </a:p>
      </dgm:t>
    </dgm:pt>
    <dgm:pt modelId="{2D970CF6-16C8-47E0-AD04-676F78A64B62}" type="parTrans" cxnId="{A517DF77-FEF3-4BD9-9F42-B656B9041993}">
      <dgm:prSet/>
      <dgm:spPr/>
      <dgm:t>
        <a:bodyPr/>
        <a:lstStyle/>
        <a:p>
          <a:endParaRPr lang="zh-CN" altLang="en-US"/>
        </a:p>
      </dgm:t>
    </dgm:pt>
    <dgm:pt modelId="{879B1BF3-68D2-4C0B-83B6-E275385EC53B}" type="sibTrans" cxnId="{A517DF77-FEF3-4BD9-9F42-B656B9041993}">
      <dgm:prSet/>
      <dgm:spPr/>
      <dgm:t>
        <a:bodyPr/>
        <a:lstStyle/>
        <a:p>
          <a:endParaRPr lang="zh-CN" altLang="en-US"/>
        </a:p>
      </dgm:t>
    </dgm:pt>
    <dgm:pt modelId="{0C248BFF-A2B9-4D45-BE0B-6E3B688C054F}">
      <dgm:prSet phldrT="[文本]" custT="1"/>
      <dgm:spPr/>
      <dgm:t>
        <a:bodyPr/>
        <a:lstStyle/>
        <a:p>
          <a:r>
            <a:rPr lang="zh-CN" altLang="en-US" sz="3200"/>
            <a:t>数据操纵</a:t>
          </a:r>
          <a:endParaRPr lang="zh-CN" altLang="en-US" sz="3200" dirty="0"/>
        </a:p>
      </dgm:t>
    </dgm:pt>
    <dgm:pt modelId="{FBD234AE-DBD6-4B7C-B012-07443466662B}" type="parTrans" cxnId="{EC5D1A24-AB46-4BF0-AAF5-08F817BB76DD}">
      <dgm:prSet/>
      <dgm:spPr/>
      <dgm:t>
        <a:bodyPr/>
        <a:lstStyle/>
        <a:p>
          <a:endParaRPr lang="zh-CN" altLang="en-US"/>
        </a:p>
      </dgm:t>
    </dgm:pt>
    <dgm:pt modelId="{B5992069-A3FB-40FD-A06B-F919C0D80C53}" type="sibTrans" cxnId="{EC5D1A24-AB46-4BF0-AAF5-08F817BB76DD}">
      <dgm:prSet/>
      <dgm:spPr/>
      <dgm:t>
        <a:bodyPr/>
        <a:lstStyle/>
        <a:p>
          <a:endParaRPr lang="zh-CN" altLang="en-US"/>
        </a:p>
      </dgm:t>
    </dgm:pt>
    <dgm:pt modelId="{6BB536DE-0769-4B9C-98F6-2E12C516E97D}">
      <dgm:prSet phldrT="[文本]" custT="1"/>
      <dgm:spPr/>
      <dgm:t>
        <a:bodyPr/>
        <a:lstStyle/>
        <a:p>
          <a:r>
            <a:rPr lang="zh-CN" sz="2000" dirty="0"/>
            <a:t>称为“</a:t>
          </a:r>
          <a:r>
            <a:rPr lang="en-US" altLang="zh-CN" sz="2000" dirty="0"/>
            <a:t>SQL  DML”</a:t>
          </a:r>
          <a:r>
            <a:rPr lang="zh-CN" sz="2000" dirty="0"/>
            <a:t>，其中包括数据查询和数据更新两大类操作，其中数据更新又包括插入、删除和更新</a:t>
          </a:r>
          <a:endParaRPr lang="zh-CN" altLang="en-US" sz="2000" dirty="0"/>
        </a:p>
      </dgm:t>
    </dgm:pt>
    <dgm:pt modelId="{DEA25109-E544-4216-BCE5-D8D94EE8E107}" type="parTrans" cxnId="{A15C3C25-44C4-4AF0-BF54-AF6FB3E11EB0}">
      <dgm:prSet/>
      <dgm:spPr/>
      <dgm:t>
        <a:bodyPr/>
        <a:lstStyle/>
        <a:p>
          <a:endParaRPr lang="zh-CN" altLang="en-US"/>
        </a:p>
      </dgm:t>
    </dgm:pt>
    <dgm:pt modelId="{A51E98F0-5736-4358-9170-DE93003CEDB5}" type="sibTrans" cxnId="{A15C3C25-44C4-4AF0-BF54-AF6FB3E11EB0}">
      <dgm:prSet/>
      <dgm:spPr/>
      <dgm:t>
        <a:bodyPr/>
        <a:lstStyle/>
        <a:p>
          <a:endParaRPr lang="zh-CN" altLang="en-US"/>
        </a:p>
      </dgm:t>
    </dgm:pt>
    <dgm:pt modelId="{D08C7CFD-83B5-44D3-86A6-F775DFE0DF67}">
      <dgm:prSet phldrT="[文本]" custT="1"/>
      <dgm:spPr/>
      <dgm:t>
        <a:bodyPr/>
        <a:lstStyle/>
        <a:p>
          <a:r>
            <a:rPr lang="zh-CN" altLang="en-US" sz="3200"/>
            <a:t>数据控制</a:t>
          </a:r>
          <a:endParaRPr lang="zh-CN" altLang="en-US" sz="3200" dirty="0"/>
        </a:p>
      </dgm:t>
    </dgm:pt>
    <dgm:pt modelId="{D375D18E-1B73-44C2-B142-4A5D3CF005AA}" type="parTrans" cxnId="{435C4409-5662-4F5C-BCF6-FE6FD656B788}">
      <dgm:prSet/>
      <dgm:spPr/>
      <dgm:t>
        <a:bodyPr/>
        <a:lstStyle/>
        <a:p>
          <a:endParaRPr lang="zh-CN" altLang="en-US"/>
        </a:p>
      </dgm:t>
    </dgm:pt>
    <dgm:pt modelId="{44460941-A9D5-439A-9441-D5C461D3103F}" type="sibTrans" cxnId="{435C4409-5662-4F5C-BCF6-FE6FD656B788}">
      <dgm:prSet/>
      <dgm:spPr/>
      <dgm:t>
        <a:bodyPr/>
        <a:lstStyle/>
        <a:p>
          <a:endParaRPr lang="zh-CN" altLang="en-US"/>
        </a:p>
      </dgm:t>
    </dgm:pt>
    <dgm:pt modelId="{8EBBDDCE-872F-45E1-B4B9-C8848ACB6C31}">
      <dgm:prSet phldrT="[文本]" custT="1"/>
      <dgm:spPr/>
      <dgm:t>
        <a:bodyPr/>
        <a:lstStyle/>
        <a:p>
          <a:r>
            <a:rPr lang="zh-CN" altLang="en-US" sz="2000" dirty="0"/>
            <a:t>称为“</a:t>
          </a:r>
          <a:r>
            <a:rPr lang="en-US" altLang="zh-CN" sz="2000" dirty="0"/>
            <a:t>DCL</a:t>
          </a:r>
          <a:r>
            <a:rPr lang="zh-CN" altLang="en-US" sz="2000" dirty="0"/>
            <a:t>”，</a:t>
          </a:r>
          <a:r>
            <a:rPr lang="en-US" sz="2000" dirty="0"/>
            <a:t> </a:t>
          </a:r>
          <a:r>
            <a:rPr lang="zh-CN" sz="2000" dirty="0"/>
            <a:t>对用户访问数据的控制有基本表和视图的授权、完整性规则的描述，事务控制语句等</a:t>
          </a:r>
          <a:endParaRPr lang="zh-CN" altLang="en-US" sz="2000" dirty="0"/>
        </a:p>
      </dgm:t>
    </dgm:pt>
    <dgm:pt modelId="{EE001650-3F9C-46B0-835D-711A0E21DB8B}" type="parTrans" cxnId="{AD8A24C6-D67E-4AC0-A1D0-BDC60E43A880}">
      <dgm:prSet/>
      <dgm:spPr/>
      <dgm:t>
        <a:bodyPr/>
        <a:lstStyle/>
        <a:p>
          <a:endParaRPr lang="zh-CN" altLang="en-US"/>
        </a:p>
      </dgm:t>
    </dgm:pt>
    <dgm:pt modelId="{B67E6FC2-E7CC-4A16-8649-3DB91CC944CF}" type="sibTrans" cxnId="{AD8A24C6-D67E-4AC0-A1D0-BDC60E43A880}">
      <dgm:prSet/>
      <dgm:spPr/>
      <dgm:t>
        <a:bodyPr/>
        <a:lstStyle/>
        <a:p>
          <a:endParaRPr lang="zh-CN" altLang="en-US"/>
        </a:p>
      </dgm:t>
    </dgm:pt>
    <dgm:pt modelId="{5B4A460A-8F0C-4BC8-8BBE-5A09367376DF}">
      <dgm:prSet phldrT="[文本]" custT="1"/>
      <dgm:spPr/>
      <dgm:t>
        <a:bodyPr/>
        <a:lstStyle/>
        <a:p>
          <a:r>
            <a:rPr lang="zh-CN" altLang="en-US" sz="3200"/>
            <a:t>其它要素</a:t>
          </a:r>
          <a:endParaRPr lang="zh-CN" altLang="en-US" sz="3200" dirty="0"/>
        </a:p>
      </dgm:t>
    </dgm:pt>
    <dgm:pt modelId="{E71A0D25-4364-4E72-99B8-548F6F732A6F}" type="parTrans" cxnId="{A2DE6535-F18D-4DBA-82AD-54F9BA8D2150}">
      <dgm:prSet/>
      <dgm:spPr/>
      <dgm:t>
        <a:bodyPr/>
        <a:lstStyle/>
        <a:p>
          <a:endParaRPr lang="zh-CN" altLang="en-US"/>
        </a:p>
      </dgm:t>
    </dgm:pt>
    <dgm:pt modelId="{7E1660A4-4330-440A-8B5F-A562B7EC63F7}" type="sibTrans" cxnId="{A2DE6535-F18D-4DBA-82AD-54F9BA8D2150}">
      <dgm:prSet/>
      <dgm:spPr/>
      <dgm:t>
        <a:bodyPr/>
        <a:lstStyle/>
        <a:p>
          <a:endParaRPr lang="zh-CN" altLang="en-US"/>
        </a:p>
      </dgm:t>
    </dgm:pt>
    <dgm:pt modelId="{FE4128FB-F896-440E-8A55-7630D12C8B08}">
      <dgm:prSet phldrT="[文本]" custT="1"/>
      <dgm:spPr/>
      <dgm:t>
        <a:bodyPr/>
        <a:lstStyle/>
        <a:p>
          <a:r>
            <a:rPr lang="zh-CN" sz="2000" dirty="0"/>
            <a:t>规定</a:t>
          </a:r>
          <a:r>
            <a:rPr lang="en-US" altLang="zh-CN" sz="2000" dirty="0"/>
            <a:t>SQL</a:t>
          </a:r>
          <a:r>
            <a:rPr lang="zh-CN" sz="2000" dirty="0"/>
            <a:t>语句在宿主语言的程序中使用的规则</a:t>
          </a:r>
          <a:endParaRPr lang="zh-CN" altLang="en-US" sz="2000" dirty="0"/>
        </a:p>
      </dgm:t>
    </dgm:pt>
    <dgm:pt modelId="{248094CF-C166-41B6-8DC5-10B46407EBAC}" type="parTrans" cxnId="{0F49B890-1803-41B5-ADBE-0FB9189AF4A4}">
      <dgm:prSet/>
      <dgm:spPr/>
      <dgm:t>
        <a:bodyPr/>
        <a:lstStyle/>
        <a:p>
          <a:endParaRPr lang="zh-CN" altLang="en-US"/>
        </a:p>
      </dgm:t>
    </dgm:pt>
    <dgm:pt modelId="{EED39124-13F1-4553-8897-2AAAFC83E9B2}" type="sibTrans" cxnId="{0F49B890-1803-41B5-ADBE-0FB9189AF4A4}">
      <dgm:prSet/>
      <dgm:spPr/>
      <dgm:t>
        <a:bodyPr/>
        <a:lstStyle/>
        <a:p>
          <a:endParaRPr lang="zh-CN" altLang="en-US"/>
        </a:p>
      </dgm:t>
    </dgm:pt>
    <dgm:pt modelId="{216484C4-910B-4121-8AE6-D31A8AAB071C}" type="pres">
      <dgm:prSet presAssocID="{E5589F91-A242-467F-8CB1-BC91E65E3856}" presName="Name0" presStyleCnt="0">
        <dgm:presLayoutVars>
          <dgm:dir/>
          <dgm:animLvl val="lvl"/>
          <dgm:resizeHandles val="exact"/>
        </dgm:presLayoutVars>
      </dgm:prSet>
      <dgm:spPr/>
      <dgm:t>
        <a:bodyPr/>
        <a:lstStyle/>
        <a:p>
          <a:endParaRPr lang="zh-CN" altLang="en-US"/>
        </a:p>
      </dgm:t>
    </dgm:pt>
    <dgm:pt modelId="{48157F51-AFC4-43E6-9F26-22668D61F2DD}" type="pres">
      <dgm:prSet presAssocID="{564473E9-212D-440E-AF60-BE18AD00C1CD}" presName="linNode" presStyleCnt="0"/>
      <dgm:spPr/>
    </dgm:pt>
    <dgm:pt modelId="{8B1F5FE6-CF7C-44BC-AF2E-425513E5BA91}" type="pres">
      <dgm:prSet presAssocID="{564473E9-212D-440E-AF60-BE18AD00C1CD}" presName="parentText" presStyleLbl="node1" presStyleIdx="0" presStyleCnt="4" custScaleX="76215" custLinFactNeighborX="-11400">
        <dgm:presLayoutVars>
          <dgm:chMax val="1"/>
          <dgm:bulletEnabled val="1"/>
        </dgm:presLayoutVars>
      </dgm:prSet>
      <dgm:spPr/>
      <dgm:t>
        <a:bodyPr/>
        <a:lstStyle/>
        <a:p>
          <a:endParaRPr lang="zh-CN" altLang="en-US"/>
        </a:p>
      </dgm:t>
    </dgm:pt>
    <dgm:pt modelId="{7EF5438F-438F-49C2-AD35-181B87513E76}" type="pres">
      <dgm:prSet presAssocID="{564473E9-212D-440E-AF60-BE18AD00C1CD}" presName="descendantText" presStyleLbl="alignAccFollowNode1" presStyleIdx="0" presStyleCnt="4" custScaleX="117361" custLinFactNeighborX="-2572">
        <dgm:presLayoutVars>
          <dgm:bulletEnabled val="1"/>
        </dgm:presLayoutVars>
      </dgm:prSet>
      <dgm:spPr/>
      <dgm:t>
        <a:bodyPr/>
        <a:lstStyle/>
        <a:p>
          <a:endParaRPr lang="zh-CN" altLang="en-US"/>
        </a:p>
      </dgm:t>
    </dgm:pt>
    <dgm:pt modelId="{9BB62399-7B7B-4F32-9B67-7336D385467D}" type="pres">
      <dgm:prSet presAssocID="{D3CD3C18-C0A2-4BB1-9149-70BCDB88425F}" presName="sp" presStyleCnt="0"/>
      <dgm:spPr/>
    </dgm:pt>
    <dgm:pt modelId="{47E53CB4-69EA-4BAB-B76D-D3E5025452B7}" type="pres">
      <dgm:prSet presAssocID="{0C248BFF-A2B9-4D45-BE0B-6E3B688C054F}" presName="linNode" presStyleCnt="0"/>
      <dgm:spPr/>
    </dgm:pt>
    <dgm:pt modelId="{B0EFF302-ED02-4372-AB1F-31E8BF7539C1}" type="pres">
      <dgm:prSet presAssocID="{0C248BFF-A2B9-4D45-BE0B-6E3B688C054F}" presName="parentText" presStyleLbl="node1" presStyleIdx="1" presStyleCnt="4" custScaleX="76215" custLinFactNeighborX="-11400">
        <dgm:presLayoutVars>
          <dgm:chMax val="1"/>
          <dgm:bulletEnabled val="1"/>
        </dgm:presLayoutVars>
      </dgm:prSet>
      <dgm:spPr/>
      <dgm:t>
        <a:bodyPr/>
        <a:lstStyle/>
        <a:p>
          <a:endParaRPr lang="zh-CN" altLang="en-US"/>
        </a:p>
      </dgm:t>
    </dgm:pt>
    <dgm:pt modelId="{7617857B-2CCF-4BB0-BF59-38151FE83A4E}" type="pres">
      <dgm:prSet presAssocID="{0C248BFF-A2B9-4D45-BE0B-6E3B688C054F}" presName="descendantText" presStyleLbl="alignAccFollowNode1" presStyleIdx="1" presStyleCnt="4" custScaleX="117361" custLinFactNeighborX="-2572">
        <dgm:presLayoutVars>
          <dgm:bulletEnabled val="1"/>
        </dgm:presLayoutVars>
      </dgm:prSet>
      <dgm:spPr/>
      <dgm:t>
        <a:bodyPr/>
        <a:lstStyle/>
        <a:p>
          <a:endParaRPr lang="zh-CN" altLang="en-US"/>
        </a:p>
      </dgm:t>
    </dgm:pt>
    <dgm:pt modelId="{654A3D4B-B97B-4FE7-84C3-4C9D805B38FD}" type="pres">
      <dgm:prSet presAssocID="{B5992069-A3FB-40FD-A06B-F919C0D80C53}" presName="sp" presStyleCnt="0"/>
      <dgm:spPr/>
    </dgm:pt>
    <dgm:pt modelId="{D1749879-D408-4314-945B-559EF0291BC0}" type="pres">
      <dgm:prSet presAssocID="{D08C7CFD-83B5-44D3-86A6-F775DFE0DF67}" presName="linNode" presStyleCnt="0"/>
      <dgm:spPr/>
    </dgm:pt>
    <dgm:pt modelId="{32E22473-D3FB-419E-B444-A6240C2F6AF1}" type="pres">
      <dgm:prSet presAssocID="{D08C7CFD-83B5-44D3-86A6-F775DFE0DF67}" presName="parentText" presStyleLbl="node1" presStyleIdx="2" presStyleCnt="4" custScaleX="76215" custLinFactNeighborX="-11400">
        <dgm:presLayoutVars>
          <dgm:chMax val="1"/>
          <dgm:bulletEnabled val="1"/>
        </dgm:presLayoutVars>
      </dgm:prSet>
      <dgm:spPr/>
      <dgm:t>
        <a:bodyPr/>
        <a:lstStyle/>
        <a:p>
          <a:endParaRPr lang="zh-CN" altLang="en-US"/>
        </a:p>
      </dgm:t>
    </dgm:pt>
    <dgm:pt modelId="{5D1760A9-5B4B-460D-9A80-CA17662FC7BA}" type="pres">
      <dgm:prSet presAssocID="{D08C7CFD-83B5-44D3-86A6-F775DFE0DF67}" presName="descendantText" presStyleLbl="alignAccFollowNode1" presStyleIdx="2" presStyleCnt="4" custScaleX="117361" custLinFactNeighborX="-2572">
        <dgm:presLayoutVars>
          <dgm:bulletEnabled val="1"/>
        </dgm:presLayoutVars>
      </dgm:prSet>
      <dgm:spPr/>
      <dgm:t>
        <a:bodyPr/>
        <a:lstStyle/>
        <a:p>
          <a:endParaRPr lang="zh-CN" altLang="en-US"/>
        </a:p>
      </dgm:t>
    </dgm:pt>
    <dgm:pt modelId="{E7A08160-BAD4-42FE-91A1-A8F0118BF322}" type="pres">
      <dgm:prSet presAssocID="{44460941-A9D5-439A-9441-D5C461D3103F}" presName="sp" presStyleCnt="0"/>
      <dgm:spPr/>
    </dgm:pt>
    <dgm:pt modelId="{DAD3D164-4C6D-49DA-82D2-9BE9267B7816}" type="pres">
      <dgm:prSet presAssocID="{5B4A460A-8F0C-4BC8-8BBE-5A09367376DF}" presName="linNode" presStyleCnt="0"/>
      <dgm:spPr/>
    </dgm:pt>
    <dgm:pt modelId="{ED4BDCD5-5D25-496B-9F6C-B8F03C5BF745}" type="pres">
      <dgm:prSet presAssocID="{5B4A460A-8F0C-4BC8-8BBE-5A09367376DF}" presName="parentText" presStyleLbl="node1" presStyleIdx="3" presStyleCnt="4" custScaleX="76215" custLinFactNeighborX="-11400">
        <dgm:presLayoutVars>
          <dgm:chMax val="1"/>
          <dgm:bulletEnabled val="1"/>
        </dgm:presLayoutVars>
      </dgm:prSet>
      <dgm:spPr/>
      <dgm:t>
        <a:bodyPr/>
        <a:lstStyle/>
        <a:p>
          <a:endParaRPr lang="zh-CN" altLang="en-US"/>
        </a:p>
      </dgm:t>
    </dgm:pt>
    <dgm:pt modelId="{7DB157CD-1C53-416B-B83F-940C9A98DD43}" type="pres">
      <dgm:prSet presAssocID="{5B4A460A-8F0C-4BC8-8BBE-5A09367376DF}" presName="descendantText" presStyleLbl="alignAccFollowNode1" presStyleIdx="3" presStyleCnt="4" custScaleX="117361" custLinFactNeighborX="-2572">
        <dgm:presLayoutVars>
          <dgm:bulletEnabled val="1"/>
        </dgm:presLayoutVars>
      </dgm:prSet>
      <dgm:spPr/>
      <dgm:t>
        <a:bodyPr/>
        <a:lstStyle/>
        <a:p>
          <a:endParaRPr lang="zh-CN" altLang="en-US"/>
        </a:p>
      </dgm:t>
    </dgm:pt>
  </dgm:ptLst>
  <dgm:cxnLst>
    <dgm:cxn modelId="{A517DF77-FEF3-4BD9-9F42-B656B9041993}" srcId="{564473E9-212D-440E-AF60-BE18AD00C1CD}" destId="{C24032D7-CE79-4708-84C8-F18897B071EC}" srcOrd="0" destOrd="0" parTransId="{2D970CF6-16C8-47E0-AD04-676F78A64B62}" sibTransId="{879B1BF3-68D2-4C0B-83B6-E275385EC53B}"/>
    <dgm:cxn modelId="{69922C57-48FA-4A01-AD66-44436E420E49}" type="presOf" srcId="{6BB536DE-0769-4B9C-98F6-2E12C516E97D}" destId="{7617857B-2CCF-4BB0-BF59-38151FE83A4E}" srcOrd="0" destOrd="0" presId="urn:microsoft.com/office/officeart/2005/8/layout/vList5"/>
    <dgm:cxn modelId="{A16B9BED-652B-499C-BF2D-85419DB56BB8}" type="presOf" srcId="{564473E9-212D-440E-AF60-BE18AD00C1CD}" destId="{8B1F5FE6-CF7C-44BC-AF2E-425513E5BA91}" srcOrd="0" destOrd="0" presId="urn:microsoft.com/office/officeart/2005/8/layout/vList5"/>
    <dgm:cxn modelId="{B168C157-940D-40CC-891C-229306B659D8}" srcId="{E5589F91-A242-467F-8CB1-BC91E65E3856}" destId="{564473E9-212D-440E-AF60-BE18AD00C1CD}" srcOrd="0" destOrd="0" parTransId="{0952AF80-C61B-4CE3-BB58-FAEB3C748D38}" sibTransId="{D3CD3C18-C0A2-4BB1-9149-70BCDB88425F}"/>
    <dgm:cxn modelId="{EC5D1A24-AB46-4BF0-AAF5-08F817BB76DD}" srcId="{E5589F91-A242-467F-8CB1-BC91E65E3856}" destId="{0C248BFF-A2B9-4D45-BE0B-6E3B688C054F}" srcOrd="1" destOrd="0" parTransId="{FBD234AE-DBD6-4B7C-B012-07443466662B}" sibTransId="{B5992069-A3FB-40FD-A06B-F919C0D80C53}"/>
    <dgm:cxn modelId="{BB560B65-62DD-43B9-ACE2-B471CC27BF3A}" type="presOf" srcId="{FE4128FB-F896-440E-8A55-7630D12C8B08}" destId="{7DB157CD-1C53-416B-B83F-940C9A98DD43}" srcOrd="0" destOrd="0" presId="urn:microsoft.com/office/officeart/2005/8/layout/vList5"/>
    <dgm:cxn modelId="{319193FC-ABEE-4BFC-AF70-C818BBC8B7CD}" type="presOf" srcId="{E5589F91-A242-467F-8CB1-BC91E65E3856}" destId="{216484C4-910B-4121-8AE6-D31A8AAB071C}" srcOrd="0" destOrd="0" presId="urn:microsoft.com/office/officeart/2005/8/layout/vList5"/>
    <dgm:cxn modelId="{2E905F76-4927-41D9-BD54-5A5E42220DD0}" type="presOf" srcId="{5B4A460A-8F0C-4BC8-8BBE-5A09367376DF}" destId="{ED4BDCD5-5D25-496B-9F6C-B8F03C5BF745}" srcOrd="0" destOrd="0" presId="urn:microsoft.com/office/officeart/2005/8/layout/vList5"/>
    <dgm:cxn modelId="{BB3998E7-9718-4DF9-8CE3-E3F57438B222}" type="presOf" srcId="{8EBBDDCE-872F-45E1-B4B9-C8848ACB6C31}" destId="{5D1760A9-5B4B-460D-9A80-CA17662FC7BA}" srcOrd="0" destOrd="0" presId="urn:microsoft.com/office/officeart/2005/8/layout/vList5"/>
    <dgm:cxn modelId="{A15C3C25-44C4-4AF0-BF54-AF6FB3E11EB0}" srcId="{0C248BFF-A2B9-4D45-BE0B-6E3B688C054F}" destId="{6BB536DE-0769-4B9C-98F6-2E12C516E97D}" srcOrd="0" destOrd="0" parTransId="{DEA25109-E544-4216-BCE5-D8D94EE8E107}" sibTransId="{A51E98F0-5736-4358-9170-DE93003CEDB5}"/>
    <dgm:cxn modelId="{435C4409-5662-4F5C-BCF6-FE6FD656B788}" srcId="{E5589F91-A242-467F-8CB1-BC91E65E3856}" destId="{D08C7CFD-83B5-44D3-86A6-F775DFE0DF67}" srcOrd="2" destOrd="0" parTransId="{D375D18E-1B73-44C2-B142-4A5D3CF005AA}" sibTransId="{44460941-A9D5-439A-9441-D5C461D3103F}"/>
    <dgm:cxn modelId="{0F49B890-1803-41B5-ADBE-0FB9189AF4A4}" srcId="{5B4A460A-8F0C-4BC8-8BBE-5A09367376DF}" destId="{FE4128FB-F896-440E-8A55-7630D12C8B08}" srcOrd="0" destOrd="0" parTransId="{248094CF-C166-41B6-8DC5-10B46407EBAC}" sibTransId="{EED39124-13F1-4553-8897-2AAAFC83E9B2}"/>
    <dgm:cxn modelId="{3D374089-BC1F-4285-98D3-5135C716073F}" type="presOf" srcId="{0C248BFF-A2B9-4D45-BE0B-6E3B688C054F}" destId="{B0EFF302-ED02-4372-AB1F-31E8BF7539C1}" srcOrd="0" destOrd="0" presId="urn:microsoft.com/office/officeart/2005/8/layout/vList5"/>
    <dgm:cxn modelId="{9F6D8D3B-9090-40DF-9440-F68A9B7773FB}" type="presOf" srcId="{D08C7CFD-83B5-44D3-86A6-F775DFE0DF67}" destId="{32E22473-D3FB-419E-B444-A6240C2F6AF1}" srcOrd="0" destOrd="0" presId="urn:microsoft.com/office/officeart/2005/8/layout/vList5"/>
    <dgm:cxn modelId="{A2DE6535-F18D-4DBA-82AD-54F9BA8D2150}" srcId="{E5589F91-A242-467F-8CB1-BC91E65E3856}" destId="{5B4A460A-8F0C-4BC8-8BBE-5A09367376DF}" srcOrd="3" destOrd="0" parTransId="{E71A0D25-4364-4E72-99B8-548F6F732A6F}" sibTransId="{7E1660A4-4330-440A-8B5F-A562B7EC63F7}"/>
    <dgm:cxn modelId="{2F496D7B-3AA6-4B7C-AFE2-8DF97CABDD25}" type="presOf" srcId="{C24032D7-CE79-4708-84C8-F18897B071EC}" destId="{7EF5438F-438F-49C2-AD35-181B87513E76}" srcOrd="0" destOrd="0" presId="urn:microsoft.com/office/officeart/2005/8/layout/vList5"/>
    <dgm:cxn modelId="{AD8A24C6-D67E-4AC0-A1D0-BDC60E43A880}" srcId="{D08C7CFD-83B5-44D3-86A6-F775DFE0DF67}" destId="{8EBBDDCE-872F-45E1-B4B9-C8848ACB6C31}" srcOrd="0" destOrd="0" parTransId="{EE001650-3F9C-46B0-835D-711A0E21DB8B}" sibTransId="{B67E6FC2-E7CC-4A16-8649-3DB91CC944CF}"/>
    <dgm:cxn modelId="{D03356FD-52C6-43E7-9884-FFFC4FB2C7F0}" type="presParOf" srcId="{216484C4-910B-4121-8AE6-D31A8AAB071C}" destId="{48157F51-AFC4-43E6-9F26-22668D61F2DD}" srcOrd="0" destOrd="0" presId="urn:microsoft.com/office/officeart/2005/8/layout/vList5"/>
    <dgm:cxn modelId="{63FDAFBB-14B8-4B97-946C-EC79E5376649}" type="presParOf" srcId="{48157F51-AFC4-43E6-9F26-22668D61F2DD}" destId="{8B1F5FE6-CF7C-44BC-AF2E-425513E5BA91}" srcOrd="0" destOrd="0" presId="urn:microsoft.com/office/officeart/2005/8/layout/vList5"/>
    <dgm:cxn modelId="{087E347B-921B-4D40-B92D-53F81D3935CC}" type="presParOf" srcId="{48157F51-AFC4-43E6-9F26-22668D61F2DD}" destId="{7EF5438F-438F-49C2-AD35-181B87513E76}" srcOrd="1" destOrd="0" presId="urn:microsoft.com/office/officeart/2005/8/layout/vList5"/>
    <dgm:cxn modelId="{29230C6F-78AE-41A3-91DB-2EE2B302D22D}" type="presParOf" srcId="{216484C4-910B-4121-8AE6-D31A8AAB071C}" destId="{9BB62399-7B7B-4F32-9B67-7336D385467D}" srcOrd="1" destOrd="0" presId="urn:microsoft.com/office/officeart/2005/8/layout/vList5"/>
    <dgm:cxn modelId="{1D6F15AD-4FDC-4B3B-8567-D3F4E8A41874}" type="presParOf" srcId="{216484C4-910B-4121-8AE6-D31A8AAB071C}" destId="{47E53CB4-69EA-4BAB-B76D-D3E5025452B7}" srcOrd="2" destOrd="0" presId="urn:microsoft.com/office/officeart/2005/8/layout/vList5"/>
    <dgm:cxn modelId="{31463C59-6AD8-412D-8A86-077F6BEF2FFB}" type="presParOf" srcId="{47E53CB4-69EA-4BAB-B76D-D3E5025452B7}" destId="{B0EFF302-ED02-4372-AB1F-31E8BF7539C1}" srcOrd="0" destOrd="0" presId="urn:microsoft.com/office/officeart/2005/8/layout/vList5"/>
    <dgm:cxn modelId="{4D50AC07-8A1E-40DA-B17C-1438D8D92B86}" type="presParOf" srcId="{47E53CB4-69EA-4BAB-B76D-D3E5025452B7}" destId="{7617857B-2CCF-4BB0-BF59-38151FE83A4E}" srcOrd="1" destOrd="0" presId="urn:microsoft.com/office/officeart/2005/8/layout/vList5"/>
    <dgm:cxn modelId="{27A8FA04-E31F-4170-9FE9-0624E9217CF8}" type="presParOf" srcId="{216484C4-910B-4121-8AE6-D31A8AAB071C}" destId="{654A3D4B-B97B-4FE7-84C3-4C9D805B38FD}" srcOrd="3" destOrd="0" presId="urn:microsoft.com/office/officeart/2005/8/layout/vList5"/>
    <dgm:cxn modelId="{15C2A220-CF51-4DF9-8562-865F398BFB9C}" type="presParOf" srcId="{216484C4-910B-4121-8AE6-D31A8AAB071C}" destId="{D1749879-D408-4314-945B-559EF0291BC0}" srcOrd="4" destOrd="0" presId="urn:microsoft.com/office/officeart/2005/8/layout/vList5"/>
    <dgm:cxn modelId="{787B7854-B567-4AEC-806E-109BEC774643}" type="presParOf" srcId="{D1749879-D408-4314-945B-559EF0291BC0}" destId="{32E22473-D3FB-419E-B444-A6240C2F6AF1}" srcOrd="0" destOrd="0" presId="urn:microsoft.com/office/officeart/2005/8/layout/vList5"/>
    <dgm:cxn modelId="{A8BC06A2-6EC5-4A82-95D7-80F0B2D5BC7A}" type="presParOf" srcId="{D1749879-D408-4314-945B-559EF0291BC0}" destId="{5D1760A9-5B4B-460D-9A80-CA17662FC7BA}" srcOrd="1" destOrd="0" presId="urn:microsoft.com/office/officeart/2005/8/layout/vList5"/>
    <dgm:cxn modelId="{9950EAAA-DEDA-41C3-A343-DA0B89799695}" type="presParOf" srcId="{216484C4-910B-4121-8AE6-D31A8AAB071C}" destId="{E7A08160-BAD4-42FE-91A1-A8F0118BF322}" srcOrd="5" destOrd="0" presId="urn:microsoft.com/office/officeart/2005/8/layout/vList5"/>
    <dgm:cxn modelId="{EF3607F5-A730-441D-BEA7-DBF7277D95E9}" type="presParOf" srcId="{216484C4-910B-4121-8AE6-D31A8AAB071C}" destId="{DAD3D164-4C6D-49DA-82D2-9BE9267B7816}" srcOrd="6" destOrd="0" presId="urn:microsoft.com/office/officeart/2005/8/layout/vList5"/>
    <dgm:cxn modelId="{4B5E65DD-E7FB-4A45-8D81-3D53A6C02B53}" type="presParOf" srcId="{DAD3D164-4C6D-49DA-82D2-9BE9267B7816}" destId="{ED4BDCD5-5D25-496B-9F6C-B8F03C5BF745}" srcOrd="0" destOrd="0" presId="urn:microsoft.com/office/officeart/2005/8/layout/vList5"/>
    <dgm:cxn modelId="{A585C12E-6E8B-44CB-BB57-259033A480D4}" type="presParOf" srcId="{DAD3D164-4C6D-49DA-82D2-9BE9267B7816}" destId="{7DB157CD-1C53-416B-B83F-940C9A98DD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438F-438F-49C2-AD35-181B87513E76}">
      <dsp:nvSpPr>
        <dsp:cNvPr id="0" name=""/>
        <dsp:cNvSpPr/>
      </dsp:nvSpPr>
      <dsp:spPr>
        <a:xfrm rot="5400000">
          <a:off x="4705062" y="-2465178"/>
          <a:ext cx="871601" cy="602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kern="1200" dirty="0"/>
            <a:t>称为“</a:t>
          </a:r>
          <a:r>
            <a:rPr lang="en-US" altLang="zh-CN" sz="2000" kern="1200" dirty="0"/>
            <a:t>SQL  DDL”</a:t>
          </a:r>
          <a:r>
            <a:rPr lang="zh-CN" sz="2000" kern="1200" dirty="0"/>
            <a:t>，定义数据库的逻辑结构，包括定义数据库、基本表、视图和索引</a:t>
          </a:r>
          <a:endParaRPr lang="zh-CN" altLang="en-US" sz="2000" kern="1200" dirty="0"/>
        </a:p>
      </dsp:txBody>
      <dsp:txXfrm rot="-5400000">
        <a:off x="2128668" y="153764"/>
        <a:ext cx="5981842" cy="786505"/>
      </dsp:txXfrm>
    </dsp:sp>
    <dsp:sp modelId="{8B1F5FE6-CF7C-44BC-AF2E-425513E5BA91}">
      <dsp:nvSpPr>
        <dsp:cNvPr id="0" name=""/>
        <dsp:cNvSpPr/>
      </dsp:nvSpPr>
      <dsp:spPr>
        <a:xfrm>
          <a:off x="0" y="2265"/>
          <a:ext cx="2200656"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a:t>数据定义</a:t>
          </a:r>
          <a:endParaRPr lang="zh-CN" altLang="en-US" sz="3200" kern="1200" dirty="0"/>
        </a:p>
      </dsp:txBody>
      <dsp:txXfrm>
        <a:off x="53185" y="55450"/>
        <a:ext cx="2094286" cy="983131"/>
      </dsp:txXfrm>
    </dsp:sp>
    <dsp:sp modelId="{7617857B-2CCF-4BB0-BF59-38151FE83A4E}">
      <dsp:nvSpPr>
        <dsp:cNvPr id="0" name=""/>
        <dsp:cNvSpPr/>
      </dsp:nvSpPr>
      <dsp:spPr>
        <a:xfrm rot="5400000">
          <a:off x="4705062" y="-1321202"/>
          <a:ext cx="871601" cy="602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kern="1200" dirty="0"/>
            <a:t>称为“</a:t>
          </a:r>
          <a:r>
            <a:rPr lang="en-US" altLang="zh-CN" sz="2000" kern="1200" dirty="0"/>
            <a:t>SQL  DML”</a:t>
          </a:r>
          <a:r>
            <a:rPr lang="zh-CN" sz="2000" kern="1200" dirty="0"/>
            <a:t>，其中包括数据查询和数据更新两大类操作，其中数据更新又包括插入、删除和更新</a:t>
          </a:r>
          <a:endParaRPr lang="zh-CN" altLang="en-US" sz="2000" kern="1200" dirty="0"/>
        </a:p>
      </dsp:txBody>
      <dsp:txXfrm rot="-5400000">
        <a:off x="2128668" y="1297740"/>
        <a:ext cx="5981842" cy="786505"/>
      </dsp:txXfrm>
    </dsp:sp>
    <dsp:sp modelId="{B0EFF302-ED02-4372-AB1F-31E8BF7539C1}">
      <dsp:nvSpPr>
        <dsp:cNvPr id="0" name=""/>
        <dsp:cNvSpPr/>
      </dsp:nvSpPr>
      <dsp:spPr>
        <a:xfrm>
          <a:off x="0" y="1146242"/>
          <a:ext cx="2200656"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a:t>数据操纵</a:t>
          </a:r>
          <a:endParaRPr lang="zh-CN" altLang="en-US" sz="3200" kern="1200" dirty="0"/>
        </a:p>
      </dsp:txBody>
      <dsp:txXfrm>
        <a:off x="53185" y="1199427"/>
        <a:ext cx="2094286" cy="983131"/>
      </dsp:txXfrm>
    </dsp:sp>
    <dsp:sp modelId="{5D1760A9-5B4B-460D-9A80-CA17662FC7BA}">
      <dsp:nvSpPr>
        <dsp:cNvPr id="0" name=""/>
        <dsp:cNvSpPr/>
      </dsp:nvSpPr>
      <dsp:spPr>
        <a:xfrm rot="5400000">
          <a:off x="4705062" y="-177225"/>
          <a:ext cx="871601" cy="602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称为“</a:t>
          </a:r>
          <a:r>
            <a:rPr lang="en-US" altLang="zh-CN" sz="2000" kern="1200" dirty="0"/>
            <a:t>DCL</a:t>
          </a:r>
          <a:r>
            <a:rPr lang="zh-CN" altLang="en-US" sz="2000" kern="1200" dirty="0"/>
            <a:t>”，</a:t>
          </a:r>
          <a:r>
            <a:rPr lang="en-US" sz="2000" kern="1200" dirty="0"/>
            <a:t> </a:t>
          </a:r>
          <a:r>
            <a:rPr lang="zh-CN" sz="2000" kern="1200" dirty="0"/>
            <a:t>对用户访问数据的控制有基本表和视图的授权、完整性规则的描述，事务控制语句等</a:t>
          </a:r>
          <a:endParaRPr lang="zh-CN" altLang="en-US" sz="2000" kern="1200" dirty="0"/>
        </a:p>
      </dsp:txBody>
      <dsp:txXfrm rot="-5400000">
        <a:off x="2128668" y="2441717"/>
        <a:ext cx="5981842" cy="786505"/>
      </dsp:txXfrm>
    </dsp:sp>
    <dsp:sp modelId="{32E22473-D3FB-419E-B444-A6240C2F6AF1}">
      <dsp:nvSpPr>
        <dsp:cNvPr id="0" name=""/>
        <dsp:cNvSpPr/>
      </dsp:nvSpPr>
      <dsp:spPr>
        <a:xfrm>
          <a:off x="0" y="2290219"/>
          <a:ext cx="2200656"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a:t>数据控制</a:t>
          </a:r>
          <a:endParaRPr lang="zh-CN" altLang="en-US" sz="3200" kern="1200" dirty="0"/>
        </a:p>
      </dsp:txBody>
      <dsp:txXfrm>
        <a:off x="53185" y="2343404"/>
        <a:ext cx="2094286" cy="983131"/>
      </dsp:txXfrm>
    </dsp:sp>
    <dsp:sp modelId="{7DB157CD-1C53-416B-B83F-940C9A98DD43}">
      <dsp:nvSpPr>
        <dsp:cNvPr id="0" name=""/>
        <dsp:cNvSpPr/>
      </dsp:nvSpPr>
      <dsp:spPr>
        <a:xfrm rot="5400000">
          <a:off x="4705062" y="966751"/>
          <a:ext cx="871601" cy="602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kern="1200" dirty="0"/>
            <a:t>规定</a:t>
          </a:r>
          <a:r>
            <a:rPr lang="en-US" altLang="zh-CN" sz="2000" kern="1200" dirty="0"/>
            <a:t>SQL</a:t>
          </a:r>
          <a:r>
            <a:rPr lang="zh-CN" sz="2000" kern="1200" dirty="0"/>
            <a:t>语句在宿主语言的程序中使用的规则</a:t>
          </a:r>
          <a:endParaRPr lang="zh-CN" altLang="en-US" sz="2000" kern="1200" dirty="0"/>
        </a:p>
      </dsp:txBody>
      <dsp:txXfrm rot="-5400000">
        <a:off x="2128668" y="3585693"/>
        <a:ext cx="5981842" cy="786505"/>
      </dsp:txXfrm>
    </dsp:sp>
    <dsp:sp modelId="{ED4BDCD5-5D25-496B-9F6C-B8F03C5BF745}">
      <dsp:nvSpPr>
        <dsp:cNvPr id="0" name=""/>
        <dsp:cNvSpPr/>
      </dsp:nvSpPr>
      <dsp:spPr>
        <a:xfrm>
          <a:off x="0" y="3434195"/>
          <a:ext cx="2200656"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a:t>其它要素</a:t>
          </a:r>
          <a:endParaRPr lang="zh-CN" altLang="en-US" sz="3200" kern="1200" dirty="0"/>
        </a:p>
      </dsp:txBody>
      <dsp:txXfrm>
        <a:off x="53185" y="3487380"/>
        <a:ext cx="2094286" cy="9831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zh-cn/data/aa937724.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oracle.com/technetwork/database/features/jdbc/index-091264.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DD920518-76D8-4FA6-AD1F-8AAE38AF2BA9}"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104137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319F9F3-2273-4A3C-87B2-BEAA36D6003B}" type="slidenum">
              <a:rPr lang="zh-CN" altLang="en-US" smtClean="0"/>
              <a:pPr eaLnBrk="1" hangingPunct="1"/>
              <a:t>28</a:t>
            </a:fld>
            <a:endParaRPr lang="zh-CN" altLang="en-US"/>
          </a:p>
        </p:txBody>
      </p:sp>
    </p:spTree>
    <p:extLst>
      <p:ext uri="{BB962C8B-B14F-4D97-AF65-F5344CB8AC3E}">
        <p14:creationId xmlns:p14="http://schemas.microsoft.com/office/powerpoint/2010/main" val="186695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06876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Java </a:t>
            </a:r>
            <a:r>
              <a:rPr lang="en-US" altLang="zh-CN" sz="1200" kern="1200" dirty="0" err="1">
                <a:solidFill>
                  <a:schemeClr val="tx1"/>
                </a:solidFill>
                <a:effectLst/>
                <a:latin typeface="Arial" charset="0"/>
                <a:ea typeface="+mn-ea"/>
                <a:cs typeface="+mn-cs"/>
              </a:rPr>
              <a:t>DataBase</a:t>
            </a:r>
            <a:r>
              <a:rPr lang="en-US" altLang="zh-CN" sz="1200" kern="1200" dirty="0">
                <a:solidFill>
                  <a:schemeClr val="tx1"/>
                </a:solidFill>
                <a:effectLst/>
                <a:latin typeface="Arial" charset="0"/>
                <a:ea typeface="+mn-ea"/>
                <a:cs typeface="+mn-cs"/>
              </a:rPr>
              <a:t> Connectivity</a:t>
            </a:r>
            <a:r>
              <a:rPr lang="zh-CN" altLang="zh-CN" sz="1200" kern="1200" dirty="0">
                <a:solidFill>
                  <a:schemeClr val="tx1"/>
                </a:solidFill>
                <a:effectLst/>
                <a:latin typeface="Arial" charset="0"/>
                <a:ea typeface="+mn-ea"/>
                <a:cs typeface="+mn-cs"/>
              </a:rPr>
              <a:t>的简称，意为</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数据库连接技术，是</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存取数据库系统的解决方案，是由一组</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语言编写的类和接口组成，是一种用于执行</a:t>
            </a:r>
            <a:r>
              <a:rPr lang="en-US" altLang="zh-CN" sz="1200" kern="1200" dirty="0">
                <a:solidFill>
                  <a:schemeClr val="tx1"/>
                </a:solidFill>
                <a:effectLst/>
                <a:latin typeface="Arial" charset="0"/>
                <a:ea typeface="+mn-ea"/>
                <a:cs typeface="+mn-cs"/>
              </a:rPr>
              <a:t>SQL</a:t>
            </a:r>
            <a:r>
              <a:rPr lang="zh-CN" altLang="zh-CN" sz="1200" kern="1200" dirty="0">
                <a:solidFill>
                  <a:schemeClr val="tx1"/>
                </a:solidFill>
                <a:effectLst/>
                <a:latin typeface="Arial" charset="0"/>
                <a:ea typeface="+mn-ea"/>
                <a:cs typeface="+mn-cs"/>
              </a:rPr>
              <a:t>语句的</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实际上数据库存取是一个非常复杂的问题，在本章中我们主要学习</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的基本</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的概念和使用。</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mn-ea"/>
                <a:cs typeface="+mn-cs"/>
              </a:rPr>
              <a:t>实际上</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程序员所写的程序是调用</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的驱动程序间接操作了数据库，直接操作数据库的是各个厂商提供的</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的驱动程序。如果要更换数据库基本上只要更换驱动程序，</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程序重新加载驱动程序即可。</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30</a:t>
            </a:fld>
            <a:endParaRPr lang="pt-PT" altLang="zh-CN"/>
          </a:p>
        </p:txBody>
      </p:sp>
    </p:spTree>
    <p:extLst>
      <p:ext uri="{BB962C8B-B14F-4D97-AF65-F5344CB8AC3E}">
        <p14:creationId xmlns:p14="http://schemas.microsoft.com/office/powerpoint/2010/main" val="234240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Java </a:t>
            </a:r>
            <a:r>
              <a:rPr lang="en-US" altLang="zh-CN" sz="1200" kern="1200" dirty="0" err="1">
                <a:solidFill>
                  <a:schemeClr val="tx1"/>
                </a:solidFill>
                <a:effectLst/>
                <a:latin typeface="Arial" charset="0"/>
                <a:ea typeface="+mn-ea"/>
                <a:cs typeface="+mn-cs"/>
              </a:rPr>
              <a:t>DataBase</a:t>
            </a:r>
            <a:r>
              <a:rPr lang="en-US" altLang="zh-CN" sz="1200" kern="1200" dirty="0">
                <a:solidFill>
                  <a:schemeClr val="tx1"/>
                </a:solidFill>
                <a:effectLst/>
                <a:latin typeface="Arial" charset="0"/>
                <a:ea typeface="+mn-ea"/>
                <a:cs typeface="+mn-cs"/>
              </a:rPr>
              <a:t> Connectivity</a:t>
            </a:r>
            <a:r>
              <a:rPr lang="zh-CN" altLang="zh-CN" sz="1200" kern="1200" dirty="0">
                <a:solidFill>
                  <a:schemeClr val="tx1"/>
                </a:solidFill>
                <a:effectLst/>
                <a:latin typeface="Arial" charset="0"/>
                <a:ea typeface="+mn-ea"/>
                <a:cs typeface="+mn-cs"/>
              </a:rPr>
              <a:t>的简称，意为</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数据库连接技术，是</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存取数据库系统的解决方案，是由一组</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语言编写的类和接口组成，是一种用于执行</a:t>
            </a:r>
            <a:r>
              <a:rPr lang="en-US" altLang="zh-CN" sz="1200" kern="1200" dirty="0">
                <a:solidFill>
                  <a:schemeClr val="tx1"/>
                </a:solidFill>
                <a:effectLst/>
                <a:latin typeface="Arial" charset="0"/>
                <a:ea typeface="+mn-ea"/>
                <a:cs typeface="+mn-cs"/>
              </a:rPr>
              <a:t>SQL</a:t>
            </a:r>
            <a:r>
              <a:rPr lang="zh-CN" altLang="zh-CN" sz="1200" kern="1200" dirty="0">
                <a:solidFill>
                  <a:schemeClr val="tx1"/>
                </a:solidFill>
                <a:effectLst/>
                <a:latin typeface="Arial" charset="0"/>
                <a:ea typeface="+mn-ea"/>
                <a:cs typeface="+mn-cs"/>
              </a:rPr>
              <a:t>语句的</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实际上数据库存取是一个非常复杂的问题，在本章中我们主要学习</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的基本</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的概念和使用。</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mn-ea"/>
                <a:cs typeface="+mn-cs"/>
              </a:rPr>
              <a:t>实际上</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程序员所写的程序是调用</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的驱动程序间接操作了数据库，直接操作数据库的是各个厂商提供的</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的驱动程序。如果要更换数据库基本上只要更换驱动程序，</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程序重新加载驱动程序即可。</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31</a:t>
            </a:fld>
            <a:endParaRPr lang="pt-PT" altLang="zh-CN"/>
          </a:p>
        </p:txBody>
      </p:sp>
    </p:spTree>
    <p:extLst>
      <p:ext uri="{BB962C8B-B14F-4D97-AF65-F5344CB8AC3E}">
        <p14:creationId xmlns:p14="http://schemas.microsoft.com/office/powerpoint/2010/main" val="109056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是</a:t>
            </a:r>
            <a:r>
              <a:rPr lang="en-US" altLang="zh-CN" sz="1200" kern="1200" dirty="0">
                <a:solidFill>
                  <a:schemeClr val="tx1"/>
                </a:solidFill>
                <a:effectLst/>
                <a:latin typeface="Arial" charset="0"/>
                <a:ea typeface="+mn-ea"/>
                <a:cs typeface="+mn-cs"/>
              </a:rPr>
              <a:t>Java </a:t>
            </a:r>
            <a:r>
              <a:rPr lang="en-US" altLang="zh-CN" sz="1200" kern="1200" dirty="0" err="1">
                <a:solidFill>
                  <a:schemeClr val="tx1"/>
                </a:solidFill>
                <a:effectLst/>
                <a:latin typeface="Arial" charset="0"/>
                <a:ea typeface="+mn-ea"/>
                <a:cs typeface="+mn-cs"/>
              </a:rPr>
              <a:t>DataBase</a:t>
            </a:r>
            <a:r>
              <a:rPr lang="en-US" altLang="zh-CN" sz="1200" kern="1200" dirty="0">
                <a:solidFill>
                  <a:schemeClr val="tx1"/>
                </a:solidFill>
                <a:effectLst/>
                <a:latin typeface="Arial" charset="0"/>
                <a:ea typeface="+mn-ea"/>
                <a:cs typeface="+mn-cs"/>
              </a:rPr>
              <a:t> Connectivity</a:t>
            </a:r>
            <a:r>
              <a:rPr lang="zh-CN" altLang="zh-CN" sz="1200" kern="1200" dirty="0">
                <a:solidFill>
                  <a:schemeClr val="tx1"/>
                </a:solidFill>
                <a:effectLst/>
                <a:latin typeface="Arial" charset="0"/>
                <a:ea typeface="+mn-ea"/>
                <a:cs typeface="+mn-cs"/>
              </a:rPr>
              <a:t>的简称，意为</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数据库连接技术，是</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存取数据库系统的解决方案，是由一组</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语言编写的类和接口组成，是一种用于执行</a:t>
            </a:r>
            <a:r>
              <a:rPr lang="en-US" altLang="zh-CN" sz="1200" kern="1200" dirty="0">
                <a:solidFill>
                  <a:schemeClr val="tx1"/>
                </a:solidFill>
                <a:effectLst/>
                <a:latin typeface="Arial" charset="0"/>
                <a:ea typeface="+mn-ea"/>
                <a:cs typeface="+mn-cs"/>
              </a:rPr>
              <a:t>SQL</a:t>
            </a:r>
            <a:r>
              <a:rPr lang="zh-CN" altLang="zh-CN" sz="1200" kern="1200" dirty="0">
                <a:solidFill>
                  <a:schemeClr val="tx1"/>
                </a:solidFill>
                <a:effectLst/>
                <a:latin typeface="Arial" charset="0"/>
                <a:ea typeface="+mn-ea"/>
                <a:cs typeface="+mn-cs"/>
              </a:rPr>
              <a:t>语句的</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a:t>
            </a:r>
          </a:p>
          <a:p>
            <a:r>
              <a:rPr lang="zh-CN" altLang="zh-CN" sz="1200" kern="1200" dirty="0">
                <a:solidFill>
                  <a:schemeClr val="tx1"/>
                </a:solidFill>
                <a:effectLst/>
                <a:latin typeface="Arial" charset="0"/>
                <a:ea typeface="+mn-ea"/>
                <a:cs typeface="+mn-cs"/>
              </a:rPr>
              <a:t>实际上数据库存取是一个非常复杂的问题，在本章中我们主要学习</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的基本</a:t>
            </a:r>
            <a:r>
              <a:rPr lang="en-US" altLang="zh-CN" sz="1200" kern="1200" dirty="0">
                <a:solidFill>
                  <a:schemeClr val="tx1"/>
                </a:solidFill>
                <a:effectLst/>
                <a:latin typeface="Arial" charset="0"/>
                <a:ea typeface="+mn-ea"/>
                <a:cs typeface="+mn-cs"/>
              </a:rPr>
              <a:t>API</a:t>
            </a:r>
            <a:r>
              <a:rPr lang="zh-CN" altLang="zh-CN" sz="1200" kern="1200" dirty="0">
                <a:solidFill>
                  <a:schemeClr val="tx1"/>
                </a:solidFill>
                <a:effectLst/>
                <a:latin typeface="Arial" charset="0"/>
                <a:ea typeface="+mn-ea"/>
                <a:cs typeface="+mn-cs"/>
              </a:rPr>
              <a:t>的概念和使用。</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mn-ea"/>
                <a:cs typeface="+mn-cs"/>
              </a:rPr>
              <a:t>实际上</a:t>
            </a:r>
            <a:r>
              <a:rPr lang="en-US" altLang="zh-CN" sz="1200" kern="1200" dirty="0">
                <a:solidFill>
                  <a:schemeClr val="tx1"/>
                </a:solidFill>
                <a:effectLst/>
                <a:latin typeface="Arial" charset="0"/>
                <a:ea typeface="+mn-ea"/>
                <a:cs typeface="+mn-cs"/>
              </a:rPr>
              <a:t>Java</a:t>
            </a:r>
            <a:r>
              <a:rPr lang="zh-CN" altLang="zh-CN" sz="1200" kern="1200" dirty="0">
                <a:solidFill>
                  <a:schemeClr val="tx1"/>
                </a:solidFill>
                <a:effectLst/>
                <a:latin typeface="Arial" charset="0"/>
                <a:ea typeface="+mn-ea"/>
                <a:cs typeface="+mn-cs"/>
              </a:rPr>
              <a:t>程序员所写的程序是调用</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的驱动程序间接操作了数据库，直接操作数据库的是各个厂商提供的</a:t>
            </a:r>
            <a:r>
              <a:rPr lang="en-US" altLang="zh-CN" sz="1200" kern="1200" dirty="0">
                <a:solidFill>
                  <a:schemeClr val="tx1"/>
                </a:solidFill>
                <a:effectLst/>
                <a:latin typeface="Arial" charset="0"/>
                <a:ea typeface="+mn-ea"/>
                <a:cs typeface="+mn-cs"/>
              </a:rPr>
              <a:t>JDBC</a:t>
            </a:r>
            <a:r>
              <a:rPr lang="zh-CN" altLang="zh-CN" sz="1200" kern="1200" dirty="0">
                <a:solidFill>
                  <a:schemeClr val="tx1"/>
                </a:solidFill>
                <a:effectLst/>
                <a:latin typeface="Arial" charset="0"/>
                <a:ea typeface="+mn-ea"/>
                <a:cs typeface="+mn-cs"/>
              </a:rPr>
              <a:t>的驱动程序。如果要更换数据库基本上只要更换驱动程序，</a:t>
            </a:r>
            <a:r>
              <a:rPr lang="en-US" altLang="zh-CN" sz="1200" kern="1200" dirty="0">
                <a:solidFill>
                  <a:schemeClr val="tx1"/>
                </a:solidFill>
                <a:effectLst/>
                <a:latin typeface="Arial" charset="0"/>
                <a:ea typeface="+mn-ea"/>
                <a:cs typeface="+mn-cs"/>
              </a:rPr>
              <a:t>Java</a:t>
            </a:r>
            <a:r>
              <a:rPr lang="zh-CN" altLang="zh-CN" sz="1200" kern="1200">
                <a:solidFill>
                  <a:schemeClr val="tx1"/>
                </a:solidFill>
                <a:effectLst/>
                <a:latin typeface="Arial" charset="0"/>
                <a:ea typeface="+mn-ea"/>
                <a:cs typeface="+mn-cs"/>
              </a:rPr>
              <a:t>程序重新加载驱动程序即可。</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32</a:t>
            </a:fld>
            <a:endParaRPr lang="pt-PT" altLang="zh-CN"/>
          </a:p>
        </p:txBody>
      </p:sp>
    </p:spTree>
    <p:extLst>
      <p:ext uri="{BB962C8B-B14F-4D97-AF65-F5344CB8AC3E}">
        <p14:creationId xmlns:p14="http://schemas.microsoft.com/office/powerpoint/2010/main" val="58473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SQLServer</a:t>
            </a:r>
            <a:r>
              <a:rPr lang="zh-CN" altLang="en-US" dirty="0" smtClean="0"/>
              <a:t>连接驱动</a:t>
            </a:r>
            <a:endParaRPr lang="en-US" altLang="zh-CN" dirty="0" smtClean="0"/>
          </a:p>
          <a:p>
            <a:pPr lvl="2"/>
            <a:r>
              <a:rPr lang="en-US" altLang="zh-CN" dirty="0" smtClean="0">
                <a:hlinkClick r:id="rId3"/>
              </a:rPr>
              <a:t>http://msdn.microsoft.com/zh-cn/data/aa937724.aspx</a:t>
            </a:r>
            <a:endParaRPr lang="en-US" altLang="zh-CN" dirty="0" smtClean="0"/>
          </a:p>
          <a:p>
            <a:pPr lvl="1"/>
            <a:r>
              <a:rPr lang="en-US" altLang="zh-CN" dirty="0" smtClean="0"/>
              <a:t>Orcale </a:t>
            </a:r>
            <a:r>
              <a:rPr lang="zh-CN" altLang="en-US" dirty="0" smtClean="0"/>
              <a:t>连接驱动</a:t>
            </a:r>
            <a:endParaRPr lang="en-US" altLang="zh-CN" dirty="0" smtClean="0"/>
          </a:p>
          <a:p>
            <a:pPr lvl="2"/>
            <a:r>
              <a:rPr lang="en-US" altLang="zh-CN" dirty="0" smtClean="0">
                <a:hlinkClick r:id="rId4"/>
              </a:rPr>
              <a:t>http://www.oracle.com/technetwork/database/features/jdbc/index-091264.html</a:t>
            </a:r>
            <a:endParaRPr lang="en-US" altLang="zh-CN" dirty="0" smtClean="0"/>
          </a:p>
          <a:p>
            <a:pPr lvl="1"/>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3054185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SQLServer</a:t>
            </a:r>
            <a:r>
              <a:rPr lang="zh-CN" altLang="en-US" dirty="0" smtClean="0"/>
              <a:t>驱动字符</a:t>
            </a:r>
            <a:endParaRPr lang="en-US" altLang="zh-CN" dirty="0" smtClean="0"/>
          </a:p>
          <a:p>
            <a:pPr lvl="2"/>
            <a:r>
              <a:rPr lang="en-US" altLang="zh-CN" dirty="0" smtClean="0"/>
              <a:t>com.microsoft.jdbc.sqlserver.SQLServerDriver</a:t>
            </a:r>
          </a:p>
          <a:p>
            <a:pPr lvl="1"/>
            <a:r>
              <a:rPr lang="en-US" altLang="zh-CN" dirty="0" smtClean="0"/>
              <a:t>Orcale</a:t>
            </a:r>
            <a:r>
              <a:rPr lang="zh-CN" altLang="en-US" dirty="0" smtClean="0"/>
              <a:t>驱动字符</a:t>
            </a:r>
            <a:endParaRPr lang="en-US" altLang="zh-CN" dirty="0" smtClean="0"/>
          </a:p>
          <a:p>
            <a:pPr lvl="2"/>
            <a:r>
              <a:rPr lang="en-US" altLang="zh-CN" dirty="0" smtClean="0"/>
              <a:t>oracle.jdbc.driver.OracleDriver</a:t>
            </a:r>
          </a:p>
          <a:p>
            <a:pPr lvl="1"/>
            <a:r>
              <a:rPr lang="en-US" altLang="zh-CN" dirty="0" smtClean="0"/>
              <a:t>DB2</a:t>
            </a:r>
            <a:r>
              <a:rPr lang="zh-CN" altLang="en-US" dirty="0" smtClean="0"/>
              <a:t>驱动字符：</a:t>
            </a:r>
            <a:endParaRPr lang="en-US" altLang="zh-CN" dirty="0" smtClean="0"/>
          </a:p>
          <a:p>
            <a:pPr lvl="2"/>
            <a:r>
              <a:rPr lang="en-US" altLang="zh-CN" dirty="0" smtClean="0"/>
              <a:t>com.ibm.db2.jcc.DB2Driver</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12198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36</a:t>
            </a:fld>
            <a:endParaRPr lang="pt-PT" altLang="zh-CN" sz="1200">
              <a:solidFill>
                <a:schemeClr val="tx1"/>
              </a:solidFill>
            </a:endParaRPr>
          </a:p>
        </p:txBody>
      </p:sp>
    </p:spTree>
    <p:extLst>
      <p:ext uri="{BB962C8B-B14F-4D97-AF65-F5344CB8AC3E}">
        <p14:creationId xmlns:p14="http://schemas.microsoft.com/office/powerpoint/2010/main" val="156038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SQLServer</a:t>
            </a:r>
            <a:r>
              <a:rPr lang="zh-CN" altLang="en-US" dirty="0" smtClean="0"/>
              <a:t>连接字符串</a:t>
            </a:r>
            <a:endParaRPr lang="en-US" altLang="zh-CN" dirty="0" smtClean="0"/>
          </a:p>
          <a:p>
            <a:pPr lvl="2"/>
            <a:r>
              <a:rPr lang="en-US" altLang="zh-CN" dirty="0" smtClean="0"/>
              <a:t>jdbc:microsoft:sqlserver://localhost:1433;databaseName=dbname </a:t>
            </a:r>
          </a:p>
          <a:p>
            <a:pPr lvl="1"/>
            <a:r>
              <a:rPr lang="en-US" altLang="zh-CN" dirty="0" smtClean="0"/>
              <a:t>Orcale</a:t>
            </a:r>
            <a:r>
              <a:rPr lang="zh-CN" altLang="en-US" dirty="0" smtClean="0"/>
              <a:t>连接字符串</a:t>
            </a:r>
            <a:endParaRPr lang="en-US" altLang="zh-CN" dirty="0" smtClean="0"/>
          </a:p>
          <a:p>
            <a:pPr lvl="2"/>
            <a:r>
              <a:rPr lang="en-US" altLang="zh-CN" dirty="0" smtClean="0"/>
              <a:t>jdbc:oracle:thin:@localhost:1521:dbname</a:t>
            </a:r>
          </a:p>
          <a:p>
            <a:pPr lvl="1"/>
            <a:r>
              <a:rPr lang="en-US" altLang="zh-CN" dirty="0" smtClean="0"/>
              <a:t>DB2</a:t>
            </a:r>
            <a:r>
              <a:rPr lang="zh-CN" altLang="en-US" dirty="0" smtClean="0"/>
              <a:t>数据库字符串：</a:t>
            </a:r>
            <a:endParaRPr lang="en-US" altLang="zh-CN" dirty="0" smtClean="0"/>
          </a:p>
          <a:p>
            <a:pPr lvl="2"/>
            <a:r>
              <a:rPr lang="en-US" altLang="zh-CN" dirty="0" smtClean="0"/>
              <a:t>jdbc:db2://localhost:5000/dbname</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20325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t>，与</a:t>
            </a:r>
            <a:r>
              <a:rPr lang="en-US" altLang="zh-CN" dirty="0"/>
              <a:t>Statement</a:t>
            </a:r>
            <a:r>
              <a:rPr lang="zh-CN" altLang="zh-CN" dirty="0"/>
              <a:t>不同之处在于</a:t>
            </a:r>
            <a:r>
              <a:rPr lang="en-US" altLang="zh-CN" dirty="0" err="1"/>
              <a:t>PreparedStatement</a:t>
            </a:r>
            <a:r>
              <a:rPr lang="zh-CN" altLang="zh-CN" dirty="0"/>
              <a:t>对象会将传入的</a:t>
            </a:r>
            <a:r>
              <a:rPr lang="en-US" altLang="zh-CN" dirty="0"/>
              <a:t>SQL</a:t>
            </a:r>
            <a:r>
              <a:rPr lang="zh-CN" altLang="zh-CN" dirty="0"/>
              <a:t>命令有限编译好等待使用，当有单一的</a:t>
            </a:r>
            <a:r>
              <a:rPr lang="en-US" altLang="zh-CN" dirty="0"/>
              <a:t>SQL</a:t>
            </a:r>
            <a:r>
              <a:rPr lang="zh-CN" altLang="zh-CN" dirty="0"/>
              <a:t>命令多次执行时，</a:t>
            </a:r>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50</a:t>
            </a:fld>
            <a:endParaRPr lang="pt-PT" altLang="zh-CN" sz="1200">
              <a:solidFill>
                <a:schemeClr val="tx1"/>
              </a:solidFill>
            </a:endParaRPr>
          </a:p>
        </p:txBody>
      </p:sp>
    </p:spTree>
    <p:extLst>
      <p:ext uri="{BB962C8B-B14F-4D97-AF65-F5344CB8AC3E}">
        <p14:creationId xmlns:p14="http://schemas.microsoft.com/office/powerpoint/2010/main" val="263890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DD920518-76D8-4FA6-AD1F-8AAE38AF2BA9}"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24494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zh-CN" dirty="0"/>
              <a:t>public </a:t>
            </a:r>
            <a:r>
              <a:rPr lang="en-US" altLang="zh-CN" dirty="0" err="1"/>
              <a:t>ResultSetMetaData</a:t>
            </a:r>
            <a:r>
              <a:rPr lang="en-US" altLang="zh-CN" dirty="0"/>
              <a:t> </a:t>
            </a:r>
            <a:r>
              <a:rPr lang="en-US" altLang="zh-CN" dirty="0" err="1"/>
              <a:t>getMetaData</a:t>
            </a:r>
            <a:r>
              <a:rPr lang="en-US" altLang="zh-CN" dirty="0"/>
              <a:t>()</a:t>
            </a:r>
            <a:r>
              <a:rPr lang="zh-CN" altLang="zh-CN" dirty="0"/>
              <a:t>：获取包含有关 </a:t>
            </a:r>
            <a:r>
              <a:rPr lang="en-US" altLang="zh-CN" dirty="0" err="1"/>
              <a:t>ResultSet</a:t>
            </a:r>
            <a:r>
              <a:rPr lang="en-US" altLang="zh-CN" dirty="0"/>
              <a:t> </a:t>
            </a:r>
            <a:r>
              <a:rPr lang="zh-CN" altLang="zh-CN" dirty="0"/>
              <a:t>对象列信息的 </a:t>
            </a:r>
            <a:r>
              <a:rPr lang="en-US" altLang="zh-CN" dirty="0" err="1"/>
              <a:t>ResultSetMetaData</a:t>
            </a:r>
            <a:r>
              <a:rPr lang="en-US" altLang="zh-CN" dirty="0"/>
              <a:t> </a:t>
            </a:r>
            <a:r>
              <a:rPr lang="zh-CN" altLang="zh-CN" dirty="0"/>
              <a:t>对象，</a:t>
            </a:r>
            <a:r>
              <a:rPr lang="en-US" altLang="zh-CN" dirty="0" err="1"/>
              <a:t>ResultSet</a:t>
            </a:r>
            <a:r>
              <a:rPr lang="en-US" altLang="zh-CN" dirty="0"/>
              <a:t> </a:t>
            </a:r>
            <a:r>
              <a:rPr lang="zh-CN" altLang="zh-CN" dirty="0"/>
              <a:t>对象将在执行此 </a:t>
            </a:r>
            <a:r>
              <a:rPr lang="en-US" altLang="zh-CN" dirty="0" err="1"/>
              <a:t>PreparedStatement</a:t>
            </a:r>
            <a:r>
              <a:rPr lang="en-US" altLang="zh-CN" dirty="0"/>
              <a:t> </a:t>
            </a:r>
            <a:r>
              <a:rPr lang="zh-CN" altLang="zh-CN" dirty="0"/>
              <a:t>对象时返回。</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51</a:t>
            </a:fld>
            <a:endParaRPr lang="pt-PT" altLang="zh-CN" sz="1200">
              <a:solidFill>
                <a:schemeClr val="tx1"/>
              </a:solidFill>
            </a:endParaRPr>
          </a:p>
        </p:txBody>
      </p:sp>
    </p:spTree>
    <p:extLst>
      <p:ext uri="{BB962C8B-B14F-4D97-AF65-F5344CB8AC3E}">
        <p14:creationId xmlns:p14="http://schemas.microsoft.com/office/powerpoint/2010/main" val="402195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zh-CN"/>
              <a:t>PreparedStatement</a:t>
            </a:r>
            <a:r>
              <a:rPr lang="zh-CN" altLang="en-US"/>
              <a:t>需要将</a:t>
            </a:r>
            <a:r>
              <a:rPr lang="en-US" altLang="zh-CN"/>
              <a:t>java</a:t>
            </a:r>
            <a:r>
              <a:rPr lang="zh-CN" altLang="en-US"/>
              <a:t>的数据类型参数发送到数据库服务器端，通过</a:t>
            </a:r>
            <a:r>
              <a:rPr lang="en-US" altLang="zh-CN"/>
              <a:t>setXXX</a:t>
            </a:r>
            <a:r>
              <a:rPr lang="zh-CN" altLang="en-US"/>
              <a:t>方法设置（和</a:t>
            </a:r>
            <a:r>
              <a:rPr lang="en-US" altLang="zh-CN"/>
              <a:t>ResultSet</a:t>
            </a:r>
            <a:r>
              <a:rPr lang="zh-CN" altLang="en-US"/>
              <a:t>中的</a:t>
            </a:r>
            <a:r>
              <a:rPr lang="en-US" altLang="zh-CN"/>
              <a:t>getXXX</a:t>
            </a:r>
            <a:r>
              <a:rPr lang="zh-CN" altLang="en-US"/>
              <a:t>对应）。</a:t>
            </a:r>
          </a:p>
        </p:txBody>
      </p:sp>
    </p:spTree>
    <p:extLst>
      <p:ext uri="{BB962C8B-B14F-4D97-AF65-F5344CB8AC3E}">
        <p14:creationId xmlns:p14="http://schemas.microsoft.com/office/powerpoint/2010/main" val="3529790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84</a:t>
            </a:fld>
            <a:endParaRPr lang="pt-PT" altLang="zh-CN" sz="1200">
              <a:solidFill>
                <a:schemeClr val="tx1"/>
              </a:solidFill>
            </a:endParaRPr>
          </a:p>
        </p:txBody>
      </p:sp>
    </p:spTree>
    <p:extLst>
      <p:ext uri="{BB962C8B-B14F-4D97-AF65-F5344CB8AC3E}">
        <p14:creationId xmlns:p14="http://schemas.microsoft.com/office/powerpoint/2010/main" val="410621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85</a:t>
            </a:fld>
            <a:endParaRPr lang="pt-PT" altLang="zh-CN" sz="1200">
              <a:solidFill>
                <a:schemeClr val="tx1"/>
              </a:solidFill>
            </a:endParaRPr>
          </a:p>
        </p:txBody>
      </p:sp>
    </p:spTree>
    <p:extLst>
      <p:ext uri="{BB962C8B-B14F-4D97-AF65-F5344CB8AC3E}">
        <p14:creationId xmlns:p14="http://schemas.microsoft.com/office/powerpoint/2010/main" val="190346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内模式：数据库中全体数据的内部表示或底层描述，是数据库最低一级的逻辑描述，它描述了数据在存储介质上的存储方式翱物理结构，对应着实际存储在外存储介质上的数据库</a:t>
            </a:r>
            <a:endParaRPr lang="en-US" altLang="zh-CN"/>
          </a:p>
          <a:p>
            <a:r>
              <a:rPr lang="en-US" altLang="zh-CN"/>
              <a:t>1.</a:t>
            </a:r>
            <a:r>
              <a:rPr lang="zh-CN" altLang="en-US"/>
              <a:t>外模式对应的是用户看到的信息，例如视图 </a:t>
            </a:r>
            <a:endParaRPr lang="en-US" altLang="zh-CN"/>
          </a:p>
          <a:p>
            <a:r>
              <a:rPr lang="en-US" altLang="zh-CN"/>
              <a:t>2.</a:t>
            </a:r>
            <a:r>
              <a:rPr lang="zh-CN" altLang="en-US"/>
              <a:t>模式是一个全局的逻辑视图，例如基本表</a:t>
            </a:r>
            <a:endParaRPr lang="en-US" altLang="zh-CN"/>
          </a:p>
          <a:p>
            <a:r>
              <a:rPr lang="en-US" altLang="zh-CN"/>
              <a:t>3.</a:t>
            </a:r>
            <a:r>
              <a:rPr lang="zh-CN" altLang="en-US"/>
              <a:t>内模式是对应的存储结构，例如表的存储文件</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88ADA1-5AE8-406F-B273-A5C63E3F9DF1}" type="slidenum">
              <a:rPr lang="zh-CN" altLang="en-US" smtClean="0"/>
              <a:pPr eaLnBrk="1" hangingPunct="1"/>
              <a:t>7</a:t>
            </a:fld>
            <a:endParaRPr lang="zh-CN" altLang="en-US"/>
          </a:p>
        </p:txBody>
      </p:sp>
    </p:spTree>
    <p:extLst>
      <p:ext uri="{BB962C8B-B14F-4D97-AF65-F5344CB8AC3E}">
        <p14:creationId xmlns:p14="http://schemas.microsoft.com/office/powerpoint/2010/main" val="284181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社区版与商业版的区别： </a:t>
            </a:r>
            <a:br>
              <a:rPr lang="zh-CN" altLang="en-US"/>
            </a:br>
            <a:r>
              <a:rPr lang="en-US" altLang="zh-CN"/>
              <a:t>1</a:t>
            </a:r>
            <a:r>
              <a:rPr lang="zh-CN" altLang="en-US"/>
              <a:t>、 社区版： </a:t>
            </a:r>
            <a:br>
              <a:rPr lang="zh-CN" altLang="en-US"/>
            </a:br>
            <a:r>
              <a:rPr lang="zh-CN" altLang="en-US"/>
              <a:t>可以自由从网上下载，不提供没有任何技术支持服务。而且源码无规律， 出现问题后不容易查找。相当于一个大众测试版本。许多新的未经严格测试的特性都会很快加到社区版中让大家下载测试，类似于“试验田”，可靠性、稳定性不高。 </a:t>
            </a:r>
            <a:br>
              <a:rPr lang="zh-CN" altLang="en-US"/>
            </a:br>
            <a:r>
              <a:rPr lang="zh-CN" altLang="en-US"/>
              <a:t> </a:t>
            </a:r>
            <a:r>
              <a:rPr lang="en-US" altLang="zh-CN"/>
              <a:t>2</a:t>
            </a:r>
            <a:r>
              <a:rPr lang="zh-CN" altLang="en-US"/>
              <a:t>、商业版 ： </a:t>
            </a:r>
            <a:br>
              <a:rPr lang="zh-CN" altLang="en-US"/>
            </a:br>
            <a:r>
              <a:rPr lang="zh-CN" altLang="en-US"/>
              <a:t>    软件经过严格认证，更加稳定、安全，性能比社区版好；平台优化，支持产权保护；包含企业级软件、服务和支持；出现问题后根据源码编排规律能够及时查找。 </a:t>
            </a:r>
          </a:p>
        </p:txBody>
      </p:sp>
    </p:spTree>
    <p:extLst>
      <p:ext uri="{BB962C8B-B14F-4D97-AF65-F5344CB8AC3E}">
        <p14:creationId xmlns:p14="http://schemas.microsoft.com/office/powerpoint/2010/main" val="68267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6D90704-A433-4108-8C87-742F7A4411E8}" type="slidenum">
              <a:rPr lang="zh-CN" altLang="en-US" smtClean="0"/>
              <a:pPr eaLnBrk="1" hangingPunct="1"/>
              <a:t>16</a:t>
            </a:fld>
            <a:endParaRPr lang="zh-CN" altLang="en-US"/>
          </a:p>
        </p:txBody>
      </p:sp>
    </p:spTree>
    <p:extLst>
      <p:ext uri="{BB962C8B-B14F-4D97-AF65-F5344CB8AC3E}">
        <p14:creationId xmlns:p14="http://schemas.microsoft.com/office/powerpoint/2010/main" val="351262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Rot="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就是一个</a:t>
            </a:r>
            <a:r>
              <a:rPr lang="en-US" altLang="zh-CN"/>
              <a:t>SQL</a:t>
            </a:r>
            <a:r>
              <a:rPr lang="zh-CN" altLang="en-US"/>
              <a:t>语句，是一个虚表，映射。</a:t>
            </a:r>
          </a:p>
        </p:txBody>
      </p:sp>
    </p:spTree>
    <p:extLst>
      <p:ext uri="{BB962C8B-B14F-4D97-AF65-F5344CB8AC3E}">
        <p14:creationId xmlns:p14="http://schemas.microsoft.com/office/powerpoint/2010/main" val="356682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Rot="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经常查询时建索引有效</a:t>
            </a:r>
          </a:p>
        </p:txBody>
      </p:sp>
    </p:spTree>
    <p:extLst>
      <p:ext uri="{BB962C8B-B14F-4D97-AF65-F5344CB8AC3E}">
        <p14:creationId xmlns:p14="http://schemas.microsoft.com/office/powerpoint/2010/main" val="285283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5A7C3D-CEBC-419C-8935-11CA22110647}" type="slidenum">
              <a:rPr lang="zh-CN" altLang="en-US" smtClean="0"/>
              <a:pPr eaLnBrk="1" hangingPunct="1"/>
              <a:t>19</a:t>
            </a:fld>
            <a:endParaRPr lang="zh-CN" altLang="en-US"/>
          </a:p>
        </p:txBody>
      </p:sp>
    </p:spTree>
    <p:extLst>
      <p:ext uri="{BB962C8B-B14F-4D97-AF65-F5344CB8AC3E}">
        <p14:creationId xmlns:p14="http://schemas.microsoft.com/office/powerpoint/2010/main" val="353722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92075"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5A7C3D-CEBC-419C-8935-11CA22110647}" type="slidenum">
              <a:rPr lang="zh-CN" altLang="en-US" smtClean="0"/>
              <a:pPr eaLnBrk="1" hangingPunct="1"/>
              <a:t>20</a:t>
            </a:fld>
            <a:endParaRPr lang="zh-CN" altLang="en-US"/>
          </a:p>
        </p:txBody>
      </p:sp>
    </p:spTree>
    <p:extLst>
      <p:ext uri="{BB962C8B-B14F-4D97-AF65-F5344CB8AC3E}">
        <p14:creationId xmlns:p14="http://schemas.microsoft.com/office/powerpoint/2010/main" val="2325102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533400"/>
            <a:ext cx="12192000" cy="76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500" smtClean="0"/>
          </a:p>
        </p:txBody>
      </p:sp>
      <p:sp>
        <p:nvSpPr>
          <p:cNvPr id="5" name="Rectangle 14"/>
          <p:cNvSpPr>
            <a:spLocks noChangeArrowheads="1"/>
          </p:cNvSpPr>
          <p:nvPr userDrawn="1"/>
        </p:nvSpPr>
        <p:spPr bwMode="auto">
          <a:xfrm>
            <a:off x="59944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500" smtClean="0"/>
          </a:p>
        </p:txBody>
      </p:sp>
      <p:sp>
        <p:nvSpPr>
          <p:cNvPr id="6" name="Rectangle 7"/>
          <p:cNvSpPr>
            <a:spLocks noChangeArrowheads="1"/>
          </p:cNvSpPr>
          <p:nvPr userDrawn="1"/>
        </p:nvSpPr>
        <p:spPr bwMode="auto">
          <a:xfrm>
            <a:off x="0" y="1676400"/>
            <a:ext cx="12192000" cy="2590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zh-CN" sz="1500" smtClean="0"/>
          </a:p>
        </p:txBody>
      </p:sp>
      <p:sp>
        <p:nvSpPr>
          <p:cNvPr id="7" name="Rectangle 15"/>
          <p:cNvSpPr>
            <a:spLocks noChangeArrowheads="1"/>
          </p:cNvSpPr>
          <p:nvPr userDrawn="1"/>
        </p:nvSpPr>
        <p:spPr bwMode="auto">
          <a:xfrm>
            <a:off x="111760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500" smtClean="0"/>
          </a:p>
        </p:txBody>
      </p:sp>
      <p:pic>
        <p:nvPicPr>
          <p:cNvPr id="8" name="图片 22" descr="软件学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99200" y="188913"/>
            <a:ext cx="5080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500" smtClean="0"/>
          </a:p>
        </p:txBody>
      </p:sp>
      <p:sp>
        <p:nvSpPr>
          <p:cNvPr id="10" name="Text Box 18"/>
          <p:cNvSpPr txBox="1">
            <a:spLocks noChangeArrowheads="1"/>
          </p:cNvSpPr>
          <p:nvPr userDrawn="1"/>
        </p:nvSpPr>
        <p:spPr bwMode="auto">
          <a:xfrm>
            <a:off x="1268413" y="1752600"/>
            <a:ext cx="2844048" cy="600164"/>
          </a:xfrm>
          <a:prstGeom prst="rect">
            <a:avLst/>
          </a:prstGeom>
          <a:noFill/>
          <a:ln>
            <a:noFill/>
          </a:ln>
          <a:effectLst>
            <a:outerShdw dist="17961" dir="189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3300" b="1" smtClean="0">
                <a:solidFill>
                  <a:srgbClr val="336699"/>
                </a:solidFill>
                <a:latin typeface="华文中宋" pitchFamily="2" charset="-122"/>
                <a:ea typeface="华文中宋" pitchFamily="2" charset="-122"/>
              </a:rPr>
              <a:t>Java</a:t>
            </a:r>
            <a:r>
              <a:rPr lang="zh-CN" altLang="en-US" sz="3300" b="1" smtClean="0">
                <a:solidFill>
                  <a:srgbClr val="336699"/>
                </a:solidFill>
                <a:latin typeface="华文中宋" pitchFamily="2" charset="-122"/>
                <a:ea typeface="华文中宋" pitchFamily="2" charset="-122"/>
              </a:rPr>
              <a:t>程序设计</a:t>
            </a:r>
          </a:p>
        </p:txBody>
      </p:sp>
      <p:pic>
        <p:nvPicPr>
          <p:cNvPr id="11" name="Picture 19" descr="javane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200" y="1152527"/>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3352800" y="3124200"/>
            <a:ext cx="8331200" cy="838200"/>
          </a:xfrm>
        </p:spPr>
        <p:txBody>
          <a:bodyPr/>
          <a:lstStyle>
            <a:lvl1pPr>
              <a:defRPr sz="3200">
                <a:solidFill>
                  <a:schemeClr val="tx1"/>
                </a:solidFill>
                <a:latin typeface="宋体" pitchFamily="2" charset="-122"/>
                <a:ea typeface="华文中宋" pitchFamily="2" charset="-122"/>
              </a:defRPr>
            </a:lvl1pPr>
          </a:lstStyle>
          <a:p>
            <a:endParaRPr lang="zh-CN" altLang="zh-CN" dirty="0"/>
          </a:p>
        </p:txBody>
      </p:sp>
      <p:sp>
        <p:nvSpPr>
          <p:cNvPr id="6147" name="Rectangle 3"/>
          <p:cNvSpPr>
            <a:spLocks noGrp="1" noChangeArrowheads="1"/>
          </p:cNvSpPr>
          <p:nvPr>
            <p:ph type="subTitle" idx="1"/>
          </p:nvPr>
        </p:nvSpPr>
        <p:spPr>
          <a:xfrm>
            <a:off x="1828800" y="4419600"/>
            <a:ext cx="8534400" cy="1219200"/>
          </a:xfrm>
        </p:spPr>
        <p:txBody>
          <a:bodyPr/>
          <a:lstStyle>
            <a:lvl1pPr marL="0" indent="0">
              <a:buFontTx/>
              <a:buNone/>
              <a:defRPr sz="1800" b="0" baseline="0">
                <a:latin typeface="Courier New" pitchFamily="49" charset="0"/>
                <a:ea typeface="+mn-ea"/>
              </a:defRPr>
            </a:lvl1pPr>
          </a:lstStyle>
          <a:p>
            <a:r>
              <a:rPr lang="zh-CN" altLang="en-US" dirty="0"/>
              <a:t>单击此处编辑母版副标题样式</a:t>
            </a:r>
          </a:p>
        </p:txBody>
      </p:sp>
    </p:spTree>
    <p:extLst>
      <p:ext uri="{BB962C8B-B14F-4D97-AF65-F5344CB8AC3E}">
        <p14:creationId xmlns:p14="http://schemas.microsoft.com/office/powerpoint/2010/main" val="21251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412776"/>
            <a:ext cx="10972800" cy="4525963"/>
          </a:xfrm>
        </p:spPr>
        <p:txBody>
          <a:bodyPr/>
          <a:lstStyle>
            <a:lvl1pPr>
              <a:lnSpc>
                <a:spcPct val="150000"/>
              </a:lnSpc>
              <a:spcBef>
                <a:spcPts val="0"/>
              </a:spcBef>
              <a:defRPr sz="3200" baseline="0">
                <a:latin typeface="微软雅黑" pitchFamily="34" charset="-122"/>
              </a:defRPr>
            </a:lvl1pPr>
            <a:lvl2pPr>
              <a:defRPr sz="2800" baseline="0">
                <a:latin typeface="微软雅黑" pitchFamily="34" charset="-122"/>
              </a:defRPr>
            </a:lvl2pPr>
            <a:lvl3pPr>
              <a:defRPr sz="2400" baseline="0">
                <a:latin typeface="微软雅黑" pitchFamily="34" charset="-122"/>
              </a:defRPr>
            </a:lvl3pPr>
            <a:lvl4pPr>
              <a:defRPr sz="2000" baseline="0">
                <a:latin typeface="微软雅黑" pitchFamily="34" charset="-122"/>
              </a:defRPr>
            </a:lvl4pPr>
            <a:lvl5pPr>
              <a:defRPr sz="2000" baseline="0">
                <a:latin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61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366225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400"/>
            </a:lvl5pPr>
            <a:lvl6pPr>
              <a:defRPr sz="1350"/>
            </a:lvl6pPr>
            <a:lvl7pPr>
              <a:defRPr sz="1350"/>
            </a:lvl7pPr>
            <a:lvl8pPr>
              <a:defRPr sz="1350"/>
            </a:lvl8pPr>
            <a:lvl9pPr>
              <a:defRPr sz="1350"/>
            </a:lvl9pPr>
          </a:lstStyle>
          <a:p>
            <a:pPr lvl="0"/>
            <a:r>
              <a:rPr lang="zh-CN" altLang="en-US" dirty="0" smtClean="0"/>
              <a:t>单击此处编辑母版文本样式</a:t>
            </a:r>
          </a:p>
          <a:p>
            <a:pPr lvl="1"/>
            <a:r>
              <a:rPr lang="zh-CN" altLang="en-US" dirty="0" smtClean="0"/>
              <a:t>第二级</a:t>
            </a:r>
          </a:p>
          <a:p>
            <a:pPr lvl="2"/>
            <a:r>
              <a:rPr lang="zh-CN" altLang="en-US" dirty="0" smtClean="0"/>
              <a:t>第三</a:t>
            </a:r>
            <a:r>
              <a:rPr lang="zh-CN" altLang="en-US" dirty="0" smtClean="0"/>
              <a:t>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400"/>
            </a:lvl5pPr>
            <a:lvl6pPr>
              <a:defRPr sz="1350"/>
            </a:lvl6pPr>
            <a:lvl7pPr>
              <a:defRPr sz="1350"/>
            </a:lvl7pPr>
            <a:lvl8pPr>
              <a:defRPr sz="1350"/>
            </a:lvl8pPr>
            <a:lvl9pPr>
              <a:defRPr sz="135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0035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449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16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1295400"/>
            <a:ext cx="12192000"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sz="1500" smtClean="0"/>
          </a:p>
        </p:txBody>
      </p:sp>
      <p:sp>
        <p:nvSpPr>
          <p:cNvPr id="1027" name="Rectangle 9"/>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defRPr/>
            </a:pPr>
            <a:endParaRPr lang="zh-CN" altLang="en-US" sz="1050" dirty="0" smtClean="0">
              <a:latin typeface="黑体" pitchFamily="2" charset="-122"/>
              <a:ea typeface="黑体" pitchFamily="2" charset="-122"/>
            </a:endParaRPr>
          </a:p>
        </p:txBody>
      </p:sp>
      <p:sp>
        <p:nvSpPr>
          <p:cNvPr id="1028" name="Rectangle 3"/>
          <p:cNvSpPr>
            <a:spLocks noGrp="1" noChangeArrowheads="1"/>
          </p:cNvSpPr>
          <p:nvPr>
            <p:ph type="body" idx="1"/>
          </p:nvPr>
        </p:nvSpPr>
        <p:spPr bwMode="auto">
          <a:xfrm>
            <a:off x="609600" y="1600202"/>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7" descr="java"/>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160000" y="228600"/>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
          <p:cNvSpPr>
            <a:spLocks noGrp="1" noChangeArrowheads="1"/>
          </p:cNvSpPr>
          <p:nvPr>
            <p:ph type="title"/>
          </p:nvPr>
        </p:nvSpPr>
        <p:spPr bwMode="auto">
          <a:xfrm>
            <a:off x="609600" y="274638"/>
            <a:ext cx="9753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3346783599"/>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2" r:id="rId5"/>
    <p:sldLayoutId id="2147483963" r:id="rId6"/>
  </p:sldLayoutIdLst>
  <p:txStyles>
    <p:titleStyle>
      <a:lvl1pPr algn="l" rtl="0" eaLnBrk="0" fontAlgn="base" hangingPunct="0">
        <a:spcBef>
          <a:spcPct val="0"/>
        </a:spcBef>
        <a:spcAft>
          <a:spcPct val="0"/>
        </a:spcAft>
        <a:defRPr sz="24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5pPr>
      <a:lvl6pPr marL="342900" algn="l" rtl="0" fontAlgn="base">
        <a:spcBef>
          <a:spcPct val="0"/>
        </a:spcBef>
        <a:spcAft>
          <a:spcPct val="0"/>
        </a:spcAft>
        <a:defRPr sz="2400" b="1">
          <a:solidFill>
            <a:schemeClr val="tx2"/>
          </a:solidFill>
          <a:latin typeface="Arial" pitchFamily="34" charset="0"/>
          <a:ea typeface="黑体" pitchFamily="2" charset="-122"/>
        </a:defRPr>
      </a:lvl6pPr>
      <a:lvl7pPr marL="685800" algn="l" rtl="0" fontAlgn="base">
        <a:spcBef>
          <a:spcPct val="0"/>
        </a:spcBef>
        <a:spcAft>
          <a:spcPct val="0"/>
        </a:spcAft>
        <a:defRPr sz="2400" b="1">
          <a:solidFill>
            <a:schemeClr val="tx2"/>
          </a:solidFill>
          <a:latin typeface="Arial" pitchFamily="34" charset="0"/>
          <a:ea typeface="黑体" pitchFamily="2" charset="-122"/>
        </a:defRPr>
      </a:lvl7pPr>
      <a:lvl8pPr marL="1028700" algn="l" rtl="0" fontAlgn="base">
        <a:spcBef>
          <a:spcPct val="0"/>
        </a:spcBef>
        <a:spcAft>
          <a:spcPct val="0"/>
        </a:spcAft>
        <a:defRPr sz="2400" b="1">
          <a:solidFill>
            <a:schemeClr val="tx2"/>
          </a:solidFill>
          <a:latin typeface="Arial" pitchFamily="34" charset="0"/>
          <a:ea typeface="黑体" pitchFamily="2" charset="-122"/>
        </a:defRPr>
      </a:lvl8pPr>
      <a:lvl9pPr marL="1371600" algn="l" rtl="0" fontAlgn="base">
        <a:spcBef>
          <a:spcPct val="0"/>
        </a:spcBef>
        <a:spcAft>
          <a:spcPct val="0"/>
        </a:spcAft>
        <a:defRPr sz="2400" b="1">
          <a:solidFill>
            <a:schemeClr val="tx2"/>
          </a:solidFill>
          <a:latin typeface="Arial" pitchFamily="34" charset="0"/>
          <a:ea typeface="黑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cs typeface="+mn-cs"/>
        </a:defRPr>
      </a:lvl1pPr>
      <a:lvl2pPr marL="557213" indent="-214313" algn="l" rtl="0" eaLnBrk="0" fontAlgn="base" hangingPunct="0">
        <a:spcBef>
          <a:spcPct val="20000"/>
        </a:spcBef>
        <a:spcAft>
          <a:spcPct val="0"/>
        </a:spcAft>
        <a:buChar char="–"/>
        <a:defRPr sz="2100">
          <a:solidFill>
            <a:schemeClr val="tx1"/>
          </a:solidFill>
          <a:latin typeface="微软雅黑" pitchFamily="34" charset="-122"/>
          <a:ea typeface="微软雅黑" pitchFamily="34" charset="-122"/>
        </a:defRPr>
      </a:lvl2pPr>
      <a:lvl3pPr marL="857250" indent="-171450" algn="l" rtl="0" eaLnBrk="0" fontAlgn="base" hangingPunct="0">
        <a:spcBef>
          <a:spcPct val="20000"/>
        </a:spcBef>
        <a:spcAft>
          <a:spcPct val="0"/>
        </a:spcAft>
        <a:buChar char="•"/>
        <a:defRPr sz="1800">
          <a:solidFill>
            <a:schemeClr val="tx1"/>
          </a:solidFill>
          <a:latin typeface="微软雅黑" pitchFamily="34" charset="-122"/>
          <a:ea typeface="微软雅黑" pitchFamily="34" charset="-122"/>
        </a:defRPr>
      </a:lvl3pPr>
      <a:lvl4pPr marL="1200150" indent="-171450" algn="l" rtl="0" eaLnBrk="0" fontAlgn="base" hangingPunct="0">
        <a:spcBef>
          <a:spcPct val="20000"/>
        </a:spcBef>
        <a:spcAft>
          <a:spcPct val="0"/>
        </a:spcAft>
        <a:buChar char="–"/>
        <a:defRPr sz="1500">
          <a:solidFill>
            <a:schemeClr val="tx1"/>
          </a:solidFill>
          <a:latin typeface="微软雅黑" pitchFamily="34" charset="-122"/>
          <a:ea typeface="微软雅黑" pitchFamily="34" charset="-122"/>
        </a:defRPr>
      </a:lvl4pPr>
      <a:lvl5pPr marL="1543050" indent="-171450" algn="l" rtl="0" eaLnBrk="0" fontAlgn="base" hangingPunct="0">
        <a:spcBef>
          <a:spcPct val="20000"/>
        </a:spcBef>
        <a:spcAft>
          <a:spcPct val="0"/>
        </a:spcAft>
        <a:buChar char="»"/>
        <a:defRPr sz="1500">
          <a:solidFill>
            <a:schemeClr val="tx1"/>
          </a:solidFill>
          <a:latin typeface="微软雅黑" pitchFamily="34" charset="-122"/>
          <a:ea typeface="微软雅黑" pitchFamily="34" charset="-122"/>
        </a:defRPr>
      </a:lvl5pPr>
      <a:lvl6pPr marL="1885950" indent="-171450" algn="l" rtl="0" fontAlgn="base">
        <a:spcBef>
          <a:spcPct val="20000"/>
        </a:spcBef>
        <a:spcAft>
          <a:spcPct val="0"/>
        </a:spcAft>
        <a:buChar char="»"/>
        <a:defRPr b="1">
          <a:solidFill>
            <a:schemeClr val="tx1"/>
          </a:solidFill>
          <a:latin typeface="+mn-lt"/>
          <a:ea typeface="+mn-ea"/>
        </a:defRPr>
      </a:lvl6pPr>
      <a:lvl7pPr marL="2228850" indent="-171450" algn="l" rtl="0" fontAlgn="base">
        <a:spcBef>
          <a:spcPct val="20000"/>
        </a:spcBef>
        <a:spcAft>
          <a:spcPct val="0"/>
        </a:spcAft>
        <a:buChar char="»"/>
        <a:defRPr b="1">
          <a:solidFill>
            <a:schemeClr val="tx1"/>
          </a:solidFill>
          <a:latin typeface="+mn-lt"/>
          <a:ea typeface="+mn-ea"/>
        </a:defRPr>
      </a:lvl7pPr>
      <a:lvl8pPr marL="2571750" indent="-171450" algn="l" rtl="0" fontAlgn="base">
        <a:spcBef>
          <a:spcPct val="20000"/>
        </a:spcBef>
        <a:spcAft>
          <a:spcPct val="0"/>
        </a:spcAft>
        <a:buChar char="»"/>
        <a:defRPr b="1">
          <a:solidFill>
            <a:schemeClr val="tx1"/>
          </a:solidFill>
          <a:latin typeface="+mn-lt"/>
          <a:ea typeface="+mn-ea"/>
        </a:defRPr>
      </a:lvl8pPr>
      <a:lvl9pPr marL="2914650" indent="-171450" algn="l" rtl="0" fontAlgn="base">
        <a:spcBef>
          <a:spcPct val="20000"/>
        </a:spcBef>
        <a:spcAft>
          <a:spcPct val="0"/>
        </a:spcAft>
        <a:buChar char="»"/>
        <a:defRPr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oracle.com/technetwork/java/javase/tech/index-jsp-136101.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dev.mysql.com/downloads/connector/j/"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endParaRPr lang="zh-CN" altLang="en-US"/>
          </a:p>
        </p:txBody>
      </p:sp>
      <p:sp>
        <p:nvSpPr>
          <p:cNvPr id="6" name="Rectangle 2"/>
          <p:cNvSpPr>
            <a:spLocks noGrp="1" noChangeArrowheads="1"/>
          </p:cNvSpPr>
          <p:nvPr>
            <p:ph type="ctrTitle"/>
          </p:nvPr>
        </p:nvSpPr>
        <p:spPr>
          <a:xfrm>
            <a:off x="2855640" y="3124200"/>
            <a:ext cx="5791200" cy="838200"/>
          </a:xfrm>
        </p:spPr>
        <p:txBody>
          <a:bodyPr/>
          <a:lstStyle/>
          <a:p>
            <a:pPr eaLnBrk="1" hangingPunct="1"/>
            <a:r>
              <a:rPr lang="zh-CN" altLang="en-US" dirty="0" smtClean="0"/>
              <a:t>第</a:t>
            </a:r>
            <a:r>
              <a:rPr lang="zh-CN" altLang="en-US" dirty="0"/>
              <a:t>十</a:t>
            </a:r>
            <a:r>
              <a:rPr lang="zh-CN" altLang="en-US" dirty="0" smtClean="0"/>
              <a:t>章 </a:t>
            </a:r>
            <a:r>
              <a:rPr lang="en-US" altLang="zh-CN" dirty="0"/>
              <a:t>JDBC</a:t>
            </a:r>
            <a:r>
              <a:rPr lang="zh-CN" altLang="en-US" dirty="0"/>
              <a:t>数据库连接技术</a:t>
            </a:r>
            <a:endParaRPr lang="zh-CN" altLang="en-US" dirty="0" smtClean="0"/>
          </a:p>
        </p:txBody>
      </p:sp>
    </p:spTree>
    <p:extLst>
      <p:ext uri="{BB962C8B-B14F-4D97-AF65-F5344CB8AC3E}">
        <p14:creationId xmlns:p14="http://schemas.microsoft.com/office/powerpoint/2010/main" val="3729645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a:t>MySQL</a:t>
            </a:r>
            <a:r>
              <a:rPr lang="zh-CN" altLang="en-US"/>
              <a:t>安装、配置</a:t>
            </a:r>
          </a:p>
        </p:txBody>
      </p:sp>
      <p:sp>
        <p:nvSpPr>
          <p:cNvPr id="13315" name="Rectangle 3"/>
          <p:cNvSpPr>
            <a:spLocks noGrp="1"/>
          </p:cNvSpPr>
          <p:nvPr>
            <p:ph idx="1"/>
          </p:nvPr>
        </p:nvSpPr>
        <p:spPr/>
        <p:txBody>
          <a:bodyPr/>
          <a:lstStyle/>
          <a:p>
            <a:r>
              <a:rPr lang="zh-CN" altLang="en-US" dirty="0" smtClean="0"/>
              <a:t>安装</a:t>
            </a:r>
            <a:r>
              <a:rPr lang="zh-CN" altLang="en-US" dirty="0"/>
              <a:t>服务：</a:t>
            </a:r>
            <a:endParaRPr lang="en-US" altLang="zh-CN" dirty="0"/>
          </a:p>
          <a:p>
            <a:pPr lvl="1"/>
            <a:r>
              <a:rPr lang="zh-CN" altLang="en-US" dirty="0"/>
              <a:t>进入</a:t>
            </a:r>
            <a:r>
              <a:rPr lang="en-US" altLang="zh-CN" dirty="0" err="1"/>
              <a:t>mysql</a:t>
            </a:r>
            <a:r>
              <a:rPr lang="zh-CN" altLang="en-US" dirty="0"/>
              <a:t>安装的</a:t>
            </a:r>
            <a:r>
              <a:rPr lang="en-US" altLang="zh-CN" dirty="0"/>
              <a:t>bin</a:t>
            </a:r>
            <a:r>
              <a:rPr lang="zh-CN" altLang="en-US" dirty="0"/>
              <a:t>目录，</a:t>
            </a:r>
            <a:r>
              <a:rPr lang="en-US" altLang="zh-CN" dirty="0" err="1"/>
              <a:t>mysqld</a:t>
            </a:r>
            <a:r>
              <a:rPr lang="en-US" altLang="zh-CN" dirty="0"/>
              <a:t>  –install</a:t>
            </a:r>
          </a:p>
          <a:p>
            <a:pPr lvl="1"/>
            <a:r>
              <a:rPr lang="zh-CN" altLang="en-US" dirty="0"/>
              <a:t>进入服务管理，启动</a:t>
            </a:r>
            <a:r>
              <a:rPr lang="en-US" altLang="zh-CN" dirty="0" err="1"/>
              <a:t>mysql</a:t>
            </a:r>
            <a:r>
              <a:rPr lang="zh-CN" altLang="en-US" dirty="0"/>
              <a:t>服务</a:t>
            </a:r>
          </a:p>
          <a:p>
            <a:r>
              <a:rPr lang="zh-CN" altLang="en-US" dirty="0"/>
              <a:t>测试：</a:t>
            </a:r>
            <a:r>
              <a:rPr lang="en-US" altLang="zh-CN" dirty="0" err="1"/>
              <a:t>mysql</a:t>
            </a:r>
            <a:r>
              <a:rPr lang="en-US" altLang="zh-CN" dirty="0"/>
              <a:t> –u root</a:t>
            </a:r>
            <a:r>
              <a:rPr lang="zh-CN" altLang="en-US" dirty="0"/>
              <a:t>登录，</a:t>
            </a:r>
            <a:r>
              <a:rPr lang="en-US" altLang="zh-CN" dirty="0"/>
              <a:t>show databases;</a:t>
            </a:r>
            <a:endParaRPr lang="zh-CN" altLang="en-US" dirty="0"/>
          </a:p>
        </p:txBody>
      </p:sp>
    </p:spTree>
    <p:extLst>
      <p:ext uri="{BB962C8B-B14F-4D97-AF65-F5344CB8AC3E}">
        <p14:creationId xmlns:p14="http://schemas.microsoft.com/office/powerpoint/2010/main" val="5807733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nb-NO" altLang="zh-CN"/>
              <a:t>SQL Manager Lite for MySQL</a:t>
            </a:r>
            <a:endParaRPr lang="zh-CN" altLang="en-US"/>
          </a:p>
        </p:txBody>
      </p:sp>
      <p:sp>
        <p:nvSpPr>
          <p:cNvPr id="14339" name="Rectangle 3"/>
          <p:cNvSpPr>
            <a:spLocks noGrp="1"/>
          </p:cNvSpPr>
          <p:nvPr>
            <p:ph idx="1"/>
          </p:nvPr>
        </p:nvSpPr>
        <p:spPr/>
        <p:txBody>
          <a:bodyPr/>
          <a:lstStyle/>
          <a:p>
            <a:r>
              <a:rPr lang="zh-CN" altLang="en-US" dirty="0"/>
              <a:t>获取安装包、启动，查看启动信息</a:t>
            </a:r>
          </a:p>
          <a:p>
            <a:r>
              <a:rPr lang="zh-CN" altLang="en-US" dirty="0"/>
              <a:t>注册数据库、连接，查看</a:t>
            </a:r>
          </a:p>
          <a:p>
            <a:r>
              <a:rPr lang="zh-CN" altLang="en-US" dirty="0"/>
              <a:t>创建数据库</a:t>
            </a:r>
          </a:p>
          <a:p>
            <a:pPr lvl="1"/>
            <a:r>
              <a:rPr lang="zh-CN" altLang="en-US" dirty="0"/>
              <a:t>注意各个向导页面的信息</a:t>
            </a:r>
          </a:p>
          <a:p>
            <a:pPr lvl="1"/>
            <a:r>
              <a:rPr lang="zh-CN" altLang="en-US" dirty="0"/>
              <a:t>注意字符集的设置 </a:t>
            </a:r>
          </a:p>
          <a:p>
            <a:pPr lvl="1"/>
            <a:r>
              <a:rPr lang="zh-CN" altLang="en-US" dirty="0"/>
              <a:t>注意创建数据库的</a:t>
            </a:r>
            <a:r>
              <a:rPr lang="en-US" altLang="zh-CN" dirty="0"/>
              <a:t>SQL</a:t>
            </a:r>
            <a:r>
              <a:rPr lang="zh-CN" altLang="en-US" dirty="0"/>
              <a:t>语句</a:t>
            </a:r>
          </a:p>
          <a:p>
            <a:r>
              <a:rPr lang="zh-CN" altLang="en-US" dirty="0"/>
              <a:t>创建表及管理数据</a:t>
            </a:r>
          </a:p>
          <a:p>
            <a:pPr lvl="1"/>
            <a:r>
              <a:rPr lang="zh-CN" altLang="en-US" dirty="0"/>
              <a:t>表的“</a:t>
            </a:r>
            <a:r>
              <a:rPr lang="en-US" altLang="zh-CN" dirty="0"/>
              <a:t>Storage engine”</a:t>
            </a:r>
            <a:r>
              <a:rPr lang="zh-CN" altLang="en-US" dirty="0"/>
              <a:t>属性设置为“</a:t>
            </a:r>
            <a:r>
              <a:rPr lang="en-US" altLang="zh-CN" dirty="0"/>
              <a:t>InnoDB”</a:t>
            </a:r>
          </a:p>
        </p:txBody>
      </p:sp>
    </p:spTree>
    <p:extLst>
      <p:ext uri="{BB962C8B-B14F-4D97-AF65-F5344CB8AC3E}">
        <p14:creationId xmlns:p14="http://schemas.microsoft.com/office/powerpoint/2010/main" val="12348534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zh-CN" altLang="en-US"/>
              <a:t>几点注意</a:t>
            </a:r>
          </a:p>
        </p:txBody>
      </p:sp>
      <p:sp>
        <p:nvSpPr>
          <p:cNvPr id="15363" name="Rectangle 3"/>
          <p:cNvSpPr>
            <a:spLocks noGrp="1"/>
          </p:cNvSpPr>
          <p:nvPr>
            <p:ph idx="1"/>
          </p:nvPr>
        </p:nvSpPr>
        <p:spPr/>
        <p:txBody>
          <a:bodyPr/>
          <a:lstStyle/>
          <a:p>
            <a:r>
              <a:rPr lang="en-US" altLang="zh-CN" dirty="0"/>
              <a:t>MySQL</a:t>
            </a:r>
            <a:r>
              <a:rPr lang="zh-CN" altLang="en-US" dirty="0"/>
              <a:t>安装路径不宜太长和有空格</a:t>
            </a:r>
          </a:p>
          <a:p>
            <a:r>
              <a:rPr lang="zh-CN" altLang="en-US" dirty="0"/>
              <a:t>配置文件中“＝”左右不要有空格</a:t>
            </a:r>
          </a:p>
          <a:p>
            <a:r>
              <a:rPr lang="zh-CN" altLang="en-US" dirty="0"/>
              <a:t>可使用</a:t>
            </a:r>
            <a:r>
              <a:rPr lang="en-US" altLang="zh-CN" dirty="0" err="1"/>
              <a:t>mysqld</a:t>
            </a:r>
            <a:r>
              <a:rPr lang="en-US" altLang="zh-CN" dirty="0"/>
              <a:t> –remove</a:t>
            </a:r>
            <a:r>
              <a:rPr lang="zh-CN" altLang="en-US" dirty="0"/>
              <a:t>移除服务</a:t>
            </a:r>
          </a:p>
        </p:txBody>
      </p:sp>
    </p:spTree>
    <p:extLst>
      <p:ext uri="{BB962C8B-B14F-4D97-AF65-F5344CB8AC3E}">
        <p14:creationId xmlns:p14="http://schemas.microsoft.com/office/powerpoint/2010/main" val="19770910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SQL</a:t>
            </a:r>
            <a:r>
              <a:rPr lang="zh-CN" altLang="en-US" dirty="0"/>
              <a:t>语句</a:t>
            </a:r>
            <a:r>
              <a:rPr lang="zh-CN" dirty="0"/>
              <a:t>介绍</a:t>
            </a:r>
          </a:p>
        </p:txBody>
      </p:sp>
      <p:sp>
        <p:nvSpPr>
          <p:cNvPr id="17411" name="Rectangle 3"/>
          <p:cNvSpPr>
            <a:spLocks noGrp="1" noChangeArrowheads="1"/>
          </p:cNvSpPr>
          <p:nvPr>
            <p:ph idx="1"/>
          </p:nvPr>
        </p:nvSpPr>
        <p:spPr/>
        <p:txBody>
          <a:bodyPr/>
          <a:lstStyle/>
          <a:p>
            <a:r>
              <a:rPr lang="en-US" altLang="zh-CN" dirty="0"/>
              <a:t>SQL</a:t>
            </a:r>
            <a:r>
              <a:rPr lang="zh-CN" dirty="0"/>
              <a:t>是</a:t>
            </a:r>
            <a:r>
              <a:rPr lang="en-US" altLang="zh-CN" dirty="0"/>
              <a:t>Structured Query Language(</a:t>
            </a:r>
            <a:r>
              <a:rPr lang="zh-CN" dirty="0"/>
              <a:t>结构化查询语言</a:t>
            </a:r>
            <a:r>
              <a:rPr lang="en-US" altLang="zh-CN" dirty="0"/>
              <a:t>)</a:t>
            </a:r>
            <a:r>
              <a:rPr lang="zh-CN" dirty="0"/>
              <a:t>的缩写</a:t>
            </a:r>
            <a:r>
              <a:rPr lang="zh-CN" altLang="en-US" dirty="0"/>
              <a:t>，</a:t>
            </a:r>
            <a:r>
              <a:rPr lang="en-US" altLang="zh-CN" dirty="0"/>
              <a:t>SQL</a:t>
            </a:r>
            <a:r>
              <a:rPr lang="zh-CN" dirty="0"/>
              <a:t>是专为数据库而建立的操作命令集，是一种功能齐全的数据库语言</a:t>
            </a:r>
          </a:p>
          <a:p>
            <a:r>
              <a:rPr lang="en-US" altLang="zh-CN" dirty="0"/>
              <a:t>SQL</a:t>
            </a:r>
            <a:r>
              <a:rPr lang="zh-CN" dirty="0"/>
              <a:t>功能强大、简单易学、使用方便，已经成为了数据库操作的基础，并且现在几乎所有的数据库均支持</a:t>
            </a:r>
            <a:r>
              <a:rPr lang="en-US" altLang="zh-CN" dirty="0"/>
              <a:t>SQL</a:t>
            </a:r>
            <a:endParaRPr lang="zh-CN" altLang="zh-CN" dirty="0"/>
          </a:p>
        </p:txBody>
      </p:sp>
    </p:spTree>
    <p:extLst>
      <p:ext uri="{BB962C8B-B14F-4D97-AF65-F5344CB8AC3E}">
        <p14:creationId xmlns:p14="http://schemas.microsoft.com/office/powerpoint/2010/main" val="26040598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t>SQL</a:t>
            </a:r>
            <a:r>
              <a:rPr lang="zh-CN" altLang="zh-CN"/>
              <a:t>对数据库的操作</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3499059117"/>
              </p:ext>
            </p:extLst>
          </p:nvPr>
        </p:nvGraphicFramePr>
        <p:xfrm>
          <a:off x="1847528" y="1567333"/>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855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t>数据定义</a:t>
            </a:r>
            <a:r>
              <a:rPr lang="en-US" altLang="zh-CN"/>
              <a:t> 1/4</a:t>
            </a:r>
          </a:p>
        </p:txBody>
      </p:sp>
      <p:sp>
        <p:nvSpPr>
          <p:cNvPr id="19459" name="Rectangle 3"/>
          <p:cNvSpPr>
            <a:spLocks noGrp="1" noChangeArrowheads="1"/>
          </p:cNvSpPr>
          <p:nvPr>
            <p:ph idx="1"/>
          </p:nvPr>
        </p:nvSpPr>
        <p:spPr/>
        <p:txBody>
          <a:bodyPr/>
          <a:lstStyle/>
          <a:p>
            <a:r>
              <a:rPr lang="zh-CN" altLang="en-US" dirty="0"/>
              <a:t>数据库的建立与删除</a:t>
            </a:r>
          </a:p>
          <a:p>
            <a:pPr lvl="1"/>
            <a:r>
              <a:rPr lang="en-US" altLang="zh-CN" dirty="0"/>
              <a:t>CREATE DATABASE &lt;</a:t>
            </a:r>
            <a:r>
              <a:rPr lang="zh-CN" altLang="en-US" dirty="0"/>
              <a:t>数据库名</a:t>
            </a:r>
            <a:r>
              <a:rPr lang="en-US" altLang="zh-CN" dirty="0"/>
              <a:t>&gt; [</a:t>
            </a:r>
            <a:r>
              <a:rPr lang="zh-CN" altLang="en-US" dirty="0"/>
              <a:t>其它参数</a:t>
            </a:r>
            <a:r>
              <a:rPr lang="en-US" altLang="zh-CN" dirty="0"/>
              <a:t>]</a:t>
            </a:r>
          </a:p>
          <a:p>
            <a:pPr lvl="1"/>
            <a:r>
              <a:rPr lang="en-US" altLang="zh-CN" dirty="0"/>
              <a:t>DROP DATABASE &lt;</a:t>
            </a:r>
            <a:r>
              <a:rPr lang="zh-CN" altLang="en-US" dirty="0"/>
              <a:t>数据库名</a:t>
            </a:r>
            <a:r>
              <a:rPr lang="en-US" altLang="zh-CN" dirty="0"/>
              <a:t>&gt;</a:t>
            </a:r>
            <a:endParaRPr lang="zh-CN" altLang="en-US" dirty="0"/>
          </a:p>
        </p:txBody>
      </p:sp>
    </p:spTree>
    <p:extLst>
      <p:ext uri="{BB962C8B-B14F-4D97-AF65-F5344CB8AC3E}">
        <p14:creationId xmlns:p14="http://schemas.microsoft.com/office/powerpoint/2010/main" val="24248776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t>数据定义</a:t>
            </a:r>
            <a:r>
              <a:rPr lang="en-US" altLang="zh-CN"/>
              <a:t> 2/4 ※</a:t>
            </a:r>
            <a:endParaRPr lang="zh-CN" altLang="en-US"/>
          </a:p>
        </p:txBody>
      </p:sp>
      <p:sp>
        <p:nvSpPr>
          <p:cNvPr id="20483" name="Rectangle 3"/>
          <p:cNvSpPr>
            <a:spLocks noGrp="1" noChangeArrowheads="1"/>
          </p:cNvSpPr>
          <p:nvPr>
            <p:ph idx="1"/>
          </p:nvPr>
        </p:nvSpPr>
        <p:spPr/>
        <p:txBody>
          <a:bodyPr/>
          <a:lstStyle/>
          <a:p>
            <a:r>
              <a:rPr lang="zh-CN" altLang="en-US" dirty="0"/>
              <a:t>基本表的定义及修改、删除</a:t>
            </a:r>
          </a:p>
          <a:p>
            <a:pPr lvl="1"/>
            <a:r>
              <a:rPr lang="en-US" altLang="zh-CN" dirty="0"/>
              <a:t>CREATE TABLE[&lt;</a:t>
            </a:r>
            <a:r>
              <a:rPr lang="zh-CN" altLang="en-US" dirty="0"/>
              <a:t>数据库名</a:t>
            </a:r>
            <a:r>
              <a:rPr lang="en-US" altLang="zh-CN" dirty="0"/>
              <a:t>&gt;.]&lt;</a:t>
            </a:r>
            <a:r>
              <a:rPr lang="zh-CN" altLang="en-US" dirty="0"/>
              <a:t>表名</a:t>
            </a:r>
            <a:r>
              <a:rPr lang="en-US" altLang="zh-CN" dirty="0"/>
              <a:t>&gt;</a:t>
            </a:r>
            <a:br>
              <a:rPr lang="en-US" altLang="zh-CN" dirty="0"/>
            </a:br>
            <a:r>
              <a:rPr lang="en-US" altLang="zh-CN" dirty="0"/>
              <a:t>( &lt;</a:t>
            </a:r>
            <a:r>
              <a:rPr lang="zh-CN" altLang="en-US" dirty="0"/>
              <a:t>列名</a:t>
            </a:r>
            <a:r>
              <a:rPr lang="en-US" altLang="zh-CN" dirty="0"/>
              <a:t>&gt; </a:t>
            </a:r>
            <a:r>
              <a:rPr lang="zh-CN" altLang="en-US" dirty="0"/>
              <a:t>数据类型 </a:t>
            </a:r>
            <a:r>
              <a:rPr lang="en-US" altLang="zh-CN" dirty="0"/>
              <a:t>[</a:t>
            </a:r>
            <a:r>
              <a:rPr lang="zh-CN" altLang="en-US" dirty="0"/>
              <a:t>缺省值</a:t>
            </a:r>
            <a:r>
              <a:rPr lang="en-US" altLang="zh-CN" dirty="0"/>
              <a:t>] [NOT NULL|NULL]</a:t>
            </a:r>
            <a:br>
              <a:rPr lang="en-US" altLang="zh-CN" dirty="0"/>
            </a:br>
            <a:r>
              <a:rPr lang="en-US" altLang="zh-CN" dirty="0"/>
              <a:t>[,&lt;</a:t>
            </a:r>
            <a:r>
              <a:rPr lang="zh-CN" altLang="en-US" dirty="0"/>
              <a:t>列名</a:t>
            </a:r>
            <a:r>
              <a:rPr lang="en-US" altLang="zh-CN" dirty="0"/>
              <a:t>&gt; </a:t>
            </a:r>
            <a:r>
              <a:rPr lang="zh-CN" altLang="en-US" dirty="0"/>
              <a:t>数据类型 </a:t>
            </a:r>
            <a:r>
              <a:rPr lang="en-US" altLang="zh-CN" dirty="0"/>
              <a:t>[</a:t>
            </a:r>
            <a:r>
              <a:rPr lang="zh-CN" altLang="en-US" dirty="0"/>
              <a:t>缺省值</a:t>
            </a:r>
            <a:r>
              <a:rPr lang="en-US" altLang="zh-CN" dirty="0"/>
              <a:t>] [NOT NULL|NULL]]......</a:t>
            </a:r>
            <a:br>
              <a:rPr lang="en-US" altLang="zh-CN" dirty="0"/>
            </a:br>
            <a:r>
              <a:rPr lang="en-US" altLang="zh-CN" dirty="0"/>
              <a:t>[,UNIQUE (</a:t>
            </a:r>
            <a:r>
              <a:rPr lang="zh-CN" altLang="en-US" dirty="0"/>
              <a:t>列名</a:t>
            </a:r>
            <a:r>
              <a:rPr lang="en-US" altLang="zh-CN" dirty="0"/>
              <a:t>[,</a:t>
            </a:r>
            <a:r>
              <a:rPr lang="zh-CN" altLang="en-US" dirty="0"/>
              <a:t>列名</a:t>
            </a:r>
            <a:r>
              <a:rPr lang="en-US" altLang="zh-CN" dirty="0"/>
              <a:t>]......)]</a:t>
            </a:r>
            <a:br>
              <a:rPr lang="en-US" altLang="zh-CN" dirty="0"/>
            </a:br>
            <a:r>
              <a:rPr lang="en-US" altLang="zh-CN" dirty="0"/>
              <a:t>[,PRIMARY KEY(</a:t>
            </a:r>
            <a:r>
              <a:rPr lang="zh-CN" altLang="en-US" dirty="0"/>
              <a:t>列名</a:t>
            </a:r>
            <a:r>
              <a:rPr lang="en-US" altLang="zh-CN" dirty="0"/>
              <a:t>)]</a:t>
            </a:r>
            <a:br>
              <a:rPr lang="en-US" altLang="zh-CN" dirty="0"/>
            </a:br>
            <a:r>
              <a:rPr lang="en-US" altLang="zh-CN" dirty="0"/>
              <a:t>[,FOREIGN KEY(</a:t>
            </a:r>
            <a:r>
              <a:rPr lang="zh-CN" altLang="en-US" dirty="0"/>
              <a:t>列名</a:t>
            </a:r>
            <a:r>
              <a:rPr lang="en-US" altLang="zh-CN" dirty="0"/>
              <a:t>[,</a:t>
            </a:r>
            <a:r>
              <a:rPr lang="zh-CN" altLang="en-US" dirty="0"/>
              <a:t>列名</a:t>
            </a:r>
            <a:r>
              <a:rPr lang="en-US" altLang="zh-CN" dirty="0"/>
              <a:t>]......)REFERENCE &lt;</a:t>
            </a:r>
            <a:r>
              <a:rPr lang="zh-CN" altLang="en-US" dirty="0"/>
              <a:t>表名</a:t>
            </a:r>
            <a:r>
              <a:rPr lang="en-US" altLang="zh-CN" dirty="0"/>
              <a:t>&gt;(</a:t>
            </a:r>
            <a:r>
              <a:rPr lang="zh-CN" altLang="en-US" dirty="0"/>
              <a:t>列名</a:t>
            </a:r>
            <a:r>
              <a:rPr lang="en-US" altLang="zh-CN" dirty="0"/>
              <a:t>[,</a:t>
            </a:r>
            <a:r>
              <a:rPr lang="zh-CN" altLang="en-US" dirty="0"/>
              <a:t>列名</a:t>
            </a:r>
            <a:r>
              <a:rPr lang="en-US" altLang="zh-CN" dirty="0"/>
              <a:t>]......)]</a:t>
            </a:r>
            <a:br>
              <a:rPr lang="en-US" altLang="zh-CN" dirty="0"/>
            </a:br>
            <a:r>
              <a:rPr lang="en-US" altLang="zh-CN" dirty="0"/>
              <a:t>[,CHECK(</a:t>
            </a:r>
            <a:r>
              <a:rPr lang="zh-CN" altLang="en-US" dirty="0"/>
              <a:t>条件</a:t>
            </a:r>
            <a:r>
              <a:rPr lang="en-US" altLang="zh-CN" dirty="0"/>
              <a:t>)] [</a:t>
            </a:r>
            <a:r>
              <a:rPr lang="zh-CN" altLang="en-US" dirty="0"/>
              <a:t>其它参数</a:t>
            </a:r>
            <a:r>
              <a:rPr lang="en-US" altLang="zh-CN" dirty="0"/>
              <a:t>] )</a:t>
            </a:r>
          </a:p>
          <a:p>
            <a:pPr lvl="1"/>
            <a:r>
              <a:rPr lang="en-US" altLang="zh-CN" dirty="0"/>
              <a:t>ALTER TABLE [&lt;</a:t>
            </a:r>
            <a:r>
              <a:rPr lang="zh-CN" altLang="en-US" dirty="0"/>
              <a:t>数据库名</a:t>
            </a:r>
            <a:r>
              <a:rPr lang="en-US" altLang="zh-CN" dirty="0"/>
              <a:t>&gt;.]</a:t>
            </a:r>
            <a:r>
              <a:rPr lang="zh-CN" altLang="en-US" dirty="0"/>
              <a:t>表名 </a:t>
            </a:r>
            <a:r>
              <a:rPr lang="en-US" altLang="zh-CN" dirty="0" err="1"/>
              <a:t>add|drop</a:t>
            </a:r>
            <a:r>
              <a:rPr lang="en-US" altLang="zh-CN" dirty="0"/>
              <a:t> ……</a:t>
            </a:r>
          </a:p>
          <a:p>
            <a:pPr lvl="1"/>
            <a:r>
              <a:rPr lang="en-US" altLang="zh-CN" dirty="0"/>
              <a:t>DROP TABLE[&lt;</a:t>
            </a:r>
            <a:r>
              <a:rPr lang="zh-CN" altLang="en-US" dirty="0"/>
              <a:t>数据库名</a:t>
            </a:r>
            <a:r>
              <a:rPr lang="en-US" altLang="zh-CN" dirty="0"/>
              <a:t>&gt;.]</a:t>
            </a:r>
            <a:r>
              <a:rPr lang="zh-CN" altLang="en-US" dirty="0"/>
              <a:t>表名</a:t>
            </a:r>
          </a:p>
        </p:txBody>
      </p:sp>
    </p:spTree>
    <p:extLst>
      <p:ext uri="{BB962C8B-B14F-4D97-AF65-F5344CB8AC3E}">
        <p14:creationId xmlns:p14="http://schemas.microsoft.com/office/powerpoint/2010/main" val="36711550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t>数据定义</a:t>
            </a:r>
            <a:r>
              <a:rPr lang="en-US" altLang="zh-CN"/>
              <a:t> 3/4</a:t>
            </a:r>
            <a:endParaRPr lang="zh-CN" altLang="en-US"/>
          </a:p>
        </p:txBody>
      </p:sp>
      <p:sp>
        <p:nvSpPr>
          <p:cNvPr id="21507" name="Rectangle 3"/>
          <p:cNvSpPr>
            <a:spLocks noGrp="1" noChangeArrowheads="1"/>
          </p:cNvSpPr>
          <p:nvPr>
            <p:ph idx="1"/>
          </p:nvPr>
        </p:nvSpPr>
        <p:spPr/>
        <p:txBody>
          <a:bodyPr/>
          <a:lstStyle/>
          <a:p>
            <a:r>
              <a:rPr lang="zh-CN" altLang="en-US" dirty="0"/>
              <a:t>视图的建立与删除</a:t>
            </a:r>
          </a:p>
          <a:p>
            <a:pPr lvl="1"/>
            <a:r>
              <a:rPr lang="en-US" altLang="zh-CN" dirty="0"/>
              <a:t>CREATE  VIEW  </a:t>
            </a:r>
            <a:r>
              <a:rPr lang="zh-CN" altLang="en-US" dirty="0"/>
              <a:t>视图名 </a:t>
            </a:r>
            <a:r>
              <a:rPr lang="en-US" altLang="zh-CN" dirty="0"/>
              <a:t>AS SELECT</a:t>
            </a:r>
            <a:r>
              <a:rPr lang="zh-CN" altLang="en-US" dirty="0"/>
              <a:t>语句</a:t>
            </a:r>
          </a:p>
          <a:p>
            <a:pPr lvl="1"/>
            <a:r>
              <a:rPr lang="en-US" altLang="zh-CN" dirty="0"/>
              <a:t>DROP  VIEW  </a:t>
            </a:r>
            <a:r>
              <a:rPr lang="zh-CN" altLang="en-US" dirty="0"/>
              <a:t>视图名</a:t>
            </a:r>
          </a:p>
        </p:txBody>
      </p:sp>
    </p:spTree>
    <p:extLst>
      <p:ext uri="{BB962C8B-B14F-4D97-AF65-F5344CB8AC3E}">
        <p14:creationId xmlns:p14="http://schemas.microsoft.com/office/powerpoint/2010/main" val="30144885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t>数据定义</a:t>
            </a:r>
            <a:r>
              <a:rPr lang="en-US" altLang="zh-CN"/>
              <a:t> 4/4</a:t>
            </a:r>
            <a:endParaRPr lang="zh-CN" altLang="en-US"/>
          </a:p>
        </p:txBody>
      </p:sp>
      <p:sp>
        <p:nvSpPr>
          <p:cNvPr id="22531" name="Rectangle 3"/>
          <p:cNvSpPr>
            <a:spLocks noGrp="1" noChangeArrowheads="1"/>
          </p:cNvSpPr>
          <p:nvPr>
            <p:ph idx="1"/>
          </p:nvPr>
        </p:nvSpPr>
        <p:spPr/>
        <p:txBody>
          <a:bodyPr/>
          <a:lstStyle/>
          <a:p>
            <a:r>
              <a:rPr lang="zh-CN" altLang="en-US" dirty="0"/>
              <a:t>索引的定义与删除</a:t>
            </a:r>
            <a:endParaRPr lang="en-US" altLang="zh-CN" dirty="0"/>
          </a:p>
          <a:p>
            <a:pPr lvl="1"/>
            <a:r>
              <a:rPr lang="en-US" altLang="zh-CN" dirty="0"/>
              <a:t>CREATE </a:t>
            </a:r>
            <a:r>
              <a:rPr lang="zh-CN" altLang="en-US" dirty="0"/>
              <a:t>［</a:t>
            </a:r>
            <a:r>
              <a:rPr lang="en-US" altLang="zh-CN" dirty="0"/>
              <a:t>UNIQUE</a:t>
            </a:r>
            <a:r>
              <a:rPr lang="zh-CN" altLang="en-US" dirty="0"/>
              <a:t>］ </a:t>
            </a:r>
            <a:r>
              <a:rPr lang="en-US" altLang="zh-CN" dirty="0"/>
              <a:t>INDEX  </a:t>
            </a:r>
            <a:r>
              <a:rPr lang="zh-CN" altLang="en-US" dirty="0"/>
              <a:t>索引名  </a:t>
            </a:r>
            <a:r>
              <a:rPr lang="en-US" altLang="zh-CN" dirty="0"/>
              <a:t>ON</a:t>
            </a:r>
            <a:br>
              <a:rPr lang="en-US" altLang="zh-CN" dirty="0"/>
            </a:br>
            <a:r>
              <a:rPr lang="zh-CN" altLang="en-US" dirty="0"/>
              <a:t>［</a:t>
            </a:r>
            <a:r>
              <a:rPr lang="en-US" altLang="zh-CN" dirty="0"/>
              <a:t>&lt;</a:t>
            </a:r>
            <a:r>
              <a:rPr lang="zh-CN" altLang="en-US" dirty="0"/>
              <a:t>数据库名</a:t>
            </a:r>
            <a:r>
              <a:rPr lang="en-US" altLang="zh-CN" dirty="0"/>
              <a:t>&gt;.</a:t>
            </a:r>
            <a:r>
              <a:rPr lang="zh-CN" altLang="en-US" dirty="0"/>
              <a:t>］表名</a:t>
            </a:r>
            <a:br>
              <a:rPr lang="zh-CN" altLang="en-US" dirty="0"/>
            </a:br>
            <a:r>
              <a:rPr lang="zh-CN" altLang="en-US" dirty="0"/>
              <a:t>  </a:t>
            </a:r>
            <a:r>
              <a:rPr lang="en-US" altLang="zh-CN" dirty="0"/>
              <a:t>(</a:t>
            </a:r>
            <a:r>
              <a:rPr lang="zh-CN" altLang="en-US" dirty="0"/>
              <a:t>列名 ［</a:t>
            </a:r>
            <a:r>
              <a:rPr lang="en-US" altLang="zh-CN" dirty="0"/>
              <a:t>ASC/DESC</a:t>
            </a:r>
            <a:r>
              <a:rPr lang="zh-CN" altLang="en-US" dirty="0"/>
              <a:t>］</a:t>
            </a:r>
            <a:br>
              <a:rPr lang="zh-CN" altLang="en-US" dirty="0"/>
            </a:br>
            <a:r>
              <a:rPr lang="zh-CN" altLang="en-US" dirty="0"/>
              <a:t>［，列名［</a:t>
            </a:r>
            <a:r>
              <a:rPr lang="en-US" altLang="zh-CN" dirty="0"/>
              <a:t>ASC/DESC</a:t>
            </a:r>
            <a:r>
              <a:rPr lang="zh-CN" altLang="en-US" dirty="0"/>
              <a:t>］］</a:t>
            </a:r>
            <a:r>
              <a:rPr lang="en-US" altLang="zh-CN" dirty="0"/>
              <a:t>......)</a:t>
            </a:r>
          </a:p>
          <a:p>
            <a:pPr lvl="2"/>
            <a:r>
              <a:rPr lang="en-US" altLang="zh-CN" dirty="0"/>
              <a:t>SHOW INDEX FROM </a:t>
            </a:r>
            <a:r>
              <a:rPr lang="zh-CN" altLang="en-US" dirty="0"/>
              <a:t>表名</a:t>
            </a:r>
            <a:endParaRPr lang="en-US" dirty="0"/>
          </a:p>
          <a:p>
            <a:pPr lvl="2"/>
            <a:r>
              <a:rPr lang="en-US" altLang="zh-CN" dirty="0"/>
              <a:t>DROP  INDEX  </a:t>
            </a:r>
            <a:r>
              <a:rPr lang="zh-CN" altLang="en-US" dirty="0"/>
              <a:t>索引名 </a:t>
            </a:r>
            <a:r>
              <a:rPr lang="en-US" altLang="zh-CN" dirty="0"/>
              <a:t>ON </a:t>
            </a:r>
            <a:r>
              <a:rPr lang="zh-CN" altLang="en-US" dirty="0"/>
              <a:t>表名</a:t>
            </a:r>
          </a:p>
        </p:txBody>
      </p:sp>
    </p:spTree>
    <p:extLst>
      <p:ext uri="{BB962C8B-B14F-4D97-AF65-F5344CB8AC3E}">
        <p14:creationId xmlns:p14="http://schemas.microsoft.com/office/powerpoint/2010/main" val="38840454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dirty="0"/>
              <a:t>数据</a:t>
            </a:r>
            <a:r>
              <a:rPr lang="zh-CN" dirty="0" smtClean="0"/>
              <a:t>操</a:t>
            </a:r>
            <a:r>
              <a:rPr lang="zh-CN" altLang="en-US" dirty="0"/>
              <a:t>作</a:t>
            </a:r>
            <a:r>
              <a:rPr lang="en-US" altLang="zh-CN" dirty="0" smtClean="0"/>
              <a:t> </a:t>
            </a:r>
            <a:r>
              <a:rPr lang="en-US" altLang="zh-CN" dirty="0"/>
              <a:t>※</a:t>
            </a:r>
          </a:p>
        </p:txBody>
      </p:sp>
      <p:sp>
        <p:nvSpPr>
          <p:cNvPr id="23555" name="Rectangle 3"/>
          <p:cNvSpPr>
            <a:spLocks noGrp="1" noChangeArrowheads="1"/>
          </p:cNvSpPr>
          <p:nvPr>
            <p:ph idx="1"/>
          </p:nvPr>
        </p:nvSpPr>
        <p:spPr/>
        <p:txBody>
          <a:bodyPr/>
          <a:lstStyle/>
          <a:p>
            <a:r>
              <a:rPr lang="zh-CN" dirty="0"/>
              <a:t>数据查询：查</a:t>
            </a:r>
          </a:p>
          <a:p>
            <a:pPr lvl="1"/>
            <a:r>
              <a:rPr lang="zh-CN" dirty="0"/>
              <a:t>无条件查询</a:t>
            </a:r>
            <a:r>
              <a:rPr lang="zh-CN" altLang="en-US" dirty="0"/>
              <a:t> </a:t>
            </a:r>
            <a:r>
              <a:rPr lang="en-US" altLang="zh-CN" dirty="0"/>
              <a:t>select * from &lt;</a:t>
            </a:r>
            <a:r>
              <a:rPr lang="zh-CN" altLang="en-US" dirty="0"/>
              <a:t>表名</a:t>
            </a:r>
            <a:r>
              <a:rPr lang="en-US" altLang="zh-CN" dirty="0"/>
              <a:t>&gt;</a:t>
            </a:r>
            <a:endParaRPr lang="zh-CN" altLang="zh-CN" dirty="0"/>
          </a:p>
          <a:p>
            <a:pPr lvl="1"/>
            <a:r>
              <a:rPr lang="zh-CN" dirty="0"/>
              <a:t>条件查询</a:t>
            </a:r>
            <a:r>
              <a:rPr lang="en-US" altLang="zh-CN" dirty="0"/>
              <a:t>(where</a:t>
            </a:r>
            <a:r>
              <a:rPr lang="zh-CN" altLang="en-US" dirty="0"/>
              <a:t>查询</a:t>
            </a:r>
            <a:r>
              <a:rPr lang="en-US" altLang="zh-CN" dirty="0"/>
              <a:t>)</a:t>
            </a:r>
            <a:endParaRPr lang="zh-CN" altLang="zh-CN" dirty="0"/>
          </a:p>
          <a:p>
            <a:pPr lvl="1"/>
            <a:r>
              <a:rPr lang="zh-CN" dirty="0"/>
              <a:t>排序查询</a:t>
            </a:r>
            <a:r>
              <a:rPr lang="en-US" altLang="zh-CN" dirty="0"/>
              <a:t>(order by field1 ASC|DESC)</a:t>
            </a:r>
            <a:endParaRPr lang="zh-CN" altLang="zh-CN" dirty="0"/>
          </a:p>
          <a:p>
            <a:pPr lvl="1"/>
            <a:r>
              <a:rPr lang="en-US" altLang="zh-CN" dirty="0"/>
              <a:t>※</a:t>
            </a:r>
            <a:r>
              <a:rPr lang="zh-CN" altLang="en-US" dirty="0"/>
              <a:t>联合查询</a:t>
            </a:r>
            <a:r>
              <a:rPr lang="en-US" altLang="zh-CN" dirty="0"/>
              <a:t/>
            </a:r>
            <a:br>
              <a:rPr lang="en-US" altLang="zh-CN" dirty="0"/>
            </a:br>
            <a:r>
              <a:rPr lang="en-US" altLang="zh-CN" dirty="0"/>
              <a:t>select </a:t>
            </a:r>
            <a:r>
              <a:rPr lang="zh-CN" altLang="zh-CN" dirty="0"/>
              <a:t>employees</a:t>
            </a:r>
            <a:r>
              <a:rPr lang="en-US" altLang="zh-CN" dirty="0"/>
              <a:t>.name from </a:t>
            </a:r>
            <a:r>
              <a:rPr lang="zh-CN" altLang="zh-CN" dirty="0"/>
              <a:t>employees</a:t>
            </a:r>
            <a:r>
              <a:rPr lang="en-US" altLang="zh-CN" dirty="0"/>
              <a:t>,jobs </a:t>
            </a:r>
            <a:br>
              <a:rPr lang="en-US" altLang="zh-CN" dirty="0"/>
            </a:br>
            <a:r>
              <a:rPr lang="en-US" altLang="zh-CN" dirty="0"/>
              <a:t>where </a:t>
            </a:r>
            <a:r>
              <a:rPr lang="zh-CN" altLang="zh-CN" dirty="0"/>
              <a:t>employees</a:t>
            </a:r>
            <a:r>
              <a:rPr lang="en-US" altLang="zh-CN" dirty="0"/>
              <a:t>.job_id=job.id and job.name=‘XX’</a:t>
            </a:r>
            <a:endParaRPr lang="zh-CN" altLang="zh-CN" dirty="0"/>
          </a:p>
          <a:p>
            <a:pPr lvl="1"/>
            <a:r>
              <a:rPr lang="zh-CN" dirty="0"/>
              <a:t>计算查询</a:t>
            </a:r>
            <a:r>
              <a:rPr lang="en-US" altLang="zh-CN" dirty="0"/>
              <a:t>(</a:t>
            </a:r>
            <a:r>
              <a:rPr lang="zh-CN" altLang="en-US" dirty="0"/>
              <a:t>统计查询，</a:t>
            </a:r>
            <a:r>
              <a:rPr lang="en-US" altLang="zh-CN" dirty="0"/>
              <a:t>SUM,MAX</a:t>
            </a:r>
            <a:r>
              <a:rPr lang="en-US" altLang="zh-CN" dirty="0" smtClean="0"/>
              <a:t>……)</a:t>
            </a:r>
            <a:endParaRPr lang="zh-CN" dirty="0"/>
          </a:p>
        </p:txBody>
      </p:sp>
    </p:spTree>
    <p:extLst>
      <p:ext uri="{BB962C8B-B14F-4D97-AF65-F5344CB8AC3E}">
        <p14:creationId xmlns:p14="http://schemas.microsoft.com/office/powerpoint/2010/main" val="27177139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数据库与</a:t>
            </a:r>
            <a:r>
              <a:rPr lang="en-US" altLang="zh-CN" dirty="0"/>
              <a:t>JDBC</a:t>
            </a:r>
            <a:endParaRPr lang="zh-CN" altLang="en-US" dirty="0">
              <a:solidFill>
                <a:srgbClr val="FF0000"/>
              </a:solidFill>
            </a:endParaRPr>
          </a:p>
        </p:txBody>
      </p:sp>
      <p:sp>
        <p:nvSpPr>
          <p:cNvPr id="614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数据库的基础</a:t>
            </a:r>
            <a:endParaRPr lang="en-US" altLang="zh-CN" dirty="0"/>
          </a:p>
          <a:p>
            <a:r>
              <a:rPr lang="en-US" altLang="zh-CN" dirty="0"/>
              <a:t>JDBC</a:t>
            </a:r>
            <a:r>
              <a:rPr lang="zh-CN" altLang="en-US" dirty="0"/>
              <a:t>连接数据库，</a:t>
            </a:r>
            <a:r>
              <a:rPr lang="en-US" altLang="zh-CN" dirty="0"/>
              <a:t>Java</a:t>
            </a:r>
            <a:r>
              <a:rPr lang="zh-CN" altLang="en-US" dirty="0"/>
              <a:t>中常用的类</a:t>
            </a:r>
            <a:endParaRPr lang="en-US" altLang="zh-CN" dirty="0"/>
          </a:p>
          <a:p>
            <a:r>
              <a:rPr lang="zh-CN" altLang="en-US" dirty="0"/>
              <a:t>数据库优化</a:t>
            </a:r>
            <a:endParaRPr lang="en-US" altLang="zh-CN" dirty="0"/>
          </a:p>
          <a:p>
            <a:pPr lvl="1"/>
            <a:r>
              <a:rPr lang="zh-CN" altLang="en-US" dirty="0"/>
              <a:t>从设计角度去进行代码的优化，分包分层（</a:t>
            </a:r>
            <a:r>
              <a:rPr lang="en-US" altLang="zh-CN" dirty="0"/>
              <a:t>MVC</a:t>
            </a:r>
            <a:r>
              <a:rPr lang="zh-CN" altLang="en-US" dirty="0"/>
              <a:t>）</a:t>
            </a:r>
            <a:endParaRPr lang="en-US" altLang="zh-CN" dirty="0"/>
          </a:p>
          <a:p>
            <a:pPr lvl="1"/>
            <a:r>
              <a:rPr lang="zh-CN" altLang="en-US" dirty="0"/>
              <a:t>数据库连接池等其他优化方式</a:t>
            </a:r>
            <a:endParaRPr lang="en-US" altLang="zh-CN" dirty="0"/>
          </a:p>
        </p:txBody>
      </p:sp>
    </p:spTree>
    <p:extLst>
      <p:ext uri="{BB962C8B-B14F-4D97-AF65-F5344CB8AC3E}">
        <p14:creationId xmlns:p14="http://schemas.microsoft.com/office/powerpoint/2010/main" val="42350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dirty="0"/>
              <a:t>数据</a:t>
            </a:r>
            <a:r>
              <a:rPr lang="zh-CN" dirty="0" smtClean="0"/>
              <a:t>操</a:t>
            </a:r>
            <a:r>
              <a:rPr lang="zh-CN" altLang="en-US" dirty="0"/>
              <a:t>作</a:t>
            </a:r>
            <a:r>
              <a:rPr lang="en-US" altLang="zh-CN" dirty="0" smtClean="0"/>
              <a:t> </a:t>
            </a:r>
            <a:r>
              <a:rPr lang="en-US" altLang="zh-CN" dirty="0"/>
              <a:t>※</a:t>
            </a:r>
          </a:p>
        </p:txBody>
      </p:sp>
      <p:sp>
        <p:nvSpPr>
          <p:cNvPr id="23555" name="Rectangle 3"/>
          <p:cNvSpPr>
            <a:spLocks noGrp="1" noChangeArrowheads="1"/>
          </p:cNvSpPr>
          <p:nvPr>
            <p:ph idx="1"/>
          </p:nvPr>
        </p:nvSpPr>
        <p:spPr/>
        <p:txBody>
          <a:bodyPr/>
          <a:lstStyle/>
          <a:p>
            <a:r>
              <a:rPr lang="zh-CN" dirty="0" smtClean="0"/>
              <a:t>数据</a:t>
            </a:r>
            <a:r>
              <a:rPr lang="zh-CN" dirty="0"/>
              <a:t>更新：增、删、改</a:t>
            </a:r>
            <a:endParaRPr lang="zh-CN" altLang="en-US" dirty="0"/>
          </a:p>
          <a:p>
            <a:pPr lvl="2"/>
            <a:r>
              <a:rPr lang="zh-CN" altLang="zh-CN" dirty="0"/>
              <a:t>INSERT INTO</a:t>
            </a:r>
            <a:r>
              <a:rPr lang="zh-CN" dirty="0"/>
              <a:t>表名</a:t>
            </a:r>
            <a:r>
              <a:rPr lang="zh-CN" altLang="zh-CN" dirty="0"/>
              <a:t>(</a:t>
            </a:r>
            <a:r>
              <a:rPr lang="zh-CN" dirty="0"/>
              <a:t>列名</a:t>
            </a:r>
            <a:r>
              <a:rPr lang="zh-CN" altLang="zh-CN" dirty="0"/>
              <a:t>1</a:t>
            </a:r>
            <a:r>
              <a:rPr lang="zh-CN" dirty="0"/>
              <a:t>［，列名</a:t>
            </a:r>
            <a:r>
              <a:rPr lang="zh-CN" altLang="zh-CN" dirty="0"/>
              <a:t>2</a:t>
            </a:r>
            <a:r>
              <a:rPr lang="zh-CN" dirty="0"/>
              <a:t>］</a:t>
            </a:r>
            <a:r>
              <a:rPr lang="zh-CN" altLang="zh-CN" dirty="0"/>
              <a:t>…) </a:t>
            </a:r>
            <a:r>
              <a:rPr lang="en-US" altLang="zh-CN" dirty="0"/>
              <a:t/>
            </a:r>
            <a:br>
              <a:rPr lang="en-US" altLang="zh-CN" dirty="0"/>
            </a:br>
            <a:r>
              <a:rPr lang="zh-CN" altLang="zh-CN" dirty="0"/>
              <a:t>value</a:t>
            </a:r>
            <a:r>
              <a:rPr lang="en-US" altLang="zh-CN" dirty="0"/>
              <a:t>s</a:t>
            </a:r>
            <a:r>
              <a:rPr lang="zh-CN" altLang="zh-CN" dirty="0"/>
              <a:t>(</a:t>
            </a:r>
            <a:r>
              <a:rPr lang="zh-CN" dirty="0"/>
              <a:t>列值</a:t>
            </a:r>
            <a:r>
              <a:rPr lang="zh-CN" altLang="zh-CN" dirty="0"/>
              <a:t>1</a:t>
            </a:r>
            <a:r>
              <a:rPr lang="zh-CN" dirty="0"/>
              <a:t>［，列值</a:t>
            </a:r>
            <a:r>
              <a:rPr lang="zh-CN" altLang="zh-CN" dirty="0"/>
              <a:t>2</a:t>
            </a:r>
            <a:r>
              <a:rPr lang="zh-CN" dirty="0"/>
              <a:t>］</a:t>
            </a:r>
            <a:r>
              <a:rPr lang="zh-CN" altLang="zh-CN" dirty="0"/>
              <a:t>…)</a:t>
            </a:r>
          </a:p>
          <a:p>
            <a:pPr lvl="2"/>
            <a:r>
              <a:rPr lang="zh-CN" altLang="zh-CN" dirty="0"/>
              <a:t>DELETE  FROM</a:t>
            </a:r>
            <a:r>
              <a:rPr lang="zh-CN" dirty="0"/>
              <a:t>表名［</a:t>
            </a:r>
            <a:r>
              <a:rPr lang="zh-CN" altLang="zh-CN" dirty="0"/>
              <a:t>WHERE  </a:t>
            </a:r>
            <a:r>
              <a:rPr lang="zh-CN" dirty="0"/>
              <a:t>条件表达式］</a:t>
            </a:r>
          </a:p>
          <a:p>
            <a:pPr lvl="2"/>
            <a:r>
              <a:rPr lang="zh-CN" altLang="zh-CN" dirty="0"/>
              <a:t>UPDATE </a:t>
            </a:r>
            <a:r>
              <a:rPr lang="zh-CN" dirty="0"/>
              <a:t>表名 </a:t>
            </a:r>
            <a:r>
              <a:rPr lang="zh-CN" altLang="zh-CN" dirty="0"/>
              <a:t>SET  </a:t>
            </a:r>
            <a:r>
              <a:rPr lang="zh-CN" dirty="0"/>
              <a:t>列名</a:t>
            </a:r>
            <a:r>
              <a:rPr lang="zh-CN" altLang="zh-CN" dirty="0"/>
              <a:t>=</a:t>
            </a:r>
            <a:r>
              <a:rPr lang="zh-CN" dirty="0"/>
              <a:t>列改变值［</a:t>
            </a:r>
            <a:r>
              <a:rPr lang="zh-CN" altLang="zh-CN" dirty="0"/>
              <a:t>WHERE  </a:t>
            </a:r>
            <a:r>
              <a:rPr lang="zh-CN" dirty="0"/>
              <a:t>条件表达式］</a:t>
            </a:r>
          </a:p>
        </p:txBody>
      </p:sp>
    </p:spTree>
    <p:extLst>
      <p:ext uri="{BB962C8B-B14F-4D97-AF65-F5344CB8AC3E}">
        <p14:creationId xmlns:p14="http://schemas.microsoft.com/office/powerpoint/2010/main" val="31237730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基本语句示例</a:t>
            </a:r>
          </a:p>
        </p:txBody>
      </p:sp>
      <p:sp>
        <p:nvSpPr>
          <p:cNvPr id="24579" name="Rectangle 3"/>
          <p:cNvSpPr>
            <a:spLocks noGrp="1" noChangeArrowheads="1"/>
          </p:cNvSpPr>
          <p:nvPr>
            <p:ph idx="1"/>
          </p:nvPr>
        </p:nvSpPr>
        <p:spPr/>
        <p:txBody>
          <a:bodyPr/>
          <a:lstStyle/>
          <a:p>
            <a:pPr lvl="1"/>
            <a:r>
              <a:rPr lang="zh-CN" dirty="0"/>
              <a:t>选择：</a:t>
            </a:r>
            <a:r>
              <a:rPr lang="en-US" altLang="zh-CN" dirty="0"/>
              <a:t>select * from table1 where </a:t>
            </a:r>
            <a:r>
              <a:rPr lang="zh-CN" dirty="0"/>
              <a:t>范围</a:t>
            </a:r>
          </a:p>
          <a:p>
            <a:pPr lvl="1"/>
            <a:r>
              <a:rPr lang="zh-CN" dirty="0"/>
              <a:t>插入：</a:t>
            </a:r>
            <a:r>
              <a:rPr lang="en-US" altLang="zh-CN" dirty="0"/>
              <a:t>insert into table1(field1,field2) values(value1,value2)</a:t>
            </a:r>
          </a:p>
          <a:p>
            <a:pPr lvl="1"/>
            <a:r>
              <a:rPr lang="zh-CN" dirty="0"/>
              <a:t>删除：</a:t>
            </a:r>
            <a:r>
              <a:rPr lang="en-US" altLang="zh-CN" dirty="0"/>
              <a:t>delete from table1 where </a:t>
            </a:r>
            <a:r>
              <a:rPr lang="zh-CN" dirty="0"/>
              <a:t>范围</a:t>
            </a:r>
          </a:p>
          <a:p>
            <a:pPr lvl="1"/>
            <a:r>
              <a:rPr lang="zh-CN" dirty="0"/>
              <a:t>更新：</a:t>
            </a:r>
            <a:r>
              <a:rPr lang="en-US" altLang="zh-CN" dirty="0"/>
              <a:t>update table1 set field1=value1 where </a:t>
            </a:r>
            <a:r>
              <a:rPr lang="zh-CN" dirty="0"/>
              <a:t>范围</a:t>
            </a:r>
          </a:p>
          <a:p>
            <a:pPr lvl="1"/>
            <a:r>
              <a:rPr lang="zh-CN" dirty="0"/>
              <a:t>查找：</a:t>
            </a:r>
            <a:r>
              <a:rPr lang="en-US" altLang="zh-CN" dirty="0"/>
              <a:t>select * from table1 where field1 like ‘%value1%’</a:t>
            </a:r>
          </a:p>
          <a:p>
            <a:pPr lvl="1"/>
            <a:r>
              <a:rPr lang="zh-CN" dirty="0"/>
              <a:t>排序：</a:t>
            </a:r>
            <a:r>
              <a:rPr lang="en-US" altLang="zh-CN" dirty="0"/>
              <a:t>select * from table1 order by field1,field2 [desc</a:t>
            </a:r>
            <a:r>
              <a:rPr lang="en-US" altLang="zh-CN" dirty="0" smtClean="0"/>
              <a:t>]</a:t>
            </a:r>
            <a:endParaRPr lang="zh-CN" altLang="zh-CN" dirty="0"/>
          </a:p>
        </p:txBody>
      </p:sp>
    </p:spTree>
    <p:extLst>
      <p:ext uri="{BB962C8B-B14F-4D97-AF65-F5344CB8AC3E}">
        <p14:creationId xmlns:p14="http://schemas.microsoft.com/office/powerpoint/2010/main" val="21218049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基本语句示例</a:t>
            </a:r>
          </a:p>
        </p:txBody>
      </p:sp>
      <p:sp>
        <p:nvSpPr>
          <p:cNvPr id="24579" name="Rectangle 3"/>
          <p:cNvSpPr>
            <a:spLocks noGrp="1" noChangeArrowheads="1"/>
          </p:cNvSpPr>
          <p:nvPr>
            <p:ph idx="1"/>
          </p:nvPr>
        </p:nvSpPr>
        <p:spPr/>
        <p:txBody>
          <a:bodyPr/>
          <a:lstStyle/>
          <a:p>
            <a:pPr lvl="1"/>
            <a:r>
              <a:rPr lang="zh-CN" dirty="0" smtClean="0"/>
              <a:t>总数</a:t>
            </a:r>
            <a:r>
              <a:rPr lang="zh-CN" dirty="0"/>
              <a:t>：</a:t>
            </a:r>
            <a:r>
              <a:rPr lang="en-US" altLang="zh-CN" dirty="0"/>
              <a:t>select count * as </a:t>
            </a:r>
            <a:r>
              <a:rPr lang="en-US" altLang="zh-CN" dirty="0" err="1"/>
              <a:t>totalcount</a:t>
            </a:r>
            <a:r>
              <a:rPr lang="en-US" altLang="zh-CN" dirty="0"/>
              <a:t> from table1</a:t>
            </a:r>
          </a:p>
          <a:p>
            <a:pPr lvl="1"/>
            <a:r>
              <a:rPr lang="zh-CN" dirty="0"/>
              <a:t>求和：</a:t>
            </a:r>
            <a:r>
              <a:rPr lang="en-US" altLang="zh-CN" dirty="0"/>
              <a:t>select sum(field1) as </a:t>
            </a:r>
            <a:r>
              <a:rPr lang="en-US" altLang="zh-CN" dirty="0" err="1"/>
              <a:t>sumvalue</a:t>
            </a:r>
            <a:r>
              <a:rPr lang="en-US" altLang="zh-CN" dirty="0"/>
              <a:t> from table1</a:t>
            </a:r>
          </a:p>
          <a:p>
            <a:pPr lvl="1"/>
            <a:r>
              <a:rPr lang="zh-CN" dirty="0"/>
              <a:t>平均：</a:t>
            </a:r>
            <a:r>
              <a:rPr lang="en-US" altLang="zh-CN" dirty="0"/>
              <a:t>select </a:t>
            </a:r>
            <a:r>
              <a:rPr lang="en-US" altLang="zh-CN" dirty="0" err="1"/>
              <a:t>avg</a:t>
            </a:r>
            <a:r>
              <a:rPr lang="en-US" altLang="zh-CN" dirty="0"/>
              <a:t>(field1) as </a:t>
            </a:r>
            <a:r>
              <a:rPr lang="en-US" altLang="zh-CN" dirty="0" err="1"/>
              <a:t>avgvalue</a:t>
            </a:r>
            <a:r>
              <a:rPr lang="en-US" altLang="zh-CN" dirty="0"/>
              <a:t> from table1</a:t>
            </a:r>
          </a:p>
          <a:p>
            <a:pPr lvl="1"/>
            <a:r>
              <a:rPr lang="zh-CN" dirty="0"/>
              <a:t>最大：</a:t>
            </a:r>
            <a:r>
              <a:rPr lang="en-US" altLang="zh-CN" dirty="0"/>
              <a:t>select max(field1) as </a:t>
            </a:r>
            <a:r>
              <a:rPr lang="en-US" altLang="zh-CN" dirty="0" err="1"/>
              <a:t>maxvalue</a:t>
            </a:r>
            <a:r>
              <a:rPr lang="en-US" altLang="zh-CN" dirty="0"/>
              <a:t> from table1</a:t>
            </a:r>
          </a:p>
          <a:p>
            <a:pPr lvl="1"/>
            <a:r>
              <a:rPr lang="zh-CN" dirty="0"/>
              <a:t>最小：</a:t>
            </a:r>
            <a:r>
              <a:rPr lang="en-US" altLang="zh-CN" dirty="0"/>
              <a:t>select min(field1) as </a:t>
            </a:r>
            <a:r>
              <a:rPr lang="en-US" altLang="zh-CN" dirty="0" err="1"/>
              <a:t>minvalue</a:t>
            </a:r>
            <a:r>
              <a:rPr lang="en-US" altLang="zh-CN" dirty="0"/>
              <a:t> from table1</a:t>
            </a:r>
            <a:endParaRPr lang="zh-CN" altLang="zh-CN" dirty="0"/>
          </a:p>
        </p:txBody>
      </p:sp>
    </p:spTree>
    <p:extLst>
      <p:ext uri="{BB962C8B-B14F-4D97-AF65-F5344CB8AC3E}">
        <p14:creationId xmlns:p14="http://schemas.microsoft.com/office/powerpoint/2010/main" val="377785306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数据控制</a:t>
            </a:r>
          </a:p>
        </p:txBody>
      </p:sp>
      <p:sp>
        <p:nvSpPr>
          <p:cNvPr id="25603" name="Rectangle 3"/>
          <p:cNvSpPr>
            <a:spLocks noGrp="1" noChangeArrowheads="1"/>
          </p:cNvSpPr>
          <p:nvPr>
            <p:ph idx="1"/>
          </p:nvPr>
        </p:nvSpPr>
        <p:spPr/>
        <p:txBody>
          <a:bodyPr/>
          <a:lstStyle/>
          <a:p>
            <a:r>
              <a:rPr lang="zh-CN" altLang="en-US" dirty="0"/>
              <a:t>安全性控制</a:t>
            </a:r>
          </a:p>
          <a:p>
            <a:pPr lvl="1"/>
            <a:r>
              <a:rPr lang="zh-CN" altLang="en-US" dirty="0"/>
              <a:t>授权</a:t>
            </a:r>
            <a:r>
              <a:rPr lang="en-US" altLang="zh-CN" dirty="0"/>
              <a:t>:GRANT; </a:t>
            </a:r>
            <a:r>
              <a:rPr lang="zh-CN" altLang="en-US" dirty="0"/>
              <a:t>回收</a:t>
            </a:r>
            <a:r>
              <a:rPr lang="en-US" altLang="zh-CN" dirty="0"/>
              <a:t>:REVOKE…</a:t>
            </a:r>
          </a:p>
          <a:p>
            <a:r>
              <a:rPr lang="zh-CN" altLang="en-US" dirty="0"/>
              <a:t>完整性控制</a:t>
            </a:r>
          </a:p>
          <a:p>
            <a:pPr lvl="1"/>
            <a:r>
              <a:rPr lang="zh-CN" altLang="en-US" dirty="0"/>
              <a:t>数据库的完整性是指数据的正确性和相容性，主要目的是防止语义上不正确的数据进入数据库。</a:t>
            </a:r>
            <a:r>
              <a:rPr lang="en-US" altLang="zh-CN" dirty="0"/>
              <a:t>Alert Table </a:t>
            </a:r>
            <a:r>
              <a:rPr lang="zh-CN" altLang="en-US" dirty="0"/>
              <a:t>表名 </a:t>
            </a:r>
            <a:r>
              <a:rPr lang="en-US" altLang="zh-CN" dirty="0"/>
              <a:t>add constraint </a:t>
            </a:r>
            <a:r>
              <a:rPr lang="zh-CN" altLang="en-US" dirty="0"/>
              <a:t>键名 </a:t>
            </a:r>
            <a:r>
              <a:rPr lang="pt-BR" altLang="zh-CN" dirty="0"/>
              <a:t>foreign key (</a:t>
            </a:r>
            <a:r>
              <a:rPr lang="zh-CN" altLang="en-US" dirty="0"/>
              <a:t>字段</a:t>
            </a:r>
            <a:r>
              <a:rPr lang="pt-BR" altLang="zh-CN" dirty="0"/>
              <a:t>) references </a:t>
            </a:r>
            <a:r>
              <a:rPr lang="zh-CN" altLang="en-US" dirty="0"/>
              <a:t>表名</a:t>
            </a:r>
            <a:r>
              <a:rPr lang="pt-BR" altLang="zh-CN" dirty="0"/>
              <a:t>(</a:t>
            </a:r>
            <a:r>
              <a:rPr lang="zh-CN" altLang="en-US" dirty="0"/>
              <a:t>字段</a:t>
            </a:r>
            <a:r>
              <a:rPr lang="pt-BR" altLang="zh-CN" dirty="0"/>
              <a:t>)</a:t>
            </a:r>
            <a:endParaRPr lang="en-US" altLang="zh-CN" dirty="0"/>
          </a:p>
          <a:p>
            <a:r>
              <a:rPr lang="zh-CN" altLang="en-US" dirty="0"/>
              <a:t>事务控制</a:t>
            </a:r>
            <a:endParaRPr lang="en-US" altLang="zh-CN" dirty="0"/>
          </a:p>
          <a:p>
            <a:pPr lvl="1"/>
            <a:r>
              <a:rPr lang="zh-CN" altLang="en-US" dirty="0"/>
              <a:t>事务提交</a:t>
            </a:r>
            <a:r>
              <a:rPr lang="en-US" altLang="zh-CN" dirty="0"/>
              <a:t>:</a:t>
            </a:r>
            <a:r>
              <a:rPr lang="zh-CN" altLang="zh-CN" dirty="0"/>
              <a:t>COMMIT</a:t>
            </a:r>
            <a:r>
              <a:rPr lang="zh-CN" altLang="en-US" dirty="0"/>
              <a:t>; 事务撤消</a:t>
            </a:r>
            <a:r>
              <a:rPr lang="en-US" altLang="zh-CN" dirty="0"/>
              <a:t>:ROLLBACK…</a:t>
            </a:r>
            <a:endParaRPr lang="zh-CN" altLang="en-US" dirty="0"/>
          </a:p>
          <a:p>
            <a:r>
              <a:rPr lang="zh-CN" altLang="en-US" dirty="0"/>
              <a:t>并发控制</a:t>
            </a:r>
          </a:p>
          <a:p>
            <a:pPr lvl="1"/>
            <a:r>
              <a:rPr lang="zh-CN" altLang="en-US" dirty="0"/>
              <a:t>数据库作为共享资源，允许多个用户程序并行地存取数据。当多个用户并行地操作数据库时，需要通过并发控制对它们加以协调、控制，以保证并发操作的正确执行，并保证数据库的一致性，</a:t>
            </a:r>
            <a:r>
              <a:rPr lang="en-US" altLang="zh-CN" dirty="0"/>
              <a:t>LOCK TABLE </a:t>
            </a:r>
            <a:r>
              <a:rPr lang="zh-CN" altLang="en-US" dirty="0"/>
              <a:t>表名</a:t>
            </a:r>
            <a:r>
              <a:rPr lang="en-US" altLang="zh-CN" dirty="0"/>
              <a:t>(</a:t>
            </a:r>
            <a:r>
              <a:rPr lang="zh-CN" altLang="en-US" dirty="0"/>
              <a:t>或表名集合</a:t>
            </a:r>
            <a:r>
              <a:rPr lang="en-US" altLang="zh-CN" dirty="0"/>
              <a:t>)IN ……</a:t>
            </a:r>
            <a:endParaRPr lang="zh-CN" altLang="en-US" dirty="0"/>
          </a:p>
        </p:txBody>
      </p:sp>
    </p:spTree>
    <p:extLst>
      <p:ext uri="{BB962C8B-B14F-4D97-AF65-F5344CB8AC3E}">
        <p14:creationId xmlns:p14="http://schemas.microsoft.com/office/powerpoint/2010/main" val="12760550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36F739-8302-49AD-A7F8-D50ADB741A57}"/>
              </a:ext>
            </a:extLst>
          </p:cNvPr>
          <p:cNvSpPr>
            <a:spLocks noGrp="1"/>
          </p:cNvSpPr>
          <p:nvPr>
            <p:ph type="title"/>
          </p:nvPr>
        </p:nvSpPr>
        <p:spPr/>
        <p:txBody>
          <a:bodyPr/>
          <a:lstStyle/>
          <a:p>
            <a:r>
              <a:rPr lang="zh-CN" altLang="en-US" dirty="0"/>
              <a:t>客户端与服务器交互图</a:t>
            </a:r>
          </a:p>
        </p:txBody>
      </p:sp>
      <p:cxnSp>
        <p:nvCxnSpPr>
          <p:cNvPr id="5" name="直接连接符 4">
            <a:extLst>
              <a:ext uri="{FF2B5EF4-FFF2-40B4-BE49-F238E27FC236}">
                <a16:creationId xmlns:a16="http://schemas.microsoft.com/office/drawing/2014/main" xmlns="" id="{4571B5FE-AF0E-40A7-8E06-E8FC00A3FEA1}"/>
              </a:ext>
            </a:extLst>
          </p:cNvPr>
          <p:cNvCxnSpPr>
            <a:cxnSpLocks/>
          </p:cNvCxnSpPr>
          <p:nvPr/>
        </p:nvCxnSpPr>
        <p:spPr bwMode="auto">
          <a:xfrm>
            <a:off x="5746580" y="1575739"/>
            <a:ext cx="0" cy="51845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xmlns="" id="{BE966A61-3B34-4E7A-A363-32452558C38B}"/>
              </a:ext>
            </a:extLst>
          </p:cNvPr>
          <p:cNvSpPr txBox="1"/>
          <p:nvPr/>
        </p:nvSpPr>
        <p:spPr>
          <a:xfrm>
            <a:off x="1839237" y="1375684"/>
            <a:ext cx="954107" cy="400110"/>
          </a:xfrm>
          <a:prstGeom prst="rect">
            <a:avLst/>
          </a:prstGeom>
          <a:noFill/>
        </p:spPr>
        <p:txBody>
          <a:bodyPr wrap="none" rtlCol="0">
            <a:spAutoFit/>
          </a:bodyPr>
          <a:lstStyle/>
          <a:p>
            <a:r>
              <a:rPr lang="zh-CN" altLang="en-US" dirty="0"/>
              <a:t>客户端</a:t>
            </a:r>
          </a:p>
        </p:txBody>
      </p:sp>
      <p:sp>
        <p:nvSpPr>
          <p:cNvPr id="8" name="文本框 7">
            <a:extLst>
              <a:ext uri="{FF2B5EF4-FFF2-40B4-BE49-F238E27FC236}">
                <a16:creationId xmlns:a16="http://schemas.microsoft.com/office/drawing/2014/main" xmlns="" id="{0664FD43-A44C-419E-8463-B2A8E604D2FF}"/>
              </a:ext>
            </a:extLst>
          </p:cNvPr>
          <p:cNvSpPr txBox="1"/>
          <p:nvPr/>
        </p:nvSpPr>
        <p:spPr>
          <a:xfrm>
            <a:off x="9033342" y="1318700"/>
            <a:ext cx="1210588" cy="400110"/>
          </a:xfrm>
          <a:prstGeom prst="rect">
            <a:avLst/>
          </a:prstGeom>
          <a:noFill/>
        </p:spPr>
        <p:txBody>
          <a:bodyPr wrap="none" rtlCol="0">
            <a:spAutoFit/>
          </a:bodyPr>
          <a:lstStyle/>
          <a:p>
            <a:r>
              <a:rPr lang="zh-CN" altLang="en-US" dirty="0"/>
              <a:t>服务器端</a:t>
            </a:r>
          </a:p>
        </p:txBody>
      </p:sp>
      <p:sp>
        <p:nvSpPr>
          <p:cNvPr id="11" name="文本框 10">
            <a:extLst>
              <a:ext uri="{FF2B5EF4-FFF2-40B4-BE49-F238E27FC236}">
                <a16:creationId xmlns:a16="http://schemas.microsoft.com/office/drawing/2014/main" xmlns="" id="{114C5A45-320F-41CD-B832-3A5C248F7E03}"/>
              </a:ext>
            </a:extLst>
          </p:cNvPr>
          <p:cNvSpPr txBox="1"/>
          <p:nvPr/>
        </p:nvSpPr>
        <p:spPr>
          <a:xfrm>
            <a:off x="5034419" y="867853"/>
            <a:ext cx="1467068" cy="707886"/>
          </a:xfrm>
          <a:prstGeom prst="rect">
            <a:avLst/>
          </a:prstGeom>
          <a:noFill/>
        </p:spPr>
        <p:txBody>
          <a:bodyPr wrap="none" rtlCol="0">
            <a:spAutoFit/>
          </a:bodyPr>
          <a:lstStyle/>
          <a:p>
            <a:r>
              <a:rPr lang="zh-CN" altLang="en-US" dirty="0"/>
              <a:t>物理的分割</a:t>
            </a:r>
            <a:endParaRPr lang="en-US" altLang="zh-CN" dirty="0"/>
          </a:p>
          <a:p>
            <a:r>
              <a:rPr lang="zh-CN" altLang="en-US" dirty="0"/>
              <a:t>逻辑的分割</a:t>
            </a:r>
            <a:endParaRPr lang="en-US" altLang="zh-CN" dirty="0"/>
          </a:p>
        </p:txBody>
      </p:sp>
      <p:sp>
        <p:nvSpPr>
          <p:cNvPr id="12" name="流程图: 过程 11">
            <a:extLst>
              <a:ext uri="{FF2B5EF4-FFF2-40B4-BE49-F238E27FC236}">
                <a16:creationId xmlns:a16="http://schemas.microsoft.com/office/drawing/2014/main" xmlns="" id="{17B72867-BC30-479C-80DF-C5CBB1A16AFF}"/>
              </a:ext>
            </a:extLst>
          </p:cNvPr>
          <p:cNvSpPr/>
          <p:nvPr/>
        </p:nvSpPr>
        <p:spPr bwMode="auto">
          <a:xfrm>
            <a:off x="6344017" y="2420888"/>
            <a:ext cx="1467068" cy="3960440"/>
          </a:xfrm>
          <a:prstGeom prst="flowChartProcess">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服务器</a:t>
            </a:r>
          </a:p>
        </p:txBody>
      </p:sp>
      <p:sp>
        <p:nvSpPr>
          <p:cNvPr id="13" name="矩形 12">
            <a:extLst>
              <a:ext uri="{FF2B5EF4-FFF2-40B4-BE49-F238E27FC236}">
                <a16:creationId xmlns:a16="http://schemas.microsoft.com/office/drawing/2014/main" xmlns="" id="{7CA62393-6AD7-41ED-8A93-6960F1307EDD}"/>
              </a:ext>
            </a:extLst>
          </p:cNvPr>
          <p:cNvSpPr/>
          <p:nvPr/>
        </p:nvSpPr>
        <p:spPr bwMode="auto">
          <a:xfrm>
            <a:off x="6501489" y="2914949"/>
            <a:ext cx="1152127" cy="70258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服务端</a:t>
            </a:r>
            <a:r>
              <a:rPr lang="en-US" altLang="zh-CN" dirty="0">
                <a:latin typeface="Arial" pitchFamily="34" charset="0"/>
                <a:ea typeface="宋体" pitchFamily="2" charset="-122"/>
              </a:rPr>
              <a:t>1</a:t>
            </a:r>
          </a:p>
          <a:p>
            <a:pPr eaLnBrk="0" hangingPunct="0"/>
            <a:r>
              <a:rPr lang="en-US" altLang="zh-CN" dirty="0">
                <a:latin typeface="Arial" pitchFamily="34" charset="0"/>
                <a:ea typeface="宋体" pitchFamily="2" charset="-122"/>
              </a:rPr>
              <a:t>port:80</a:t>
            </a:r>
            <a:endParaRPr lang="zh-CN" altLang="en-US" dirty="0">
              <a:latin typeface="Arial" pitchFamily="34" charset="0"/>
              <a:ea typeface="宋体" pitchFamily="2" charset="-122"/>
            </a:endParaRPr>
          </a:p>
        </p:txBody>
      </p:sp>
      <p:sp>
        <p:nvSpPr>
          <p:cNvPr id="14" name="矩形 13">
            <a:extLst>
              <a:ext uri="{FF2B5EF4-FFF2-40B4-BE49-F238E27FC236}">
                <a16:creationId xmlns:a16="http://schemas.microsoft.com/office/drawing/2014/main" xmlns="" id="{37F1A671-B9B6-4C67-9D57-DF215A039DA9}"/>
              </a:ext>
            </a:extLst>
          </p:cNvPr>
          <p:cNvSpPr/>
          <p:nvPr/>
        </p:nvSpPr>
        <p:spPr bwMode="auto">
          <a:xfrm>
            <a:off x="6485379" y="3750518"/>
            <a:ext cx="1152127" cy="70258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服务端</a:t>
            </a:r>
            <a:r>
              <a:rPr lang="en-US" altLang="zh-CN" dirty="0">
                <a:latin typeface="Arial" pitchFamily="34" charset="0"/>
                <a:ea typeface="宋体" pitchFamily="2" charset="-122"/>
              </a:rPr>
              <a:t>2</a:t>
            </a:r>
          </a:p>
          <a:p>
            <a:pPr eaLnBrk="0" hangingPunct="0"/>
            <a:r>
              <a:rPr lang="en-US" altLang="zh-CN" dirty="0">
                <a:latin typeface="Arial" pitchFamily="34" charset="0"/>
                <a:ea typeface="宋体" pitchFamily="2" charset="-122"/>
              </a:rPr>
              <a:t>port:81</a:t>
            </a:r>
            <a:endParaRPr lang="zh-CN" altLang="en-US" dirty="0">
              <a:latin typeface="Arial" pitchFamily="34" charset="0"/>
              <a:ea typeface="宋体" pitchFamily="2" charset="-122"/>
            </a:endParaRPr>
          </a:p>
        </p:txBody>
      </p:sp>
      <p:sp>
        <p:nvSpPr>
          <p:cNvPr id="15" name="矩形 14">
            <a:extLst>
              <a:ext uri="{FF2B5EF4-FFF2-40B4-BE49-F238E27FC236}">
                <a16:creationId xmlns:a16="http://schemas.microsoft.com/office/drawing/2014/main" xmlns="" id="{A66F0DA5-3D7C-46DB-91C2-D6EA763615A5}"/>
              </a:ext>
            </a:extLst>
          </p:cNvPr>
          <p:cNvSpPr/>
          <p:nvPr/>
        </p:nvSpPr>
        <p:spPr bwMode="auto">
          <a:xfrm>
            <a:off x="6485379" y="4561350"/>
            <a:ext cx="1152127" cy="63823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服务端</a:t>
            </a:r>
            <a:r>
              <a:rPr lang="en-US" altLang="zh-CN" dirty="0">
                <a:latin typeface="Arial" pitchFamily="34" charset="0"/>
                <a:ea typeface="宋体" pitchFamily="2" charset="-122"/>
              </a:rPr>
              <a:t>3</a:t>
            </a:r>
          </a:p>
          <a:p>
            <a:pPr eaLnBrk="0" hangingPunct="0"/>
            <a:r>
              <a:rPr lang="en-US" altLang="zh-CN" dirty="0">
                <a:latin typeface="Arial" pitchFamily="34" charset="0"/>
                <a:ea typeface="宋体" pitchFamily="2" charset="-122"/>
              </a:rPr>
              <a:t>port:82</a:t>
            </a:r>
            <a:endParaRPr lang="zh-CN" altLang="en-US" dirty="0">
              <a:latin typeface="Arial" pitchFamily="34" charset="0"/>
              <a:ea typeface="宋体" pitchFamily="2" charset="-122"/>
            </a:endParaRPr>
          </a:p>
        </p:txBody>
      </p:sp>
      <p:sp>
        <p:nvSpPr>
          <p:cNvPr id="16" name="矩形 15">
            <a:extLst>
              <a:ext uri="{FF2B5EF4-FFF2-40B4-BE49-F238E27FC236}">
                <a16:creationId xmlns:a16="http://schemas.microsoft.com/office/drawing/2014/main" xmlns="" id="{3EA447B3-DA87-4A93-9C6E-D73E88C95C34}"/>
              </a:ext>
            </a:extLst>
          </p:cNvPr>
          <p:cNvSpPr/>
          <p:nvPr/>
        </p:nvSpPr>
        <p:spPr bwMode="auto">
          <a:xfrm>
            <a:off x="6472500" y="5415610"/>
            <a:ext cx="1152127" cy="638235"/>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服务端</a:t>
            </a:r>
            <a:r>
              <a:rPr lang="en-US" altLang="zh-CN" dirty="0">
                <a:latin typeface="Arial" pitchFamily="34" charset="0"/>
                <a:ea typeface="宋体" pitchFamily="2" charset="-122"/>
              </a:rPr>
              <a:t>4</a:t>
            </a:r>
          </a:p>
          <a:p>
            <a:pPr eaLnBrk="0" hangingPunct="0"/>
            <a:r>
              <a:rPr lang="en-US" altLang="zh-CN" dirty="0">
                <a:latin typeface="Arial" pitchFamily="34" charset="0"/>
                <a:ea typeface="宋体" pitchFamily="2" charset="-122"/>
              </a:rPr>
              <a:t>port:83</a:t>
            </a:r>
            <a:endParaRPr lang="zh-CN" altLang="en-US" dirty="0">
              <a:latin typeface="Arial" pitchFamily="34" charset="0"/>
              <a:ea typeface="宋体" pitchFamily="2" charset="-122"/>
            </a:endParaRPr>
          </a:p>
        </p:txBody>
      </p:sp>
      <p:sp>
        <p:nvSpPr>
          <p:cNvPr id="17" name="流程图: 磁盘 16">
            <a:extLst>
              <a:ext uri="{FF2B5EF4-FFF2-40B4-BE49-F238E27FC236}">
                <a16:creationId xmlns:a16="http://schemas.microsoft.com/office/drawing/2014/main" xmlns="" id="{ACE45A5C-70B5-4645-AACE-304676F48303}"/>
              </a:ext>
            </a:extLst>
          </p:cNvPr>
          <p:cNvSpPr/>
          <p:nvPr/>
        </p:nvSpPr>
        <p:spPr bwMode="auto">
          <a:xfrm>
            <a:off x="9329586" y="3212976"/>
            <a:ext cx="792088" cy="1728192"/>
          </a:xfrm>
          <a:prstGeom prst="flowChartMagneticDisk">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18" name="矩形 17">
            <a:extLst>
              <a:ext uri="{FF2B5EF4-FFF2-40B4-BE49-F238E27FC236}">
                <a16:creationId xmlns:a16="http://schemas.microsoft.com/office/drawing/2014/main" xmlns="" id="{C1814601-65F0-4113-949D-71DCB2ABADFE}"/>
              </a:ext>
            </a:extLst>
          </p:cNvPr>
          <p:cNvSpPr/>
          <p:nvPr/>
        </p:nvSpPr>
        <p:spPr bwMode="auto">
          <a:xfrm>
            <a:off x="9217416" y="2784994"/>
            <a:ext cx="1131627" cy="432048"/>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数据库</a:t>
            </a:r>
          </a:p>
        </p:txBody>
      </p:sp>
      <p:cxnSp>
        <p:nvCxnSpPr>
          <p:cNvPr id="20" name="直接箭头连接符 19">
            <a:extLst>
              <a:ext uri="{FF2B5EF4-FFF2-40B4-BE49-F238E27FC236}">
                <a16:creationId xmlns:a16="http://schemas.microsoft.com/office/drawing/2014/main" xmlns="" id="{FC7D013C-D889-4B30-870B-651D9042C66B}"/>
              </a:ext>
            </a:extLst>
          </p:cNvPr>
          <p:cNvCxnSpPr>
            <a:cxnSpLocks/>
            <a:stCxn id="13" idx="3"/>
            <a:endCxn id="17" idx="2"/>
          </p:cNvCxnSpPr>
          <p:nvPr/>
        </p:nvCxnSpPr>
        <p:spPr bwMode="auto">
          <a:xfrm>
            <a:off x="7653616" y="3266240"/>
            <a:ext cx="1675971" cy="810832"/>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xmlns="" id="{DB5298BF-678E-4D93-B992-C6D736239727}"/>
              </a:ext>
            </a:extLst>
          </p:cNvPr>
          <p:cNvCxnSpPr>
            <a:cxnSpLocks/>
            <a:stCxn id="14" idx="3"/>
            <a:endCxn id="17" idx="2"/>
          </p:cNvCxnSpPr>
          <p:nvPr/>
        </p:nvCxnSpPr>
        <p:spPr bwMode="auto">
          <a:xfrm flipV="1">
            <a:off x="7637506" y="4077073"/>
            <a:ext cx="1692081" cy="2473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xmlns="" id="{655A3C79-BF40-4031-BF3C-EDFB47366E8D}"/>
              </a:ext>
            </a:extLst>
          </p:cNvPr>
          <p:cNvCxnSpPr>
            <a:cxnSpLocks/>
            <a:stCxn id="15" idx="3"/>
            <a:endCxn id="17" idx="2"/>
          </p:cNvCxnSpPr>
          <p:nvPr/>
        </p:nvCxnSpPr>
        <p:spPr bwMode="auto">
          <a:xfrm flipV="1">
            <a:off x="7637506" y="4077072"/>
            <a:ext cx="1692081" cy="803396"/>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xmlns="" id="{E4AF457B-1BDF-440F-9E25-17B5142F3C8A}"/>
              </a:ext>
            </a:extLst>
          </p:cNvPr>
          <p:cNvCxnSpPr>
            <a:cxnSpLocks/>
            <a:stCxn id="16" idx="3"/>
            <a:endCxn id="17" idx="2"/>
          </p:cNvCxnSpPr>
          <p:nvPr/>
        </p:nvCxnSpPr>
        <p:spPr bwMode="auto">
          <a:xfrm flipV="1">
            <a:off x="7624626" y="4077073"/>
            <a:ext cx="1704960" cy="165765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椭圆 27">
            <a:extLst>
              <a:ext uri="{FF2B5EF4-FFF2-40B4-BE49-F238E27FC236}">
                <a16:creationId xmlns:a16="http://schemas.microsoft.com/office/drawing/2014/main" xmlns="" id="{16B67BAA-710F-434A-8B0E-529B462CE631}"/>
              </a:ext>
            </a:extLst>
          </p:cNvPr>
          <p:cNvSpPr/>
          <p:nvPr/>
        </p:nvSpPr>
        <p:spPr bwMode="auto">
          <a:xfrm>
            <a:off x="2094608" y="2474152"/>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29" name="椭圆 28">
            <a:extLst>
              <a:ext uri="{FF2B5EF4-FFF2-40B4-BE49-F238E27FC236}">
                <a16:creationId xmlns:a16="http://schemas.microsoft.com/office/drawing/2014/main" xmlns="" id="{1D6834F3-5C9E-4F19-AC27-A8B86E7E29F4}"/>
              </a:ext>
            </a:extLst>
          </p:cNvPr>
          <p:cNvSpPr/>
          <p:nvPr/>
        </p:nvSpPr>
        <p:spPr bwMode="auto">
          <a:xfrm>
            <a:off x="2145572" y="3799970"/>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30" name="椭圆 29">
            <a:extLst>
              <a:ext uri="{FF2B5EF4-FFF2-40B4-BE49-F238E27FC236}">
                <a16:creationId xmlns:a16="http://schemas.microsoft.com/office/drawing/2014/main" xmlns="" id="{7FF1CEFA-B221-4D85-BD55-49442A7FC527}"/>
              </a:ext>
            </a:extLst>
          </p:cNvPr>
          <p:cNvSpPr/>
          <p:nvPr/>
        </p:nvSpPr>
        <p:spPr bwMode="auto">
          <a:xfrm>
            <a:off x="2145572" y="5086272"/>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31" name="文本框 30">
            <a:extLst>
              <a:ext uri="{FF2B5EF4-FFF2-40B4-BE49-F238E27FC236}">
                <a16:creationId xmlns:a16="http://schemas.microsoft.com/office/drawing/2014/main" xmlns="" id="{45FE562A-099C-47A2-9843-EE35ECB589C2}"/>
              </a:ext>
            </a:extLst>
          </p:cNvPr>
          <p:cNvSpPr txBox="1"/>
          <p:nvPr/>
        </p:nvSpPr>
        <p:spPr>
          <a:xfrm>
            <a:off x="6096001" y="1985594"/>
            <a:ext cx="2158519" cy="400110"/>
          </a:xfrm>
          <a:prstGeom prst="rect">
            <a:avLst/>
          </a:prstGeom>
          <a:noFill/>
        </p:spPr>
        <p:txBody>
          <a:bodyPr wrap="square" rtlCol="0">
            <a:spAutoFit/>
          </a:bodyPr>
          <a:lstStyle/>
          <a:p>
            <a:r>
              <a:rPr lang="en-US" altLang="zh-CN" dirty="0"/>
              <a:t>ip:192.168.1.11</a:t>
            </a:r>
            <a:endParaRPr lang="zh-CN" altLang="en-US" dirty="0"/>
          </a:p>
        </p:txBody>
      </p:sp>
      <p:cxnSp>
        <p:nvCxnSpPr>
          <p:cNvPr id="42" name="直接箭头连接符 41">
            <a:extLst>
              <a:ext uri="{FF2B5EF4-FFF2-40B4-BE49-F238E27FC236}">
                <a16:creationId xmlns:a16="http://schemas.microsoft.com/office/drawing/2014/main" xmlns="" id="{260A08E3-CE45-418A-9CFC-475D927393E9}"/>
              </a:ext>
            </a:extLst>
          </p:cNvPr>
          <p:cNvCxnSpPr>
            <a:stCxn id="28" idx="6"/>
            <a:endCxn id="13" idx="1"/>
          </p:cNvCxnSpPr>
          <p:nvPr/>
        </p:nvCxnSpPr>
        <p:spPr bwMode="auto">
          <a:xfrm>
            <a:off x="2825030" y="2870196"/>
            <a:ext cx="3676458" cy="396044"/>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xmlns="" id="{538E867D-CA0B-4B73-BCA5-CCAE3399F291}"/>
              </a:ext>
            </a:extLst>
          </p:cNvPr>
          <p:cNvCxnSpPr>
            <a:cxnSpLocks/>
            <a:stCxn id="29" idx="6"/>
            <a:endCxn id="14" idx="1"/>
          </p:cNvCxnSpPr>
          <p:nvPr/>
        </p:nvCxnSpPr>
        <p:spPr bwMode="auto">
          <a:xfrm flipV="1">
            <a:off x="2875994" y="4101810"/>
            <a:ext cx="3609384" cy="9420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xmlns="" id="{0E8CFFA7-DBCE-4679-B6EB-4EC698083983}"/>
              </a:ext>
            </a:extLst>
          </p:cNvPr>
          <p:cNvCxnSpPr>
            <a:cxnSpLocks/>
            <a:stCxn id="30" idx="6"/>
            <a:endCxn id="15" idx="1"/>
          </p:cNvCxnSpPr>
          <p:nvPr/>
        </p:nvCxnSpPr>
        <p:spPr bwMode="auto">
          <a:xfrm flipV="1">
            <a:off x="2875994" y="4880468"/>
            <a:ext cx="3609384" cy="60184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51">
            <a:extLst>
              <a:ext uri="{FF2B5EF4-FFF2-40B4-BE49-F238E27FC236}">
                <a16:creationId xmlns:a16="http://schemas.microsoft.com/office/drawing/2014/main" xmlns="" id="{6FD9F231-777E-4756-BF06-D2CB58FDFCD1}"/>
              </a:ext>
            </a:extLst>
          </p:cNvPr>
          <p:cNvSpPr txBox="1"/>
          <p:nvPr/>
        </p:nvSpPr>
        <p:spPr>
          <a:xfrm>
            <a:off x="3329097" y="2381459"/>
            <a:ext cx="2365651" cy="584775"/>
          </a:xfrm>
          <a:prstGeom prst="rect">
            <a:avLst/>
          </a:prstGeom>
          <a:noFill/>
        </p:spPr>
        <p:txBody>
          <a:bodyPr wrap="square" rtlCol="0">
            <a:spAutoFit/>
          </a:bodyPr>
          <a:lstStyle/>
          <a:p>
            <a:r>
              <a:rPr lang="zh-CN" altLang="en-US" sz="1600" dirty="0"/>
              <a:t>请求方式：</a:t>
            </a:r>
            <a:r>
              <a:rPr lang="en-US" altLang="zh-CN" sz="1600" dirty="0"/>
              <a:t>post or get</a:t>
            </a:r>
          </a:p>
          <a:p>
            <a:r>
              <a:rPr lang="zh-CN" altLang="en-US" sz="1600" dirty="0"/>
              <a:t>请求参数：</a:t>
            </a:r>
            <a:r>
              <a:rPr lang="en-US" altLang="zh-CN" sz="1600" dirty="0"/>
              <a:t>key - value</a:t>
            </a:r>
            <a:endParaRPr lang="zh-CN" altLang="en-US" sz="1600" dirty="0"/>
          </a:p>
        </p:txBody>
      </p:sp>
      <p:sp>
        <p:nvSpPr>
          <p:cNvPr id="53" name="文本框 52">
            <a:extLst>
              <a:ext uri="{FF2B5EF4-FFF2-40B4-BE49-F238E27FC236}">
                <a16:creationId xmlns:a16="http://schemas.microsoft.com/office/drawing/2014/main" xmlns="" id="{BC2FCA08-0570-4505-B17D-6F4A8E0AF150}"/>
              </a:ext>
            </a:extLst>
          </p:cNvPr>
          <p:cNvSpPr txBox="1"/>
          <p:nvPr/>
        </p:nvSpPr>
        <p:spPr>
          <a:xfrm>
            <a:off x="3180755" y="3015140"/>
            <a:ext cx="2982655" cy="1569660"/>
          </a:xfrm>
          <a:prstGeom prst="rect">
            <a:avLst/>
          </a:prstGeom>
          <a:noFill/>
        </p:spPr>
        <p:txBody>
          <a:bodyPr wrap="square" rtlCol="0">
            <a:spAutoFit/>
          </a:bodyPr>
          <a:lstStyle/>
          <a:p>
            <a:r>
              <a:rPr lang="zh-CN" altLang="en-US" sz="1600" dirty="0"/>
              <a:t>服务器端响应：字节流</a:t>
            </a:r>
            <a:endParaRPr lang="en-US" altLang="zh-CN" sz="1600" dirty="0"/>
          </a:p>
          <a:p>
            <a:r>
              <a:rPr lang="zh-CN" altLang="en-US" sz="1600" dirty="0"/>
              <a:t>类型：文件或字符</a:t>
            </a:r>
            <a:endParaRPr lang="en-US" altLang="zh-CN" sz="1600" dirty="0"/>
          </a:p>
          <a:p>
            <a:r>
              <a:rPr lang="zh-CN" altLang="en-US" sz="1600" dirty="0"/>
              <a:t>字符格式：</a:t>
            </a:r>
            <a:r>
              <a:rPr lang="en-US" altLang="zh-CN" sz="1600" dirty="0"/>
              <a:t>html</a:t>
            </a:r>
            <a:r>
              <a:rPr lang="zh-CN" altLang="en-US" sz="1600" dirty="0"/>
              <a:t>、</a:t>
            </a:r>
            <a:r>
              <a:rPr lang="en-US" altLang="zh-CN" sz="1600" dirty="0"/>
              <a:t>xml</a:t>
            </a:r>
            <a:r>
              <a:rPr lang="zh-CN" altLang="en-US" sz="1600" dirty="0"/>
              <a:t>、</a:t>
            </a:r>
            <a:r>
              <a:rPr lang="en-US" altLang="zh-CN" sz="1600" dirty="0"/>
              <a:t>json</a:t>
            </a:r>
          </a:p>
          <a:p>
            <a:r>
              <a:rPr lang="zh-CN" altLang="en-US" sz="1600" dirty="0"/>
              <a:t>解析库：</a:t>
            </a:r>
            <a:r>
              <a:rPr lang="en-US" altLang="zh-CN" sz="1600" dirty="0" err="1"/>
              <a:t>Jsoup</a:t>
            </a:r>
            <a:r>
              <a:rPr lang="zh-CN" altLang="en-US" sz="1600" dirty="0"/>
              <a:t>、</a:t>
            </a:r>
            <a:r>
              <a:rPr lang="en-US" altLang="zh-CN" sz="1600" dirty="0"/>
              <a:t> </a:t>
            </a:r>
            <a:r>
              <a:rPr lang="en-US" altLang="zh-CN" sz="1600" dirty="0" err="1"/>
              <a:t>simplexml</a:t>
            </a:r>
            <a:r>
              <a:rPr lang="zh-CN" altLang="en-US" sz="1600" dirty="0"/>
              <a:t>、</a:t>
            </a:r>
            <a:r>
              <a:rPr lang="en-US" altLang="zh-CN" sz="1600" dirty="0" err="1"/>
              <a:t>gson</a:t>
            </a:r>
            <a:endParaRPr lang="en-US" altLang="zh-CN" sz="1600" dirty="0"/>
          </a:p>
          <a:p>
            <a:endParaRPr lang="zh-CN" altLang="en-US" sz="1600" dirty="0"/>
          </a:p>
        </p:txBody>
      </p:sp>
      <p:sp>
        <p:nvSpPr>
          <p:cNvPr id="3" name="矩形 2">
            <a:extLst>
              <a:ext uri="{FF2B5EF4-FFF2-40B4-BE49-F238E27FC236}">
                <a16:creationId xmlns:a16="http://schemas.microsoft.com/office/drawing/2014/main" xmlns="" id="{647F3B69-F79D-48C4-A434-9F0E8156A5C5}"/>
              </a:ext>
            </a:extLst>
          </p:cNvPr>
          <p:cNvSpPr/>
          <p:nvPr/>
        </p:nvSpPr>
        <p:spPr bwMode="auto">
          <a:xfrm>
            <a:off x="1703513" y="4797153"/>
            <a:ext cx="1625579" cy="1345955"/>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Tree>
    <p:extLst>
      <p:ext uri="{BB962C8B-B14F-4D97-AF65-F5344CB8AC3E}">
        <p14:creationId xmlns:p14="http://schemas.microsoft.com/office/powerpoint/2010/main" val="3059755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36F739-8302-49AD-A7F8-D50ADB741A57}"/>
              </a:ext>
            </a:extLst>
          </p:cNvPr>
          <p:cNvSpPr>
            <a:spLocks noGrp="1"/>
          </p:cNvSpPr>
          <p:nvPr>
            <p:ph type="title"/>
          </p:nvPr>
        </p:nvSpPr>
        <p:spPr/>
        <p:txBody>
          <a:bodyPr/>
          <a:lstStyle/>
          <a:p>
            <a:r>
              <a:rPr lang="zh-CN" altLang="en-US" dirty="0"/>
              <a:t>客户端与数据库之间的关系</a:t>
            </a:r>
          </a:p>
        </p:txBody>
      </p:sp>
      <p:cxnSp>
        <p:nvCxnSpPr>
          <p:cNvPr id="5" name="直接连接符 4">
            <a:extLst>
              <a:ext uri="{FF2B5EF4-FFF2-40B4-BE49-F238E27FC236}">
                <a16:creationId xmlns:a16="http://schemas.microsoft.com/office/drawing/2014/main" xmlns="" id="{4571B5FE-AF0E-40A7-8E06-E8FC00A3FEA1}"/>
              </a:ext>
            </a:extLst>
          </p:cNvPr>
          <p:cNvCxnSpPr>
            <a:cxnSpLocks/>
          </p:cNvCxnSpPr>
          <p:nvPr/>
        </p:nvCxnSpPr>
        <p:spPr bwMode="auto">
          <a:xfrm>
            <a:off x="5746580" y="1575739"/>
            <a:ext cx="0" cy="51845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xmlns="" id="{BE966A61-3B34-4E7A-A363-32452558C38B}"/>
              </a:ext>
            </a:extLst>
          </p:cNvPr>
          <p:cNvSpPr txBox="1"/>
          <p:nvPr/>
        </p:nvSpPr>
        <p:spPr>
          <a:xfrm>
            <a:off x="1839237" y="1375684"/>
            <a:ext cx="954107" cy="400110"/>
          </a:xfrm>
          <a:prstGeom prst="rect">
            <a:avLst/>
          </a:prstGeom>
          <a:noFill/>
        </p:spPr>
        <p:txBody>
          <a:bodyPr wrap="none" rtlCol="0">
            <a:spAutoFit/>
          </a:bodyPr>
          <a:lstStyle/>
          <a:p>
            <a:r>
              <a:rPr lang="zh-CN" altLang="en-US" dirty="0"/>
              <a:t>客户端</a:t>
            </a:r>
          </a:p>
        </p:txBody>
      </p:sp>
      <p:sp>
        <p:nvSpPr>
          <p:cNvPr id="8" name="文本框 7">
            <a:extLst>
              <a:ext uri="{FF2B5EF4-FFF2-40B4-BE49-F238E27FC236}">
                <a16:creationId xmlns:a16="http://schemas.microsoft.com/office/drawing/2014/main" xmlns="" id="{0664FD43-A44C-419E-8463-B2A8E604D2FF}"/>
              </a:ext>
            </a:extLst>
          </p:cNvPr>
          <p:cNvSpPr txBox="1"/>
          <p:nvPr/>
        </p:nvSpPr>
        <p:spPr>
          <a:xfrm>
            <a:off x="7915585" y="1353491"/>
            <a:ext cx="1467068" cy="400110"/>
          </a:xfrm>
          <a:prstGeom prst="rect">
            <a:avLst/>
          </a:prstGeom>
          <a:noFill/>
        </p:spPr>
        <p:txBody>
          <a:bodyPr wrap="none" rtlCol="0">
            <a:spAutoFit/>
          </a:bodyPr>
          <a:lstStyle/>
          <a:p>
            <a:r>
              <a:rPr lang="zh-CN" altLang="en-US" dirty="0"/>
              <a:t>数据库服务</a:t>
            </a:r>
          </a:p>
        </p:txBody>
      </p:sp>
      <p:sp>
        <p:nvSpPr>
          <p:cNvPr id="11" name="文本框 10">
            <a:extLst>
              <a:ext uri="{FF2B5EF4-FFF2-40B4-BE49-F238E27FC236}">
                <a16:creationId xmlns:a16="http://schemas.microsoft.com/office/drawing/2014/main" xmlns="" id="{114C5A45-320F-41CD-B832-3A5C248F7E03}"/>
              </a:ext>
            </a:extLst>
          </p:cNvPr>
          <p:cNvSpPr txBox="1"/>
          <p:nvPr/>
        </p:nvSpPr>
        <p:spPr>
          <a:xfrm>
            <a:off x="5034419" y="867853"/>
            <a:ext cx="1467068" cy="707886"/>
          </a:xfrm>
          <a:prstGeom prst="rect">
            <a:avLst/>
          </a:prstGeom>
          <a:noFill/>
        </p:spPr>
        <p:txBody>
          <a:bodyPr wrap="none" rtlCol="0">
            <a:spAutoFit/>
          </a:bodyPr>
          <a:lstStyle/>
          <a:p>
            <a:r>
              <a:rPr lang="zh-CN" altLang="en-US" dirty="0"/>
              <a:t>物理的分割</a:t>
            </a:r>
            <a:endParaRPr lang="en-US" altLang="zh-CN" dirty="0"/>
          </a:p>
          <a:p>
            <a:r>
              <a:rPr lang="zh-CN" altLang="en-US" dirty="0"/>
              <a:t>逻辑的分割</a:t>
            </a:r>
            <a:endParaRPr lang="en-US" altLang="zh-CN" dirty="0"/>
          </a:p>
        </p:txBody>
      </p:sp>
      <p:sp>
        <p:nvSpPr>
          <p:cNvPr id="12" name="流程图: 过程 11">
            <a:extLst>
              <a:ext uri="{FF2B5EF4-FFF2-40B4-BE49-F238E27FC236}">
                <a16:creationId xmlns:a16="http://schemas.microsoft.com/office/drawing/2014/main" xmlns="" id="{17B72867-BC30-479C-80DF-C5CBB1A16AFF}"/>
              </a:ext>
            </a:extLst>
          </p:cNvPr>
          <p:cNvSpPr/>
          <p:nvPr/>
        </p:nvSpPr>
        <p:spPr bwMode="auto">
          <a:xfrm>
            <a:off x="6344017" y="2420888"/>
            <a:ext cx="1467068" cy="3960440"/>
          </a:xfrm>
          <a:prstGeom prst="flowChartProcess">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数据库服务</a:t>
            </a:r>
          </a:p>
        </p:txBody>
      </p:sp>
      <p:sp>
        <p:nvSpPr>
          <p:cNvPr id="13" name="矩形 12">
            <a:extLst>
              <a:ext uri="{FF2B5EF4-FFF2-40B4-BE49-F238E27FC236}">
                <a16:creationId xmlns:a16="http://schemas.microsoft.com/office/drawing/2014/main" xmlns="" id="{7CA62393-6AD7-41ED-8A93-6960F1307EDD}"/>
              </a:ext>
            </a:extLst>
          </p:cNvPr>
          <p:cNvSpPr/>
          <p:nvPr/>
        </p:nvSpPr>
        <p:spPr bwMode="auto">
          <a:xfrm>
            <a:off x="6384033" y="3913139"/>
            <a:ext cx="1375281" cy="702582"/>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服务</a:t>
            </a:r>
            <a:endParaRPr lang="en-US" altLang="zh-CN" dirty="0">
              <a:latin typeface="Arial" pitchFamily="34" charset="0"/>
              <a:ea typeface="宋体" pitchFamily="2" charset="-122"/>
            </a:endParaRPr>
          </a:p>
          <a:p>
            <a:pPr eaLnBrk="0" hangingPunct="0"/>
            <a:r>
              <a:rPr lang="en-US" altLang="zh-CN" dirty="0">
                <a:latin typeface="Arial" pitchFamily="34" charset="0"/>
                <a:ea typeface="宋体" pitchFamily="2" charset="-122"/>
              </a:rPr>
              <a:t>port:3306</a:t>
            </a:r>
            <a:endParaRPr lang="zh-CN" altLang="en-US" dirty="0">
              <a:latin typeface="Arial" pitchFamily="34" charset="0"/>
              <a:ea typeface="宋体" pitchFamily="2" charset="-122"/>
            </a:endParaRPr>
          </a:p>
        </p:txBody>
      </p:sp>
      <p:sp>
        <p:nvSpPr>
          <p:cNvPr id="17" name="流程图: 磁盘 16">
            <a:extLst>
              <a:ext uri="{FF2B5EF4-FFF2-40B4-BE49-F238E27FC236}">
                <a16:creationId xmlns:a16="http://schemas.microsoft.com/office/drawing/2014/main" xmlns="" id="{ACE45A5C-70B5-4645-AACE-304676F48303}"/>
              </a:ext>
            </a:extLst>
          </p:cNvPr>
          <p:cNvSpPr/>
          <p:nvPr/>
        </p:nvSpPr>
        <p:spPr bwMode="auto">
          <a:xfrm>
            <a:off x="9499570" y="3355581"/>
            <a:ext cx="792088" cy="1728192"/>
          </a:xfrm>
          <a:prstGeom prst="flowChartMagneticDisk">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18" name="矩形 17">
            <a:extLst>
              <a:ext uri="{FF2B5EF4-FFF2-40B4-BE49-F238E27FC236}">
                <a16:creationId xmlns:a16="http://schemas.microsoft.com/office/drawing/2014/main" xmlns="" id="{C1814601-65F0-4113-949D-71DCB2ABADFE}"/>
              </a:ext>
            </a:extLst>
          </p:cNvPr>
          <p:cNvSpPr/>
          <p:nvPr/>
        </p:nvSpPr>
        <p:spPr bwMode="auto">
          <a:xfrm>
            <a:off x="9217416" y="2784994"/>
            <a:ext cx="1131627" cy="432048"/>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zh-CN" altLang="en-US" dirty="0">
                <a:latin typeface="Arial" pitchFamily="34" charset="0"/>
                <a:ea typeface="宋体" pitchFamily="2" charset="-122"/>
              </a:rPr>
              <a:t>数据库</a:t>
            </a:r>
          </a:p>
        </p:txBody>
      </p:sp>
      <p:cxnSp>
        <p:nvCxnSpPr>
          <p:cNvPr id="20" name="直接箭头连接符 19">
            <a:extLst>
              <a:ext uri="{FF2B5EF4-FFF2-40B4-BE49-F238E27FC236}">
                <a16:creationId xmlns:a16="http://schemas.microsoft.com/office/drawing/2014/main" xmlns="" id="{FC7D013C-D889-4B30-870B-651D9042C66B}"/>
              </a:ext>
            </a:extLst>
          </p:cNvPr>
          <p:cNvCxnSpPr>
            <a:cxnSpLocks/>
            <a:stCxn id="13" idx="3"/>
            <a:endCxn id="17" idx="2"/>
          </p:cNvCxnSpPr>
          <p:nvPr/>
        </p:nvCxnSpPr>
        <p:spPr bwMode="auto">
          <a:xfrm flipV="1">
            <a:off x="7759314" y="4219678"/>
            <a:ext cx="1740257" cy="44753"/>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椭圆 29">
            <a:extLst>
              <a:ext uri="{FF2B5EF4-FFF2-40B4-BE49-F238E27FC236}">
                <a16:creationId xmlns:a16="http://schemas.microsoft.com/office/drawing/2014/main" xmlns="" id="{7FF1CEFA-B221-4D85-BD55-49442A7FC527}"/>
              </a:ext>
            </a:extLst>
          </p:cNvPr>
          <p:cNvSpPr/>
          <p:nvPr/>
        </p:nvSpPr>
        <p:spPr bwMode="auto">
          <a:xfrm>
            <a:off x="2428132" y="2259109"/>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31" name="文本框 30">
            <a:extLst>
              <a:ext uri="{FF2B5EF4-FFF2-40B4-BE49-F238E27FC236}">
                <a16:creationId xmlns:a16="http://schemas.microsoft.com/office/drawing/2014/main" xmlns="" id="{45FE562A-099C-47A2-9843-EE35ECB589C2}"/>
              </a:ext>
            </a:extLst>
          </p:cNvPr>
          <p:cNvSpPr txBox="1"/>
          <p:nvPr/>
        </p:nvSpPr>
        <p:spPr>
          <a:xfrm>
            <a:off x="6096001" y="1985594"/>
            <a:ext cx="2158519" cy="400110"/>
          </a:xfrm>
          <a:prstGeom prst="rect">
            <a:avLst/>
          </a:prstGeom>
          <a:noFill/>
        </p:spPr>
        <p:txBody>
          <a:bodyPr wrap="square" rtlCol="0">
            <a:spAutoFit/>
          </a:bodyPr>
          <a:lstStyle/>
          <a:p>
            <a:r>
              <a:rPr lang="en-US" altLang="zh-CN" dirty="0"/>
              <a:t>ip:192.168.1.11</a:t>
            </a:r>
            <a:endParaRPr lang="zh-CN" altLang="en-US" dirty="0"/>
          </a:p>
        </p:txBody>
      </p:sp>
      <p:cxnSp>
        <p:nvCxnSpPr>
          <p:cNvPr id="44" name="直接箭头连接符 43">
            <a:extLst>
              <a:ext uri="{FF2B5EF4-FFF2-40B4-BE49-F238E27FC236}">
                <a16:creationId xmlns:a16="http://schemas.microsoft.com/office/drawing/2014/main" xmlns="" id="{0E8CFFA7-DBCE-4679-B6EB-4EC698083983}"/>
              </a:ext>
            </a:extLst>
          </p:cNvPr>
          <p:cNvCxnSpPr>
            <a:cxnSpLocks/>
            <a:stCxn id="30" idx="6"/>
            <a:endCxn id="13" idx="1"/>
          </p:cNvCxnSpPr>
          <p:nvPr/>
        </p:nvCxnSpPr>
        <p:spPr bwMode="auto">
          <a:xfrm>
            <a:off x="3158554" y="2655154"/>
            <a:ext cx="3225478" cy="160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本框 34">
            <a:extLst>
              <a:ext uri="{FF2B5EF4-FFF2-40B4-BE49-F238E27FC236}">
                <a16:creationId xmlns:a16="http://schemas.microsoft.com/office/drawing/2014/main" xmlns="" id="{57D6A6B4-1FA5-419F-83EA-6687EA7C8337}"/>
              </a:ext>
            </a:extLst>
          </p:cNvPr>
          <p:cNvSpPr txBox="1"/>
          <p:nvPr/>
        </p:nvSpPr>
        <p:spPr>
          <a:xfrm>
            <a:off x="2332609" y="1864564"/>
            <a:ext cx="954107" cy="400110"/>
          </a:xfrm>
          <a:prstGeom prst="rect">
            <a:avLst/>
          </a:prstGeom>
          <a:noFill/>
        </p:spPr>
        <p:txBody>
          <a:bodyPr wrap="none" rtlCol="0">
            <a:spAutoFit/>
          </a:bodyPr>
          <a:lstStyle/>
          <a:p>
            <a:r>
              <a:rPr lang="zh-CN" altLang="en-US" dirty="0"/>
              <a:t>命令行</a:t>
            </a:r>
          </a:p>
        </p:txBody>
      </p:sp>
      <p:sp>
        <p:nvSpPr>
          <p:cNvPr id="37" name="椭圆 36">
            <a:extLst>
              <a:ext uri="{FF2B5EF4-FFF2-40B4-BE49-F238E27FC236}">
                <a16:creationId xmlns:a16="http://schemas.microsoft.com/office/drawing/2014/main" xmlns="" id="{A32129AF-E284-4C34-A7A7-12B7D1D48CF9}"/>
              </a:ext>
            </a:extLst>
          </p:cNvPr>
          <p:cNvSpPr/>
          <p:nvPr/>
        </p:nvSpPr>
        <p:spPr bwMode="auto">
          <a:xfrm>
            <a:off x="2414012" y="3927685"/>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38" name="文本框 37">
            <a:extLst>
              <a:ext uri="{FF2B5EF4-FFF2-40B4-BE49-F238E27FC236}">
                <a16:creationId xmlns:a16="http://schemas.microsoft.com/office/drawing/2014/main" xmlns="" id="{D9CEDCED-7B27-4B36-947F-0B654002CDF0}"/>
              </a:ext>
            </a:extLst>
          </p:cNvPr>
          <p:cNvSpPr txBox="1"/>
          <p:nvPr/>
        </p:nvSpPr>
        <p:spPr>
          <a:xfrm>
            <a:off x="2361671" y="3502985"/>
            <a:ext cx="1467068" cy="400110"/>
          </a:xfrm>
          <a:prstGeom prst="rect">
            <a:avLst/>
          </a:prstGeom>
          <a:noFill/>
        </p:spPr>
        <p:txBody>
          <a:bodyPr wrap="none" rtlCol="0">
            <a:spAutoFit/>
          </a:bodyPr>
          <a:lstStyle/>
          <a:p>
            <a:r>
              <a:rPr lang="zh-CN" altLang="en-US" dirty="0"/>
              <a:t>客户端工具</a:t>
            </a:r>
          </a:p>
        </p:txBody>
      </p:sp>
      <p:sp>
        <p:nvSpPr>
          <p:cNvPr id="39" name="椭圆 38">
            <a:extLst>
              <a:ext uri="{FF2B5EF4-FFF2-40B4-BE49-F238E27FC236}">
                <a16:creationId xmlns:a16="http://schemas.microsoft.com/office/drawing/2014/main" xmlns="" id="{B0C420B3-DEAE-4AB2-83DA-B8D28E509591}"/>
              </a:ext>
            </a:extLst>
          </p:cNvPr>
          <p:cNvSpPr/>
          <p:nvPr/>
        </p:nvSpPr>
        <p:spPr bwMode="auto">
          <a:xfrm>
            <a:off x="2463164" y="5506807"/>
            <a:ext cx="730423" cy="792088"/>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zh-CN" altLang="en-US">
              <a:latin typeface="Arial" pitchFamily="34" charset="0"/>
              <a:ea typeface="宋体" pitchFamily="2" charset="-122"/>
            </a:endParaRPr>
          </a:p>
        </p:txBody>
      </p:sp>
      <p:sp>
        <p:nvSpPr>
          <p:cNvPr id="40" name="文本框 39">
            <a:extLst>
              <a:ext uri="{FF2B5EF4-FFF2-40B4-BE49-F238E27FC236}">
                <a16:creationId xmlns:a16="http://schemas.microsoft.com/office/drawing/2014/main" xmlns="" id="{9DDB0ADE-77E1-41AC-99EF-CACDF64DCF89}"/>
              </a:ext>
            </a:extLst>
          </p:cNvPr>
          <p:cNvSpPr txBox="1"/>
          <p:nvPr/>
        </p:nvSpPr>
        <p:spPr>
          <a:xfrm>
            <a:off x="1856513" y="5082206"/>
            <a:ext cx="1980029" cy="400110"/>
          </a:xfrm>
          <a:prstGeom prst="rect">
            <a:avLst/>
          </a:prstGeom>
          <a:noFill/>
        </p:spPr>
        <p:txBody>
          <a:bodyPr wrap="none" rtlCol="0">
            <a:spAutoFit/>
          </a:bodyPr>
          <a:lstStyle/>
          <a:p>
            <a:r>
              <a:rPr lang="zh-CN" altLang="en-US" dirty="0"/>
              <a:t>开发的应用程序</a:t>
            </a:r>
          </a:p>
        </p:txBody>
      </p:sp>
      <p:cxnSp>
        <p:nvCxnSpPr>
          <p:cNvPr id="41" name="直接箭头连接符 40">
            <a:extLst>
              <a:ext uri="{FF2B5EF4-FFF2-40B4-BE49-F238E27FC236}">
                <a16:creationId xmlns:a16="http://schemas.microsoft.com/office/drawing/2014/main" xmlns="" id="{7ABAD4CD-21BE-41BA-993D-A62FD27F92DB}"/>
              </a:ext>
            </a:extLst>
          </p:cNvPr>
          <p:cNvCxnSpPr>
            <a:cxnSpLocks/>
            <a:stCxn id="37" idx="6"/>
            <a:endCxn id="13" idx="1"/>
          </p:cNvCxnSpPr>
          <p:nvPr/>
        </p:nvCxnSpPr>
        <p:spPr bwMode="auto">
          <a:xfrm flipV="1">
            <a:off x="3144434" y="4264431"/>
            <a:ext cx="3239598" cy="59299"/>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a:extLst>
              <a:ext uri="{FF2B5EF4-FFF2-40B4-BE49-F238E27FC236}">
                <a16:creationId xmlns:a16="http://schemas.microsoft.com/office/drawing/2014/main" xmlns="" id="{BE1A4DD7-0608-49BC-B027-456C1181CCEC}"/>
              </a:ext>
            </a:extLst>
          </p:cNvPr>
          <p:cNvCxnSpPr>
            <a:cxnSpLocks/>
            <a:stCxn id="39" idx="6"/>
            <a:endCxn id="13" idx="1"/>
          </p:cNvCxnSpPr>
          <p:nvPr/>
        </p:nvCxnSpPr>
        <p:spPr bwMode="auto">
          <a:xfrm flipV="1">
            <a:off x="3193586" y="4264431"/>
            <a:ext cx="3190446" cy="1638421"/>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8316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实验一</a:t>
            </a:r>
          </a:p>
        </p:txBody>
      </p:sp>
      <p:sp>
        <p:nvSpPr>
          <p:cNvPr id="27651" name="Rectangle 3"/>
          <p:cNvSpPr>
            <a:spLocks noGrp="1" noChangeArrowheads="1"/>
          </p:cNvSpPr>
          <p:nvPr>
            <p:ph idx="1"/>
          </p:nvPr>
        </p:nvSpPr>
        <p:spPr/>
        <p:txBody>
          <a:bodyPr/>
          <a:lstStyle/>
          <a:p>
            <a:r>
              <a:rPr lang="zh-CN" altLang="en-US" dirty="0"/>
              <a:t>安装</a:t>
            </a:r>
            <a:r>
              <a:rPr lang="en-US" altLang="zh-CN" dirty="0"/>
              <a:t>MySQL</a:t>
            </a:r>
            <a:r>
              <a:rPr lang="zh-CN" altLang="en-US" dirty="0"/>
              <a:t>数据库</a:t>
            </a:r>
            <a:endParaRPr lang="en-US" altLang="zh-CN" dirty="0"/>
          </a:p>
          <a:p>
            <a:r>
              <a:rPr lang="zh-CN" altLang="en-US" dirty="0"/>
              <a:t>创建数据库：</a:t>
            </a:r>
            <a:r>
              <a:rPr lang="en-US" altLang="zh-CN" dirty="0"/>
              <a:t>em (</a:t>
            </a:r>
            <a:r>
              <a:rPr lang="zh-CN" altLang="en-US" dirty="0"/>
              <a:t>员工管理</a:t>
            </a:r>
            <a:r>
              <a:rPr lang="en-US" altLang="zh-CN" dirty="0"/>
              <a:t>)</a:t>
            </a:r>
          </a:p>
          <a:p>
            <a:pPr lvl="1"/>
            <a:r>
              <a:rPr lang="zh-CN" altLang="en-US" dirty="0"/>
              <a:t>表：</a:t>
            </a:r>
            <a:r>
              <a:rPr lang="en-US" altLang="zh-CN" dirty="0"/>
              <a:t>employees</a:t>
            </a:r>
          </a:p>
          <a:p>
            <a:pPr lvl="2"/>
            <a:r>
              <a:rPr lang="en-US" altLang="zh-CN" dirty="0"/>
              <a:t>Id		Integer</a:t>
            </a:r>
          </a:p>
          <a:p>
            <a:pPr lvl="2"/>
            <a:r>
              <a:rPr lang="en-US" altLang="zh-CN" dirty="0"/>
              <a:t>Name	               VarChar(20)</a:t>
            </a:r>
          </a:p>
          <a:p>
            <a:pPr lvl="2"/>
            <a:r>
              <a:rPr lang="en-US" altLang="zh-CN" dirty="0"/>
              <a:t>Job_id	                Integer</a:t>
            </a:r>
          </a:p>
          <a:p>
            <a:pPr lvl="2"/>
            <a:r>
              <a:rPr lang="en-US" altLang="zh-CN" dirty="0"/>
              <a:t>Level_id	</a:t>
            </a:r>
            <a:r>
              <a:rPr lang="en-US" altLang="zh-CN" dirty="0" smtClean="0"/>
              <a:t>Integer</a:t>
            </a:r>
            <a:endParaRPr lang="zh-CN" altLang="zh-CN" dirty="0"/>
          </a:p>
        </p:txBody>
      </p:sp>
    </p:spTree>
    <p:extLst>
      <p:ext uri="{BB962C8B-B14F-4D97-AF65-F5344CB8AC3E}">
        <p14:creationId xmlns:p14="http://schemas.microsoft.com/office/powerpoint/2010/main" val="3026700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实验一</a:t>
            </a:r>
          </a:p>
        </p:txBody>
      </p:sp>
      <p:sp>
        <p:nvSpPr>
          <p:cNvPr id="27651" name="Rectangle 3"/>
          <p:cNvSpPr>
            <a:spLocks noGrp="1" noChangeArrowheads="1"/>
          </p:cNvSpPr>
          <p:nvPr>
            <p:ph idx="1"/>
          </p:nvPr>
        </p:nvSpPr>
        <p:spPr/>
        <p:txBody>
          <a:bodyPr/>
          <a:lstStyle/>
          <a:p>
            <a:r>
              <a:rPr lang="zh-CN" altLang="en-US" dirty="0"/>
              <a:t>安装</a:t>
            </a:r>
            <a:r>
              <a:rPr lang="en-US" altLang="zh-CN" dirty="0"/>
              <a:t>MySQL</a:t>
            </a:r>
            <a:r>
              <a:rPr lang="zh-CN" altLang="en-US" dirty="0"/>
              <a:t>数据库</a:t>
            </a:r>
            <a:endParaRPr lang="en-US" altLang="zh-CN" dirty="0"/>
          </a:p>
          <a:p>
            <a:r>
              <a:rPr lang="zh-CN" altLang="en-US" dirty="0"/>
              <a:t>创建数据库：</a:t>
            </a:r>
            <a:r>
              <a:rPr lang="en-US" altLang="zh-CN" dirty="0"/>
              <a:t>em (</a:t>
            </a:r>
            <a:r>
              <a:rPr lang="zh-CN" altLang="en-US" dirty="0"/>
              <a:t>员工管理</a:t>
            </a:r>
            <a:r>
              <a:rPr lang="en-US" altLang="zh-CN" dirty="0"/>
              <a:t>)</a:t>
            </a:r>
          </a:p>
          <a:p>
            <a:pPr lvl="1"/>
            <a:r>
              <a:rPr lang="zh-CN" altLang="en-US" dirty="0" smtClean="0"/>
              <a:t>表</a:t>
            </a:r>
            <a:r>
              <a:rPr lang="zh-CN" altLang="en-US" dirty="0"/>
              <a:t>：</a:t>
            </a:r>
            <a:r>
              <a:rPr lang="en-US" altLang="zh-CN" dirty="0"/>
              <a:t>jobs</a:t>
            </a:r>
          </a:p>
          <a:p>
            <a:pPr lvl="2"/>
            <a:r>
              <a:rPr lang="en-US" altLang="zh-CN" dirty="0"/>
              <a:t>Id		Integer</a:t>
            </a:r>
          </a:p>
          <a:p>
            <a:pPr lvl="2"/>
            <a:r>
              <a:rPr lang="en-US" altLang="zh-CN" dirty="0"/>
              <a:t>Name	               VarChar(20)</a:t>
            </a:r>
          </a:p>
          <a:p>
            <a:pPr lvl="1"/>
            <a:r>
              <a:rPr lang="zh-CN" altLang="en-US" dirty="0"/>
              <a:t>表：</a:t>
            </a:r>
            <a:r>
              <a:rPr lang="en-US" altLang="zh-CN" dirty="0"/>
              <a:t>pay_level</a:t>
            </a:r>
          </a:p>
          <a:p>
            <a:pPr lvl="2"/>
            <a:r>
              <a:rPr lang="en-US" altLang="zh-CN" dirty="0"/>
              <a:t>Id 		Integer</a:t>
            </a:r>
          </a:p>
          <a:p>
            <a:pPr lvl="2"/>
            <a:r>
              <a:rPr lang="en-US" altLang="zh-CN" dirty="0"/>
              <a:t>Name		VarChar(20)</a:t>
            </a:r>
          </a:p>
          <a:p>
            <a:pPr lvl="2"/>
            <a:r>
              <a:rPr lang="en-US" altLang="zh-CN" dirty="0"/>
              <a:t>Base_pay 	double</a:t>
            </a:r>
            <a:endParaRPr lang="zh-CN" altLang="zh-CN" dirty="0"/>
          </a:p>
        </p:txBody>
      </p:sp>
    </p:spTree>
    <p:extLst>
      <p:ext uri="{BB962C8B-B14F-4D97-AF65-F5344CB8AC3E}">
        <p14:creationId xmlns:p14="http://schemas.microsoft.com/office/powerpoint/2010/main" val="557489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实验二</a:t>
            </a:r>
          </a:p>
        </p:txBody>
      </p:sp>
      <p:sp>
        <p:nvSpPr>
          <p:cNvPr id="28675" name="Rectangle 3"/>
          <p:cNvSpPr>
            <a:spLocks noGrp="1" noChangeArrowheads="1"/>
          </p:cNvSpPr>
          <p:nvPr>
            <p:ph idx="1"/>
          </p:nvPr>
        </p:nvSpPr>
        <p:spPr/>
        <p:txBody>
          <a:bodyPr/>
          <a:lstStyle/>
          <a:p>
            <a:r>
              <a:rPr lang="zh-CN" altLang="en-US"/>
              <a:t>使用</a:t>
            </a:r>
            <a:r>
              <a:rPr lang="en-US" altLang="zh-CN"/>
              <a:t>em</a:t>
            </a:r>
            <a:r>
              <a:rPr lang="zh-CN" altLang="en-US"/>
              <a:t>数据库，编写</a:t>
            </a:r>
            <a:r>
              <a:rPr lang="en-US" altLang="zh-CN"/>
              <a:t>SQL</a:t>
            </a:r>
            <a:r>
              <a:rPr lang="zh-CN" altLang="en-US"/>
              <a:t>语句实现功能</a:t>
            </a:r>
          </a:p>
          <a:p>
            <a:pPr lvl="1"/>
            <a:r>
              <a:rPr lang="zh-CN" altLang="en-US"/>
              <a:t>统计职务为“经理”的员工数</a:t>
            </a:r>
          </a:p>
          <a:p>
            <a:pPr lvl="1"/>
            <a:r>
              <a:rPr lang="zh-CN" altLang="en-US"/>
              <a:t>列出所有基本工资大于</a:t>
            </a:r>
            <a:r>
              <a:rPr lang="en-US" altLang="zh-CN"/>
              <a:t>1200</a:t>
            </a:r>
            <a:r>
              <a:rPr lang="zh-CN" altLang="en-US"/>
              <a:t>的员工信息</a:t>
            </a:r>
          </a:p>
          <a:p>
            <a:pPr lvl="1"/>
            <a:r>
              <a:rPr lang="zh-CN" altLang="en-US"/>
              <a:t>将所有工资小于</a:t>
            </a:r>
            <a:r>
              <a:rPr lang="en-US" altLang="zh-CN"/>
              <a:t>1200</a:t>
            </a:r>
            <a:r>
              <a:rPr lang="zh-CN" altLang="en-US"/>
              <a:t>的员工工资加</a:t>
            </a:r>
            <a:r>
              <a:rPr lang="en-US" altLang="zh-CN"/>
              <a:t>100</a:t>
            </a:r>
          </a:p>
          <a:p>
            <a:pPr lvl="1"/>
            <a:r>
              <a:rPr lang="zh-CN" altLang="en-US"/>
              <a:t>统计职务为“技术部”且工资大于</a:t>
            </a:r>
            <a:r>
              <a:rPr lang="en-US" altLang="zh-CN"/>
              <a:t>2000</a:t>
            </a:r>
            <a:r>
              <a:rPr lang="zh-CN" altLang="en-US"/>
              <a:t>的员工数</a:t>
            </a:r>
          </a:p>
          <a:p>
            <a:endParaRPr lang="zh-CN" altLang="zh-CN"/>
          </a:p>
        </p:txBody>
      </p:sp>
    </p:spTree>
    <p:extLst>
      <p:ext uri="{BB962C8B-B14F-4D97-AF65-F5344CB8AC3E}">
        <p14:creationId xmlns:p14="http://schemas.microsoft.com/office/powerpoint/2010/main" val="88098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en-US" dirty="0"/>
              <a:t>的概念和类型</a:t>
            </a:r>
          </a:p>
        </p:txBody>
      </p:sp>
      <p:sp>
        <p:nvSpPr>
          <p:cNvPr id="5" name="矩形 4"/>
          <p:cNvSpPr/>
          <p:nvPr/>
        </p:nvSpPr>
        <p:spPr>
          <a:xfrm>
            <a:off x="3667108" y="1300162"/>
            <a:ext cx="4214842" cy="92869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 Application</a:t>
            </a:r>
            <a:endParaRPr lang="zh-CN" altLang="en-US" dirty="0">
              <a:solidFill>
                <a:schemeClr val="tx1"/>
              </a:solidFill>
            </a:endParaRPr>
          </a:p>
        </p:txBody>
      </p:sp>
      <p:sp>
        <p:nvSpPr>
          <p:cNvPr id="6" name="圆柱形 5"/>
          <p:cNvSpPr/>
          <p:nvPr/>
        </p:nvSpPr>
        <p:spPr>
          <a:xfrm>
            <a:off x="2524100" y="4371996"/>
            <a:ext cx="857256" cy="1143008"/>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Mysql</a:t>
            </a:r>
            <a:endParaRPr lang="zh-CN" altLang="en-US" dirty="0">
              <a:solidFill>
                <a:schemeClr val="tx1"/>
              </a:solidFill>
            </a:endParaRPr>
          </a:p>
        </p:txBody>
      </p:sp>
      <p:sp>
        <p:nvSpPr>
          <p:cNvPr id="7" name="圆柱形 6"/>
          <p:cNvSpPr/>
          <p:nvPr/>
        </p:nvSpPr>
        <p:spPr>
          <a:xfrm>
            <a:off x="4238612" y="4371996"/>
            <a:ext cx="982273" cy="1143008"/>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Oracle</a:t>
            </a:r>
            <a:endParaRPr lang="zh-CN" altLang="en-US" dirty="0">
              <a:solidFill>
                <a:schemeClr val="tx1"/>
              </a:solidFill>
            </a:endParaRPr>
          </a:p>
        </p:txBody>
      </p:sp>
      <p:sp>
        <p:nvSpPr>
          <p:cNvPr id="8" name="圆柱形 7"/>
          <p:cNvSpPr/>
          <p:nvPr/>
        </p:nvSpPr>
        <p:spPr>
          <a:xfrm>
            <a:off x="6024562" y="4371996"/>
            <a:ext cx="1439590" cy="1143008"/>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SQLServer</a:t>
            </a:r>
            <a:endParaRPr lang="zh-CN" altLang="en-US" dirty="0">
              <a:solidFill>
                <a:schemeClr val="tx1"/>
              </a:solidFill>
            </a:endParaRPr>
          </a:p>
        </p:txBody>
      </p:sp>
      <p:sp>
        <p:nvSpPr>
          <p:cNvPr id="9" name="圆柱形 8"/>
          <p:cNvSpPr/>
          <p:nvPr/>
        </p:nvSpPr>
        <p:spPr>
          <a:xfrm>
            <a:off x="7953388" y="4371996"/>
            <a:ext cx="1214446" cy="1143008"/>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DB2</a:t>
            </a:r>
            <a:endParaRPr lang="zh-CN" altLang="en-US" dirty="0">
              <a:solidFill>
                <a:schemeClr val="tx1"/>
              </a:solidFill>
            </a:endParaRPr>
          </a:p>
        </p:txBody>
      </p:sp>
      <p:cxnSp>
        <p:nvCxnSpPr>
          <p:cNvPr id="10" name="直接箭头连接符 9"/>
          <p:cNvCxnSpPr>
            <a:stCxn id="5" idx="2"/>
            <a:endCxn id="6" idx="1"/>
          </p:cNvCxnSpPr>
          <p:nvPr/>
        </p:nvCxnSpPr>
        <p:spPr>
          <a:xfrm rot="5400000">
            <a:off x="3292059" y="1889527"/>
            <a:ext cx="2143140" cy="2821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a:endCxn id="7" idx="1"/>
          </p:cNvCxnSpPr>
          <p:nvPr/>
        </p:nvCxnSpPr>
        <p:spPr>
          <a:xfrm flipH="1">
            <a:off x="4729749" y="2228856"/>
            <a:ext cx="1044781" cy="21431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8" idx="1"/>
          </p:cNvCxnSpPr>
          <p:nvPr/>
        </p:nvCxnSpPr>
        <p:spPr>
          <a:xfrm>
            <a:off x="5774529" y="2228856"/>
            <a:ext cx="969828" cy="21431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2"/>
            <a:endCxn id="9" idx="1"/>
          </p:cNvCxnSpPr>
          <p:nvPr/>
        </p:nvCxnSpPr>
        <p:spPr>
          <a:xfrm rot="16200000" flipH="1">
            <a:off x="6096000" y="1907385"/>
            <a:ext cx="2143140" cy="27860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12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引入</a:t>
            </a:r>
            <a:endParaRPr lang="zh-CN" altLang="en-US" dirty="0">
              <a:solidFill>
                <a:srgbClr val="FF0000"/>
              </a:solidFill>
            </a:endParaRPr>
          </a:p>
        </p:txBody>
      </p:sp>
      <p:sp>
        <p:nvSpPr>
          <p:cNvPr id="614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如何让自己的数据长期保存？使用文件保存数据？</a:t>
            </a:r>
            <a:endParaRPr lang="en-US" altLang="zh-CN" dirty="0"/>
          </a:p>
          <a:p>
            <a:pPr lvl="1"/>
            <a:r>
              <a:rPr lang="zh-CN" altLang="en-US" dirty="0"/>
              <a:t>没有文件以前，数据的存储方式以内存为主，无法长期保存</a:t>
            </a:r>
            <a:endParaRPr lang="en-US" altLang="zh-CN" dirty="0"/>
          </a:p>
          <a:p>
            <a:pPr lvl="1"/>
            <a:r>
              <a:rPr lang="zh-CN" altLang="en-US" dirty="0"/>
              <a:t>文件系统产生，数据可以长期保存在文件中，常见的文件类型：</a:t>
            </a:r>
            <a:endParaRPr lang="en-US" altLang="zh-CN" dirty="0"/>
          </a:p>
          <a:p>
            <a:pPr lvl="2"/>
            <a:r>
              <a:rPr lang="zh-CN" altLang="en-US" dirty="0"/>
              <a:t>纯文本：没有文件的格式要求</a:t>
            </a:r>
            <a:endParaRPr lang="en-US" altLang="zh-CN" dirty="0"/>
          </a:p>
          <a:p>
            <a:pPr lvl="2"/>
            <a:r>
              <a:rPr lang="zh-CN" altLang="en-US" dirty="0"/>
              <a:t>数据传输格式：</a:t>
            </a:r>
            <a:r>
              <a:rPr lang="en-US" altLang="zh-CN" dirty="0"/>
              <a:t>html, xml, json</a:t>
            </a:r>
            <a:r>
              <a:rPr lang="zh-CN" altLang="en-US" dirty="0"/>
              <a:t>，规定一定的规范的纯文本文件</a:t>
            </a:r>
            <a:endParaRPr lang="en-US" altLang="zh-CN" dirty="0"/>
          </a:p>
          <a:p>
            <a:pPr lvl="2"/>
            <a:r>
              <a:rPr lang="zh-CN" altLang="en-US" dirty="0"/>
              <a:t>指定公司特定格式：</a:t>
            </a:r>
            <a:r>
              <a:rPr lang="en-US" altLang="zh-CN" dirty="0"/>
              <a:t>excel, csv</a:t>
            </a:r>
            <a:r>
              <a:rPr lang="zh-CN" altLang="en-US" dirty="0"/>
              <a:t>等等</a:t>
            </a:r>
            <a:endParaRPr lang="en-US" altLang="zh-CN" dirty="0"/>
          </a:p>
          <a:p>
            <a:pPr lvl="2"/>
            <a:r>
              <a:rPr lang="zh-CN" altLang="en-US" dirty="0"/>
              <a:t>专门做数据存储的公司：</a:t>
            </a:r>
            <a:r>
              <a:rPr lang="en-US" altLang="zh-CN" dirty="0" err="1"/>
              <a:t>mysql</a:t>
            </a:r>
            <a:r>
              <a:rPr lang="zh-CN" altLang="en-US" dirty="0"/>
              <a:t>，</a:t>
            </a:r>
            <a:r>
              <a:rPr lang="en-US" altLang="zh-CN" dirty="0" err="1"/>
              <a:t>sqlsever</a:t>
            </a:r>
            <a:r>
              <a:rPr lang="zh-CN" altLang="en-US" dirty="0"/>
              <a:t>，</a:t>
            </a:r>
            <a:r>
              <a:rPr lang="en-US" altLang="zh-CN" dirty="0"/>
              <a:t>oracle</a:t>
            </a:r>
            <a:r>
              <a:rPr lang="zh-CN" altLang="en-US" dirty="0"/>
              <a:t>，</a:t>
            </a:r>
            <a:r>
              <a:rPr lang="en-US" altLang="zh-CN" dirty="0"/>
              <a:t>DB2</a:t>
            </a:r>
            <a:r>
              <a:rPr lang="zh-CN" altLang="en-US" dirty="0"/>
              <a:t>等</a:t>
            </a:r>
            <a:endParaRPr lang="en-US" altLang="zh-CN" dirty="0"/>
          </a:p>
          <a:p>
            <a:pPr lvl="1"/>
            <a:endParaRPr lang="en-US" altLang="zh-CN" dirty="0"/>
          </a:p>
        </p:txBody>
      </p:sp>
    </p:spTree>
    <p:extLst>
      <p:ext uri="{BB962C8B-B14F-4D97-AF65-F5344CB8AC3E}">
        <p14:creationId xmlns:p14="http://schemas.microsoft.com/office/powerpoint/2010/main" val="2352850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en-US" dirty="0"/>
              <a:t>的概念和类型</a:t>
            </a:r>
          </a:p>
        </p:txBody>
      </p:sp>
      <p:sp>
        <p:nvSpPr>
          <p:cNvPr id="3" name="内容占位符 2"/>
          <p:cNvSpPr>
            <a:spLocks noGrp="1"/>
          </p:cNvSpPr>
          <p:nvPr>
            <p:ph idx="1"/>
          </p:nvPr>
        </p:nvSpPr>
        <p:spPr/>
        <p:txBody>
          <a:bodyPr/>
          <a:lstStyle/>
          <a:p>
            <a:pPr eaLnBrk="1" hangingPunct="1"/>
            <a:r>
              <a:rPr lang="en-US" altLang="zh-CN" dirty="0"/>
              <a:t>JDBC</a:t>
            </a:r>
            <a:r>
              <a:rPr lang="zh-CN" altLang="en-US" dirty="0"/>
              <a:t>是</a:t>
            </a:r>
            <a:r>
              <a:rPr lang="en-US" altLang="zh-CN" dirty="0"/>
              <a:t>Java Database Connectivity</a:t>
            </a:r>
            <a:r>
              <a:rPr lang="zh-CN" altLang="en-US" dirty="0"/>
              <a:t>的简称</a:t>
            </a:r>
            <a:endParaRPr lang="en-US" altLang="zh-CN" dirty="0"/>
          </a:p>
          <a:p>
            <a:pPr eaLnBrk="1" hangingPunct="1"/>
            <a:r>
              <a:rPr lang="zh-CN" altLang="en-US" dirty="0"/>
              <a:t>是由一组</a:t>
            </a:r>
            <a:r>
              <a:rPr lang="en-US" altLang="zh-CN" dirty="0"/>
              <a:t>Java</a:t>
            </a:r>
            <a:r>
              <a:rPr lang="zh-CN" altLang="en-US" dirty="0"/>
              <a:t>语言编写的</a:t>
            </a:r>
            <a:r>
              <a:rPr lang="zh-CN" altLang="en-US" b="1" dirty="0">
                <a:solidFill>
                  <a:srgbClr val="FF0000"/>
                </a:solidFill>
              </a:rPr>
              <a:t>类和接口</a:t>
            </a:r>
            <a:r>
              <a:rPr lang="zh-CN" altLang="en-US" dirty="0"/>
              <a:t>组成，是一种用于执行</a:t>
            </a:r>
            <a:r>
              <a:rPr lang="en-US" altLang="zh-CN" dirty="0"/>
              <a:t>SQL</a:t>
            </a:r>
            <a:r>
              <a:rPr lang="zh-CN" altLang="en-US" dirty="0"/>
              <a:t>语句的</a:t>
            </a:r>
            <a:r>
              <a:rPr lang="zh-CN" altLang="en-US" b="1" dirty="0">
                <a:solidFill>
                  <a:srgbClr val="FF0000"/>
                </a:solidFill>
              </a:rPr>
              <a:t>规范</a:t>
            </a:r>
            <a:endParaRPr lang="en-US" altLang="zh-CN" b="1" dirty="0">
              <a:solidFill>
                <a:srgbClr val="FF0000"/>
              </a:solidFill>
            </a:endParaRPr>
          </a:p>
          <a:p>
            <a:pPr eaLnBrk="1" hangingPunct="1"/>
            <a:r>
              <a:rPr lang="zh-CN" altLang="en-US" dirty="0"/>
              <a:t>官方网址：</a:t>
            </a:r>
            <a:r>
              <a:rPr lang="en-US" altLang="zh-CN" dirty="0">
                <a:hlinkClick r:id="rId3"/>
              </a:rPr>
              <a:t>http://</a:t>
            </a:r>
            <a:r>
              <a:rPr lang="en-US" altLang="zh-CN" dirty="0" smtClean="0">
                <a:hlinkClick r:id="rId3"/>
              </a:rPr>
              <a:t>www.oracle.com/technetwork/java/javase/tech/index-jsp-136101.html</a:t>
            </a:r>
            <a:endParaRPr lang="zh-CN" altLang="en-US" dirty="0"/>
          </a:p>
        </p:txBody>
      </p:sp>
    </p:spTree>
    <p:extLst>
      <p:ext uri="{BB962C8B-B14F-4D97-AF65-F5344CB8AC3E}">
        <p14:creationId xmlns:p14="http://schemas.microsoft.com/office/powerpoint/2010/main" val="3682085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en-US" dirty="0"/>
              <a:t>的概念和类型</a:t>
            </a:r>
          </a:p>
        </p:txBody>
      </p:sp>
      <p:sp>
        <p:nvSpPr>
          <p:cNvPr id="3" name="内容占位符 2"/>
          <p:cNvSpPr>
            <a:spLocks noGrp="1"/>
          </p:cNvSpPr>
          <p:nvPr>
            <p:ph idx="1"/>
          </p:nvPr>
        </p:nvSpPr>
        <p:spPr/>
        <p:txBody>
          <a:bodyPr/>
          <a:lstStyle/>
          <a:p>
            <a:pPr eaLnBrk="1" hangingPunct="1"/>
            <a:r>
              <a:rPr lang="en-US" altLang="zh-CN" dirty="0" smtClean="0"/>
              <a:t>JDBC </a:t>
            </a:r>
            <a:r>
              <a:rPr lang="en-US" altLang="zh-CN" dirty="0"/>
              <a:t>API </a:t>
            </a:r>
            <a:r>
              <a:rPr lang="zh-CN" altLang="en-US" dirty="0"/>
              <a:t>提供两类主要接口：</a:t>
            </a:r>
          </a:p>
          <a:p>
            <a:pPr lvl="1" eaLnBrk="1" hangingPunct="1"/>
            <a:r>
              <a:rPr lang="zh-CN" altLang="en-US" dirty="0"/>
              <a:t>一是面向开发人员的</a:t>
            </a:r>
            <a:r>
              <a:rPr lang="en-US" altLang="zh-CN" dirty="0" err="1"/>
              <a:t>java.sql</a:t>
            </a:r>
            <a:r>
              <a:rPr lang="zh-CN" altLang="en-US" dirty="0"/>
              <a:t>程序包，使得</a:t>
            </a:r>
            <a:r>
              <a:rPr lang="en-US" altLang="zh-CN" dirty="0"/>
              <a:t>Java</a:t>
            </a:r>
            <a:r>
              <a:rPr lang="zh-CN" altLang="en-US" dirty="0"/>
              <a:t>程序员能够进行数据库连接，执行</a:t>
            </a:r>
            <a:r>
              <a:rPr lang="en-US" altLang="zh-CN" dirty="0"/>
              <a:t>SQL</a:t>
            </a:r>
            <a:r>
              <a:rPr lang="zh-CN" altLang="en-US" dirty="0"/>
              <a:t>查询，并得到结果集合。</a:t>
            </a:r>
          </a:p>
          <a:p>
            <a:pPr lvl="1" eaLnBrk="1" hangingPunct="1"/>
            <a:r>
              <a:rPr lang="zh-CN" altLang="en-US" dirty="0"/>
              <a:t>一是面向底层数据库厂商的</a:t>
            </a:r>
            <a:r>
              <a:rPr lang="en-US" altLang="zh-CN" dirty="0"/>
              <a:t>JDBC Drivers</a:t>
            </a:r>
            <a:r>
              <a:rPr lang="zh-CN" altLang="en-US" dirty="0"/>
              <a:t>。</a:t>
            </a:r>
          </a:p>
          <a:p>
            <a:pPr eaLnBrk="1" hangingPunct="1"/>
            <a:endParaRPr lang="zh-CN" altLang="en-US" dirty="0"/>
          </a:p>
        </p:txBody>
      </p:sp>
    </p:spTree>
    <p:extLst>
      <p:ext uri="{BB962C8B-B14F-4D97-AF65-F5344CB8AC3E}">
        <p14:creationId xmlns:p14="http://schemas.microsoft.com/office/powerpoint/2010/main" val="1816986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JDBC</a:t>
            </a:r>
            <a:r>
              <a:rPr lang="zh-CN" altLang="en-US" dirty="0"/>
              <a:t>的概念和类型</a:t>
            </a:r>
          </a:p>
        </p:txBody>
      </p:sp>
      <p:sp>
        <p:nvSpPr>
          <p:cNvPr id="3" name="内容占位符 2"/>
          <p:cNvSpPr>
            <a:spLocks noGrp="1"/>
          </p:cNvSpPr>
          <p:nvPr>
            <p:ph idx="1"/>
          </p:nvPr>
        </p:nvSpPr>
        <p:spPr/>
        <p:txBody>
          <a:bodyPr/>
          <a:lstStyle/>
          <a:p>
            <a:pPr eaLnBrk="1" hangingPunct="1"/>
            <a:r>
              <a:rPr lang="en-US" altLang="zh-CN" dirty="0"/>
              <a:t>JDBC</a:t>
            </a:r>
            <a:r>
              <a:rPr lang="zh-CN" altLang="en-US" dirty="0"/>
              <a:t>是</a:t>
            </a:r>
            <a:r>
              <a:rPr lang="en-US" altLang="zh-CN" dirty="0"/>
              <a:t>Java Database Connectivity</a:t>
            </a:r>
            <a:r>
              <a:rPr lang="zh-CN" altLang="en-US" dirty="0"/>
              <a:t>的简称</a:t>
            </a:r>
            <a:endParaRPr lang="en-US" altLang="zh-CN" dirty="0"/>
          </a:p>
          <a:p>
            <a:pPr eaLnBrk="1" hangingPunct="1"/>
            <a:r>
              <a:rPr lang="zh-CN" altLang="en-US" dirty="0"/>
              <a:t>是由一组</a:t>
            </a:r>
            <a:r>
              <a:rPr lang="en-US" altLang="zh-CN" dirty="0"/>
              <a:t>Java</a:t>
            </a:r>
            <a:r>
              <a:rPr lang="zh-CN" altLang="en-US" dirty="0"/>
              <a:t>语言编写的类和接口组成，是一种用于执行</a:t>
            </a:r>
            <a:r>
              <a:rPr lang="en-US" altLang="zh-CN" dirty="0"/>
              <a:t>SQL</a:t>
            </a:r>
            <a:r>
              <a:rPr lang="zh-CN" altLang="en-US" dirty="0"/>
              <a:t>语句的规范</a:t>
            </a:r>
            <a:endParaRPr lang="en-US" altLang="zh-CN" dirty="0"/>
          </a:p>
          <a:p>
            <a:pPr lvl="1" eaLnBrk="1" hangingPunct="1"/>
            <a:endParaRPr lang="en-US" altLang="zh-CN" dirty="0"/>
          </a:p>
        </p:txBody>
      </p:sp>
      <p:pic>
        <p:nvPicPr>
          <p:cNvPr id="4" name="图片 3"/>
          <p:cNvPicPr>
            <a:picLocks noChangeAspect="1"/>
          </p:cNvPicPr>
          <p:nvPr/>
        </p:nvPicPr>
        <p:blipFill>
          <a:blip r:embed="rId3"/>
          <a:stretch>
            <a:fillRect/>
          </a:stretch>
        </p:blipFill>
        <p:spPr>
          <a:xfrm>
            <a:off x="3935760" y="2852936"/>
            <a:ext cx="5760640" cy="3798500"/>
          </a:xfrm>
          <a:prstGeom prst="rect">
            <a:avLst/>
          </a:prstGeom>
        </p:spPr>
      </p:pic>
    </p:spTree>
    <p:extLst>
      <p:ext uri="{BB962C8B-B14F-4D97-AF65-F5344CB8AC3E}">
        <p14:creationId xmlns:p14="http://schemas.microsoft.com/office/powerpoint/2010/main" val="3239010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JDBC</a:t>
            </a:r>
            <a:r>
              <a:rPr lang="zh-CN" altLang="en-US" dirty="0"/>
              <a:t>应用的步骤</a:t>
            </a:r>
          </a:p>
        </p:txBody>
      </p:sp>
      <p:sp>
        <p:nvSpPr>
          <p:cNvPr id="3" name="内容占位符 2"/>
          <p:cNvSpPr>
            <a:spLocks noGrp="1"/>
          </p:cNvSpPr>
          <p:nvPr>
            <p:ph idx="1"/>
          </p:nvPr>
        </p:nvSpPr>
        <p:spPr>
          <a:xfrm>
            <a:off x="609600" y="1412776"/>
            <a:ext cx="11319048" cy="4525963"/>
          </a:xfrm>
        </p:spPr>
        <p:txBody>
          <a:bodyPr/>
          <a:lstStyle/>
          <a:p>
            <a:pPr>
              <a:lnSpc>
                <a:spcPct val="90000"/>
              </a:lnSpc>
            </a:pPr>
            <a:r>
              <a:rPr lang="en-US" altLang="zh-CN" dirty="0"/>
              <a:t>1.</a:t>
            </a:r>
            <a:r>
              <a:rPr lang="zh-CN" altLang="en-US" dirty="0"/>
              <a:t>加载数据库的驱动程序</a:t>
            </a:r>
            <a:r>
              <a:rPr lang="zh-CN" altLang="en-US" dirty="0" smtClean="0"/>
              <a:t>（首先</a:t>
            </a:r>
            <a:r>
              <a:rPr lang="zh-CN" altLang="en-US" dirty="0"/>
              <a:t>引入数据库驱动的</a:t>
            </a:r>
            <a:r>
              <a:rPr lang="en-US" altLang="zh-CN" dirty="0"/>
              <a:t>jar</a:t>
            </a:r>
            <a:r>
              <a:rPr lang="zh-CN" altLang="en-US" dirty="0"/>
              <a:t>包）</a:t>
            </a:r>
          </a:p>
          <a:p>
            <a:pPr lvl="1">
              <a:lnSpc>
                <a:spcPct val="90000"/>
              </a:lnSpc>
            </a:pPr>
            <a:r>
              <a:rPr lang="en-US" altLang="zh-CN" dirty="0" err="1"/>
              <a:t>Class.forName</a:t>
            </a:r>
            <a:r>
              <a:rPr lang="en-US" altLang="zh-CN" dirty="0"/>
              <a:t>(“</a:t>
            </a:r>
            <a:r>
              <a:rPr lang="en-US" altLang="zh-CN" dirty="0" err="1"/>
              <a:t>driverName</a:t>
            </a:r>
            <a:r>
              <a:rPr lang="en-US" altLang="zh-CN" dirty="0"/>
              <a:t>”);</a:t>
            </a:r>
          </a:p>
          <a:p>
            <a:pPr>
              <a:lnSpc>
                <a:spcPct val="90000"/>
              </a:lnSpc>
            </a:pPr>
            <a:r>
              <a:rPr lang="en-US" altLang="zh-CN" dirty="0"/>
              <a:t>2.</a:t>
            </a:r>
            <a:r>
              <a:rPr lang="zh-CN" altLang="en-US" dirty="0"/>
              <a:t>建立数据库连接</a:t>
            </a:r>
          </a:p>
          <a:p>
            <a:pPr lvl="1">
              <a:lnSpc>
                <a:spcPct val="90000"/>
              </a:lnSpc>
            </a:pPr>
            <a:r>
              <a:rPr lang="en-US" altLang="zh-CN" dirty="0"/>
              <a:t>String </a:t>
            </a:r>
            <a:r>
              <a:rPr lang="en-US" altLang="zh-CN" dirty="0" err="1"/>
              <a:t>connStr</a:t>
            </a:r>
            <a:r>
              <a:rPr lang="en-US" altLang="zh-CN" dirty="0"/>
              <a:t> = “</a:t>
            </a:r>
            <a:r>
              <a:rPr lang="en-US" altLang="zh-CN" dirty="0" err="1"/>
              <a:t>jdbc</a:t>
            </a:r>
            <a:r>
              <a:rPr lang="en-US" altLang="zh-CN" dirty="0"/>
              <a:t>:&lt;JDBC</a:t>
            </a:r>
            <a:r>
              <a:rPr lang="zh-CN" altLang="en-US" dirty="0"/>
              <a:t>驱动程序名：端口号</a:t>
            </a:r>
            <a:r>
              <a:rPr lang="en-US" altLang="zh-CN" dirty="0"/>
              <a:t>&gt;:</a:t>
            </a:r>
            <a:r>
              <a:rPr lang="zh-CN" altLang="en-US" dirty="0"/>
              <a:t>数据源”</a:t>
            </a:r>
          </a:p>
          <a:p>
            <a:pPr lvl="1">
              <a:lnSpc>
                <a:spcPct val="90000"/>
              </a:lnSpc>
            </a:pPr>
            <a:r>
              <a:rPr lang="en-US" altLang="zh-CN" dirty="0" smtClean="0"/>
              <a:t>Connection conn=DriverManager.getConnection</a:t>
            </a:r>
            <a:r>
              <a:rPr lang="zh-CN" altLang="en-US" dirty="0"/>
              <a:t>（</a:t>
            </a:r>
            <a:r>
              <a:rPr lang="en-US" altLang="zh-CN" dirty="0" err="1"/>
              <a:t>connStr</a:t>
            </a:r>
            <a:r>
              <a:rPr lang="zh-CN" altLang="en-US" dirty="0"/>
              <a:t>）</a:t>
            </a:r>
            <a:r>
              <a:rPr lang="en-US" altLang="zh-CN" dirty="0"/>
              <a:t>;</a:t>
            </a:r>
            <a:endParaRPr lang="zh-CN" altLang="en-US" dirty="0"/>
          </a:p>
          <a:p>
            <a:pPr>
              <a:lnSpc>
                <a:spcPct val="90000"/>
              </a:lnSpc>
            </a:pPr>
            <a:r>
              <a:rPr lang="en-US" altLang="zh-CN" dirty="0"/>
              <a:t>3.</a:t>
            </a:r>
            <a:r>
              <a:rPr lang="zh-CN" altLang="en-US" dirty="0"/>
              <a:t>执行数据库操作</a:t>
            </a:r>
            <a:r>
              <a:rPr lang="en-US" altLang="zh-CN" dirty="0"/>
              <a:t>SQL</a:t>
            </a:r>
            <a:endParaRPr lang="zh-CN" altLang="en-US" dirty="0"/>
          </a:p>
          <a:p>
            <a:pPr lvl="1">
              <a:lnSpc>
                <a:spcPct val="90000"/>
              </a:lnSpc>
            </a:pPr>
            <a:r>
              <a:rPr lang="en-US" altLang="zh-CN" dirty="0"/>
              <a:t>Statement </a:t>
            </a:r>
            <a:r>
              <a:rPr lang="en-US" altLang="zh-CN" dirty="0" err="1"/>
              <a:t>stmt</a:t>
            </a:r>
            <a:r>
              <a:rPr lang="en-US" altLang="zh-CN" dirty="0"/>
              <a:t> = </a:t>
            </a:r>
            <a:r>
              <a:rPr lang="en-US" altLang="zh-CN" dirty="0" err="1"/>
              <a:t>conn.createStatement</a:t>
            </a:r>
            <a:r>
              <a:rPr lang="en-US" altLang="zh-CN" dirty="0"/>
              <a:t>();</a:t>
            </a:r>
          </a:p>
          <a:p>
            <a:pPr lvl="1">
              <a:lnSpc>
                <a:spcPct val="90000"/>
              </a:lnSpc>
            </a:pPr>
            <a:r>
              <a:rPr lang="en-US" altLang="zh-CN" dirty="0" err="1"/>
              <a:t>ResultSet</a:t>
            </a:r>
            <a:r>
              <a:rPr lang="en-US" altLang="zh-CN" dirty="0"/>
              <a:t> </a:t>
            </a:r>
            <a:r>
              <a:rPr lang="en-US" altLang="zh-CN" dirty="0" err="1"/>
              <a:t>rs</a:t>
            </a:r>
            <a:r>
              <a:rPr lang="en-US" altLang="zh-CN" dirty="0"/>
              <a:t> = </a:t>
            </a:r>
            <a:r>
              <a:rPr lang="en-US" altLang="zh-CN" dirty="0" err="1"/>
              <a:t>stmt.executeQuery</a:t>
            </a:r>
            <a:r>
              <a:rPr lang="en-US" altLang="zh-CN" dirty="0"/>
              <a:t>(</a:t>
            </a:r>
            <a:r>
              <a:rPr lang="en-US" altLang="zh-CN" dirty="0" err="1"/>
              <a:t>sql</a:t>
            </a:r>
            <a:r>
              <a:rPr lang="en-US" altLang="zh-CN" dirty="0"/>
              <a:t>);</a:t>
            </a:r>
          </a:p>
          <a:p>
            <a:pPr>
              <a:lnSpc>
                <a:spcPct val="90000"/>
              </a:lnSpc>
            </a:pPr>
            <a:r>
              <a:rPr lang="en-US" altLang="zh-CN" dirty="0"/>
              <a:t>4.</a:t>
            </a:r>
            <a:r>
              <a:rPr lang="zh-CN" altLang="en-US" dirty="0"/>
              <a:t>得到</a:t>
            </a:r>
            <a:r>
              <a:rPr lang="en-US" altLang="zh-CN" dirty="0" err="1"/>
              <a:t>ResultSet</a:t>
            </a:r>
            <a:r>
              <a:rPr lang="zh-CN" altLang="en-US" dirty="0"/>
              <a:t>进行结果处理</a:t>
            </a:r>
            <a:endParaRPr lang="en-US" altLang="zh-CN" dirty="0"/>
          </a:p>
          <a:p>
            <a:pPr>
              <a:lnSpc>
                <a:spcPct val="90000"/>
              </a:lnSpc>
            </a:pPr>
            <a:r>
              <a:rPr lang="en-US" altLang="zh-CN" dirty="0"/>
              <a:t>5.</a:t>
            </a:r>
            <a:r>
              <a:rPr lang="zh-CN" altLang="en-US" dirty="0"/>
              <a:t>关闭数据库连接</a:t>
            </a:r>
            <a:endParaRPr lang="en-US" altLang="zh-CN" dirty="0"/>
          </a:p>
          <a:p>
            <a:pPr lvl="1">
              <a:lnSpc>
                <a:spcPct val="90000"/>
              </a:lnSpc>
            </a:pPr>
            <a:r>
              <a:rPr lang="en-US" altLang="zh-CN" dirty="0" err="1"/>
              <a:t>conn.close</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335222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引入数据库驱动的</a:t>
            </a:r>
            <a:r>
              <a:rPr lang="en-US" altLang="zh-CN"/>
              <a:t>jar</a:t>
            </a:r>
            <a:r>
              <a:rPr lang="zh-CN" altLang="en-US"/>
              <a:t>包</a:t>
            </a:r>
          </a:p>
        </p:txBody>
      </p:sp>
      <p:sp>
        <p:nvSpPr>
          <p:cNvPr id="3" name="内容占位符 2"/>
          <p:cNvSpPr>
            <a:spLocks noGrp="1"/>
          </p:cNvSpPr>
          <p:nvPr>
            <p:ph idx="1"/>
          </p:nvPr>
        </p:nvSpPr>
        <p:spPr/>
        <p:txBody>
          <a:bodyPr/>
          <a:lstStyle/>
          <a:p>
            <a:r>
              <a:rPr lang="zh-CN" altLang="en-US" dirty="0"/>
              <a:t>下载数据库信息连接包</a:t>
            </a:r>
            <a:endParaRPr lang="en-US" altLang="zh-CN" dirty="0"/>
          </a:p>
          <a:p>
            <a:pPr lvl="1"/>
            <a:r>
              <a:rPr lang="en-US" altLang="zh-CN" dirty="0"/>
              <a:t>MySQL</a:t>
            </a:r>
            <a:r>
              <a:rPr lang="zh-CN" altLang="en-US" dirty="0"/>
              <a:t>连接驱动</a:t>
            </a:r>
            <a:endParaRPr lang="en-US" altLang="zh-CN" dirty="0"/>
          </a:p>
          <a:p>
            <a:pPr lvl="2"/>
            <a:r>
              <a:rPr lang="en-US" altLang="zh-CN" dirty="0">
                <a:hlinkClick r:id="rId3"/>
              </a:rPr>
              <a:t>http://dev.mysql.com/downloads/connector/j</a:t>
            </a:r>
            <a:r>
              <a:rPr lang="en-US" altLang="zh-CN" dirty="0" smtClean="0">
                <a:hlinkClick r:id="rId3"/>
              </a:rPr>
              <a:t>/</a:t>
            </a:r>
            <a:endParaRPr lang="en-US" altLang="zh-CN" dirty="0" smtClean="0"/>
          </a:p>
          <a:p>
            <a:pPr lvl="1"/>
            <a:r>
              <a:rPr lang="en-US" altLang="zh-CN" dirty="0" smtClean="0"/>
              <a:t>……</a:t>
            </a:r>
            <a:endParaRPr lang="en-US" altLang="zh-CN" dirty="0" smtClean="0"/>
          </a:p>
          <a:p>
            <a:r>
              <a:rPr lang="zh-CN" altLang="en-US" dirty="0" smtClean="0"/>
              <a:t>一般在工程目录下新建</a:t>
            </a:r>
            <a:r>
              <a:rPr lang="en-US" altLang="zh-CN" dirty="0" smtClean="0"/>
              <a:t>libs</a:t>
            </a:r>
            <a:r>
              <a:rPr lang="zh-CN" altLang="en-US" dirty="0" smtClean="0"/>
              <a:t>文件夹，拷贝对应的</a:t>
            </a:r>
            <a:r>
              <a:rPr lang="en-US" altLang="zh-CN" dirty="0" smtClean="0"/>
              <a:t>jar</a:t>
            </a:r>
            <a:r>
              <a:rPr lang="zh-CN" altLang="en-US" dirty="0" smtClean="0"/>
              <a:t>文件到工程目录下，</a:t>
            </a:r>
            <a:r>
              <a:rPr lang="zh-CN" altLang="en-US" b="1" dirty="0" smtClean="0">
                <a:solidFill>
                  <a:srgbClr val="FF0000"/>
                </a:solidFill>
              </a:rPr>
              <a:t>添加</a:t>
            </a:r>
            <a:r>
              <a:rPr lang="en-US" altLang="zh-CN" b="1" dirty="0" smtClean="0">
                <a:solidFill>
                  <a:srgbClr val="FF0000"/>
                </a:solidFill>
              </a:rPr>
              <a:t>buildpath</a:t>
            </a:r>
            <a:endParaRPr lang="en-US" altLang="zh-CN" dirty="0"/>
          </a:p>
        </p:txBody>
      </p:sp>
    </p:spTree>
    <p:extLst>
      <p:ext uri="{BB962C8B-B14F-4D97-AF65-F5344CB8AC3E}">
        <p14:creationId xmlns:p14="http://schemas.microsoft.com/office/powerpoint/2010/main" val="2952066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加载数据库的驱动程序</a:t>
            </a:r>
          </a:p>
        </p:txBody>
      </p:sp>
      <p:sp>
        <p:nvSpPr>
          <p:cNvPr id="3" name="内容占位符 2"/>
          <p:cNvSpPr>
            <a:spLocks noGrp="1"/>
          </p:cNvSpPr>
          <p:nvPr>
            <p:ph idx="1"/>
          </p:nvPr>
        </p:nvSpPr>
        <p:spPr/>
        <p:txBody>
          <a:bodyPr/>
          <a:lstStyle/>
          <a:p>
            <a:r>
              <a:rPr lang="zh-CN" altLang="en-US" dirty="0"/>
              <a:t>构造数据库的驱动字符</a:t>
            </a:r>
            <a:endParaRPr lang="en-US" altLang="zh-CN" dirty="0"/>
          </a:p>
          <a:p>
            <a:pPr lvl="1"/>
            <a:r>
              <a:rPr lang="en-US" altLang="zh-CN" dirty="0"/>
              <a:t>MySQL</a:t>
            </a:r>
            <a:r>
              <a:rPr lang="zh-CN" altLang="en-US" dirty="0"/>
              <a:t>驱动字符</a:t>
            </a:r>
            <a:endParaRPr lang="en-US" altLang="zh-CN" dirty="0"/>
          </a:p>
          <a:p>
            <a:pPr lvl="2"/>
            <a:r>
              <a:rPr lang="en-US" altLang="zh-CN" dirty="0" smtClean="0"/>
              <a:t>com.mysql.jdbc.Driver</a:t>
            </a:r>
            <a:endParaRPr lang="en-US" altLang="zh-CN" dirty="0"/>
          </a:p>
          <a:p>
            <a:r>
              <a:rPr lang="zh-CN" altLang="en-US" dirty="0"/>
              <a:t>加载</a:t>
            </a:r>
            <a:r>
              <a:rPr lang="en-US" altLang="zh-CN" dirty="0"/>
              <a:t>MySQL</a:t>
            </a:r>
            <a:r>
              <a:rPr lang="zh-CN" altLang="en-US" dirty="0"/>
              <a:t>驱动</a:t>
            </a:r>
            <a:endParaRPr lang="en-US" altLang="zh-CN" dirty="0"/>
          </a:p>
          <a:p>
            <a:pPr lvl="1"/>
            <a:r>
              <a:rPr lang="en-US" altLang="zh-CN" dirty="0" err="1"/>
              <a:t>Class.forName</a:t>
            </a:r>
            <a:r>
              <a:rPr lang="en-US" altLang="zh-CN" dirty="0"/>
              <a:t>(“</a:t>
            </a:r>
            <a:r>
              <a:rPr lang="en-US" altLang="zh-CN" dirty="0" err="1"/>
              <a:t>com.mysql.jdbc.Driver</a:t>
            </a:r>
            <a:r>
              <a:rPr lang="en-US" altLang="zh-CN" dirty="0"/>
              <a:t>”);</a:t>
            </a:r>
            <a:endParaRPr lang="zh-CN" altLang="en-US" dirty="0"/>
          </a:p>
        </p:txBody>
      </p:sp>
    </p:spTree>
    <p:extLst>
      <p:ext uri="{BB962C8B-B14F-4D97-AF65-F5344CB8AC3E}">
        <p14:creationId xmlns:p14="http://schemas.microsoft.com/office/powerpoint/2010/main" val="2607312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Driver</a:t>
            </a:r>
            <a:br>
              <a:rPr lang="en-US" altLang="zh-CN" dirty="0"/>
            </a:br>
            <a:r>
              <a:rPr lang="zh-CN" altLang="en-US" dirty="0"/>
              <a:t>　　　　　　　　　</a:t>
            </a:r>
            <a:endParaRPr lang="zh-CN" altLang="en-US" dirty="0">
              <a:solidFill>
                <a:srgbClr val="FF0000"/>
              </a:solidFill>
            </a:endParaRPr>
          </a:p>
        </p:txBody>
      </p:sp>
      <p:sp>
        <p:nvSpPr>
          <p:cNvPr id="7171" name="内容占位符 2"/>
          <p:cNvSpPr>
            <a:spLocks noGrp="1"/>
          </p:cNvSpPr>
          <p:nvPr>
            <p:ph idx="1"/>
          </p:nvPr>
        </p:nvSpPr>
        <p:spPr bwMode="auto">
          <a:xfrm>
            <a:off x="609600" y="1412776"/>
            <a:ext cx="112470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pPr>
            <a:r>
              <a:rPr lang="en-US" altLang="zh-CN" dirty="0"/>
              <a:t>Driver</a:t>
            </a:r>
            <a:r>
              <a:rPr lang="zh-CN" altLang="zh-CN" dirty="0"/>
              <a:t>接口：每个</a:t>
            </a:r>
            <a:r>
              <a:rPr lang="en-US" altLang="zh-CN" dirty="0"/>
              <a:t>JDBC</a:t>
            </a:r>
            <a:r>
              <a:rPr lang="zh-CN" altLang="zh-CN" dirty="0"/>
              <a:t>数据库驱动程序都会</a:t>
            </a:r>
            <a:r>
              <a:rPr lang="zh-CN" altLang="en-US" dirty="0"/>
              <a:t>提供</a:t>
            </a:r>
            <a:r>
              <a:rPr lang="en-US" altLang="zh-CN" dirty="0"/>
              <a:t>Driver</a:t>
            </a:r>
            <a:r>
              <a:rPr lang="zh-CN" altLang="zh-CN" dirty="0"/>
              <a:t>接口的具体实现</a:t>
            </a:r>
            <a:endParaRPr lang="en-US" altLang="zh-CN" dirty="0"/>
          </a:p>
          <a:p>
            <a:pPr>
              <a:lnSpc>
                <a:spcPct val="100000"/>
              </a:lnSpc>
            </a:pPr>
            <a:r>
              <a:rPr lang="zh-CN" altLang="zh-CN" dirty="0"/>
              <a:t>如果想连接数据库，必须先加载数据库厂商提供的数据库驱动程序</a:t>
            </a:r>
            <a:endParaRPr lang="en-US" altLang="zh-CN" dirty="0"/>
          </a:p>
          <a:p>
            <a:pPr>
              <a:lnSpc>
                <a:spcPct val="100000"/>
              </a:lnSpc>
            </a:pPr>
            <a:r>
              <a:rPr lang="zh-CN" altLang="zh-CN" dirty="0"/>
              <a:t>不同类型的</a:t>
            </a:r>
            <a:r>
              <a:rPr lang="en-US" altLang="zh-CN" dirty="0"/>
              <a:t>JDBC</a:t>
            </a:r>
            <a:r>
              <a:rPr lang="zh-CN" altLang="zh-CN" dirty="0"/>
              <a:t>数据库驱动程序在编程时的加载方法也</a:t>
            </a:r>
            <a:r>
              <a:rPr lang="zh-CN" altLang="zh-CN" dirty="0" smtClean="0"/>
              <a:t>不同</a:t>
            </a:r>
            <a:endParaRPr lang="zh-CN" altLang="zh-CN" dirty="0"/>
          </a:p>
          <a:p>
            <a:pPr>
              <a:lnSpc>
                <a:spcPct val="100000"/>
              </a:lnSpc>
            </a:pPr>
            <a:r>
              <a:rPr lang="en-US" altLang="zh-CN" dirty="0"/>
              <a:t>JDBC</a:t>
            </a:r>
            <a:r>
              <a:rPr lang="zh-CN" altLang="zh-CN" dirty="0"/>
              <a:t>驱动程序加载方法：</a:t>
            </a:r>
          </a:p>
          <a:p>
            <a:pPr lvl="1"/>
            <a:r>
              <a:rPr lang="en-US" altLang="zh-CN" dirty="0" err="1"/>
              <a:t>Class.forName</a:t>
            </a:r>
            <a:r>
              <a:rPr lang="en-US" altLang="zh-CN" dirty="0"/>
              <a:t>(“</a:t>
            </a:r>
            <a:r>
              <a:rPr lang="en-US" altLang="zh-CN" dirty="0" err="1"/>
              <a:t>jdbcdriver_classname</a:t>
            </a:r>
            <a:r>
              <a:rPr lang="en-US" altLang="zh-CN" dirty="0"/>
              <a:t>”).</a:t>
            </a:r>
            <a:r>
              <a:rPr lang="en-US" altLang="zh-CN" dirty="0" err="1"/>
              <a:t>newInstance</a:t>
            </a:r>
            <a:r>
              <a:rPr lang="en-US" altLang="zh-CN" dirty="0"/>
              <a:t>();</a:t>
            </a:r>
          </a:p>
          <a:p>
            <a:pPr lvl="1"/>
            <a:r>
              <a:rPr lang="zh-CN" altLang="zh-CN" dirty="0"/>
              <a:t>对于</a:t>
            </a:r>
            <a:r>
              <a:rPr lang="en-US" altLang="zh-CN" dirty="0" err="1"/>
              <a:t>MySql</a:t>
            </a:r>
            <a:r>
              <a:rPr lang="zh-CN" altLang="zh-CN" dirty="0"/>
              <a:t>数据</a:t>
            </a:r>
            <a:endParaRPr lang="en-US" altLang="zh-CN" dirty="0"/>
          </a:p>
          <a:p>
            <a:pPr lvl="2"/>
            <a:r>
              <a:rPr lang="en-US" altLang="zh-CN" dirty="0" err="1"/>
              <a:t>jdbcdriver_classname</a:t>
            </a:r>
            <a:r>
              <a:rPr lang="en-US" altLang="zh-CN" dirty="0"/>
              <a:t>=</a:t>
            </a:r>
            <a:r>
              <a:rPr lang="en-US" altLang="zh-CN" dirty="0" err="1"/>
              <a:t>com.mysq.jdbc.Driver</a:t>
            </a:r>
            <a:r>
              <a:rPr lang="zh-CN" altLang="zh-CN" dirty="0"/>
              <a:t>。</a:t>
            </a:r>
          </a:p>
        </p:txBody>
      </p:sp>
    </p:spTree>
    <p:extLst>
      <p:ext uri="{BB962C8B-B14F-4D97-AF65-F5344CB8AC3E}">
        <p14:creationId xmlns:p14="http://schemas.microsoft.com/office/powerpoint/2010/main" val="2840564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建立数据库连接</a:t>
            </a:r>
          </a:p>
        </p:txBody>
      </p:sp>
      <p:sp>
        <p:nvSpPr>
          <p:cNvPr id="3" name="内容占位符 2"/>
          <p:cNvSpPr>
            <a:spLocks noGrp="1"/>
          </p:cNvSpPr>
          <p:nvPr>
            <p:ph idx="1"/>
          </p:nvPr>
        </p:nvSpPr>
        <p:spPr/>
        <p:txBody>
          <a:bodyPr/>
          <a:lstStyle/>
          <a:p>
            <a:r>
              <a:rPr lang="zh-CN" altLang="en-US" dirty="0"/>
              <a:t>连接数据库的连接字符串</a:t>
            </a:r>
            <a:endParaRPr lang="en-US" altLang="zh-CN" dirty="0"/>
          </a:p>
          <a:p>
            <a:pPr lvl="1"/>
            <a:r>
              <a:rPr lang="en-US" altLang="zh-CN" dirty="0"/>
              <a:t>MySQL</a:t>
            </a:r>
            <a:r>
              <a:rPr lang="zh-CN" altLang="en-US" dirty="0"/>
              <a:t>连接字符串</a:t>
            </a:r>
            <a:endParaRPr lang="en-US" altLang="zh-CN" dirty="0"/>
          </a:p>
          <a:p>
            <a:pPr lvl="2"/>
            <a:r>
              <a:rPr lang="en-US" altLang="zh-CN" dirty="0"/>
              <a:t>jdbc:mysql://localhost:3306/dbname</a:t>
            </a:r>
          </a:p>
          <a:p>
            <a:pPr lvl="1"/>
            <a:endParaRPr lang="en-US" altLang="zh-CN" dirty="0"/>
          </a:p>
          <a:p>
            <a:r>
              <a:rPr lang="zh-CN" altLang="en-US" dirty="0"/>
              <a:t>建立连接</a:t>
            </a:r>
            <a:r>
              <a:rPr lang="en-US" altLang="zh-CN" dirty="0"/>
              <a:t>MySQL</a:t>
            </a:r>
            <a:r>
              <a:rPr lang="zh-CN" altLang="en-US" dirty="0"/>
              <a:t>的代码</a:t>
            </a:r>
          </a:p>
        </p:txBody>
      </p:sp>
      <p:sp>
        <p:nvSpPr>
          <p:cNvPr id="4" name="TextBox 3"/>
          <p:cNvSpPr txBox="1"/>
          <p:nvPr/>
        </p:nvSpPr>
        <p:spPr>
          <a:xfrm>
            <a:off x="911424" y="4437112"/>
            <a:ext cx="10441160" cy="707886"/>
          </a:xfrm>
          <a:prstGeom prst="rect">
            <a:avLst/>
          </a:prstGeom>
          <a:noFill/>
        </p:spPr>
        <p:txBody>
          <a:bodyPr wrap="square" rtlCol="0">
            <a:spAutoFit/>
          </a:bodyPr>
          <a:lstStyle/>
          <a:p>
            <a:r>
              <a:rPr lang="en-US" altLang="zh-CN" dirty="0"/>
              <a:t>Connection </a:t>
            </a:r>
            <a:r>
              <a:rPr lang="en-US" altLang="zh-CN" dirty="0" err="1"/>
              <a:t>connectMySQL</a:t>
            </a:r>
            <a:r>
              <a:rPr lang="en-US" altLang="zh-CN" dirty="0"/>
              <a:t> = </a:t>
            </a:r>
            <a:r>
              <a:rPr lang="en-US" altLang="zh-CN" dirty="0" err="1"/>
              <a:t>DriverManager.getConnection</a:t>
            </a:r>
            <a:r>
              <a:rPr lang="en-US" altLang="zh-CN" dirty="0"/>
              <a:t>("</a:t>
            </a:r>
            <a:r>
              <a:rPr lang="en-US" altLang="zh-CN" dirty="0" err="1"/>
              <a:t>jdbc:mysql</a:t>
            </a:r>
            <a:r>
              <a:rPr lang="en-US" altLang="zh-CN" dirty="0"/>
              <a:t>://localhost:3306/</a:t>
            </a:r>
            <a:r>
              <a:rPr lang="en-US" altLang="zh-CN" dirty="0" err="1"/>
              <a:t>myuser</a:t>
            </a:r>
            <a:r>
              <a:rPr lang="en-US" altLang="zh-CN" dirty="0"/>
              <a:t>","root" ,"root" );</a:t>
            </a:r>
            <a:endParaRPr lang="zh-CN" altLang="en-US" dirty="0"/>
          </a:p>
        </p:txBody>
      </p:sp>
    </p:spTree>
    <p:extLst>
      <p:ext uri="{BB962C8B-B14F-4D97-AF65-F5344CB8AC3E}">
        <p14:creationId xmlns:p14="http://schemas.microsoft.com/office/powerpoint/2010/main" val="179691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建立数据库连接</a:t>
            </a:r>
          </a:p>
        </p:txBody>
      </p:sp>
      <p:sp>
        <p:nvSpPr>
          <p:cNvPr id="3" name="内容占位符 2"/>
          <p:cNvSpPr>
            <a:spLocks noGrp="1"/>
          </p:cNvSpPr>
          <p:nvPr>
            <p:ph idx="1"/>
          </p:nvPr>
        </p:nvSpPr>
        <p:spPr/>
        <p:txBody>
          <a:bodyPr/>
          <a:lstStyle/>
          <a:p>
            <a:r>
              <a:rPr lang="en-US" altLang="zh-CN" dirty="0"/>
              <a:t>JDBC URL </a:t>
            </a:r>
            <a:r>
              <a:rPr lang="zh-CN" altLang="en-US" dirty="0"/>
              <a:t>定义驱动程序与数据源之间的连接</a:t>
            </a:r>
            <a:endParaRPr lang="en-US" altLang="zh-CN" dirty="0"/>
          </a:p>
          <a:p>
            <a:pPr lvl="1"/>
            <a:r>
              <a:rPr lang="en-US" altLang="zh-CN" dirty="0"/>
              <a:t>jdbc:mysql//[hostname][:port]/[dbname][?param1=value1][&amp;param2=value2]….</a:t>
            </a:r>
          </a:p>
          <a:p>
            <a:pPr lvl="1"/>
            <a:r>
              <a:rPr lang="en-US" altLang="zh-CN" dirty="0"/>
              <a:t>jdbc:mysql://</a:t>
            </a:r>
            <a:r>
              <a:rPr lang="en-US" altLang="zh-CN" dirty="0" smtClean="0"/>
              <a:t>localhost:3306/sample_db?user=root&amp;password=your_password</a:t>
            </a:r>
            <a:endParaRPr lang="en-US" altLang="zh-CN" dirty="0"/>
          </a:p>
        </p:txBody>
      </p:sp>
    </p:spTree>
    <p:extLst>
      <p:ext uri="{BB962C8B-B14F-4D97-AF65-F5344CB8AC3E}">
        <p14:creationId xmlns:p14="http://schemas.microsoft.com/office/powerpoint/2010/main" val="37854359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建立数据库连接</a:t>
            </a:r>
          </a:p>
        </p:txBody>
      </p:sp>
      <p:sp>
        <p:nvSpPr>
          <p:cNvPr id="3" name="内容占位符 2"/>
          <p:cNvSpPr>
            <a:spLocks noGrp="1"/>
          </p:cNvSpPr>
          <p:nvPr>
            <p:ph idx="1"/>
          </p:nvPr>
        </p:nvSpPr>
        <p:spPr/>
        <p:txBody>
          <a:bodyPr/>
          <a:lstStyle/>
          <a:p>
            <a:r>
              <a:rPr lang="zh-CN" altLang="en-US" dirty="0" smtClean="0"/>
              <a:t>可用</a:t>
            </a:r>
            <a:r>
              <a:rPr lang="zh-CN" altLang="en-US" dirty="0"/>
              <a:t>参数</a:t>
            </a:r>
            <a:endParaRPr lang="en-US" altLang="zh-CN" dirty="0"/>
          </a:p>
          <a:p>
            <a:pPr lvl="1"/>
            <a:r>
              <a:rPr lang="en-US" altLang="zh-CN" dirty="0"/>
              <a:t>user                      </a:t>
            </a:r>
            <a:r>
              <a:rPr lang="zh-CN" altLang="en-US" dirty="0"/>
              <a:t>用户名</a:t>
            </a:r>
          </a:p>
          <a:p>
            <a:pPr lvl="1"/>
            <a:r>
              <a:rPr lang="en-US" altLang="zh-CN" dirty="0"/>
              <a:t>password             </a:t>
            </a:r>
            <a:r>
              <a:rPr lang="zh-CN" altLang="en-US" dirty="0"/>
              <a:t>密码</a:t>
            </a:r>
          </a:p>
          <a:p>
            <a:pPr lvl="1"/>
            <a:r>
              <a:rPr lang="en-US" altLang="zh-CN" dirty="0" smtClean="0"/>
              <a:t>autoReconnect    </a:t>
            </a:r>
            <a:r>
              <a:rPr lang="zh-CN" altLang="en-US" dirty="0" smtClean="0"/>
              <a:t>联机</a:t>
            </a:r>
            <a:r>
              <a:rPr lang="zh-CN" altLang="en-US" dirty="0"/>
              <a:t>失败，是否重新联机（</a:t>
            </a:r>
            <a:r>
              <a:rPr lang="en-US" altLang="zh-CN" dirty="0"/>
              <a:t>true/false</a:t>
            </a:r>
            <a:r>
              <a:rPr lang="zh-CN" altLang="en-US" dirty="0"/>
              <a:t>）</a:t>
            </a:r>
            <a:endParaRPr lang="en-US" altLang="zh-CN" dirty="0"/>
          </a:p>
          <a:p>
            <a:pPr lvl="1"/>
            <a:r>
              <a:rPr lang="en-US" altLang="zh-CN" dirty="0"/>
              <a:t>maxReconnect     </a:t>
            </a:r>
            <a:r>
              <a:rPr lang="zh-CN" altLang="en-US" dirty="0"/>
              <a:t>尝试重新联机次数</a:t>
            </a:r>
          </a:p>
          <a:p>
            <a:pPr lvl="1"/>
            <a:r>
              <a:rPr lang="en-US" altLang="zh-CN" dirty="0"/>
              <a:t>initialTimeout      </a:t>
            </a:r>
            <a:r>
              <a:rPr lang="zh-CN" altLang="en-US" dirty="0"/>
              <a:t>尝试重新联机间隔</a:t>
            </a:r>
          </a:p>
          <a:p>
            <a:pPr lvl="1"/>
            <a:r>
              <a:rPr lang="en-US" altLang="zh-CN" dirty="0"/>
              <a:t>useUnicode         </a:t>
            </a:r>
            <a:r>
              <a:rPr lang="zh-CN" altLang="en-US" dirty="0"/>
              <a:t>是否使用</a:t>
            </a:r>
            <a:r>
              <a:rPr lang="en-US" altLang="zh-CN" dirty="0"/>
              <a:t>Unicode</a:t>
            </a:r>
            <a:r>
              <a:rPr lang="zh-CN" altLang="en-US" dirty="0"/>
              <a:t>字体编码（</a:t>
            </a:r>
            <a:r>
              <a:rPr lang="en-US" altLang="zh-CN" dirty="0"/>
              <a:t>true/false</a:t>
            </a:r>
            <a:r>
              <a:rPr lang="zh-CN" altLang="en-US" dirty="0"/>
              <a:t>）</a:t>
            </a:r>
            <a:endParaRPr lang="en-US" altLang="zh-CN" dirty="0"/>
          </a:p>
          <a:p>
            <a:pPr lvl="1"/>
            <a:r>
              <a:rPr lang="en-US" altLang="zh-CN" dirty="0"/>
              <a:t>characterEncoding          </a:t>
            </a:r>
            <a:r>
              <a:rPr lang="zh-CN" altLang="en-US" dirty="0"/>
              <a:t>何种编码（</a:t>
            </a:r>
            <a:r>
              <a:rPr lang="en-US" altLang="zh-CN" dirty="0"/>
              <a:t>GB2312/UTF-8/…</a:t>
            </a:r>
            <a:r>
              <a:rPr lang="zh-CN" altLang="en-US" dirty="0"/>
              <a:t>）</a:t>
            </a:r>
            <a:endParaRPr lang="en-US" altLang="zh-CN" dirty="0"/>
          </a:p>
          <a:p>
            <a:pPr lvl="1"/>
            <a:r>
              <a:rPr lang="en-US" altLang="zh-CN" dirty="0"/>
              <a:t>relaxAutocommit            </a:t>
            </a:r>
            <a:r>
              <a:rPr lang="zh-CN" altLang="en-US" dirty="0"/>
              <a:t>是否自动提交（</a:t>
            </a:r>
            <a:r>
              <a:rPr lang="en-US" altLang="zh-CN" dirty="0"/>
              <a:t>true/false</a:t>
            </a:r>
            <a:r>
              <a:rPr lang="zh-CN" altLang="en-US" dirty="0"/>
              <a:t>）</a:t>
            </a:r>
            <a:endParaRPr lang="en-US" altLang="zh-CN" dirty="0"/>
          </a:p>
          <a:p>
            <a:pPr lvl="1"/>
            <a:r>
              <a:rPr lang="en-US" altLang="zh-CN" dirty="0"/>
              <a:t>capitalizeTypeNames        </a:t>
            </a:r>
            <a:r>
              <a:rPr lang="zh-CN" altLang="en-US" dirty="0"/>
              <a:t>数据定义的名称以大写表示</a:t>
            </a:r>
          </a:p>
          <a:p>
            <a:pPr lvl="2"/>
            <a:endParaRPr lang="en-US" altLang="zh-CN" dirty="0"/>
          </a:p>
        </p:txBody>
      </p:sp>
    </p:spTree>
    <p:extLst>
      <p:ext uri="{BB962C8B-B14F-4D97-AF65-F5344CB8AC3E}">
        <p14:creationId xmlns:p14="http://schemas.microsoft.com/office/powerpoint/2010/main" val="2044465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讲授思路　　　</a:t>
            </a:r>
          </a:p>
        </p:txBody>
      </p:sp>
      <p:sp>
        <p:nvSpPr>
          <p:cNvPr id="3" name="内容占位符 2"/>
          <p:cNvSpPr>
            <a:spLocks noGrp="1"/>
          </p:cNvSpPr>
          <p:nvPr>
            <p:ph idx="1"/>
          </p:nvPr>
        </p:nvSpPr>
        <p:spPr/>
        <p:txBody>
          <a:bodyPr/>
          <a:lstStyle/>
          <a:p>
            <a:r>
              <a:rPr lang="zh-CN" altLang="en-US" dirty="0"/>
              <a:t>数据库简介</a:t>
            </a:r>
            <a:endParaRPr lang="en-US" altLang="zh-CN" dirty="0"/>
          </a:p>
          <a:p>
            <a:r>
              <a:rPr lang="en-US" altLang="zh-CN" dirty="0"/>
              <a:t>Java</a:t>
            </a:r>
            <a:r>
              <a:rPr lang="zh-CN" altLang="en-US" dirty="0"/>
              <a:t>中</a:t>
            </a:r>
            <a:r>
              <a:rPr lang="en-US" altLang="zh-CN" dirty="0"/>
              <a:t>JDBC</a:t>
            </a:r>
            <a:r>
              <a:rPr lang="zh-CN" altLang="en-US" dirty="0"/>
              <a:t>的基本操作</a:t>
            </a:r>
            <a:endParaRPr lang="en-US" altLang="zh-CN" dirty="0"/>
          </a:p>
          <a:p>
            <a:r>
              <a:rPr lang="en-US" altLang="zh-CN" dirty="0"/>
              <a:t>Java</a:t>
            </a:r>
            <a:r>
              <a:rPr lang="zh-CN" altLang="en-US" dirty="0"/>
              <a:t>中的数据库连接池</a:t>
            </a:r>
          </a:p>
        </p:txBody>
      </p:sp>
    </p:spTree>
    <p:extLst>
      <p:ext uri="{BB962C8B-B14F-4D97-AF65-F5344CB8AC3E}">
        <p14:creationId xmlns:p14="http://schemas.microsoft.com/office/powerpoint/2010/main" val="1678262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DriverManager</a:t>
            </a:r>
            <a:endParaRPr lang="zh-CN" altLang="en-US" dirty="0"/>
          </a:p>
        </p:txBody>
      </p:sp>
      <p:sp>
        <p:nvSpPr>
          <p:cNvPr id="3" name="内容占位符 2"/>
          <p:cNvSpPr>
            <a:spLocks noGrp="1"/>
          </p:cNvSpPr>
          <p:nvPr>
            <p:ph idx="1"/>
          </p:nvPr>
        </p:nvSpPr>
        <p:spPr/>
        <p:txBody>
          <a:bodyPr/>
          <a:lstStyle/>
          <a:p>
            <a:r>
              <a:rPr lang="en-US" altLang="zh-CN" dirty="0" err="1"/>
              <a:t>DriverManager</a:t>
            </a:r>
            <a:r>
              <a:rPr lang="zh-CN" altLang="en-US" dirty="0"/>
              <a:t>是 </a:t>
            </a:r>
            <a:r>
              <a:rPr lang="en-US" altLang="zh-CN" dirty="0"/>
              <a:t>JDBC </a:t>
            </a:r>
            <a:r>
              <a:rPr lang="zh-CN" altLang="en-US" dirty="0"/>
              <a:t>的管理层，管理一组</a:t>
            </a:r>
            <a:r>
              <a:rPr lang="en-US" altLang="zh-CN" dirty="0"/>
              <a:t>JDBC</a:t>
            </a:r>
            <a:r>
              <a:rPr lang="zh-CN" altLang="en-US" dirty="0"/>
              <a:t>驱动程序的基本服务。</a:t>
            </a:r>
            <a:endParaRPr lang="en-US" altLang="zh-CN" dirty="0"/>
          </a:p>
          <a:p>
            <a:r>
              <a:rPr lang="en-US" altLang="zh-CN" dirty="0" err="1"/>
              <a:t>DriverManager</a:t>
            </a:r>
            <a:r>
              <a:rPr lang="zh-CN" altLang="en-US" dirty="0"/>
              <a:t>类的主要作用是跟踪可用的驱动程序，并在数据库和相应驱动程序之间建立连接。</a:t>
            </a:r>
            <a:endParaRPr lang="en-US" altLang="zh-CN" dirty="0"/>
          </a:p>
          <a:p>
            <a:r>
              <a:rPr lang="zh-CN" altLang="en-US"/>
              <a:t>调用</a:t>
            </a:r>
            <a:r>
              <a:rPr lang="en-US" altLang="zh-CN" dirty="0" err="1"/>
              <a:t>DriverManager.getConnection</a:t>
            </a:r>
            <a:r>
              <a:rPr lang="en-US" altLang="zh-CN" dirty="0"/>
              <a:t>()</a:t>
            </a:r>
            <a:r>
              <a:rPr lang="zh-CN" altLang="en-US" dirty="0"/>
              <a:t>方法</a:t>
            </a:r>
            <a:r>
              <a:rPr lang="zh-CN" altLang="en-US"/>
              <a:t>将建立与数据库</a:t>
            </a:r>
            <a:r>
              <a:rPr lang="zh-CN" altLang="en-US" dirty="0"/>
              <a:t>的连接，得到与数据库连接的</a:t>
            </a:r>
            <a:r>
              <a:rPr lang="en-US" altLang="zh-CN" dirty="0"/>
              <a:t>Connection</a:t>
            </a:r>
            <a:r>
              <a:rPr lang="zh-CN" altLang="en-US" dirty="0"/>
              <a:t>对象。</a:t>
            </a:r>
          </a:p>
        </p:txBody>
      </p:sp>
    </p:spTree>
    <p:extLst>
      <p:ext uri="{BB962C8B-B14F-4D97-AF65-F5344CB8AC3E}">
        <p14:creationId xmlns:p14="http://schemas.microsoft.com/office/powerpoint/2010/main" val="4239653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Connection</a:t>
            </a:r>
            <a:endParaRPr lang="zh-CN" altLang="en-US" dirty="0"/>
          </a:p>
        </p:txBody>
      </p:sp>
      <p:sp>
        <p:nvSpPr>
          <p:cNvPr id="3" name="内容占位符 2"/>
          <p:cNvSpPr>
            <a:spLocks noGrp="1"/>
          </p:cNvSpPr>
          <p:nvPr>
            <p:ph idx="1"/>
          </p:nvPr>
        </p:nvSpPr>
        <p:spPr/>
        <p:txBody>
          <a:bodyPr/>
          <a:lstStyle/>
          <a:p>
            <a:r>
              <a:rPr lang="en-US" altLang="zh-CN" dirty="0"/>
              <a:t>Connection</a:t>
            </a:r>
            <a:r>
              <a:rPr lang="zh-CN" altLang="en-US" dirty="0"/>
              <a:t>类是</a:t>
            </a:r>
            <a:r>
              <a:rPr lang="en-US" altLang="zh-CN" dirty="0"/>
              <a:t>JDBC</a:t>
            </a:r>
            <a:r>
              <a:rPr lang="zh-CN" altLang="en-US" dirty="0"/>
              <a:t>规范中的最核心的类。</a:t>
            </a:r>
            <a:endParaRPr lang="en-US" altLang="zh-CN" dirty="0"/>
          </a:p>
          <a:p>
            <a:pPr lvl="1"/>
            <a:r>
              <a:rPr lang="en-US" altLang="zh-CN" dirty="0"/>
              <a:t>Statement</a:t>
            </a:r>
            <a:r>
              <a:rPr lang="zh-CN" altLang="en-US" dirty="0"/>
              <a:t>对象和</a:t>
            </a:r>
            <a:r>
              <a:rPr lang="en-US" altLang="zh-CN" dirty="0" err="1"/>
              <a:t>ResultSet</a:t>
            </a:r>
            <a:r>
              <a:rPr lang="zh-CN" altLang="en-US" dirty="0"/>
              <a:t>对象等都直接或者间接的来源于它</a:t>
            </a:r>
          </a:p>
          <a:p>
            <a:r>
              <a:rPr lang="en-US" altLang="zh-CN" dirty="0"/>
              <a:t>Connection</a:t>
            </a:r>
            <a:r>
              <a:rPr lang="zh-CN" altLang="en-US" dirty="0"/>
              <a:t>对象表示与特定数据库的连接</a:t>
            </a:r>
            <a:r>
              <a:rPr lang="en-US" altLang="zh-CN" dirty="0"/>
              <a:t>(</a:t>
            </a:r>
            <a:r>
              <a:rPr lang="zh-CN" altLang="en-US" dirty="0"/>
              <a:t>会话</a:t>
            </a:r>
            <a:r>
              <a:rPr lang="en-US" altLang="zh-CN" dirty="0"/>
              <a:t>)</a:t>
            </a:r>
            <a:r>
              <a:rPr lang="zh-CN" altLang="en-US" dirty="0"/>
              <a:t>。</a:t>
            </a:r>
            <a:endParaRPr lang="en-US" altLang="zh-CN" dirty="0"/>
          </a:p>
          <a:p>
            <a:pPr lvl="1"/>
            <a:r>
              <a:rPr lang="zh-CN" altLang="en-US" dirty="0"/>
              <a:t>得到</a:t>
            </a:r>
            <a:r>
              <a:rPr lang="en-US" altLang="zh-CN" dirty="0"/>
              <a:t>Statement</a:t>
            </a:r>
            <a:r>
              <a:rPr lang="zh-CN" altLang="en-US" dirty="0"/>
              <a:t>对象</a:t>
            </a:r>
            <a:endParaRPr lang="en-US" altLang="zh-CN" dirty="0"/>
          </a:p>
          <a:p>
            <a:pPr lvl="2"/>
            <a:r>
              <a:rPr lang="en-US" altLang="zh-CN" dirty="0" err="1"/>
              <a:t>createStatement</a:t>
            </a:r>
            <a:r>
              <a:rPr lang="en-US" altLang="zh-CN" dirty="0"/>
              <a:t>()</a:t>
            </a:r>
          </a:p>
          <a:p>
            <a:pPr lvl="2"/>
            <a:r>
              <a:rPr lang="en-US" altLang="zh-CN" dirty="0" err="1"/>
              <a:t>prepareStatement</a:t>
            </a:r>
            <a:r>
              <a:rPr lang="en-US" altLang="zh-CN" dirty="0"/>
              <a:t>(String </a:t>
            </a:r>
            <a:r>
              <a:rPr lang="en-US" altLang="zh-CN" dirty="0" err="1"/>
              <a:t>sql</a:t>
            </a:r>
            <a:r>
              <a:rPr lang="en-US" altLang="zh-CN" dirty="0"/>
              <a:t>)</a:t>
            </a:r>
          </a:p>
          <a:p>
            <a:pPr lvl="2"/>
            <a:r>
              <a:rPr lang="en-US" altLang="zh-CN" dirty="0" err="1"/>
              <a:t>prepareCall</a:t>
            </a:r>
            <a:r>
              <a:rPr lang="en-US" altLang="zh-CN" dirty="0"/>
              <a:t>(String </a:t>
            </a:r>
            <a:r>
              <a:rPr lang="en-US" altLang="zh-CN" dirty="0" err="1"/>
              <a:t>sql</a:t>
            </a:r>
            <a:r>
              <a:rPr lang="en-US" altLang="zh-CN" dirty="0"/>
              <a:t>)</a:t>
            </a:r>
          </a:p>
          <a:p>
            <a:pPr lvl="1"/>
            <a:r>
              <a:rPr lang="zh-CN" altLang="en-US" dirty="0"/>
              <a:t>为了保证数据库事务的原子性，</a:t>
            </a:r>
            <a:r>
              <a:rPr lang="en-US" altLang="zh-CN" dirty="0"/>
              <a:t>Connection</a:t>
            </a:r>
            <a:r>
              <a:rPr lang="zh-CN" altLang="en-US" dirty="0"/>
              <a:t>可以设置手动提交事务</a:t>
            </a:r>
          </a:p>
        </p:txBody>
      </p:sp>
      <p:sp>
        <p:nvSpPr>
          <p:cNvPr id="4" name="TextBox 3"/>
          <p:cNvSpPr txBox="1"/>
          <p:nvPr/>
        </p:nvSpPr>
        <p:spPr>
          <a:xfrm>
            <a:off x="4367808" y="3933056"/>
            <a:ext cx="5688632" cy="2554545"/>
          </a:xfrm>
          <a:prstGeom prst="rect">
            <a:avLst/>
          </a:prstGeom>
          <a:solidFill>
            <a:srgbClr val="FFCC66"/>
          </a:solidFill>
        </p:spPr>
        <p:txBody>
          <a:bodyPr wrap="square" rtlCol="0">
            <a:spAutoFit/>
          </a:bodyPr>
          <a:lstStyle/>
          <a:p>
            <a:pPr lvl="1"/>
            <a:r>
              <a:rPr lang="en-US" altLang="zh-CN" dirty="0" err="1">
                <a:solidFill>
                  <a:schemeClr val="tx1"/>
                </a:solidFill>
              </a:rPr>
              <a:t>conn.setAutoCommit</a:t>
            </a:r>
            <a:r>
              <a:rPr lang="en-US" altLang="zh-CN" dirty="0">
                <a:solidFill>
                  <a:schemeClr val="tx1"/>
                </a:solidFill>
              </a:rPr>
              <a:t>(false);</a:t>
            </a:r>
          </a:p>
          <a:p>
            <a:pPr lvl="1">
              <a:buFontTx/>
              <a:buNone/>
            </a:pPr>
            <a:r>
              <a:rPr lang="en-US" altLang="zh-CN" dirty="0">
                <a:solidFill>
                  <a:schemeClr val="tx1"/>
                </a:solidFill>
              </a:rPr>
              <a:t>  try {</a:t>
            </a:r>
          </a:p>
          <a:p>
            <a:pPr lvl="1">
              <a:buFontTx/>
              <a:buNone/>
            </a:pPr>
            <a:r>
              <a:rPr lang="en-US" altLang="zh-CN" dirty="0">
                <a:solidFill>
                  <a:schemeClr val="tx1"/>
                </a:solidFill>
              </a:rPr>
              <a:t>	Statement </a:t>
            </a:r>
            <a:r>
              <a:rPr lang="en-US" altLang="zh-CN" dirty="0" err="1">
                <a:solidFill>
                  <a:schemeClr val="tx1"/>
                </a:solidFill>
              </a:rPr>
              <a:t>stmt</a:t>
            </a:r>
            <a:r>
              <a:rPr lang="en-US" altLang="zh-CN" dirty="0">
                <a:solidFill>
                  <a:schemeClr val="tx1"/>
                </a:solidFill>
              </a:rPr>
              <a:t>=</a:t>
            </a:r>
            <a:r>
              <a:rPr lang="en-US" altLang="zh-CN" dirty="0" err="1">
                <a:solidFill>
                  <a:schemeClr val="tx1"/>
                </a:solidFill>
              </a:rPr>
              <a:t>conn.createStatement</a:t>
            </a:r>
            <a:r>
              <a:rPr lang="en-US" altLang="zh-CN" dirty="0">
                <a:solidFill>
                  <a:schemeClr val="tx1"/>
                </a:solidFill>
              </a:rPr>
              <a:t>();</a:t>
            </a:r>
          </a:p>
          <a:p>
            <a:pPr lvl="1">
              <a:buFontTx/>
              <a:buNone/>
            </a:pPr>
            <a:r>
              <a:rPr lang="en-US" altLang="zh-CN" dirty="0">
                <a:solidFill>
                  <a:schemeClr val="tx1"/>
                </a:solidFill>
              </a:rPr>
              <a:t>	</a:t>
            </a:r>
            <a:r>
              <a:rPr lang="en-US" altLang="zh-CN" dirty="0" err="1">
                <a:solidFill>
                  <a:schemeClr val="tx1"/>
                </a:solidFill>
              </a:rPr>
              <a:t>stmt.execute</a:t>
            </a:r>
            <a:r>
              <a:rPr lang="en-US" altLang="zh-CN" dirty="0">
                <a:solidFill>
                  <a:schemeClr val="tx1"/>
                </a:solidFill>
              </a:rPr>
              <a:t> (</a:t>
            </a:r>
            <a:r>
              <a:rPr lang="en-US" altLang="zh-CN" dirty="0" err="1">
                <a:solidFill>
                  <a:schemeClr val="tx1"/>
                </a:solidFill>
              </a:rPr>
              <a:t>sql</a:t>
            </a:r>
            <a:r>
              <a:rPr lang="en-US" altLang="zh-CN" dirty="0">
                <a:solidFill>
                  <a:schemeClr val="tx1"/>
                </a:solidFill>
              </a:rPr>
              <a:t>);</a:t>
            </a:r>
          </a:p>
          <a:p>
            <a:pPr lvl="1">
              <a:buFontTx/>
              <a:buNone/>
            </a:pPr>
            <a:r>
              <a:rPr lang="en-US" altLang="zh-CN" dirty="0">
                <a:solidFill>
                  <a:schemeClr val="tx1"/>
                </a:solidFill>
              </a:rPr>
              <a:t>	</a:t>
            </a:r>
            <a:r>
              <a:rPr lang="en-US" altLang="zh-CN" dirty="0" err="1">
                <a:solidFill>
                  <a:schemeClr val="tx1"/>
                </a:solidFill>
              </a:rPr>
              <a:t>conn.commit</a:t>
            </a:r>
            <a:r>
              <a:rPr lang="en-US" altLang="zh-CN" dirty="0">
                <a:solidFill>
                  <a:schemeClr val="tx1"/>
                </a:solidFill>
              </a:rPr>
              <a:t>();</a:t>
            </a:r>
          </a:p>
          <a:p>
            <a:pPr lvl="1">
              <a:buFontTx/>
              <a:buNone/>
            </a:pPr>
            <a:r>
              <a:rPr lang="en-US" altLang="zh-CN" dirty="0">
                <a:solidFill>
                  <a:schemeClr val="tx1"/>
                </a:solidFill>
              </a:rPr>
              <a:t>	} catch (</a:t>
            </a:r>
            <a:r>
              <a:rPr lang="en-US" altLang="zh-CN" dirty="0" err="1">
                <a:solidFill>
                  <a:schemeClr val="tx1"/>
                </a:solidFill>
              </a:rPr>
              <a:t>SQLException</a:t>
            </a:r>
            <a:r>
              <a:rPr lang="en-US" altLang="zh-CN" dirty="0">
                <a:solidFill>
                  <a:schemeClr val="tx1"/>
                </a:solidFill>
              </a:rPr>
              <a:t> e1) {</a:t>
            </a:r>
            <a:br>
              <a:rPr lang="en-US" altLang="zh-CN" dirty="0">
                <a:solidFill>
                  <a:schemeClr val="tx1"/>
                </a:solidFill>
              </a:rPr>
            </a:br>
            <a:r>
              <a:rPr lang="en-US" altLang="zh-CN" dirty="0">
                <a:solidFill>
                  <a:schemeClr val="tx1"/>
                </a:solidFill>
              </a:rPr>
              <a:t>  </a:t>
            </a:r>
            <a:r>
              <a:rPr lang="en-US" altLang="zh-CN" dirty="0" err="1">
                <a:solidFill>
                  <a:schemeClr val="tx1"/>
                </a:solidFill>
              </a:rPr>
              <a:t>conn.rollback</a:t>
            </a:r>
            <a:r>
              <a:rPr lang="en-US" altLang="zh-CN" dirty="0">
                <a:solidFill>
                  <a:schemeClr val="tx1"/>
                </a:solidFill>
              </a:rPr>
              <a:t>();//</a:t>
            </a:r>
            <a:r>
              <a:rPr lang="zh-CN" altLang="en-US" dirty="0">
                <a:solidFill>
                  <a:schemeClr val="tx1"/>
                </a:solidFill>
              </a:rPr>
              <a:t>事务回滚</a:t>
            </a:r>
            <a:r>
              <a:rPr lang="en-US" altLang="zh-CN" dirty="0">
                <a:solidFill>
                  <a:schemeClr val="tx1"/>
                </a:solidFill>
              </a:rPr>
              <a:t/>
            </a:r>
            <a:br>
              <a:rPr lang="en-US" altLang="zh-CN" dirty="0">
                <a:solidFill>
                  <a:schemeClr val="tx1"/>
                </a:solidFill>
              </a:rPr>
            </a:b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3905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altLang="zh-CN"/>
              <a:t>Connection</a:t>
            </a:r>
            <a:r>
              <a:rPr lang="zh-CN" altLang="en-US"/>
              <a:t>的基本方法</a:t>
            </a:r>
            <a:r>
              <a:rPr lang="en-US" altLang="zh-CN"/>
              <a:t>(</a:t>
            </a:r>
            <a:r>
              <a:rPr lang="zh-CN" altLang="en-US"/>
              <a:t>续</a:t>
            </a:r>
            <a:r>
              <a:rPr lang="en-US" altLang="zh-CN"/>
              <a:t>)</a:t>
            </a:r>
          </a:p>
        </p:txBody>
      </p:sp>
      <p:sp>
        <p:nvSpPr>
          <p:cNvPr id="15363" name="Rectangle 3"/>
          <p:cNvSpPr>
            <a:spLocks noGrp="1"/>
          </p:cNvSpPr>
          <p:nvPr>
            <p:ph idx="1"/>
          </p:nvPr>
        </p:nvSpPr>
        <p:spPr>
          <a:xfrm>
            <a:off x="609600" y="1412776"/>
            <a:ext cx="11391056" cy="4525963"/>
          </a:xfrm>
        </p:spPr>
        <p:txBody>
          <a:bodyPr/>
          <a:lstStyle/>
          <a:p>
            <a:pPr lvl="1"/>
            <a:r>
              <a:rPr lang="en-US" altLang="zh-CN" dirty="0"/>
              <a:t>boolean isClosed</a:t>
            </a:r>
            <a:r>
              <a:rPr lang="en-US" altLang="zh-CN" dirty="0" smtClean="0"/>
              <a:t>()     </a:t>
            </a:r>
            <a:r>
              <a:rPr lang="zh-CN" altLang="en-US" dirty="0" smtClean="0"/>
              <a:t>查询</a:t>
            </a:r>
            <a:r>
              <a:rPr lang="zh-CN" altLang="en-US" dirty="0"/>
              <a:t>此 </a:t>
            </a:r>
            <a:r>
              <a:rPr lang="en-US" altLang="zh-CN" dirty="0"/>
              <a:t>Connection </a:t>
            </a:r>
            <a:r>
              <a:rPr lang="zh-CN" altLang="en-US" dirty="0"/>
              <a:t>对象是否已经被</a:t>
            </a:r>
            <a:r>
              <a:rPr lang="zh-CN" altLang="en-US" dirty="0" smtClean="0"/>
              <a:t>关闭</a:t>
            </a:r>
            <a:endParaRPr lang="zh-CN" altLang="en-US" dirty="0"/>
          </a:p>
          <a:p>
            <a:pPr lvl="1"/>
            <a:r>
              <a:rPr lang="en-US" altLang="zh-CN" dirty="0"/>
              <a:t>CallableStatement   prepareCall(String sql)</a:t>
            </a:r>
            <a:br>
              <a:rPr lang="en-US" altLang="zh-CN" dirty="0"/>
            </a:br>
            <a:r>
              <a:rPr lang="zh-CN" altLang="en-US" dirty="0" smtClean="0"/>
              <a:t>该方法</a:t>
            </a:r>
            <a:r>
              <a:rPr lang="zh-CN" altLang="en-US" dirty="0"/>
              <a:t>返回一个</a:t>
            </a:r>
            <a:r>
              <a:rPr lang="en-US" altLang="zh-CN" dirty="0"/>
              <a:t>CallableStatement</a:t>
            </a:r>
            <a:r>
              <a:rPr lang="zh-CN" altLang="en-US" dirty="0"/>
              <a:t>对象，该对象能够处理存储</a:t>
            </a:r>
            <a:r>
              <a:rPr lang="zh-CN" altLang="en-US" dirty="0" smtClean="0"/>
              <a:t>过程</a:t>
            </a:r>
            <a:endParaRPr lang="zh-CN" altLang="en-US" dirty="0"/>
          </a:p>
          <a:p>
            <a:pPr lvl="1"/>
            <a:r>
              <a:rPr lang="en-US" altLang="zh-CN" dirty="0"/>
              <a:t>PreparedStatement   prepareStatement(String sql) throws SQLException</a:t>
            </a:r>
            <a:br>
              <a:rPr lang="en-US" altLang="zh-CN" dirty="0"/>
            </a:br>
            <a:r>
              <a:rPr lang="zh-CN" altLang="en-US" dirty="0"/>
              <a:t>这个方法返回一个</a:t>
            </a:r>
            <a:r>
              <a:rPr lang="en-US" altLang="zh-CN" dirty="0"/>
              <a:t>PreparedStatement</a:t>
            </a:r>
            <a:r>
              <a:rPr lang="zh-CN" altLang="en-US" dirty="0"/>
              <a:t>对象，并能把</a:t>
            </a:r>
            <a:r>
              <a:rPr lang="en-US" altLang="zh-CN" dirty="0"/>
              <a:t>sql</a:t>
            </a:r>
            <a:r>
              <a:rPr lang="zh-CN" altLang="en-US" dirty="0"/>
              <a:t>语句提交到数据库进行预编译</a:t>
            </a:r>
          </a:p>
          <a:p>
            <a:pPr lvl="1"/>
            <a:r>
              <a:rPr lang="en-US" altLang="zh-CN" dirty="0"/>
              <a:t>void commit() throws </a:t>
            </a:r>
            <a:r>
              <a:rPr lang="en-US" altLang="zh-CN" dirty="0" smtClean="0"/>
              <a:t>SQLException</a:t>
            </a:r>
            <a:br>
              <a:rPr lang="en-US" altLang="zh-CN" dirty="0" smtClean="0"/>
            </a:br>
            <a:r>
              <a:rPr lang="zh-CN" altLang="en-US" dirty="0" smtClean="0"/>
              <a:t>进行</a:t>
            </a:r>
            <a:r>
              <a:rPr lang="zh-CN" altLang="en-US" dirty="0"/>
              <a:t>当前业务开始以来的所有改变</a:t>
            </a:r>
          </a:p>
          <a:p>
            <a:pPr lvl="1"/>
            <a:r>
              <a:rPr lang="en-US" altLang="zh-CN" dirty="0"/>
              <a:t>void rollback() throws SQLException </a:t>
            </a:r>
            <a:r>
              <a:rPr lang="en-US" altLang="zh-CN" dirty="0" smtClean="0"/>
              <a:t/>
            </a:r>
            <a:br>
              <a:rPr lang="en-US" altLang="zh-CN" dirty="0" smtClean="0"/>
            </a:br>
            <a:r>
              <a:rPr lang="zh-CN" altLang="en-US" dirty="0" smtClean="0"/>
              <a:t>放弃</a:t>
            </a:r>
            <a:r>
              <a:rPr lang="zh-CN" altLang="en-US" dirty="0"/>
              <a:t>当前业务开始以来的所有改变 </a:t>
            </a:r>
          </a:p>
        </p:txBody>
      </p:sp>
    </p:spTree>
    <p:extLst>
      <p:ext uri="{BB962C8B-B14F-4D97-AF65-F5344CB8AC3E}">
        <p14:creationId xmlns:p14="http://schemas.microsoft.com/office/powerpoint/2010/main" val="279572928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zh-CN" altLang="en-US"/>
              <a:t>手动提交事务和回滚</a:t>
            </a:r>
          </a:p>
        </p:txBody>
      </p:sp>
      <p:sp>
        <p:nvSpPr>
          <p:cNvPr id="16387" name="Rectangle 3"/>
          <p:cNvSpPr>
            <a:spLocks noGrp="1"/>
          </p:cNvSpPr>
          <p:nvPr>
            <p:ph idx="1"/>
          </p:nvPr>
        </p:nvSpPr>
        <p:spPr/>
        <p:txBody>
          <a:bodyPr/>
          <a:lstStyle/>
          <a:p>
            <a:pPr>
              <a:lnSpc>
                <a:spcPct val="100000"/>
              </a:lnSpc>
            </a:pPr>
            <a:r>
              <a:rPr lang="zh-CN" altLang="en-US" dirty="0"/>
              <a:t>为什么要手动提交事务</a:t>
            </a:r>
          </a:p>
          <a:p>
            <a:pPr lvl="1"/>
            <a:r>
              <a:rPr lang="zh-CN" altLang="en-US" dirty="0"/>
              <a:t>保证事务的原子性</a:t>
            </a:r>
          </a:p>
          <a:p>
            <a:pPr>
              <a:lnSpc>
                <a:spcPct val="100000"/>
              </a:lnSpc>
            </a:pPr>
            <a:r>
              <a:rPr lang="zh-CN" altLang="en-US" dirty="0"/>
              <a:t>关键代码</a:t>
            </a:r>
          </a:p>
          <a:p>
            <a:pPr lvl="1"/>
            <a:r>
              <a:rPr lang="en-US" altLang="zh-CN" dirty="0"/>
              <a:t>conn.setAutoCommit(false);</a:t>
            </a:r>
          </a:p>
          <a:p>
            <a:pPr lvl="1"/>
            <a:r>
              <a:rPr lang="en-US" altLang="zh-CN" dirty="0"/>
              <a:t>  try {</a:t>
            </a:r>
          </a:p>
          <a:p>
            <a:pPr lvl="1"/>
            <a:r>
              <a:rPr lang="en-US" altLang="zh-CN" dirty="0"/>
              <a:t>		Statement stmt=conn.createStatement();</a:t>
            </a:r>
          </a:p>
          <a:p>
            <a:pPr lvl="1"/>
            <a:r>
              <a:rPr lang="en-US" altLang="zh-CN" dirty="0"/>
              <a:t>		stmt.execute (sql);</a:t>
            </a:r>
          </a:p>
          <a:p>
            <a:pPr lvl="1"/>
            <a:r>
              <a:rPr lang="en-US" altLang="zh-CN" dirty="0"/>
              <a:t>		conn.commit();</a:t>
            </a:r>
          </a:p>
          <a:p>
            <a:pPr lvl="1"/>
            <a:r>
              <a:rPr lang="en-US" altLang="zh-CN" dirty="0"/>
              <a:t>	} catch (SQLException e1) {</a:t>
            </a:r>
            <a:br>
              <a:rPr lang="en-US" altLang="zh-CN" dirty="0"/>
            </a:br>
            <a:r>
              <a:rPr lang="en-US" altLang="zh-CN" dirty="0"/>
              <a:t>  conn.rollback();//</a:t>
            </a:r>
            <a:r>
              <a:rPr lang="zh-CN" altLang="en-US" dirty="0"/>
              <a:t>事务回滚</a:t>
            </a:r>
            <a:r>
              <a:rPr lang="en-US" altLang="zh-CN" dirty="0"/>
              <a:t/>
            </a:r>
            <a:br>
              <a:rPr lang="en-US" altLang="zh-CN" dirty="0"/>
            </a:br>
            <a:r>
              <a:rPr lang="en-US" altLang="zh-CN" dirty="0"/>
              <a:t>}</a:t>
            </a:r>
            <a:endParaRPr lang="zh-CN" altLang="en-US" dirty="0"/>
          </a:p>
        </p:txBody>
      </p:sp>
    </p:spTree>
    <p:extLst>
      <p:ext uri="{BB962C8B-B14F-4D97-AF65-F5344CB8AC3E}">
        <p14:creationId xmlns:p14="http://schemas.microsoft.com/office/powerpoint/2010/main" val="199834625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rPr lang="zh-CN" altLang="en-US"/>
              <a:t>执行数据库操作</a:t>
            </a:r>
            <a:r>
              <a:rPr lang="en-US" altLang="zh-CN"/>
              <a:t>SQL</a:t>
            </a:r>
            <a:endParaRPr lang="zh-CN" altLang="en-US"/>
          </a:p>
        </p:txBody>
      </p:sp>
      <p:sp>
        <p:nvSpPr>
          <p:cNvPr id="3" name="内容占位符 2"/>
          <p:cNvSpPr>
            <a:spLocks noGrp="1"/>
          </p:cNvSpPr>
          <p:nvPr>
            <p:ph idx="1"/>
          </p:nvPr>
        </p:nvSpPr>
        <p:spPr/>
        <p:txBody>
          <a:bodyPr/>
          <a:lstStyle/>
          <a:p>
            <a:pPr>
              <a:lnSpc>
                <a:spcPct val="100000"/>
              </a:lnSpc>
            </a:pPr>
            <a:r>
              <a:rPr lang="zh-CN" altLang="en-US" dirty="0"/>
              <a:t>通过建立的</a:t>
            </a:r>
            <a:r>
              <a:rPr lang="en-US" altLang="zh-CN" dirty="0"/>
              <a:t>Connection</a:t>
            </a:r>
            <a:r>
              <a:rPr lang="zh-CN" altLang="en-US" dirty="0"/>
              <a:t>对象得到执行</a:t>
            </a:r>
            <a:r>
              <a:rPr lang="en-US" altLang="zh-CN" dirty="0"/>
              <a:t>SQL</a:t>
            </a:r>
            <a:r>
              <a:rPr lang="zh-CN" altLang="en-US" dirty="0"/>
              <a:t>的容器</a:t>
            </a:r>
            <a:r>
              <a:rPr lang="zh-CN" altLang="en-US" dirty="0" smtClean="0"/>
              <a:t>对象</a:t>
            </a:r>
            <a:endParaRPr lang="en-US" altLang="zh-CN" dirty="0"/>
          </a:p>
          <a:p>
            <a:pPr>
              <a:lnSpc>
                <a:spcPct val="100000"/>
              </a:lnSpc>
            </a:pPr>
            <a:r>
              <a:rPr lang="en-US" altLang="zh-CN" dirty="0"/>
              <a:t>Java.sql.Statement </a:t>
            </a:r>
            <a:r>
              <a:rPr lang="zh-CN" altLang="en-US" dirty="0"/>
              <a:t>：在一个已经创建的连接中作为执行</a:t>
            </a:r>
            <a:r>
              <a:rPr lang="en-US" altLang="zh-CN" dirty="0"/>
              <a:t>SQL</a:t>
            </a:r>
            <a:r>
              <a:rPr lang="zh-CN" altLang="en-US" dirty="0"/>
              <a:t>语句的容器，它包含了如下两个重要的子类</a:t>
            </a:r>
            <a:endParaRPr lang="en-US" altLang="zh-CN" dirty="0"/>
          </a:p>
          <a:p>
            <a:pPr lvl="1"/>
            <a:r>
              <a:rPr lang="en-US" altLang="zh-CN" dirty="0"/>
              <a:t>Java.sql.PreparedStatement </a:t>
            </a:r>
            <a:r>
              <a:rPr lang="zh-CN" altLang="en-US" dirty="0"/>
              <a:t>：用于执行预编译的</a:t>
            </a:r>
            <a:r>
              <a:rPr lang="en-US" altLang="zh-CN" dirty="0"/>
              <a:t>SQL</a:t>
            </a:r>
            <a:r>
              <a:rPr lang="zh-CN" altLang="en-US" dirty="0"/>
              <a:t>语句</a:t>
            </a:r>
          </a:p>
          <a:p>
            <a:pPr lvl="1"/>
            <a:r>
              <a:rPr lang="en-US" altLang="zh-CN" dirty="0"/>
              <a:t>java.sql.CallableStatement </a:t>
            </a:r>
            <a:r>
              <a:rPr lang="zh-CN" altLang="en-US" dirty="0"/>
              <a:t>：用于执行数据库中已经创建好的存储过程</a:t>
            </a:r>
          </a:p>
          <a:p>
            <a:endParaRPr lang="en-US" altLang="zh-CN" dirty="0"/>
          </a:p>
        </p:txBody>
      </p:sp>
      <p:sp>
        <p:nvSpPr>
          <p:cNvPr id="4" name="TextBox 3"/>
          <p:cNvSpPr txBox="1"/>
          <p:nvPr/>
        </p:nvSpPr>
        <p:spPr>
          <a:xfrm>
            <a:off x="2495600" y="4221088"/>
            <a:ext cx="8502079" cy="2246769"/>
          </a:xfrm>
          <a:prstGeom prst="rect">
            <a:avLst/>
          </a:prstGeom>
          <a:noFill/>
        </p:spPr>
        <p:txBody>
          <a:bodyPr wrap="square" rtlCol="0">
            <a:spAutoFit/>
          </a:bodyPr>
          <a:lstStyle/>
          <a:p>
            <a:r>
              <a:rPr lang="en-US" altLang="zh-CN" dirty="0"/>
              <a:t>Class.</a:t>
            </a:r>
            <a:r>
              <a:rPr lang="en-US" altLang="zh-CN" i="1" dirty="0"/>
              <a:t>forName("com.mysql.jdbc.Driver");</a:t>
            </a:r>
          </a:p>
          <a:p>
            <a:r>
              <a:rPr lang="en-US" altLang="zh-CN" dirty="0"/>
              <a:t>String url = "jdbc:mysql://127.0.0.1:3306/test?useUnicode=true&amp;characterEncoding=UTF-8";</a:t>
            </a:r>
          </a:p>
          <a:p>
            <a:r>
              <a:rPr lang="en-US" altLang="zh-CN" dirty="0"/>
              <a:t>Connection conn = DriverManager.</a:t>
            </a:r>
            <a:r>
              <a:rPr lang="en-US" altLang="zh-CN" i="1" dirty="0"/>
              <a:t>getConnection(url, "admin", "");</a:t>
            </a:r>
          </a:p>
          <a:p>
            <a:r>
              <a:rPr lang="en-US" altLang="zh-CN" dirty="0"/>
              <a:t>Statement stmt = conn.createStatement();</a:t>
            </a:r>
          </a:p>
          <a:p>
            <a:r>
              <a:rPr lang="en-US" altLang="zh-CN" dirty="0"/>
              <a:t>ResultSet rs = stmt.executeQuery("select * from users");</a:t>
            </a:r>
            <a:endParaRPr lang="zh-CN" altLang="en-US" dirty="0"/>
          </a:p>
        </p:txBody>
      </p:sp>
    </p:spTree>
    <p:extLst>
      <p:ext uri="{BB962C8B-B14F-4D97-AF65-F5344CB8AC3E}">
        <p14:creationId xmlns:p14="http://schemas.microsoft.com/office/powerpoint/2010/main" val="423556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rPr lang="zh-CN" altLang="en-US"/>
              <a:t>执行数据库操作</a:t>
            </a:r>
            <a:r>
              <a:rPr lang="en-US" altLang="zh-CN"/>
              <a:t>SQL</a:t>
            </a:r>
            <a:endParaRPr lang="zh-CN" altLang="en-US"/>
          </a:p>
        </p:txBody>
      </p:sp>
      <p:sp>
        <p:nvSpPr>
          <p:cNvPr id="3" name="内容占位符 2"/>
          <p:cNvSpPr>
            <a:spLocks noGrp="1"/>
          </p:cNvSpPr>
          <p:nvPr>
            <p:ph idx="1"/>
          </p:nvPr>
        </p:nvSpPr>
        <p:spPr/>
        <p:txBody>
          <a:bodyPr/>
          <a:lstStyle/>
          <a:p>
            <a:r>
              <a:rPr lang="en-US" altLang="zh-CN" dirty="0"/>
              <a:t>Java.sql.Statement</a:t>
            </a:r>
            <a:r>
              <a:rPr lang="zh-CN" altLang="en-US" dirty="0"/>
              <a:t>常用方法：</a:t>
            </a:r>
            <a:endParaRPr lang="en-US" altLang="zh-CN" dirty="0"/>
          </a:p>
          <a:p>
            <a:pPr lvl="1"/>
            <a:r>
              <a:rPr lang="en-US" altLang="zh-CN" dirty="0"/>
              <a:t>ResultSet executeQuery(String sql)</a:t>
            </a:r>
            <a:r>
              <a:rPr lang="zh-CN" altLang="en-US" dirty="0"/>
              <a:t>：执行给定的 </a:t>
            </a:r>
            <a:r>
              <a:rPr lang="en-US" altLang="zh-CN" dirty="0"/>
              <a:t>SQL </a:t>
            </a:r>
            <a:r>
              <a:rPr lang="zh-CN" altLang="en-US" dirty="0"/>
              <a:t>语句，该语句返回单个 </a:t>
            </a:r>
            <a:r>
              <a:rPr lang="en-US" altLang="zh-CN" dirty="0"/>
              <a:t>ResultSet </a:t>
            </a:r>
            <a:r>
              <a:rPr lang="zh-CN" altLang="en-US" dirty="0"/>
              <a:t>对象</a:t>
            </a:r>
            <a:endParaRPr lang="en-US" altLang="zh-CN" dirty="0"/>
          </a:p>
          <a:p>
            <a:pPr lvl="1"/>
            <a:r>
              <a:rPr lang="en-US" altLang="zh-CN" dirty="0"/>
              <a:t>int executeUpdate(String sql)</a:t>
            </a:r>
            <a:r>
              <a:rPr lang="zh-CN" altLang="en-US" dirty="0"/>
              <a:t>：执行给定 </a:t>
            </a:r>
            <a:r>
              <a:rPr lang="en-US" altLang="zh-CN" dirty="0"/>
              <a:t>SQL </a:t>
            </a:r>
            <a:r>
              <a:rPr lang="zh-CN" altLang="en-US" dirty="0"/>
              <a:t>语句，可能为 </a:t>
            </a:r>
            <a:r>
              <a:rPr lang="en-US" altLang="zh-CN" dirty="0"/>
              <a:t>INSERT</a:t>
            </a:r>
            <a:r>
              <a:rPr lang="zh-CN" altLang="en-US" dirty="0"/>
              <a:t>、</a:t>
            </a:r>
            <a:r>
              <a:rPr lang="en-US" altLang="zh-CN" dirty="0"/>
              <a:t>UPDATE </a:t>
            </a:r>
            <a:r>
              <a:rPr lang="zh-CN" altLang="en-US" dirty="0"/>
              <a:t>或 </a:t>
            </a:r>
            <a:r>
              <a:rPr lang="en-US" altLang="zh-CN" dirty="0"/>
              <a:t>DELETE </a:t>
            </a:r>
            <a:r>
              <a:rPr lang="zh-CN" altLang="en-US" dirty="0"/>
              <a:t>语句</a:t>
            </a:r>
            <a:endParaRPr lang="en-US" altLang="zh-CN" dirty="0"/>
          </a:p>
          <a:p>
            <a:pPr lvl="1"/>
            <a:r>
              <a:rPr lang="en-US" altLang="zh-CN" dirty="0"/>
              <a:t>boolean isClosed():</a:t>
            </a:r>
            <a:r>
              <a:rPr lang="zh-CN" altLang="en-US" dirty="0"/>
              <a:t>获取是否已关闭了此 </a:t>
            </a:r>
            <a:r>
              <a:rPr lang="en-US" altLang="zh-CN" dirty="0"/>
              <a:t>Statement </a:t>
            </a:r>
            <a:r>
              <a:rPr lang="zh-CN" altLang="en-US" dirty="0"/>
              <a:t>对象</a:t>
            </a:r>
            <a:endParaRPr lang="en-US" altLang="zh-CN" dirty="0"/>
          </a:p>
          <a:p>
            <a:pPr lvl="1"/>
            <a:r>
              <a:rPr lang="en-US" altLang="zh-CN" dirty="0"/>
              <a:t>ResultSet getResultSet():</a:t>
            </a:r>
            <a:r>
              <a:rPr lang="zh-CN" altLang="en-US" dirty="0"/>
              <a:t>以 </a:t>
            </a:r>
            <a:r>
              <a:rPr lang="en-US" altLang="zh-CN" dirty="0"/>
              <a:t>ResultSet </a:t>
            </a:r>
            <a:r>
              <a:rPr lang="zh-CN" altLang="en-US" dirty="0"/>
              <a:t>对象的形式获取当前结果 </a:t>
            </a:r>
            <a:endParaRPr lang="en-US" altLang="zh-CN" dirty="0"/>
          </a:p>
          <a:p>
            <a:pPr lvl="1"/>
            <a:r>
              <a:rPr lang="en-US" altLang="zh-CN" dirty="0"/>
              <a:t>int getUpdateCount()</a:t>
            </a:r>
            <a:r>
              <a:rPr lang="zh-CN" altLang="en-US" dirty="0"/>
              <a:t>：以更新计数的形式获取当前结果；如果结果为 </a:t>
            </a:r>
            <a:r>
              <a:rPr lang="en-US" altLang="zh-CN" dirty="0"/>
              <a:t>ResultSet </a:t>
            </a:r>
            <a:r>
              <a:rPr lang="zh-CN" altLang="en-US" dirty="0"/>
              <a:t>对象或没有更多结果，则返回 </a:t>
            </a:r>
            <a:r>
              <a:rPr lang="en-US" altLang="zh-CN" dirty="0"/>
              <a:t>-</a:t>
            </a:r>
            <a:r>
              <a:rPr lang="en-US" altLang="zh-CN" dirty="0" smtClean="0"/>
              <a:t>1</a:t>
            </a:r>
            <a:endParaRPr lang="en-US" altLang="zh-CN" dirty="0"/>
          </a:p>
        </p:txBody>
      </p:sp>
    </p:spTree>
    <p:extLst>
      <p:ext uri="{BB962C8B-B14F-4D97-AF65-F5344CB8AC3E}">
        <p14:creationId xmlns:p14="http://schemas.microsoft.com/office/powerpoint/2010/main" val="22259664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Statement</a:t>
            </a:r>
            <a:endParaRPr lang="zh-CN" altLang="en-US" dirty="0"/>
          </a:p>
        </p:txBody>
      </p:sp>
      <p:sp>
        <p:nvSpPr>
          <p:cNvPr id="3" name="内容占位符 2"/>
          <p:cNvSpPr>
            <a:spLocks noGrp="1"/>
          </p:cNvSpPr>
          <p:nvPr>
            <p:ph idx="1"/>
          </p:nvPr>
        </p:nvSpPr>
        <p:spPr>
          <a:xfrm>
            <a:off x="609600" y="1412776"/>
            <a:ext cx="11391056" cy="4525963"/>
          </a:xfrm>
        </p:spPr>
        <p:txBody>
          <a:bodyPr/>
          <a:lstStyle/>
          <a:p>
            <a:r>
              <a:rPr lang="en-US" altLang="zh-CN" dirty="0" smtClean="0"/>
              <a:t>Statement</a:t>
            </a:r>
            <a:r>
              <a:rPr lang="zh-CN" altLang="en-US" dirty="0" smtClean="0"/>
              <a:t>是向</a:t>
            </a:r>
            <a:r>
              <a:rPr lang="zh-CN" altLang="en-US" dirty="0"/>
              <a:t>数据库提交</a:t>
            </a:r>
            <a:r>
              <a:rPr lang="en-US" altLang="zh-CN" dirty="0"/>
              <a:t>SQL</a:t>
            </a:r>
            <a:r>
              <a:rPr lang="zh-CN" altLang="en-US" dirty="0"/>
              <a:t>语句并返回相应结果的工具。语句可以是</a:t>
            </a:r>
            <a:r>
              <a:rPr lang="en-US" altLang="zh-CN" dirty="0"/>
              <a:t>SQL</a:t>
            </a:r>
            <a:r>
              <a:rPr lang="zh-CN" altLang="en-US" dirty="0"/>
              <a:t>查询、修改、插入或者删除</a:t>
            </a:r>
          </a:p>
          <a:p>
            <a:pPr lvl="1"/>
            <a:r>
              <a:rPr lang="en-US" altLang="zh-CN" dirty="0" err="1"/>
              <a:t>PreparedStatement</a:t>
            </a:r>
            <a:r>
              <a:rPr lang="zh-CN" altLang="en-US" dirty="0"/>
              <a:t>接口</a:t>
            </a:r>
            <a:endParaRPr lang="en-US" altLang="zh-CN" dirty="0"/>
          </a:p>
          <a:p>
            <a:pPr lvl="2"/>
            <a:r>
              <a:rPr lang="zh-CN" altLang="en-US" dirty="0"/>
              <a:t>防止</a:t>
            </a:r>
            <a:r>
              <a:rPr lang="en-US" altLang="zh-CN" dirty="0"/>
              <a:t>SQL</a:t>
            </a:r>
            <a:r>
              <a:rPr lang="zh-CN" altLang="en-US" dirty="0"/>
              <a:t>注入攻击</a:t>
            </a:r>
            <a:r>
              <a:rPr lang="en-US" altLang="zh-CN" dirty="0"/>
              <a:t>(</a:t>
            </a:r>
            <a:r>
              <a:rPr lang="zh-CN" altLang="en-US" dirty="0"/>
              <a:t>使用占位符“</a:t>
            </a:r>
            <a:r>
              <a:rPr lang="en-US" altLang="zh-CN" dirty="0"/>
              <a:t>?”)</a:t>
            </a:r>
          </a:p>
          <a:p>
            <a:pPr lvl="2"/>
            <a:r>
              <a:rPr lang="zh-CN" altLang="en-US" dirty="0"/>
              <a:t>提高</a:t>
            </a:r>
            <a:r>
              <a:rPr lang="en-US" altLang="zh-CN" dirty="0"/>
              <a:t>SQL</a:t>
            </a:r>
            <a:r>
              <a:rPr lang="zh-CN" altLang="en-US" dirty="0"/>
              <a:t>的执行性能</a:t>
            </a:r>
            <a:r>
              <a:rPr lang="en-US" altLang="zh-CN" dirty="0"/>
              <a:t>(</a:t>
            </a:r>
            <a:r>
              <a:rPr lang="zh-CN" altLang="en-US" dirty="0"/>
              <a:t>在执行之前有预处理</a:t>
            </a:r>
            <a:r>
              <a:rPr lang="en-US" altLang="zh-CN" dirty="0"/>
              <a:t>)</a:t>
            </a:r>
          </a:p>
          <a:p>
            <a:pPr lvl="2"/>
            <a:r>
              <a:rPr lang="zh-CN" altLang="en-US" dirty="0"/>
              <a:t>避免使用</a:t>
            </a:r>
            <a:r>
              <a:rPr lang="en-US" altLang="zh-CN" dirty="0"/>
              <a:t>SQL</a:t>
            </a:r>
            <a:r>
              <a:rPr lang="zh-CN" altLang="en-US" dirty="0"/>
              <a:t>方言</a:t>
            </a:r>
          </a:p>
          <a:p>
            <a:pPr lvl="2"/>
            <a:r>
              <a:rPr lang="zh-CN" altLang="en-US" dirty="0"/>
              <a:t>提高</a:t>
            </a:r>
            <a:r>
              <a:rPr lang="en-US" altLang="zh-CN" dirty="0"/>
              <a:t>JDBC</a:t>
            </a:r>
            <a:r>
              <a:rPr lang="zh-CN" altLang="en-US" dirty="0"/>
              <a:t>中有关</a:t>
            </a:r>
            <a:r>
              <a:rPr lang="en-US" altLang="zh-CN" dirty="0"/>
              <a:t>SQL</a:t>
            </a:r>
            <a:r>
              <a:rPr lang="zh-CN" altLang="en-US" dirty="0"/>
              <a:t>代码的可读性</a:t>
            </a:r>
            <a:endParaRPr lang="en-US" altLang="zh-CN" dirty="0"/>
          </a:p>
          <a:p>
            <a:pPr lvl="1"/>
            <a:r>
              <a:rPr lang="en-US" altLang="zh-CN" dirty="0" err="1"/>
              <a:t>CallableStatement</a:t>
            </a:r>
            <a:r>
              <a:rPr lang="zh-CN" altLang="en-US" dirty="0"/>
              <a:t>接口用于执行 </a:t>
            </a:r>
            <a:r>
              <a:rPr lang="en-US" altLang="zh-CN" dirty="0"/>
              <a:t>SQL </a:t>
            </a:r>
            <a:r>
              <a:rPr lang="zh-CN" altLang="en-US" dirty="0"/>
              <a:t>存储过程的接口</a:t>
            </a:r>
          </a:p>
          <a:p>
            <a:pPr lvl="1"/>
            <a:endParaRPr lang="zh-CN" altLang="en-US" dirty="0"/>
          </a:p>
          <a:p>
            <a:endParaRPr lang="zh-CN" altLang="en-US" dirty="0"/>
          </a:p>
        </p:txBody>
      </p:sp>
    </p:spTree>
    <p:extLst>
      <p:ext uri="{BB962C8B-B14F-4D97-AF65-F5344CB8AC3E}">
        <p14:creationId xmlns:p14="http://schemas.microsoft.com/office/powerpoint/2010/main" val="19890450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zh-CN"/>
              <a:t>Statement</a:t>
            </a:r>
            <a:r>
              <a:rPr lang="zh-CN" altLang="en-US"/>
              <a:t>常用方法</a:t>
            </a:r>
          </a:p>
        </p:txBody>
      </p:sp>
      <p:sp>
        <p:nvSpPr>
          <p:cNvPr id="17411" name="Rectangle 3"/>
          <p:cNvSpPr>
            <a:spLocks noGrp="1"/>
          </p:cNvSpPr>
          <p:nvPr>
            <p:ph idx="1"/>
          </p:nvPr>
        </p:nvSpPr>
        <p:spPr/>
        <p:txBody>
          <a:bodyPr/>
          <a:lstStyle/>
          <a:p>
            <a:r>
              <a:rPr lang="en-US" altLang="zh-CN" dirty="0"/>
              <a:t>execute</a:t>
            </a:r>
            <a:r>
              <a:rPr lang="zh-CN" altLang="en-US" dirty="0"/>
              <a:t>：执行给定 </a:t>
            </a:r>
            <a:r>
              <a:rPr lang="en-US" altLang="zh-CN" dirty="0"/>
              <a:t>SQL </a:t>
            </a:r>
            <a:r>
              <a:rPr lang="zh-CN" altLang="en-US" dirty="0"/>
              <a:t>语句</a:t>
            </a:r>
            <a:r>
              <a:rPr lang="en-US" altLang="zh-CN" dirty="0"/>
              <a:t>,</a:t>
            </a:r>
            <a:r>
              <a:rPr lang="zh-CN" altLang="en-US" dirty="0"/>
              <a:t>该语句可能返回多条结果</a:t>
            </a:r>
          </a:p>
          <a:p>
            <a:r>
              <a:rPr lang="en-US" altLang="zh-CN" dirty="0" err="1"/>
              <a:t>executeQuery</a:t>
            </a:r>
            <a:r>
              <a:rPr lang="zh-CN" altLang="en-US" dirty="0"/>
              <a:t>：执行给定的 </a:t>
            </a:r>
            <a:r>
              <a:rPr lang="en-US" altLang="zh-CN" dirty="0"/>
              <a:t>SQL </a:t>
            </a:r>
            <a:r>
              <a:rPr lang="zh-CN" altLang="en-US" dirty="0"/>
              <a:t>语句，该语句返回单个 </a:t>
            </a:r>
            <a:r>
              <a:rPr lang="en-US" altLang="zh-CN" dirty="0" err="1"/>
              <a:t>ResultSet</a:t>
            </a:r>
            <a:r>
              <a:rPr lang="en-US" altLang="zh-CN" dirty="0"/>
              <a:t> </a:t>
            </a:r>
            <a:r>
              <a:rPr lang="zh-CN" altLang="en-US" dirty="0"/>
              <a:t>对象</a:t>
            </a:r>
          </a:p>
          <a:p>
            <a:r>
              <a:rPr lang="en-US" altLang="zh-CN" dirty="0" err="1"/>
              <a:t>executeUpdate</a:t>
            </a:r>
            <a:r>
              <a:rPr lang="zh-CN" altLang="en-US" dirty="0"/>
              <a:t>执行，该语句可能为 </a:t>
            </a:r>
            <a:r>
              <a:rPr lang="en-US" altLang="zh-CN" dirty="0"/>
              <a:t>INSERT</a:t>
            </a:r>
            <a:r>
              <a:rPr lang="zh-CN" altLang="en-US" dirty="0"/>
              <a:t>、</a:t>
            </a:r>
            <a:r>
              <a:rPr lang="en-US" altLang="zh-CN" dirty="0"/>
              <a:t>UPDATE </a:t>
            </a:r>
            <a:r>
              <a:rPr lang="zh-CN" altLang="en-US" dirty="0"/>
              <a:t>或 </a:t>
            </a:r>
            <a:r>
              <a:rPr lang="en-US" altLang="zh-CN" dirty="0"/>
              <a:t>DELET</a:t>
            </a:r>
            <a:r>
              <a:rPr lang="zh-CN" altLang="en-US" dirty="0"/>
              <a:t>给定 </a:t>
            </a:r>
            <a:r>
              <a:rPr lang="en-US" altLang="zh-CN" dirty="0"/>
              <a:t>SQL </a:t>
            </a:r>
            <a:r>
              <a:rPr lang="zh-CN" altLang="en-US" dirty="0"/>
              <a:t>语句</a:t>
            </a:r>
          </a:p>
          <a:p>
            <a:r>
              <a:rPr lang="en-US" altLang="zh-CN" dirty="0" err="1"/>
              <a:t>getConnection</a:t>
            </a:r>
            <a:r>
              <a:rPr lang="zh-CN" altLang="en-US" dirty="0"/>
              <a:t>：获取生成此 </a:t>
            </a:r>
            <a:r>
              <a:rPr lang="en-US" altLang="zh-CN" dirty="0"/>
              <a:t>Statement </a:t>
            </a:r>
            <a:r>
              <a:rPr lang="zh-CN" altLang="en-US" dirty="0"/>
              <a:t>对象的 </a:t>
            </a:r>
            <a:r>
              <a:rPr lang="en-US" altLang="zh-CN" dirty="0"/>
              <a:t>Connection </a:t>
            </a:r>
            <a:r>
              <a:rPr lang="zh-CN" altLang="en-US" dirty="0" smtClean="0"/>
              <a:t>对象</a:t>
            </a:r>
            <a:endParaRPr lang="zh-CN" altLang="en-US" dirty="0"/>
          </a:p>
        </p:txBody>
      </p:sp>
    </p:spTree>
    <p:extLst>
      <p:ext uri="{BB962C8B-B14F-4D97-AF65-F5344CB8AC3E}">
        <p14:creationId xmlns:p14="http://schemas.microsoft.com/office/powerpoint/2010/main" val="234527968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zh-CN"/>
              <a:t>Statement</a:t>
            </a:r>
            <a:r>
              <a:rPr lang="zh-CN" altLang="en-US"/>
              <a:t>常用方法</a:t>
            </a:r>
          </a:p>
        </p:txBody>
      </p:sp>
      <p:sp>
        <p:nvSpPr>
          <p:cNvPr id="17411" name="Rectangle 3"/>
          <p:cNvSpPr>
            <a:spLocks noGrp="1"/>
          </p:cNvSpPr>
          <p:nvPr>
            <p:ph idx="1"/>
          </p:nvPr>
        </p:nvSpPr>
        <p:spPr/>
        <p:txBody>
          <a:bodyPr/>
          <a:lstStyle/>
          <a:p>
            <a:r>
              <a:rPr lang="en-US" altLang="zh-CN" dirty="0" smtClean="0"/>
              <a:t>close</a:t>
            </a:r>
            <a:r>
              <a:rPr lang="zh-CN" altLang="en-US" dirty="0"/>
              <a:t>：立即释放此 </a:t>
            </a:r>
            <a:r>
              <a:rPr lang="en-US" altLang="zh-CN" dirty="0"/>
              <a:t>Statement </a:t>
            </a:r>
            <a:r>
              <a:rPr lang="zh-CN" altLang="en-US" dirty="0"/>
              <a:t>对象的数据库和 </a:t>
            </a:r>
            <a:r>
              <a:rPr lang="en-US" altLang="zh-CN" dirty="0"/>
              <a:t>JDBC </a:t>
            </a:r>
            <a:r>
              <a:rPr lang="zh-CN" altLang="en-US" dirty="0"/>
              <a:t>资源，而不是等待该对象自动关闭时发生此操作</a:t>
            </a:r>
          </a:p>
          <a:p>
            <a:r>
              <a:rPr lang="en-US" altLang="zh-CN" dirty="0" err="1"/>
              <a:t>getFetchSize</a:t>
            </a:r>
            <a:r>
              <a:rPr lang="zh-CN" altLang="en-US" dirty="0"/>
              <a:t>：获取结果集合的行数</a:t>
            </a:r>
          </a:p>
          <a:p>
            <a:r>
              <a:rPr lang="en-US" altLang="zh-CN" dirty="0" err="1"/>
              <a:t>getQueryTimeout</a:t>
            </a:r>
            <a:r>
              <a:rPr lang="zh-CN" altLang="en-US" dirty="0"/>
              <a:t>：获取驱动程序等待 </a:t>
            </a:r>
            <a:r>
              <a:rPr lang="en-US" altLang="zh-CN" dirty="0"/>
              <a:t>Statement </a:t>
            </a:r>
            <a:r>
              <a:rPr lang="zh-CN" altLang="en-US" dirty="0"/>
              <a:t>对象执行的秒数</a:t>
            </a:r>
          </a:p>
        </p:txBody>
      </p:sp>
    </p:spTree>
    <p:extLst>
      <p:ext uri="{BB962C8B-B14F-4D97-AF65-F5344CB8AC3E}">
        <p14:creationId xmlns:p14="http://schemas.microsoft.com/office/powerpoint/2010/main" val="33961661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altLang="zh-CN"/>
              <a:t>Statement</a:t>
            </a:r>
            <a:r>
              <a:rPr lang="zh-CN" altLang="en-US"/>
              <a:t>示例</a:t>
            </a:r>
          </a:p>
        </p:txBody>
      </p:sp>
      <p:sp>
        <p:nvSpPr>
          <p:cNvPr id="18435" name="Rectangle 3"/>
          <p:cNvSpPr>
            <a:spLocks noGrp="1"/>
          </p:cNvSpPr>
          <p:nvPr>
            <p:ph idx="1"/>
          </p:nvPr>
        </p:nvSpPr>
        <p:spPr/>
        <p:txBody>
          <a:bodyPr/>
          <a:lstStyle/>
          <a:p>
            <a:r>
              <a:rPr lang="zh-CN" altLang="en-US"/>
              <a:t>在前面我们已经有些示例</a:t>
            </a:r>
          </a:p>
          <a:p>
            <a:endParaRPr lang="zh-CN" altLang="en-US"/>
          </a:p>
          <a:p>
            <a:r>
              <a:rPr lang="zh-CN" altLang="en-US"/>
              <a:t>现在，同学们应该已经能够非常熟练的使用</a:t>
            </a:r>
            <a:r>
              <a:rPr lang="en-US" altLang="zh-CN"/>
              <a:t>Statement</a:t>
            </a:r>
            <a:r>
              <a:rPr lang="zh-CN" altLang="en-US"/>
              <a:t>进行数据库的增、删、改、查的操作</a:t>
            </a:r>
          </a:p>
        </p:txBody>
      </p:sp>
    </p:spTree>
    <p:extLst>
      <p:ext uri="{BB962C8B-B14F-4D97-AF65-F5344CB8AC3E}">
        <p14:creationId xmlns:p14="http://schemas.microsoft.com/office/powerpoint/2010/main" val="7248174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zh-CN" altLang="en-US" dirty="0"/>
              <a:t>数据库简介</a:t>
            </a:r>
          </a:p>
        </p:txBody>
      </p:sp>
      <p:sp>
        <p:nvSpPr>
          <p:cNvPr id="6147" name="Rectangle 3"/>
          <p:cNvSpPr>
            <a:spLocks noGrp="1"/>
          </p:cNvSpPr>
          <p:nvPr>
            <p:ph idx="1"/>
          </p:nvPr>
        </p:nvSpPr>
        <p:spPr/>
        <p:txBody>
          <a:bodyPr/>
          <a:lstStyle/>
          <a:p>
            <a:r>
              <a:rPr lang="zh-CN" altLang="en-US" dirty="0"/>
              <a:t>当我们提到“数据库”的时候有以下几种含义：</a:t>
            </a:r>
            <a:endParaRPr lang="en-US" altLang="zh-CN" dirty="0"/>
          </a:p>
          <a:p>
            <a:pPr lvl="1"/>
            <a:r>
              <a:rPr lang="zh-CN" altLang="en-US" dirty="0"/>
              <a:t>数据库服务器：硬件</a:t>
            </a:r>
            <a:endParaRPr lang="en-US" altLang="zh-CN" dirty="0"/>
          </a:p>
          <a:p>
            <a:pPr lvl="1"/>
            <a:r>
              <a:rPr lang="zh-CN" altLang="en-US" dirty="0"/>
              <a:t>数据库服务：软件</a:t>
            </a:r>
            <a:endParaRPr lang="en-US" altLang="zh-CN" dirty="0"/>
          </a:p>
          <a:p>
            <a:pPr lvl="1"/>
            <a:r>
              <a:rPr lang="zh-CN" altLang="en-US" dirty="0"/>
              <a:t>数据库客户端：软件</a:t>
            </a:r>
            <a:endParaRPr lang="en-US" altLang="zh-CN" dirty="0"/>
          </a:p>
          <a:p>
            <a:pPr lvl="2"/>
            <a:r>
              <a:rPr lang="zh-CN" altLang="en-US" dirty="0"/>
              <a:t>命令行：</a:t>
            </a:r>
            <a:r>
              <a:rPr lang="en-US" altLang="zh-CN" dirty="0" err="1"/>
              <a:t>sql</a:t>
            </a:r>
            <a:r>
              <a:rPr lang="zh-CN" altLang="en-US" dirty="0"/>
              <a:t>语句</a:t>
            </a:r>
            <a:endParaRPr lang="en-US" altLang="zh-CN" dirty="0"/>
          </a:p>
          <a:p>
            <a:pPr lvl="2"/>
            <a:r>
              <a:rPr lang="zh-CN" altLang="en-US" dirty="0"/>
              <a:t>客户端软件：不是唯一的</a:t>
            </a:r>
            <a:endParaRPr lang="en-US" altLang="zh-CN" dirty="0"/>
          </a:p>
          <a:p>
            <a:pPr lvl="2"/>
            <a:r>
              <a:rPr lang="zh-CN" altLang="en-US" dirty="0"/>
              <a:t>自开发的软件：我们自己写的软件</a:t>
            </a:r>
            <a:endParaRPr lang="en-US" altLang="zh-CN" dirty="0"/>
          </a:p>
          <a:p>
            <a:pPr lvl="1"/>
            <a:r>
              <a:rPr lang="zh-CN" altLang="en-US" dirty="0"/>
              <a:t>数据库的名字：一般代表某一个应用程序</a:t>
            </a:r>
          </a:p>
        </p:txBody>
      </p:sp>
    </p:spTree>
    <p:extLst>
      <p:ext uri="{BB962C8B-B14F-4D97-AF65-F5344CB8AC3E}">
        <p14:creationId xmlns:p14="http://schemas.microsoft.com/office/powerpoint/2010/main" val="31079976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a:t>PreparedStatement</a:t>
            </a:r>
            <a:r>
              <a:rPr lang="en-US" altLang="zh-CN" dirty="0"/>
              <a:t/>
            </a:r>
            <a:br>
              <a:rPr lang="en-US" altLang="zh-CN" dirty="0"/>
            </a:br>
            <a:r>
              <a:rPr lang="zh-CN" altLang="en-US" dirty="0"/>
              <a:t>　　　　　　　　　</a:t>
            </a:r>
            <a:endParaRPr lang="zh-CN" altLang="en-US" dirty="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err="1"/>
              <a:t>PreparedStatement</a:t>
            </a:r>
            <a:r>
              <a:rPr lang="zh-CN" altLang="zh-CN" dirty="0"/>
              <a:t>类：是</a:t>
            </a:r>
            <a:r>
              <a:rPr lang="en-US" altLang="zh-CN" dirty="0"/>
              <a:t>Statement</a:t>
            </a:r>
            <a:r>
              <a:rPr lang="zh-CN" altLang="zh-CN" dirty="0"/>
              <a:t>的子接口</a:t>
            </a:r>
            <a:endParaRPr lang="en-US" altLang="zh-CN" dirty="0"/>
          </a:p>
          <a:p>
            <a:r>
              <a:rPr lang="zh-CN" altLang="zh-CN" dirty="0"/>
              <a:t>用</a:t>
            </a:r>
            <a:r>
              <a:rPr lang="en-US" altLang="zh-CN" dirty="0" err="1"/>
              <a:t>PreparedStatement</a:t>
            </a:r>
            <a:r>
              <a:rPr lang="zh-CN" altLang="zh-CN" dirty="0"/>
              <a:t>类效率会更高。使用</a:t>
            </a:r>
            <a:r>
              <a:rPr lang="en-US" altLang="zh-CN" dirty="0" err="1"/>
              <a:t>PreparedStatement</a:t>
            </a:r>
            <a:r>
              <a:rPr lang="zh-CN" altLang="zh-CN" dirty="0"/>
              <a:t>有很多优势，总结如下：</a:t>
            </a:r>
          </a:p>
          <a:p>
            <a:pPr lvl="1"/>
            <a:r>
              <a:rPr lang="zh-CN" altLang="zh-CN" dirty="0"/>
              <a:t>防止</a:t>
            </a:r>
            <a:r>
              <a:rPr lang="en-US" altLang="zh-CN" dirty="0"/>
              <a:t>SQL</a:t>
            </a:r>
            <a:r>
              <a:rPr lang="zh-CN" altLang="zh-CN" dirty="0"/>
              <a:t>注入攻击</a:t>
            </a:r>
            <a:r>
              <a:rPr lang="en-US" altLang="zh-CN" dirty="0"/>
              <a:t>(</a:t>
            </a:r>
            <a:r>
              <a:rPr lang="zh-CN" altLang="zh-CN" dirty="0"/>
              <a:t>使用占位符“</a:t>
            </a:r>
            <a:r>
              <a:rPr lang="en-US" altLang="zh-CN" dirty="0"/>
              <a:t>?</a:t>
            </a:r>
            <a:r>
              <a:rPr lang="zh-CN" altLang="zh-CN" dirty="0"/>
              <a:t>”</a:t>
            </a:r>
            <a:r>
              <a:rPr lang="en-US" altLang="zh-CN" dirty="0"/>
              <a:t>)</a:t>
            </a:r>
            <a:r>
              <a:rPr lang="zh-CN" altLang="zh-CN" dirty="0"/>
              <a:t>。</a:t>
            </a:r>
          </a:p>
          <a:p>
            <a:pPr lvl="1"/>
            <a:r>
              <a:rPr lang="zh-CN" altLang="zh-CN" dirty="0"/>
              <a:t>提高</a:t>
            </a:r>
            <a:r>
              <a:rPr lang="en-US" altLang="zh-CN" dirty="0"/>
              <a:t>SQL</a:t>
            </a:r>
            <a:r>
              <a:rPr lang="zh-CN" altLang="zh-CN" dirty="0"/>
              <a:t>的执行性能</a:t>
            </a:r>
            <a:r>
              <a:rPr lang="en-US" altLang="zh-CN" dirty="0"/>
              <a:t>(</a:t>
            </a:r>
            <a:r>
              <a:rPr lang="zh-CN" altLang="zh-CN" dirty="0"/>
              <a:t>在执行之前有预处理</a:t>
            </a:r>
            <a:r>
              <a:rPr lang="en-US" altLang="zh-CN" dirty="0"/>
              <a:t>)</a:t>
            </a:r>
            <a:r>
              <a:rPr lang="zh-CN" altLang="zh-CN" dirty="0"/>
              <a:t>。</a:t>
            </a:r>
          </a:p>
          <a:p>
            <a:pPr lvl="1"/>
            <a:r>
              <a:rPr lang="zh-CN" altLang="zh-CN" dirty="0"/>
              <a:t>避免使用</a:t>
            </a:r>
            <a:r>
              <a:rPr lang="en-US" altLang="zh-CN" dirty="0"/>
              <a:t>SQL</a:t>
            </a:r>
            <a:r>
              <a:rPr lang="zh-CN" altLang="zh-CN" dirty="0"/>
              <a:t>方言提高</a:t>
            </a:r>
            <a:r>
              <a:rPr lang="en-US" altLang="zh-CN" dirty="0"/>
              <a:t>JDBC</a:t>
            </a:r>
            <a:r>
              <a:rPr lang="zh-CN" altLang="zh-CN" dirty="0"/>
              <a:t>中有关</a:t>
            </a:r>
            <a:r>
              <a:rPr lang="en-US" altLang="zh-CN" dirty="0"/>
              <a:t>SQL</a:t>
            </a:r>
            <a:r>
              <a:rPr lang="zh-CN" altLang="zh-CN" dirty="0"/>
              <a:t>代码的可读性。</a:t>
            </a:r>
          </a:p>
          <a:p>
            <a:r>
              <a:rPr lang="en-US" altLang="zh-CN" dirty="0" err="1"/>
              <a:t>PreparedStatement</a:t>
            </a:r>
            <a:r>
              <a:rPr lang="zh-CN" altLang="zh-CN" dirty="0"/>
              <a:t>实例要通过</a:t>
            </a:r>
            <a:r>
              <a:rPr lang="en-US" altLang="zh-CN" dirty="0"/>
              <a:t>Connection</a:t>
            </a:r>
            <a:r>
              <a:rPr lang="zh-CN" altLang="zh-CN" dirty="0"/>
              <a:t>对象调用</a:t>
            </a:r>
            <a:r>
              <a:rPr lang="en-US" altLang="zh-CN" dirty="0" err="1"/>
              <a:t>prepareStatement</a:t>
            </a:r>
            <a:r>
              <a:rPr lang="en-US" altLang="zh-CN" dirty="0"/>
              <a:t>(String </a:t>
            </a:r>
            <a:r>
              <a:rPr lang="en-US" altLang="zh-CN" dirty="0" err="1"/>
              <a:t>sql</a:t>
            </a:r>
            <a:r>
              <a:rPr lang="en-US" altLang="zh-CN" dirty="0"/>
              <a:t>)</a:t>
            </a:r>
            <a:r>
              <a:rPr lang="zh-CN" altLang="zh-CN" dirty="0"/>
              <a:t>方法获得</a:t>
            </a:r>
            <a:r>
              <a:rPr lang="zh-CN" altLang="en-US" dirty="0"/>
              <a:t>。</a:t>
            </a:r>
            <a:endParaRPr lang="zh-CN" altLang="zh-CN" dirty="0"/>
          </a:p>
        </p:txBody>
      </p:sp>
    </p:spTree>
    <p:extLst>
      <p:ext uri="{BB962C8B-B14F-4D97-AF65-F5344CB8AC3E}">
        <p14:creationId xmlns:p14="http://schemas.microsoft.com/office/powerpoint/2010/main" val="50205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err="1"/>
              <a:t>PreparedStatement</a:t>
            </a:r>
            <a:r>
              <a:rPr lang="en-US" altLang="zh-CN" dirty="0"/>
              <a:t/>
            </a:r>
            <a:br>
              <a:rPr lang="en-US" altLang="zh-CN" dirty="0"/>
            </a:br>
            <a:r>
              <a:rPr lang="zh-CN" altLang="en-US" dirty="0"/>
              <a:t>　　　　　　　　　</a:t>
            </a:r>
            <a:endParaRPr lang="zh-CN" altLang="en-US" dirty="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err="1"/>
              <a:t>PreparedStateme</a:t>
            </a:r>
            <a:r>
              <a:rPr lang="zh-CN" altLang="zh-CN" dirty="0"/>
              <a:t>中常用的一些方法</a:t>
            </a:r>
            <a:r>
              <a:rPr lang="zh-CN" altLang="en-US" dirty="0"/>
              <a:t>：</a:t>
            </a:r>
            <a:endParaRPr lang="zh-CN" altLang="zh-CN" dirty="0"/>
          </a:p>
          <a:p>
            <a:pPr lvl="1"/>
            <a:r>
              <a:rPr lang="en-US" altLang="zh-CN" dirty="0"/>
              <a:t>public </a:t>
            </a:r>
            <a:r>
              <a:rPr lang="en-US" altLang="zh-CN" dirty="0" err="1"/>
              <a:t>ResultSetMetaData</a:t>
            </a:r>
            <a:r>
              <a:rPr lang="en-US" altLang="zh-CN" dirty="0"/>
              <a:t> </a:t>
            </a:r>
            <a:r>
              <a:rPr lang="en-US" altLang="zh-CN" dirty="0" err="1"/>
              <a:t>getMetaData</a:t>
            </a:r>
            <a:r>
              <a:rPr lang="en-US" altLang="zh-CN" dirty="0"/>
              <a:t>()</a:t>
            </a:r>
            <a:endParaRPr lang="zh-CN" altLang="zh-CN" dirty="0"/>
          </a:p>
          <a:p>
            <a:pPr lvl="1"/>
            <a:r>
              <a:rPr lang="en-US" altLang="zh-CN" dirty="0"/>
              <a:t>public void </a:t>
            </a:r>
            <a:r>
              <a:rPr lang="en-US" altLang="zh-CN" dirty="0" err="1"/>
              <a:t>setInt</a:t>
            </a:r>
            <a:r>
              <a:rPr lang="en-US" altLang="zh-CN" dirty="0"/>
              <a:t>(</a:t>
            </a:r>
            <a:r>
              <a:rPr lang="en-US" altLang="zh-CN" dirty="0" err="1"/>
              <a:t>int</a:t>
            </a:r>
            <a:r>
              <a:rPr lang="en-US" altLang="zh-CN" dirty="0"/>
              <a:t> </a:t>
            </a:r>
            <a:r>
              <a:rPr lang="en-US" altLang="zh-CN" dirty="0" err="1"/>
              <a:t>parameterIndex</a:t>
            </a:r>
            <a:r>
              <a:rPr lang="en-US" altLang="zh-CN" dirty="0"/>
              <a:t>, </a:t>
            </a:r>
            <a:r>
              <a:rPr lang="en-US" altLang="zh-CN" dirty="0" err="1"/>
              <a:t>int</a:t>
            </a:r>
            <a:r>
              <a:rPr lang="en-US" altLang="zh-CN" dirty="0"/>
              <a:t> x)</a:t>
            </a:r>
            <a:endParaRPr lang="zh-CN" altLang="zh-CN" dirty="0"/>
          </a:p>
          <a:p>
            <a:pPr lvl="1"/>
            <a:r>
              <a:rPr lang="en-US" altLang="zh-CN" dirty="0"/>
              <a:t>public void </a:t>
            </a:r>
            <a:r>
              <a:rPr lang="en-US" altLang="zh-CN" dirty="0" err="1"/>
              <a:t>setFloat</a:t>
            </a:r>
            <a:r>
              <a:rPr lang="en-US" altLang="zh-CN" dirty="0"/>
              <a:t>(</a:t>
            </a:r>
            <a:r>
              <a:rPr lang="en-US" altLang="zh-CN" dirty="0" err="1"/>
              <a:t>int</a:t>
            </a:r>
            <a:r>
              <a:rPr lang="en-US" altLang="zh-CN" dirty="0"/>
              <a:t> </a:t>
            </a:r>
            <a:r>
              <a:rPr lang="en-US" altLang="zh-CN" dirty="0" err="1"/>
              <a:t>parameterIndex</a:t>
            </a:r>
            <a:r>
              <a:rPr lang="en-US" altLang="zh-CN" dirty="0"/>
              <a:t>, float x)</a:t>
            </a:r>
            <a:endParaRPr lang="zh-CN" altLang="zh-CN" dirty="0"/>
          </a:p>
          <a:p>
            <a:pPr lvl="1"/>
            <a:r>
              <a:rPr lang="en-US" altLang="zh-CN" dirty="0"/>
              <a:t>public void </a:t>
            </a:r>
            <a:r>
              <a:rPr lang="en-US" altLang="zh-CN" dirty="0" err="1"/>
              <a:t>setString</a:t>
            </a:r>
            <a:r>
              <a:rPr lang="en-US" altLang="zh-CN" dirty="0"/>
              <a:t>(</a:t>
            </a:r>
            <a:r>
              <a:rPr lang="en-US" altLang="zh-CN" dirty="0" err="1"/>
              <a:t>int</a:t>
            </a:r>
            <a:r>
              <a:rPr lang="en-US" altLang="zh-CN" dirty="0"/>
              <a:t> </a:t>
            </a:r>
            <a:r>
              <a:rPr lang="en-US" altLang="zh-CN" dirty="0" err="1"/>
              <a:t>parameterIndex</a:t>
            </a:r>
            <a:r>
              <a:rPr lang="en-US" altLang="zh-CN" dirty="0"/>
              <a:t>, String x)</a:t>
            </a:r>
            <a:endParaRPr lang="zh-CN" altLang="zh-CN" dirty="0"/>
          </a:p>
          <a:p>
            <a:pPr lvl="1"/>
            <a:r>
              <a:rPr lang="en-US" altLang="zh-CN" dirty="0"/>
              <a:t>public void </a:t>
            </a:r>
            <a:r>
              <a:rPr lang="en-US" altLang="zh-CN" dirty="0" err="1"/>
              <a:t>setDate</a:t>
            </a:r>
            <a:r>
              <a:rPr lang="en-US" altLang="zh-CN" dirty="0"/>
              <a:t>(</a:t>
            </a:r>
            <a:r>
              <a:rPr lang="en-US" altLang="zh-CN" dirty="0" err="1"/>
              <a:t>int</a:t>
            </a:r>
            <a:r>
              <a:rPr lang="en-US" altLang="zh-CN" dirty="0"/>
              <a:t> </a:t>
            </a:r>
            <a:r>
              <a:rPr lang="en-US" altLang="zh-CN" dirty="0" err="1"/>
              <a:t>parameterIndex</a:t>
            </a:r>
            <a:r>
              <a:rPr lang="en-US" altLang="zh-CN" dirty="0"/>
              <a:t>, Date x)</a:t>
            </a:r>
            <a:endParaRPr lang="zh-CN" altLang="zh-CN" dirty="0"/>
          </a:p>
        </p:txBody>
      </p:sp>
    </p:spTree>
    <p:extLst>
      <p:ext uri="{BB962C8B-B14F-4D97-AF65-F5344CB8AC3E}">
        <p14:creationId xmlns:p14="http://schemas.microsoft.com/office/powerpoint/2010/main" val="2989032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a:t>PreparedStatement</a:t>
            </a:r>
            <a:r>
              <a:rPr lang="zh-CN" altLang="en-US"/>
              <a:t>示例</a:t>
            </a:r>
          </a:p>
        </p:txBody>
      </p:sp>
      <p:sp>
        <p:nvSpPr>
          <p:cNvPr id="22531" name="Rectangle 3"/>
          <p:cNvSpPr>
            <a:spLocks noGrp="1"/>
          </p:cNvSpPr>
          <p:nvPr>
            <p:ph idx="1"/>
          </p:nvPr>
        </p:nvSpPr>
        <p:spPr/>
        <p:txBody>
          <a:bodyPr/>
          <a:lstStyle/>
          <a:p>
            <a:r>
              <a:rPr lang="zh-CN" altLang="en-US"/>
              <a:t>在实际的项目里，往往会要求使用</a:t>
            </a:r>
            <a:r>
              <a:rPr lang="en-US" altLang="zh-CN"/>
              <a:t>PreparedStatement</a:t>
            </a:r>
            <a:r>
              <a:rPr lang="zh-CN" altLang="en-US"/>
              <a:t>，而不是</a:t>
            </a:r>
            <a:r>
              <a:rPr lang="en-US" altLang="zh-CN"/>
              <a:t>Statement</a:t>
            </a:r>
          </a:p>
          <a:p>
            <a:r>
              <a:rPr lang="zh-CN" altLang="en-US"/>
              <a:t>同学们自己应该把前面的示例通过这种方式实现，并熟练应用该方式</a:t>
            </a:r>
          </a:p>
        </p:txBody>
      </p:sp>
    </p:spTree>
    <p:extLst>
      <p:ext uri="{BB962C8B-B14F-4D97-AF65-F5344CB8AC3E}">
        <p14:creationId xmlns:p14="http://schemas.microsoft.com/office/powerpoint/2010/main" val="21301315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zh-CN"/>
              <a:t>CallableStatement</a:t>
            </a:r>
            <a:endParaRPr lang="zh-CN" altLang="en-US"/>
          </a:p>
        </p:txBody>
      </p:sp>
      <p:sp>
        <p:nvSpPr>
          <p:cNvPr id="23555" name="Rectangle 3"/>
          <p:cNvSpPr>
            <a:spLocks noGrp="1"/>
          </p:cNvSpPr>
          <p:nvPr>
            <p:ph idx="1"/>
          </p:nvPr>
        </p:nvSpPr>
        <p:spPr/>
        <p:txBody>
          <a:bodyPr/>
          <a:lstStyle/>
          <a:p>
            <a:r>
              <a:rPr lang="en-US" altLang="zh-CN"/>
              <a:t>CallableStatement</a:t>
            </a:r>
            <a:r>
              <a:rPr lang="zh-CN" altLang="en-US"/>
              <a:t>用于执行 </a:t>
            </a:r>
            <a:r>
              <a:rPr lang="en-US" altLang="zh-CN"/>
              <a:t>SQL </a:t>
            </a:r>
            <a:r>
              <a:rPr lang="zh-CN" altLang="en-US"/>
              <a:t>存储过程的接口</a:t>
            </a:r>
          </a:p>
          <a:p>
            <a:r>
              <a:rPr lang="en-US" altLang="zh-CN"/>
              <a:t>CallableStatement</a:t>
            </a:r>
            <a:r>
              <a:rPr lang="zh-CN" altLang="en-US"/>
              <a:t>继承了</a:t>
            </a:r>
            <a:r>
              <a:rPr lang="en-US" altLang="zh-CN"/>
              <a:t>PreparedStatement</a:t>
            </a:r>
            <a:r>
              <a:rPr lang="zh-CN" altLang="en-US"/>
              <a:t>接口，所以也继承了</a:t>
            </a:r>
            <a:r>
              <a:rPr lang="en-US" altLang="zh-CN"/>
              <a:t>PreparedStatement</a:t>
            </a:r>
            <a:r>
              <a:rPr lang="zh-CN" altLang="en-US"/>
              <a:t>的方法</a:t>
            </a:r>
          </a:p>
          <a:p>
            <a:pPr lvl="1"/>
            <a:endParaRPr lang="en-US" altLang="zh-CN"/>
          </a:p>
          <a:p>
            <a:pPr lvl="1"/>
            <a:r>
              <a:rPr lang="zh-CN" altLang="en-US"/>
              <a:t>在</a:t>
            </a:r>
            <a:r>
              <a:rPr lang="en-US" altLang="zh-CN"/>
              <a:t>Java</a:t>
            </a:r>
            <a:r>
              <a:rPr lang="zh-CN" altLang="en-US"/>
              <a:t>项目里，已经很少应用存储过程</a:t>
            </a:r>
          </a:p>
        </p:txBody>
      </p:sp>
    </p:spTree>
    <p:extLst>
      <p:ext uri="{BB962C8B-B14F-4D97-AF65-F5344CB8AC3E}">
        <p14:creationId xmlns:p14="http://schemas.microsoft.com/office/powerpoint/2010/main" val="60731065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ResultSet</a:t>
            </a:r>
            <a:endParaRPr lang="zh-CN" altLang="en-US" dirty="0"/>
          </a:p>
        </p:txBody>
      </p:sp>
      <p:sp>
        <p:nvSpPr>
          <p:cNvPr id="3" name="内容占位符 2"/>
          <p:cNvSpPr>
            <a:spLocks noGrp="1"/>
          </p:cNvSpPr>
          <p:nvPr>
            <p:ph idx="1"/>
          </p:nvPr>
        </p:nvSpPr>
        <p:spPr/>
        <p:txBody>
          <a:bodyPr/>
          <a:lstStyle/>
          <a:p>
            <a:r>
              <a:rPr lang="en-US" altLang="zh-CN" dirty="0" err="1"/>
              <a:t>ResultSet</a:t>
            </a:r>
            <a:r>
              <a:rPr lang="zh-CN" altLang="en-US" dirty="0"/>
              <a:t>表示数据库结果集的数据表，通常通过执行查询数据库的语句生成</a:t>
            </a:r>
            <a:endParaRPr lang="zh-CN" altLang="en-US" sz="2000" dirty="0"/>
          </a:p>
          <a:p>
            <a:r>
              <a:rPr lang="en-US" altLang="zh-CN" dirty="0" err="1"/>
              <a:t>ResultSet</a:t>
            </a:r>
            <a:r>
              <a:rPr lang="zh-CN" altLang="en-US" dirty="0"/>
              <a:t>对象具有指向其当前数据行的光标</a:t>
            </a:r>
            <a:endParaRPr lang="zh-CN" altLang="en-US" sz="2000" dirty="0"/>
          </a:p>
          <a:p>
            <a:r>
              <a:rPr lang="en-US" altLang="zh-CN" dirty="0" err="1"/>
              <a:t>ResultSet</a:t>
            </a:r>
            <a:r>
              <a:rPr lang="zh-CN" altLang="en-US" dirty="0"/>
              <a:t>类常用方法：</a:t>
            </a:r>
            <a:endParaRPr lang="en-US" altLang="zh-CN" dirty="0"/>
          </a:p>
          <a:p>
            <a:pPr lvl="1"/>
            <a:r>
              <a:rPr lang="en-US" altLang="zh-CN" dirty="0" smtClean="0"/>
              <a:t>String </a:t>
            </a:r>
            <a:r>
              <a:rPr lang="en-US" altLang="zh-CN" dirty="0"/>
              <a:t>getString(int columnIndex)</a:t>
            </a:r>
            <a:r>
              <a:rPr lang="zh-CN" altLang="en-US" dirty="0"/>
              <a:t>：以 </a:t>
            </a:r>
            <a:r>
              <a:rPr lang="en-US" altLang="zh-CN" dirty="0"/>
              <a:t>Java </a:t>
            </a:r>
            <a:r>
              <a:rPr lang="zh-CN" altLang="en-US" dirty="0"/>
              <a:t>编程语言中 </a:t>
            </a:r>
            <a:r>
              <a:rPr lang="en-US" altLang="zh-CN" dirty="0"/>
              <a:t>String </a:t>
            </a:r>
            <a:r>
              <a:rPr lang="zh-CN" altLang="en-US" dirty="0"/>
              <a:t>的形式获取此 </a:t>
            </a:r>
            <a:r>
              <a:rPr lang="en-US" altLang="zh-CN" dirty="0" err="1"/>
              <a:t>ResultSet</a:t>
            </a:r>
            <a:r>
              <a:rPr lang="en-US" altLang="zh-CN" dirty="0"/>
              <a:t> </a:t>
            </a:r>
            <a:r>
              <a:rPr lang="zh-CN" altLang="en-US" dirty="0"/>
              <a:t>对象的当前行中指定列的</a:t>
            </a:r>
            <a:r>
              <a:rPr lang="zh-CN" altLang="en-US" dirty="0" smtClean="0"/>
              <a:t>值</a:t>
            </a:r>
            <a:endParaRPr lang="zh-CN" altLang="en-US" dirty="0"/>
          </a:p>
        </p:txBody>
      </p:sp>
      <p:sp>
        <p:nvSpPr>
          <p:cNvPr id="6" name="TextBox 5"/>
          <p:cNvSpPr txBox="1"/>
          <p:nvPr/>
        </p:nvSpPr>
        <p:spPr>
          <a:xfrm>
            <a:off x="3071664" y="5430907"/>
            <a:ext cx="5442247" cy="1015663"/>
          </a:xfrm>
          <a:prstGeom prst="rect">
            <a:avLst/>
          </a:prstGeom>
          <a:noFill/>
        </p:spPr>
        <p:txBody>
          <a:bodyPr wrap="square" rtlCol="0">
            <a:spAutoFit/>
          </a:bodyPr>
          <a:lstStyle/>
          <a:p>
            <a:r>
              <a:rPr lang="en-US" altLang="zh-CN" b="1" dirty="0"/>
              <a:t>while (</a:t>
            </a:r>
            <a:r>
              <a:rPr lang="en-US" altLang="zh-CN" b="1" dirty="0" err="1"/>
              <a:t>rs.next</a:t>
            </a:r>
            <a:r>
              <a:rPr lang="en-US" altLang="zh-CN" b="1" dirty="0"/>
              <a:t>()) {</a:t>
            </a:r>
          </a:p>
          <a:p>
            <a:r>
              <a:rPr lang="en-US" altLang="zh-CN" dirty="0"/>
              <a:t>     </a:t>
            </a:r>
            <a:r>
              <a:rPr lang="en-US" altLang="zh-CN" dirty="0" err="1"/>
              <a:t>System.</a:t>
            </a:r>
            <a:r>
              <a:rPr lang="en-US" altLang="zh-CN" i="1" dirty="0" err="1"/>
              <a:t>out.println</a:t>
            </a:r>
            <a:r>
              <a:rPr lang="en-US" altLang="zh-CN" i="1" dirty="0"/>
              <a:t>(</a:t>
            </a:r>
            <a:r>
              <a:rPr lang="en-US" altLang="zh-CN" i="1" dirty="0" err="1"/>
              <a:t>rs.getString</a:t>
            </a:r>
            <a:r>
              <a:rPr lang="en-US" altLang="zh-CN" i="1" dirty="0"/>
              <a:t>("name"));</a:t>
            </a:r>
          </a:p>
          <a:p>
            <a:r>
              <a:rPr lang="en-US" altLang="zh-CN" dirty="0"/>
              <a:t>}</a:t>
            </a:r>
            <a:endParaRPr lang="en-US" altLang="zh-CN" i="1" dirty="0"/>
          </a:p>
        </p:txBody>
      </p:sp>
    </p:spTree>
    <p:extLst>
      <p:ext uri="{BB962C8B-B14F-4D97-AF65-F5344CB8AC3E}">
        <p14:creationId xmlns:p14="http://schemas.microsoft.com/office/powerpoint/2010/main" val="3524240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zh-CN"/>
              <a:t>ResultSet</a:t>
            </a:r>
            <a:r>
              <a:rPr lang="zh-CN" altLang="en-US"/>
              <a:t>常用方法</a:t>
            </a:r>
          </a:p>
        </p:txBody>
      </p:sp>
      <p:sp>
        <p:nvSpPr>
          <p:cNvPr id="26627" name="Rectangle 3"/>
          <p:cNvSpPr>
            <a:spLocks noGrp="1"/>
          </p:cNvSpPr>
          <p:nvPr>
            <p:ph idx="1"/>
          </p:nvPr>
        </p:nvSpPr>
        <p:spPr/>
        <p:txBody>
          <a:bodyPr/>
          <a:lstStyle/>
          <a:p>
            <a:pPr lvl="1"/>
            <a:r>
              <a:rPr lang="en-US" altLang="zh-CN" dirty="0"/>
              <a:t>boolean next()</a:t>
            </a:r>
            <a:r>
              <a:rPr lang="zh-CN" altLang="en-US" dirty="0"/>
              <a:t>：将光标从当前位置向前移一行。当调用 </a:t>
            </a:r>
            <a:r>
              <a:rPr lang="en-US" altLang="zh-CN" dirty="0"/>
              <a:t>next </a:t>
            </a:r>
            <a:r>
              <a:rPr lang="zh-CN" altLang="en-US" dirty="0"/>
              <a:t>方法返回 </a:t>
            </a:r>
            <a:r>
              <a:rPr lang="en-US" altLang="zh-CN" dirty="0"/>
              <a:t>false </a:t>
            </a:r>
            <a:r>
              <a:rPr lang="zh-CN" altLang="en-US" dirty="0"/>
              <a:t>时，光标位于最后一行的后面</a:t>
            </a:r>
            <a:endParaRPr lang="en-US" altLang="zh-CN" dirty="0"/>
          </a:p>
          <a:p>
            <a:pPr lvl="1"/>
            <a:r>
              <a:rPr lang="en-US" altLang="zh-CN" dirty="0" smtClean="0"/>
              <a:t>int </a:t>
            </a:r>
            <a:r>
              <a:rPr lang="en-US" altLang="zh-CN" dirty="0"/>
              <a:t>getInt(String columnIndex)</a:t>
            </a:r>
            <a:r>
              <a:rPr lang="zh-CN" altLang="en-US" dirty="0"/>
              <a:t>：以 </a:t>
            </a:r>
            <a:r>
              <a:rPr lang="en-US" altLang="zh-CN" dirty="0"/>
              <a:t>Java </a:t>
            </a:r>
            <a:r>
              <a:rPr lang="zh-CN" altLang="en-US" dirty="0"/>
              <a:t>编程语言中 </a:t>
            </a:r>
            <a:r>
              <a:rPr lang="en-US" altLang="zh-CN" dirty="0"/>
              <a:t>int </a:t>
            </a:r>
            <a:r>
              <a:rPr lang="zh-CN" altLang="en-US" dirty="0"/>
              <a:t>的形式获取此 </a:t>
            </a:r>
            <a:r>
              <a:rPr lang="en-US" altLang="zh-CN" dirty="0"/>
              <a:t>ResultSet </a:t>
            </a:r>
            <a:r>
              <a:rPr lang="zh-CN" altLang="en-US" dirty="0"/>
              <a:t>对象的当前行中指定列的值。</a:t>
            </a:r>
          </a:p>
          <a:p>
            <a:pPr lvl="1"/>
            <a:r>
              <a:rPr lang="en-US" altLang="zh-CN" dirty="0" smtClean="0"/>
              <a:t>next</a:t>
            </a:r>
            <a:r>
              <a:rPr lang="zh-CN" altLang="en-US" dirty="0"/>
              <a:t>：将光标从当前位置向前移一行</a:t>
            </a:r>
          </a:p>
          <a:p>
            <a:pPr lvl="1"/>
            <a:r>
              <a:rPr lang="en-US" altLang="zh-CN" dirty="0" err="1"/>
              <a:t>getXXX</a:t>
            </a:r>
            <a:r>
              <a:rPr lang="zh-CN" altLang="en-US" dirty="0"/>
              <a:t>：以某种对象的形式获取指定 </a:t>
            </a:r>
            <a:r>
              <a:rPr lang="en-US" altLang="zh-CN" dirty="0"/>
              <a:t>JDBC </a:t>
            </a:r>
            <a:r>
              <a:rPr lang="zh-CN" altLang="en-US" dirty="0"/>
              <a:t>该类型参数的值</a:t>
            </a:r>
          </a:p>
          <a:p>
            <a:pPr lvl="1"/>
            <a:r>
              <a:rPr lang="en-US" altLang="zh-CN" dirty="0"/>
              <a:t>absolute</a:t>
            </a:r>
            <a:r>
              <a:rPr lang="zh-CN" altLang="en-US" dirty="0"/>
              <a:t>：将光标移动到此 </a:t>
            </a:r>
            <a:r>
              <a:rPr lang="en-US" altLang="zh-CN" dirty="0" err="1"/>
              <a:t>ResultSet</a:t>
            </a:r>
            <a:r>
              <a:rPr lang="en-US" altLang="zh-CN" dirty="0"/>
              <a:t> </a:t>
            </a:r>
            <a:r>
              <a:rPr lang="zh-CN" altLang="en-US" dirty="0"/>
              <a:t>对象的给定行编号</a:t>
            </a:r>
          </a:p>
          <a:p>
            <a:pPr lvl="1"/>
            <a:r>
              <a:rPr lang="en-US" altLang="zh-CN" dirty="0" err="1"/>
              <a:t>afterLast</a:t>
            </a:r>
            <a:r>
              <a:rPr lang="zh-CN" altLang="en-US" dirty="0"/>
              <a:t>：将光标移动到此 </a:t>
            </a:r>
            <a:r>
              <a:rPr lang="en-US" altLang="zh-CN" dirty="0" err="1"/>
              <a:t>ResultSet</a:t>
            </a:r>
            <a:r>
              <a:rPr lang="en-US" altLang="zh-CN" dirty="0"/>
              <a:t> </a:t>
            </a:r>
            <a:r>
              <a:rPr lang="zh-CN" altLang="en-US" dirty="0"/>
              <a:t>对象的末尾，正好位于最后一行之后</a:t>
            </a:r>
          </a:p>
          <a:p>
            <a:pPr lvl="1"/>
            <a:r>
              <a:rPr lang="en-US" altLang="zh-CN" dirty="0" err="1"/>
              <a:t>beforeFirst</a:t>
            </a:r>
            <a:r>
              <a:rPr lang="zh-CN" altLang="en-US" dirty="0"/>
              <a:t>：将光标移动到此 </a:t>
            </a:r>
            <a:r>
              <a:rPr lang="en-US" altLang="zh-CN" dirty="0" err="1"/>
              <a:t>ResultSet</a:t>
            </a:r>
            <a:r>
              <a:rPr lang="en-US" altLang="zh-CN" dirty="0"/>
              <a:t> </a:t>
            </a:r>
            <a:r>
              <a:rPr lang="zh-CN" altLang="en-US" dirty="0"/>
              <a:t>对象的开头，正好位于第一行</a:t>
            </a:r>
            <a:r>
              <a:rPr lang="zh-CN" altLang="en-US" dirty="0" smtClean="0"/>
              <a:t>之前</a:t>
            </a:r>
            <a:endParaRPr lang="zh-CN" altLang="en-US" dirty="0"/>
          </a:p>
        </p:txBody>
      </p:sp>
    </p:spTree>
    <p:extLst>
      <p:ext uri="{BB962C8B-B14F-4D97-AF65-F5344CB8AC3E}">
        <p14:creationId xmlns:p14="http://schemas.microsoft.com/office/powerpoint/2010/main" val="359997343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zh-CN"/>
              <a:t>ResultSet</a:t>
            </a:r>
            <a:r>
              <a:rPr lang="zh-CN" altLang="en-US"/>
              <a:t>常用方法</a:t>
            </a:r>
          </a:p>
        </p:txBody>
      </p:sp>
      <p:sp>
        <p:nvSpPr>
          <p:cNvPr id="26627" name="Rectangle 3"/>
          <p:cNvSpPr>
            <a:spLocks noGrp="1"/>
          </p:cNvSpPr>
          <p:nvPr>
            <p:ph idx="1"/>
          </p:nvPr>
        </p:nvSpPr>
        <p:spPr/>
        <p:txBody>
          <a:bodyPr/>
          <a:lstStyle/>
          <a:p>
            <a:pPr lvl="1"/>
            <a:r>
              <a:rPr lang="en-US" altLang="zh-CN" dirty="0" smtClean="0"/>
              <a:t>close</a:t>
            </a:r>
            <a:r>
              <a:rPr lang="zh-CN" altLang="en-US" dirty="0"/>
              <a:t>：立即释放此 </a:t>
            </a:r>
            <a:r>
              <a:rPr lang="en-US" altLang="zh-CN" dirty="0"/>
              <a:t>ResultSet </a:t>
            </a:r>
            <a:r>
              <a:rPr lang="zh-CN" altLang="en-US" dirty="0"/>
              <a:t>对象的数据库和 </a:t>
            </a:r>
            <a:r>
              <a:rPr lang="en-US" altLang="zh-CN" dirty="0"/>
              <a:t>JDBC </a:t>
            </a:r>
            <a:r>
              <a:rPr lang="zh-CN" altLang="en-US" dirty="0"/>
              <a:t>资源，而不是等待该对象自动关闭时发生此操作</a:t>
            </a:r>
          </a:p>
          <a:p>
            <a:pPr lvl="1"/>
            <a:r>
              <a:rPr lang="en-US" altLang="zh-CN" dirty="0"/>
              <a:t>first</a:t>
            </a:r>
            <a:r>
              <a:rPr lang="zh-CN" altLang="en-US" dirty="0"/>
              <a:t>：将光标移动到此 </a:t>
            </a:r>
            <a:r>
              <a:rPr lang="en-US" altLang="zh-CN" dirty="0"/>
              <a:t>ResultSet </a:t>
            </a:r>
            <a:r>
              <a:rPr lang="zh-CN" altLang="en-US" dirty="0"/>
              <a:t>对象的第一行</a:t>
            </a:r>
          </a:p>
          <a:p>
            <a:pPr lvl="1"/>
            <a:r>
              <a:rPr lang="en-US" altLang="zh-CN" dirty="0" smtClean="0"/>
              <a:t>getRow</a:t>
            </a:r>
            <a:r>
              <a:rPr lang="zh-CN" altLang="en-US" dirty="0"/>
              <a:t>：获取当前行编号</a:t>
            </a:r>
          </a:p>
          <a:p>
            <a:pPr lvl="1"/>
            <a:r>
              <a:rPr lang="en-US" altLang="zh-CN" dirty="0" err="1"/>
              <a:t>isFirst</a:t>
            </a:r>
            <a:r>
              <a:rPr lang="zh-CN" altLang="en-US" dirty="0"/>
              <a:t>：获取光标是否位于此 </a:t>
            </a:r>
            <a:r>
              <a:rPr lang="en-US" altLang="zh-CN" dirty="0" err="1"/>
              <a:t>ResultSet</a:t>
            </a:r>
            <a:r>
              <a:rPr lang="en-US" altLang="zh-CN" dirty="0"/>
              <a:t> </a:t>
            </a:r>
            <a:r>
              <a:rPr lang="zh-CN" altLang="en-US" dirty="0"/>
              <a:t>对象的第一行</a:t>
            </a:r>
          </a:p>
          <a:p>
            <a:pPr lvl="1"/>
            <a:r>
              <a:rPr lang="en-US" altLang="zh-CN" dirty="0" err="1"/>
              <a:t>isLast</a:t>
            </a:r>
            <a:r>
              <a:rPr lang="zh-CN" altLang="en-US" dirty="0"/>
              <a:t>：获取光标是否位于此 </a:t>
            </a:r>
            <a:r>
              <a:rPr lang="en-US" altLang="zh-CN" dirty="0" err="1"/>
              <a:t>ResultSet</a:t>
            </a:r>
            <a:r>
              <a:rPr lang="en-US" altLang="zh-CN" dirty="0"/>
              <a:t> </a:t>
            </a:r>
            <a:r>
              <a:rPr lang="zh-CN" altLang="en-US" dirty="0"/>
              <a:t>对象的最后一行</a:t>
            </a:r>
          </a:p>
          <a:p>
            <a:pPr lvl="1"/>
            <a:r>
              <a:rPr lang="en-US" altLang="zh-CN" dirty="0"/>
              <a:t>last</a:t>
            </a:r>
            <a:r>
              <a:rPr lang="zh-CN" altLang="en-US" dirty="0"/>
              <a:t>：将光标移动到此 </a:t>
            </a:r>
            <a:r>
              <a:rPr lang="en-US" altLang="zh-CN" dirty="0" err="1"/>
              <a:t>ResultSet</a:t>
            </a:r>
            <a:r>
              <a:rPr lang="en-US" altLang="zh-CN" dirty="0"/>
              <a:t> </a:t>
            </a:r>
            <a:r>
              <a:rPr lang="zh-CN" altLang="en-US" dirty="0"/>
              <a:t>对象的最后一行</a:t>
            </a:r>
          </a:p>
          <a:p>
            <a:pPr lvl="1"/>
            <a:r>
              <a:rPr lang="en-US" altLang="zh-CN" dirty="0"/>
              <a:t>previous</a:t>
            </a:r>
            <a:r>
              <a:rPr lang="zh-CN" altLang="en-US" dirty="0"/>
              <a:t>：将光标移动到此 </a:t>
            </a:r>
            <a:r>
              <a:rPr lang="en-US" altLang="zh-CN" dirty="0" err="1"/>
              <a:t>ResultSet</a:t>
            </a:r>
            <a:r>
              <a:rPr lang="en-US" altLang="zh-CN" dirty="0"/>
              <a:t> </a:t>
            </a:r>
            <a:r>
              <a:rPr lang="zh-CN" altLang="en-US" dirty="0"/>
              <a:t>对象的上一行</a:t>
            </a:r>
          </a:p>
        </p:txBody>
      </p:sp>
    </p:spTree>
    <p:extLst>
      <p:ext uri="{BB962C8B-B14F-4D97-AF65-F5344CB8AC3E}">
        <p14:creationId xmlns:p14="http://schemas.microsoft.com/office/powerpoint/2010/main" val="278864370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zh-CN"/>
              <a:t>SQL</a:t>
            </a:r>
            <a:r>
              <a:rPr lang="zh-CN" altLang="en-US"/>
              <a:t>数据类型</a:t>
            </a:r>
          </a:p>
        </p:txBody>
      </p:sp>
      <p:sp>
        <p:nvSpPr>
          <p:cNvPr id="24579" name="Rectangle 3"/>
          <p:cNvSpPr>
            <a:spLocks noGrp="1"/>
          </p:cNvSpPr>
          <p:nvPr>
            <p:ph idx="1"/>
          </p:nvPr>
        </p:nvSpPr>
        <p:spPr/>
        <p:txBody>
          <a:bodyPr/>
          <a:lstStyle/>
          <a:p>
            <a:r>
              <a:rPr lang="zh-CN" altLang="en-US"/>
              <a:t>关系型数据库的字段有自己的类型</a:t>
            </a:r>
          </a:p>
          <a:p>
            <a:r>
              <a:rPr lang="en-US" altLang="zh-CN"/>
              <a:t>JDBC</a:t>
            </a:r>
            <a:r>
              <a:rPr lang="zh-CN" altLang="en-US"/>
              <a:t>中有</a:t>
            </a:r>
            <a:r>
              <a:rPr lang="en-US" altLang="zh-CN"/>
              <a:t>Java</a:t>
            </a:r>
            <a:r>
              <a:rPr lang="zh-CN" altLang="en-US"/>
              <a:t>数据类型</a:t>
            </a:r>
          </a:p>
          <a:p>
            <a:r>
              <a:rPr lang="zh-CN" altLang="en-US"/>
              <a:t>对应关系：</a:t>
            </a:r>
          </a:p>
          <a:p>
            <a:pPr lvl="1"/>
            <a:r>
              <a:rPr lang="en-US" altLang="zh-CN"/>
              <a:t>char-----java.lang.String</a:t>
            </a:r>
          </a:p>
          <a:p>
            <a:pPr lvl="1"/>
            <a:r>
              <a:rPr lang="en-US" altLang="zh-CN"/>
              <a:t>varchar------ java.lang.String</a:t>
            </a:r>
          </a:p>
          <a:p>
            <a:pPr lvl="1"/>
            <a:r>
              <a:rPr lang="en-US" altLang="zh-CN"/>
              <a:t>integer ----- java.lang.Integer</a:t>
            </a:r>
          </a:p>
          <a:p>
            <a:pPr lvl="1"/>
            <a:r>
              <a:rPr lang="en-US" altLang="zh-CN"/>
              <a:t>date------java.sql.Date,java.util.Date</a:t>
            </a:r>
          </a:p>
          <a:p>
            <a:pPr lvl="1"/>
            <a:r>
              <a:rPr lang="en-US" altLang="zh-CN"/>
              <a:t>……</a:t>
            </a:r>
            <a:endParaRPr lang="zh-CN" altLang="en-US"/>
          </a:p>
          <a:p>
            <a:r>
              <a:rPr lang="zh-CN" altLang="en-US"/>
              <a:t>特殊类型：日期时间、布尔型</a:t>
            </a:r>
            <a:r>
              <a:rPr lang="en-US" altLang="zh-CN"/>
              <a:t>……</a:t>
            </a:r>
          </a:p>
        </p:txBody>
      </p:sp>
    </p:spTree>
    <p:extLst>
      <p:ext uri="{BB962C8B-B14F-4D97-AF65-F5344CB8AC3E}">
        <p14:creationId xmlns:p14="http://schemas.microsoft.com/office/powerpoint/2010/main" val="107552879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rPr lang="zh-CN" altLang="en-US"/>
              <a:t>关闭数据库连接</a:t>
            </a:r>
          </a:p>
        </p:txBody>
      </p:sp>
      <p:sp>
        <p:nvSpPr>
          <p:cNvPr id="3" name="内容占位符 2"/>
          <p:cNvSpPr>
            <a:spLocks noGrp="1"/>
          </p:cNvSpPr>
          <p:nvPr>
            <p:ph idx="1"/>
          </p:nvPr>
        </p:nvSpPr>
        <p:spPr/>
        <p:txBody>
          <a:bodyPr/>
          <a:lstStyle/>
          <a:p>
            <a:r>
              <a:rPr lang="zh-CN" altLang="en-US"/>
              <a:t>数据库使用完毕后要进行手动关闭，否则造成系统资源浪费。</a:t>
            </a:r>
            <a:endParaRPr lang="en-US" altLang="zh-CN"/>
          </a:p>
          <a:p>
            <a:pPr lvl="1"/>
            <a:r>
              <a:rPr lang="zh-CN" altLang="en-US"/>
              <a:t>检测</a:t>
            </a:r>
            <a:r>
              <a:rPr lang="en-US" altLang="zh-CN"/>
              <a:t>ResultSet</a:t>
            </a:r>
            <a:r>
              <a:rPr lang="zh-CN" altLang="en-US"/>
              <a:t>是否关闭，否则关闭</a:t>
            </a:r>
            <a:endParaRPr lang="en-US" altLang="zh-CN"/>
          </a:p>
          <a:p>
            <a:pPr lvl="1"/>
            <a:r>
              <a:rPr lang="zh-CN" altLang="en-US"/>
              <a:t>检测</a:t>
            </a:r>
            <a:r>
              <a:rPr lang="en-US" altLang="zh-CN"/>
              <a:t>Statement</a:t>
            </a:r>
            <a:r>
              <a:rPr lang="zh-CN" altLang="en-US"/>
              <a:t>是否关闭，否则关闭</a:t>
            </a:r>
            <a:endParaRPr lang="en-US" altLang="zh-CN"/>
          </a:p>
          <a:p>
            <a:pPr lvl="1"/>
            <a:r>
              <a:rPr lang="zh-CN" altLang="en-US"/>
              <a:t>检测</a:t>
            </a:r>
            <a:r>
              <a:rPr lang="en-US" altLang="zh-CN"/>
              <a:t>Connection</a:t>
            </a:r>
            <a:r>
              <a:rPr lang="zh-CN" altLang="en-US"/>
              <a:t>是否关闭，否则关闭</a:t>
            </a:r>
          </a:p>
        </p:txBody>
      </p:sp>
      <p:sp>
        <p:nvSpPr>
          <p:cNvPr id="4" name="TextBox 3"/>
          <p:cNvSpPr txBox="1"/>
          <p:nvPr/>
        </p:nvSpPr>
        <p:spPr>
          <a:xfrm>
            <a:off x="1487488" y="4946209"/>
            <a:ext cx="8164339" cy="1015663"/>
          </a:xfrm>
          <a:prstGeom prst="rect">
            <a:avLst/>
          </a:prstGeom>
          <a:noFill/>
        </p:spPr>
        <p:txBody>
          <a:bodyPr wrap="square" rtlCol="0">
            <a:spAutoFit/>
          </a:bodyPr>
          <a:lstStyle/>
          <a:p>
            <a:r>
              <a:rPr lang="en-US" altLang="zh-CN" dirty="0"/>
              <a:t>if(rs!=null)try{rs.close();}catch(Exception e){e.printStackTrace();}</a:t>
            </a:r>
            <a:br>
              <a:rPr lang="en-US" altLang="zh-CN" dirty="0"/>
            </a:br>
            <a:r>
              <a:rPr lang="en-US" altLang="zh-CN" dirty="0"/>
              <a:t>if(stmt!=null)try{stmt.close();}catch(Exception e){e.printStackTrace();}</a:t>
            </a:r>
            <a:br>
              <a:rPr lang="en-US" altLang="zh-CN" dirty="0"/>
            </a:br>
            <a:r>
              <a:rPr lang="en-US" altLang="zh-CN" dirty="0"/>
              <a:t>if(conn!=null)try{conn.close();}catch(Exception e){e.printStackTrace();}</a:t>
            </a:r>
            <a:endParaRPr lang="zh-CN" altLang="en-US" dirty="0"/>
          </a:p>
        </p:txBody>
      </p:sp>
    </p:spTree>
    <p:extLst>
      <p:ext uri="{BB962C8B-B14F-4D97-AF65-F5344CB8AC3E}">
        <p14:creationId xmlns:p14="http://schemas.microsoft.com/office/powerpoint/2010/main" val="3578320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JDBC</a:t>
            </a:r>
            <a:r>
              <a:rPr lang="zh-CN" altLang="en-US" dirty="0"/>
              <a:t>进行数据库连接</a:t>
            </a:r>
          </a:p>
        </p:txBody>
      </p:sp>
      <p:sp>
        <p:nvSpPr>
          <p:cNvPr id="3" name="内容占位符 2"/>
          <p:cNvSpPr>
            <a:spLocks noGrp="1"/>
          </p:cNvSpPr>
          <p:nvPr>
            <p:ph idx="1"/>
          </p:nvPr>
        </p:nvSpPr>
        <p:spPr/>
        <p:txBody>
          <a:bodyPr/>
          <a:lstStyle/>
          <a:p>
            <a:r>
              <a:rPr lang="zh-CN" altLang="en-US" dirty="0"/>
              <a:t>从数据库中查询出员工的信息，并打印到控制台上。</a:t>
            </a:r>
            <a:endParaRPr lang="en-US" altLang="zh-CN" dirty="0"/>
          </a:p>
          <a:p>
            <a:endParaRPr lang="zh-CN" altLang="en-US" dirty="0"/>
          </a:p>
        </p:txBody>
      </p:sp>
      <p:sp>
        <p:nvSpPr>
          <p:cNvPr id="4" name="TextBox 3"/>
          <p:cNvSpPr txBox="1"/>
          <p:nvPr/>
        </p:nvSpPr>
        <p:spPr>
          <a:xfrm>
            <a:off x="1631504" y="2564904"/>
            <a:ext cx="8048128" cy="3477875"/>
          </a:xfrm>
          <a:prstGeom prst="rect">
            <a:avLst/>
          </a:prstGeom>
          <a:noFill/>
          <a:ln>
            <a:solidFill>
              <a:schemeClr val="tx1">
                <a:lumMod val="85000"/>
                <a:lumOff val="15000"/>
              </a:schemeClr>
            </a:solidFill>
          </a:ln>
        </p:spPr>
        <p:txBody>
          <a:bodyPr wrap="square">
            <a:spAutoFit/>
          </a:bodyPr>
          <a:lstStyle/>
          <a:p>
            <a:pPr>
              <a:defRPr/>
            </a:pPr>
            <a:r>
              <a:rPr lang="en-US" altLang="zh-CN" dirty="0" err="1">
                <a:solidFill>
                  <a:schemeClr val="tx1"/>
                </a:solidFill>
                <a:latin typeface="Arial" pitchFamily="34" charset="0"/>
                <a:ea typeface="宋体" pitchFamily="2" charset="-122"/>
              </a:rPr>
              <a:t>Class.</a:t>
            </a:r>
            <a:r>
              <a:rPr lang="en-US" altLang="zh-CN" i="1" dirty="0" err="1">
                <a:solidFill>
                  <a:schemeClr val="tx1"/>
                </a:solidFill>
                <a:latin typeface="Arial" pitchFamily="34" charset="0"/>
                <a:ea typeface="宋体" pitchFamily="2" charset="-122"/>
              </a:rPr>
              <a:t>forName</a:t>
            </a:r>
            <a:r>
              <a:rPr lang="en-US" altLang="zh-CN" dirty="0">
                <a:solidFill>
                  <a:schemeClr val="tx1"/>
                </a:solidFill>
                <a:latin typeface="Arial" pitchFamily="34" charset="0"/>
                <a:ea typeface="宋体" pitchFamily="2" charset="-122"/>
              </a:rPr>
              <a:t>("</a:t>
            </a:r>
            <a:r>
              <a:rPr lang="en-US" altLang="zh-CN" dirty="0" err="1">
                <a:solidFill>
                  <a:schemeClr val="tx1"/>
                </a:solidFill>
                <a:latin typeface="Arial" pitchFamily="34" charset="0"/>
                <a:ea typeface="宋体" pitchFamily="2" charset="-122"/>
              </a:rPr>
              <a:t>com.mysql.jdbc.Driver</a:t>
            </a:r>
            <a:r>
              <a:rPr lang="en-US" altLang="zh-CN" dirty="0">
                <a:solidFill>
                  <a:schemeClr val="tx1"/>
                </a:solidFill>
                <a:latin typeface="Arial" pitchFamily="34" charset="0"/>
                <a:ea typeface="宋体" pitchFamily="2" charset="-122"/>
              </a:rPr>
              <a:t>");</a:t>
            </a:r>
          </a:p>
          <a:p>
            <a:pPr>
              <a:defRPr/>
            </a:pPr>
            <a:r>
              <a:rPr lang="en-US" altLang="zh-CN" dirty="0">
                <a:solidFill>
                  <a:schemeClr val="tx1"/>
                </a:solidFill>
                <a:latin typeface="Arial" pitchFamily="34" charset="0"/>
                <a:ea typeface="宋体" pitchFamily="2" charset="-122"/>
              </a:rPr>
              <a:t>String </a:t>
            </a:r>
            <a:r>
              <a:rPr lang="en-US" altLang="zh-CN" dirty="0" err="1">
                <a:solidFill>
                  <a:schemeClr val="tx1"/>
                </a:solidFill>
                <a:latin typeface="Arial" pitchFamily="34" charset="0"/>
                <a:ea typeface="宋体" pitchFamily="2" charset="-122"/>
              </a:rPr>
              <a:t>url</a:t>
            </a:r>
            <a:r>
              <a:rPr lang="en-US" altLang="zh-CN" dirty="0">
                <a:solidFill>
                  <a:schemeClr val="tx1"/>
                </a:solidFill>
                <a:latin typeface="Arial" pitchFamily="34" charset="0"/>
                <a:ea typeface="宋体" pitchFamily="2" charset="-122"/>
              </a:rPr>
              <a:t> = "</a:t>
            </a:r>
            <a:r>
              <a:rPr lang="en-US" altLang="zh-CN" dirty="0" err="1">
                <a:solidFill>
                  <a:schemeClr val="tx1"/>
                </a:solidFill>
                <a:latin typeface="Arial" pitchFamily="34" charset="0"/>
                <a:ea typeface="宋体" pitchFamily="2" charset="-122"/>
              </a:rPr>
              <a:t>jdbc:mysql</a:t>
            </a:r>
            <a:r>
              <a:rPr lang="en-US" altLang="zh-CN" dirty="0">
                <a:solidFill>
                  <a:schemeClr val="tx1"/>
                </a:solidFill>
                <a:latin typeface="Arial" pitchFamily="34" charset="0"/>
                <a:ea typeface="宋体" pitchFamily="2" charset="-122"/>
              </a:rPr>
              <a:t>://127.0.0.1:3306/</a:t>
            </a:r>
            <a:r>
              <a:rPr lang="en-US" altLang="zh-CN" dirty="0" err="1">
                <a:solidFill>
                  <a:schemeClr val="tx1"/>
                </a:solidFill>
                <a:latin typeface="Arial" pitchFamily="34" charset="0"/>
                <a:ea typeface="宋体" pitchFamily="2" charset="-122"/>
              </a:rPr>
              <a:t>em?useUnicode</a:t>
            </a:r>
            <a:r>
              <a:rPr lang="en-US" altLang="zh-CN" dirty="0">
                <a:solidFill>
                  <a:schemeClr val="tx1"/>
                </a:solidFill>
                <a:latin typeface="Arial" pitchFamily="34" charset="0"/>
                <a:ea typeface="宋体" pitchFamily="2" charset="-122"/>
              </a:rPr>
              <a:t>=</a:t>
            </a:r>
            <a:r>
              <a:rPr lang="en-US" altLang="zh-CN" dirty="0" err="1">
                <a:solidFill>
                  <a:schemeClr val="tx1"/>
                </a:solidFill>
                <a:latin typeface="Arial" pitchFamily="34" charset="0"/>
                <a:ea typeface="宋体" pitchFamily="2" charset="-122"/>
              </a:rPr>
              <a:t>true&amp;characterEncoding</a:t>
            </a:r>
            <a:r>
              <a:rPr lang="en-US" altLang="zh-CN" dirty="0">
                <a:solidFill>
                  <a:schemeClr val="tx1"/>
                </a:solidFill>
                <a:latin typeface="Arial" pitchFamily="34" charset="0"/>
                <a:ea typeface="宋体" pitchFamily="2" charset="-122"/>
              </a:rPr>
              <a:t>=UTF-8";</a:t>
            </a:r>
          </a:p>
          <a:p>
            <a:pPr>
              <a:defRPr/>
            </a:pPr>
            <a:r>
              <a:rPr lang="en-US" altLang="zh-CN" dirty="0">
                <a:solidFill>
                  <a:schemeClr val="tx1"/>
                </a:solidFill>
                <a:latin typeface="Arial" pitchFamily="34" charset="0"/>
                <a:ea typeface="宋体" pitchFamily="2" charset="-122"/>
              </a:rPr>
              <a:t>Connection conn = </a:t>
            </a:r>
            <a:r>
              <a:rPr lang="en-US" altLang="zh-CN" dirty="0" err="1">
                <a:solidFill>
                  <a:schemeClr val="tx1"/>
                </a:solidFill>
                <a:latin typeface="Arial" pitchFamily="34" charset="0"/>
                <a:ea typeface="宋体" pitchFamily="2" charset="-122"/>
              </a:rPr>
              <a:t>DriverManager.</a:t>
            </a:r>
            <a:r>
              <a:rPr lang="en-US" altLang="zh-CN" i="1" dirty="0" err="1">
                <a:solidFill>
                  <a:schemeClr val="tx1"/>
                </a:solidFill>
                <a:latin typeface="Arial" pitchFamily="34" charset="0"/>
                <a:ea typeface="宋体" pitchFamily="2" charset="-122"/>
              </a:rPr>
              <a:t>getConnection</a:t>
            </a:r>
            <a:r>
              <a:rPr lang="en-US" altLang="zh-CN" dirty="0">
                <a:solidFill>
                  <a:schemeClr val="tx1"/>
                </a:solidFill>
                <a:latin typeface="Arial" pitchFamily="34" charset="0"/>
                <a:ea typeface="宋体" pitchFamily="2" charset="-122"/>
              </a:rPr>
              <a:t>(</a:t>
            </a:r>
            <a:r>
              <a:rPr lang="en-US" altLang="zh-CN" dirty="0" err="1">
                <a:solidFill>
                  <a:schemeClr val="tx1"/>
                </a:solidFill>
                <a:latin typeface="Arial" pitchFamily="34" charset="0"/>
                <a:ea typeface="宋体" pitchFamily="2" charset="-122"/>
              </a:rPr>
              <a:t>url</a:t>
            </a:r>
            <a:r>
              <a:rPr lang="en-US" altLang="zh-CN" dirty="0">
                <a:solidFill>
                  <a:schemeClr val="tx1"/>
                </a:solidFill>
                <a:latin typeface="Arial" pitchFamily="34" charset="0"/>
                <a:ea typeface="宋体" pitchFamily="2" charset="-122"/>
              </a:rPr>
              <a:t>, "root", "");</a:t>
            </a:r>
          </a:p>
          <a:p>
            <a:pPr>
              <a:defRPr/>
            </a:pPr>
            <a:r>
              <a:rPr lang="en-US" altLang="zh-CN" dirty="0">
                <a:solidFill>
                  <a:schemeClr val="tx1"/>
                </a:solidFill>
                <a:latin typeface="Arial" pitchFamily="34" charset="0"/>
                <a:ea typeface="宋体" pitchFamily="2" charset="-122"/>
              </a:rPr>
              <a:t>Statement stmt = </a:t>
            </a:r>
            <a:r>
              <a:rPr lang="en-US" altLang="zh-CN" dirty="0" err="1">
                <a:solidFill>
                  <a:schemeClr val="tx1"/>
                </a:solidFill>
                <a:latin typeface="Arial" pitchFamily="34" charset="0"/>
                <a:ea typeface="宋体" pitchFamily="2" charset="-122"/>
              </a:rPr>
              <a:t>conn.createStatement</a:t>
            </a:r>
            <a:r>
              <a:rPr lang="en-US" altLang="zh-CN" dirty="0">
                <a:solidFill>
                  <a:schemeClr val="tx1"/>
                </a:solidFill>
                <a:latin typeface="Arial" pitchFamily="34" charset="0"/>
                <a:ea typeface="宋体" pitchFamily="2" charset="-122"/>
              </a:rPr>
              <a:t>();</a:t>
            </a:r>
          </a:p>
          <a:p>
            <a:pPr>
              <a:defRPr/>
            </a:pPr>
            <a:r>
              <a:rPr lang="en-US" altLang="zh-CN" dirty="0" err="1">
                <a:solidFill>
                  <a:schemeClr val="tx1"/>
                </a:solidFill>
                <a:latin typeface="Arial" pitchFamily="34" charset="0"/>
                <a:ea typeface="宋体" pitchFamily="2" charset="-122"/>
              </a:rPr>
              <a:t>ResultSet</a:t>
            </a:r>
            <a:r>
              <a:rPr lang="en-US" altLang="zh-CN" dirty="0">
                <a:solidFill>
                  <a:schemeClr val="tx1"/>
                </a:solidFill>
                <a:latin typeface="Arial" pitchFamily="34" charset="0"/>
                <a:ea typeface="宋体" pitchFamily="2" charset="-122"/>
              </a:rPr>
              <a:t> </a:t>
            </a:r>
            <a:r>
              <a:rPr lang="en-US" altLang="zh-CN" dirty="0" err="1">
                <a:solidFill>
                  <a:schemeClr val="tx1"/>
                </a:solidFill>
                <a:latin typeface="Arial" pitchFamily="34" charset="0"/>
                <a:ea typeface="宋体" pitchFamily="2" charset="-122"/>
              </a:rPr>
              <a:t>rs</a:t>
            </a:r>
            <a:r>
              <a:rPr lang="en-US" altLang="zh-CN" dirty="0">
                <a:solidFill>
                  <a:schemeClr val="tx1"/>
                </a:solidFill>
                <a:latin typeface="Arial" pitchFamily="34" charset="0"/>
                <a:ea typeface="宋体" pitchFamily="2" charset="-122"/>
              </a:rPr>
              <a:t> = </a:t>
            </a:r>
            <a:r>
              <a:rPr lang="en-US" altLang="zh-CN" dirty="0" err="1">
                <a:solidFill>
                  <a:schemeClr val="tx1"/>
                </a:solidFill>
                <a:latin typeface="Arial" pitchFamily="34" charset="0"/>
                <a:ea typeface="宋体" pitchFamily="2" charset="-122"/>
              </a:rPr>
              <a:t>stmt.executeQuery</a:t>
            </a:r>
            <a:r>
              <a:rPr lang="en-US" altLang="zh-CN" dirty="0">
                <a:solidFill>
                  <a:schemeClr val="tx1"/>
                </a:solidFill>
                <a:latin typeface="Arial" pitchFamily="34" charset="0"/>
                <a:ea typeface="宋体" pitchFamily="2" charset="-122"/>
              </a:rPr>
              <a:t>("select * from employees");</a:t>
            </a:r>
          </a:p>
          <a:p>
            <a:pPr>
              <a:defRPr/>
            </a:pPr>
            <a:r>
              <a:rPr lang="en-US" altLang="zh-CN" dirty="0">
                <a:solidFill>
                  <a:schemeClr val="tx1"/>
                </a:solidFill>
                <a:latin typeface="Arial" pitchFamily="34" charset="0"/>
                <a:ea typeface="宋体" pitchFamily="2" charset="-122"/>
              </a:rPr>
              <a:t>while (</a:t>
            </a:r>
            <a:r>
              <a:rPr lang="en-US" altLang="zh-CN" dirty="0" err="1">
                <a:solidFill>
                  <a:schemeClr val="tx1"/>
                </a:solidFill>
                <a:latin typeface="Arial" pitchFamily="34" charset="0"/>
                <a:ea typeface="宋体" pitchFamily="2" charset="-122"/>
              </a:rPr>
              <a:t>rs.next</a:t>
            </a:r>
            <a:r>
              <a:rPr lang="en-US" altLang="zh-CN" dirty="0">
                <a:solidFill>
                  <a:schemeClr val="tx1"/>
                </a:solidFill>
                <a:latin typeface="Arial" pitchFamily="34" charset="0"/>
                <a:ea typeface="宋体" pitchFamily="2" charset="-122"/>
              </a:rPr>
              <a:t>()) {</a:t>
            </a:r>
            <a:br>
              <a:rPr lang="en-US" altLang="zh-CN" dirty="0">
                <a:solidFill>
                  <a:schemeClr val="tx1"/>
                </a:solidFill>
                <a:latin typeface="Arial" pitchFamily="34" charset="0"/>
                <a:ea typeface="宋体" pitchFamily="2" charset="-122"/>
              </a:rPr>
            </a:br>
            <a:r>
              <a:rPr lang="en-US" altLang="zh-CN" dirty="0">
                <a:solidFill>
                  <a:schemeClr val="tx1"/>
                </a:solidFill>
                <a:latin typeface="Arial" pitchFamily="34" charset="0"/>
                <a:ea typeface="宋体" pitchFamily="2" charset="-122"/>
              </a:rPr>
              <a:t>    </a:t>
            </a:r>
            <a:r>
              <a:rPr lang="en-US" altLang="zh-CN" dirty="0" err="1">
                <a:solidFill>
                  <a:schemeClr val="tx1"/>
                </a:solidFill>
                <a:latin typeface="Arial" pitchFamily="34" charset="0"/>
                <a:ea typeface="宋体" pitchFamily="2" charset="-122"/>
              </a:rPr>
              <a:t>System.</a:t>
            </a:r>
            <a:r>
              <a:rPr lang="en-US" altLang="zh-CN" i="1" dirty="0" err="1">
                <a:solidFill>
                  <a:schemeClr val="tx1"/>
                </a:solidFill>
                <a:latin typeface="Arial" pitchFamily="34" charset="0"/>
                <a:ea typeface="宋体" pitchFamily="2" charset="-122"/>
              </a:rPr>
              <a:t>out</a:t>
            </a:r>
            <a:r>
              <a:rPr lang="en-US" altLang="zh-CN" dirty="0" err="1">
                <a:solidFill>
                  <a:schemeClr val="tx1"/>
                </a:solidFill>
                <a:latin typeface="Arial" pitchFamily="34" charset="0"/>
                <a:ea typeface="宋体" pitchFamily="2" charset="-122"/>
              </a:rPr>
              <a:t>.println</a:t>
            </a:r>
            <a:r>
              <a:rPr lang="en-US" altLang="zh-CN" dirty="0">
                <a:solidFill>
                  <a:schemeClr val="tx1"/>
                </a:solidFill>
                <a:latin typeface="Arial" pitchFamily="34" charset="0"/>
                <a:ea typeface="宋体" pitchFamily="2" charset="-122"/>
              </a:rPr>
              <a:t>(</a:t>
            </a:r>
            <a:r>
              <a:rPr lang="en-US" altLang="zh-CN" dirty="0" err="1">
                <a:solidFill>
                  <a:schemeClr val="tx1"/>
                </a:solidFill>
                <a:latin typeface="Arial" pitchFamily="34" charset="0"/>
                <a:ea typeface="宋体" pitchFamily="2" charset="-122"/>
              </a:rPr>
              <a:t>rs.getString</a:t>
            </a:r>
            <a:r>
              <a:rPr lang="en-US" altLang="zh-CN" dirty="0">
                <a:solidFill>
                  <a:schemeClr val="tx1"/>
                </a:solidFill>
                <a:latin typeface="Arial" pitchFamily="34" charset="0"/>
                <a:ea typeface="宋体" pitchFamily="2" charset="-122"/>
              </a:rPr>
              <a:t>(“name”));</a:t>
            </a:r>
            <a:br>
              <a:rPr lang="en-US" altLang="zh-CN" dirty="0">
                <a:solidFill>
                  <a:schemeClr val="tx1"/>
                </a:solidFill>
                <a:latin typeface="Arial" pitchFamily="34" charset="0"/>
                <a:ea typeface="宋体" pitchFamily="2" charset="-122"/>
              </a:rPr>
            </a:br>
            <a:r>
              <a:rPr lang="en-US" altLang="zh-CN" dirty="0">
                <a:solidFill>
                  <a:schemeClr val="tx1"/>
                </a:solidFill>
                <a:latin typeface="Arial" pitchFamily="34" charset="0"/>
                <a:ea typeface="宋体" pitchFamily="2" charset="-122"/>
              </a:rPr>
              <a:t>}</a:t>
            </a:r>
          </a:p>
          <a:p>
            <a:pPr>
              <a:defRPr/>
            </a:pPr>
            <a:r>
              <a:rPr lang="en-US" altLang="zh-CN" dirty="0" err="1">
                <a:solidFill>
                  <a:schemeClr val="tx1"/>
                </a:solidFill>
                <a:latin typeface="Arial" pitchFamily="34" charset="0"/>
                <a:ea typeface="宋体" pitchFamily="2" charset="-122"/>
              </a:rPr>
              <a:t>conn.close</a:t>
            </a:r>
            <a:r>
              <a:rPr lang="en-US" altLang="zh-CN" dirty="0">
                <a:solidFill>
                  <a:schemeClr val="tx1"/>
                </a:solidFill>
                <a:latin typeface="Arial" pitchFamily="34" charset="0"/>
                <a:ea typeface="宋体" pitchFamily="2" charset="-122"/>
              </a:rPr>
              <a:t>();</a:t>
            </a:r>
            <a:endParaRPr lang="zh-CN" altLang="en-US" dirty="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7068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zh-CN" altLang="en-US" dirty="0"/>
              <a:t>数据库简介</a:t>
            </a:r>
          </a:p>
        </p:txBody>
      </p:sp>
      <p:sp>
        <p:nvSpPr>
          <p:cNvPr id="6147" name="Rectangle 3"/>
          <p:cNvSpPr>
            <a:spLocks noGrp="1"/>
          </p:cNvSpPr>
          <p:nvPr>
            <p:ph idx="1"/>
          </p:nvPr>
        </p:nvSpPr>
        <p:spPr/>
        <p:txBody>
          <a:bodyPr/>
          <a:lstStyle/>
          <a:p>
            <a:r>
              <a:rPr lang="zh-CN" altLang="en-US" dirty="0"/>
              <a:t>企业应用通常都会使用数据库来保存和管理数据信息</a:t>
            </a:r>
          </a:p>
          <a:p>
            <a:r>
              <a:rPr lang="zh-CN" altLang="en-US" dirty="0"/>
              <a:t>数据库的主要职能</a:t>
            </a:r>
          </a:p>
          <a:p>
            <a:pPr lvl="1"/>
            <a:r>
              <a:rPr lang="zh-CN" altLang="en-US" dirty="0"/>
              <a:t>保存大量数据</a:t>
            </a:r>
          </a:p>
          <a:p>
            <a:pPr lvl="1"/>
            <a:r>
              <a:rPr lang="zh-CN" altLang="en-US" dirty="0"/>
              <a:t>检索数据</a:t>
            </a:r>
          </a:p>
          <a:p>
            <a:pPr lvl="1"/>
            <a:r>
              <a:rPr lang="zh-CN" altLang="en-US" dirty="0"/>
              <a:t>数据维护</a:t>
            </a:r>
            <a:r>
              <a:rPr lang="en-US" altLang="zh-CN" dirty="0"/>
              <a:t>(</a:t>
            </a:r>
            <a:r>
              <a:rPr lang="zh-CN" altLang="en-US" dirty="0"/>
              <a:t>备份、压缩等</a:t>
            </a:r>
            <a:r>
              <a:rPr lang="en-US" altLang="zh-CN" dirty="0"/>
              <a:t>)</a:t>
            </a:r>
            <a:endParaRPr lang="zh-CN" altLang="en-US" dirty="0"/>
          </a:p>
          <a:p>
            <a:r>
              <a:rPr lang="zh-CN" altLang="en-US" dirty="0"/>
              <a:t>根据实际项目的规模与需求</a:t>
            </a:r>
          </a:p>
          <a:p>
            <a:pPr lvl="1"/>
            <a:r>
              <a:rPr lang="zh-CN" altLang="en-US" dirty="0"/>
              <a:t>选择合适的数据存储技术</a:t>
            </a:r>
          </a:p>
          <a:p>
            <a:pPr lvl="1"/>
            <a:r>
              <a:rPr lang="zh-CN" altLang="en-US" dirty="0"/>
              <a:t>选择合适的数据库产品</a:t>
            </a:r>
          </a:p>
        </p:txBody>
      </p:sp>
    </p:spTree>
    <p:extLst>
      <p:ext uri="{BB962C8B-B14F-4D97-AF65-F5344CB8AC3E}">
        <p14:creationId xmlns:p14="http://schemas.microsoft.com/office/powerpoint/2010/main" val="24497772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JDBC</a:t>
            </a:r>
            <a:r>
              <a:rPr lang="zh-CN" altLang="en-US" dirty="0"/>
              <a:t>进行数据库连接</a:t>
            </a:r>
          </a:p>
        </p:txBody>
      </p:sp>
      <p:sp>
        <p:nvSpPr>
          <p:cNvPr id="3" name="内容占位符 2"/>
          <p:cNvSpPr>
            <a:spLocks noGrp="1"/>
          </p:cNvSpPr>
          <p:nvPr>
            <p:ph idx="1"/>
          </p:nvPr>
        </p:nvSpPr>
        <p:spPr/>
        <p:txBody>
          <a:bodyPr/>
          <a:lstStyle/>
          <a:p>
            <a:r>
              <a:rPr lang="zh-CN" altLang="en-US" dirty="0"/>
              <a:t>通过程序增加员工信息到数据库中，并提示添加是否</a:t>
            </a:r>
            <a:r>
              <a:rPr lang="zh-CN" altLang="en-US" dirty="0" smtClean="0"/>
              <a:t>成功</a:t>
            </a:r>
            <a:endParaRPr lang="en-US" altLang="zh-CN" dirty="0"/>
          </a:p>
          <a:p>
            <a:r>
              <a:rPr lang="zh-CN" altLang="en-US" dirty="0"/>
              <a:t>根据用户输入的员工编号及相关信息，通过程序更新员工信息到数据库中，并提示更新是否</a:t>
            </a:r>
            <a:r>
              <a:rPr lang="zh-CN" altLang="en-US" dirty="0" smtClean="0"/>
              <a:t>成功</a:t>
            </a:r>
            <a:endParaRPr lang="en-US" altLang="zh-CN" dirty="0"/>
          </a:p>
          <a:p>
            <a:r>
              <a:rPr lang="zh-CN" altLang="en-US" dirty="0"/>
              <a:t>根据用户输入的员工编号，通过程序删除员工信息，并提示删除是否</a:t>
            </a:r>
            <a:r>
              <a:rPr lang="zh-CN" altLang="en-US" dirty="0" smtClean="0"/>
              <a:t>成功</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884475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zh-CN" altLang="en-US"/>
              <a:t>学生练习</a:t>
            </a:r>
          </a:p>
        </p:txBody>
      </p:sp>
      <p:sp>
        <p:nvSpPr>
          <p:cNvPr id="13315" name="Rectangle 3"/>
          <p:cNvSpPr>
            <a:spLocks noGrp="1"/>
          </p:cNvSpPr>
          <p:nvPr>
            <p:ph idx="1"/>
          </p:nvPr>
        </p:nvSpPr>
        <p:spPr/>
        <p:txBody>
          <a:bodyPr/>
          <a:lstStyle/>
          <a:p>
            <a:r>
              <a:rPr lang="zh-CN" altLang="en-US"/>
              <a:t>实现查询的程序代码</a:t>
            </a:r>
          </a:p>
          <a:p>
            <a:r>
              <a:rPr lang="zh-CN" altLang="en-US"/>
              <a:t>理解</a:t>
            </a:r>
            <a:r>
              <a:rPr lang="en-US" altLang="zh-CN"/>
              <a:t>JDBC</a:t>
            </a:r>
            <a:r>
              <a:rPr lang="zh-CN" altLang="en-US"/>
              <a:t>以及各接口</a:t>
            </a:r>
          </a:p>
          <a:p>
            <a:r>
              <a:rPr lang="zh-CN" altLang="en-US"/>
              <a:t>使用</a:t>
            </a:r>
            <a:r>
              <a:rPr lang="en-US" altLang="zh-CN"/>
              <a:t>Java</a:t>
            </a:r>
            <a:r>
              <a:rPr lang="zh-CN" altLang="en-US"/>
              <a:t>程序实现：</a:t>
            </a:r>
          </a:p>
          <a:p>
            <a:pPr lvl="1"/>
            <a:r>
              <a:rPr lang="zh-CN"/>
              <a:t>统计职务为“经理”的员工数</a:t>
            </a:r>
          </a:p>
          <a:p>
            <a:pPr lvl="1"/>
            <a:r>
              <a:rPr lang="zh-CN"/>
              <a:t>列出所有基本工资大于</a:t>
            </a:r>
            <a:r>
              <a:rPr lang="en-US" altLang="zh-CN"/>
              <a:t>1200</a:t>
            </a:r>
            <a:r>
              <a:rPr lang="zh-CN"/>
              <a:t>的员工信息</a:t>
            </a:r>
          </a:p>
          <a:p>
            <a:pPr lvl="1"/>
            <a:r>
              <a:rPr lang="zh-CN"/>
              <a:t>将所有工资小于</a:t>
            </a:r>
            <a:r>
              <a:rPr lang="en-US" altLang="zh-CN"/>
              <a:t>1200</a:t>
            </a:r>
            <a:r>
              <a:rPr lang="zh-CN"/>
              <a:t>的员工工资加</a:t>
            </a:r>
            <a:r>
              <a:rPr lang="en-US" altLang="zh-CN"/>
              <a:t>100</a:t>
            </a:r>
          </a:p>
          <a:p>
            <a:pPr lvl="1"/>
            <a:r>
              <a:rPr lang="zh-CN"/>
              <a:t>统计职务为“</a:t>
            </a:r>
            <a:r>
              <a:rPr lang="zh-CN" altLang="en-US"/>
              <a:t>技术部</a:t>
            </a:r>
            <a:r>
              <a:rPr lang="zh-CN"/>
              <a:t>”且工资大于</a:t>
            </a:r>
            <a:r>
              <a:rPr lang="en-US" altLang="zh-CN"/>
              <a:t>2000</a:t>
            </a:r>
            <a:r>
              <a:rPr lang="zh-CN"/>
              <a:t>的员工数</a:t>
            </a:r>
            <a:endParaRPr lang="zh-CN" altLang="en-US"/>
          </a:p>
        </p:txBody>
      </p:sp>
    </p:spTree>
    <p:extLst>
      <p:ext uri="{BB962C8B-B14F-4D97-AF65-F5344CB8AC3E}">
        <p14:creationId xmlns:p14="http://schemas.microsoft.com/office/powerpoint/2010/main" val="414508078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847528" y="252778"/>
            <a:ext cx="8229600" cy="742094"/>
          </a:xfrm>
        </p:spPr>
        <p:txBody>
          <a:bodyPr/>
          <a:lstStyle/>
          <a:p>
            <a:r>
              <a:rPr lang="zh-CN" altLang="en-US" dirty="0"/>
              <a:t>作业</a:t>
            </a:r>
          </a:p>
        </p:txBody>
      </p:sp>
      <p:sp>
        <p:nvSpPr>
          <p:cNvPr id="13315" name="Rectangle 3"/>
          <p:cNvSpPr>
            <a:spLocks noGrp="1"/>
          </p:cNvSpPr>
          <p:nvPr>
            <p:ph idx="1"/>
          </p:nvPr>
        </p:nvSpPr>
        <p:spPr>
          <a:xfrm>
            <a:off x="1981200" y="1268761"/>
            <a:ext cx="8229600" cy="4965415"/>
          </a:xfrm>
        </p:spPr>
        <p:txBody>
          <a:bodyPr/>
          <a:lstStyle/>
          <a:p>
            <a:r>
              <a:rPr lang="zh-CN" altLang="en-US" sz="2000" dirty="0"/>
              <a:t>作业：补全如下方法的实现</a:t>
            </a:r>
          </a:p>
          <a:p>
            <a:pPr lvl="1"/>
            <a:r>
              <a:rPr lang="zh-CN" altLang="en-US" sz="1800" dirty="0"/>
              <a:t>	</a:t>
            </a:r>
            <a:r>
              <a:rPr lang="en-US" altLang="zh-CN" sz="1800" dirty="0"/>
              <a:t>public static void </a:t>
            </a:r>
            <a:r>
              <a:rPr lang="en-US" altLang="zh-CN" sz="1800" dirty="0" err="1"/>
              <a:t>queryStudent</a:t>
            </a:r>
            <a:r>
              <a:rPr lang="en-US" altLang="zh-CN" sz="1800" dirty="0"/>
              <a:t>()</a:t>
            </a:r>
          </a:p>
          <a:p>
            <a:pPr lvl="1"/>
            <a:r>
              <a:rPr lang="en-US" altLang="zh-CN" sz="1800" dirty="0"/>
              <a:t>	public static void </a:t>
            </a:r>
            <a:r>
              <a:rPr lang="en-US" altLang="zh-CN" sz="1800" dirty="0" err="1"/>
              <a:t>insertStudent</a:t>
            </a:r>
            <a:r>
              <a:rPr lang="en-US" altLang="zh-CN" sz="1800" dirty="0"/>
              <a:t>()</a:t>
            </a:r>
          </a:p>
          <a:p>
            <a:pPr lvl="1"/>
            <a:r>
              <a:rPr lang="en-US" altLang="zh-CN" sz="1800" dirty="0"/>
              <a:t>	public static void </a:t>
            </a:r>
            <a:r>
              <a:rPr lang="en-US" altLang="zh-CN" sz="1800" dirty="0" err="1"/>
              <a:t>deleteStudent</a:t>
            </a:r>
            <a:r>
              <a:rPr lang="en-US" altLang="zh-CN" sz="1800" dirty="0"/>
              <a:t>()</a:t>
            </a:r>
          </a:p>
          <a:p>
            <a:pPr lvl="1"/>
            <a:r>
              <a:rPr lang="en-US" altLang="zh-CN" sz="1800" dirty="0"/>
              <a:t>	public static void </a:t>
            </a:r>
            <a:r>
              <a:rPr lang="en-US" altLang="zh-CN" sz="1800" dirty="0" err="1"/>
              <a:t>updateStudent</a:t>
            </a:r>
            <a:r>
              <a:rPr lang="en-US" altLang="zh-CN" sz="1800" dirty="0"/>
              <a:t>()</a:t>
            </a:r>
          </a:p>
          <a:p>
            <a:r>
              <a:rPr lang="en-US" altLang="zh-CN" sz="2000" dirty="0"/>
              <a:t>	</a:t>
            </a:r>
            <a:r>
              <a:rPr lang="zh-CN" altLang="en-US" sz="2000" dirty="0"/>
              <a:t>考虑以上四个方法的参数和返回值（面向对象）。</a:t>
            </a:r>
          </a:p>
          <a:p>
            <a:r>
              <a:rPr lang="en-US" altLang="zh-CN" sz="2000" dirty="0"/>
              <a:t>Statement</a:t>
            </a:r>
            <a:r>
              <a:rPr lang="zh-CN" altLang="en-US" sz="2000" dirty="0"/>
              <a:t>、</a:t>
            </a:r>
            <a:r>
              <a:rPr lang="en-US" altLang="zh-CN" sz="2000" dirty="0" err="1"/>
              <a:t>PreparedStatement</a:t>
            </a:r>
            <a:r>
              <a:rPr lang="zh-CN" altLang="en-US" sz="2000" dirty="0"/>
              <a:t>和</a:t>
            </a:r>
            <a:r>
              <a:rPr lang="en-US" altLang="zh-CN" sz="2000" dirty="0" err="1"/>
              <a:t>CallableStatement</a:t>
            </a:r>
            <a:r>
              <a:rPr lang="zh-CN" altLang="en-US" sz="2000" dirty="0"/>
              <a:t>的区别是什么？</a:t>
            </a:r>
          </a:p>
          <a:p>
            <a:r>
              <a:rPr lang="zh-CN" altLang="en-US" sz="2000" dirty="0"/>
              <a:t>尝试修改课上例题，去连接你的</a:t>
            </a:r>
            <a:r>
              <a:rPr lang="en-US" altLang="zh-CN" sz="2000" dirty="0" err="1"/>
              <a:t>sqlserver</a:t>
            </a:r>
            <a:r>
              <a:rPr lang="zh-CN" altLang="en-US" sz="2000" dirty="0"/>
              <a:t>数据库获取数据内容。</a:t>
            </a:r>
          </a:p>
          <a:p>
            <a:r>
              <a:rPr lang="zh-CN" altLang="en-US" sz="2000" dirty="0"/>
              <a:t>连接不同数据库的修改点，在</a:t>
            </a:r>
            <a:r>
              <a:rPr lang="en-US" altLang="zh-CN" sz="2000" dirty="0"/>
              <a:t>Java</a:t>
            </a:r>
            <a:r>
              <a:rPr lang="zh-CN" altLang="en-US" sz="2000" dirty="0"/>
              <a:t>中会使用配置文件来保存</a:t>
            </a:r>
            <a:r>
              <a:rPr lang="en-US" altLang="zh-CN" sz="2000" dirty="0"/>
              <a:t>(Java property)</a:t>
            </a:r>
            <a:r>
              <a:rPr lang="zh-CN" altLang="en-US" sz="2000" dirty="0"/>
              <a:t>。</a:t>
            </a:r>
          </a:p>
          <a:p>
            <a:pPr lvl="1"/>
            <a:r>
              <a:rPr lang="zh-CN" altLang="en-US" sz="1800" dirty="0"/>
              <a:t>	数据库驱动串</a:t>
            </a:r>
          </a:p>
          <a:p>
            <a:pPr lvl="1"/>
            <a:r>
              <a:rPr lang="zh-CN" altLang="en-US" sz="1800" dirty="0"/>
              <a:t>	数据库连接字符串</a:t>
            </a:r>
          </a:p>
          <a:p>
            <a:pPr lvl="1"/>
            <a:r>
              <a:rPr lang="zh-CN" altLang="en-US" sz="1800" dirty="0"/>
              <a:t>	用户名密码</a:t>
            </a:r>
          </a:p>
        </p:txBody>
      </p:sp>
    </p:spTree>
    <p:extLst>
      <p:ext uri="{BB962C8B-B14F-4D97-AF65-F5344CB8AC3E}">
        <p14:creationId xmlns:p14="http://schemas.microsoft.com/office/powerpoint/2010/main" val="199838043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讲授思路　　　　　　　　　</a:t>
            </a:r>
          </a:p>
        </p:txBody>
      </p:sp>
      <p:sp>
        <p:nvSpPr>
          <p:cNvPr id="3" name="内容占位符 2"/>
          <p:cNvSpPr>
            <a:spLocks noGrp="1"/>
          </p:cNvSpPr>
          <p:nvPr>
            <p:ph idx="1"/>
          </p:nvPr>
        </p:nvSpPr>
        <p:spPr/>
        <p:txBody>
          <a:bodyPr/>
          <a:lstStyle/>
          <a:p>
            <a:r>
              <a:rPr lang="zh-CN" altLang="en-US" dirty="0"/>
              <a:t>数据库简介</a:t>
            </a:r>
            <a:endParaRPr lang="en-US" altLang="zh-CN" dirty="0"/>
          </a:p>
          <a:p>
            <a:r>
              <a:rPr lang="en-US" altLang="zh-CN" dirty="0"/>
              <a:t>Java</a:t>
            </a:r>
            <a:r>
              <a:rPr lang="zh-CN" altLang="en-US" dirty="0"/>
              <a:t>中</a:t>
            </a:r>
            <a:r>
              <a:rPr lang="en-US" altLang="zh-CN" dirty="0"/>
              <a:t>JDBC</a:t>
            </a:r>
            <a:r>
              <a:rPr lang="zh-CN" altLang="en-US" dirty="0"/>
              <a:t>的基本操作</a:t>
            </a:r>
            <a:endParaRPr lang="en-US" altLang="zh-CN" dirty="0"/>
          </a:p>
          <a:p>
            <a:r>
              <a:rPr lang="en-US" altLang="zh-CN" dirty="0"/>
              <a:t>Java</a:t>
            </a:r>
            <a:r>
              <a:rPr lang="zh-CN" altLang="en-US" dirty="0"/>
              <a:t>中的数据库设计优化</a:t>
            </a:r>
            <a:endParaRPr lang="en-US" altLang="zh-CN" dirty="0"/>
          </a:p>
          <a:p>
            <a:r>
              <a:rPr lang="en-US" altLang="zh-CN" dirty="0"/>
              <a:t>Java</a:t>
            </a:r>
            <a:r>
              <a:rPr lang="zh-CN" altLang="en-US" dirty="0"/>
              <a:t>中的数据库连接池</a:t>
            </a:r>
          </a:p>
          <a:p>
            <a:endParaRPr lang="zh-CN" altLang="en-US" dirty="0"/>
          </a:p>
        </p:txBody>
      </p:sp>
    </p:spTree>
    <p:extLst>
      <p:ext uri="{BB962C8B-B14F-4D97-AF65-F5344CB8AC3E}">
        <p14:creationId xmlns:p14="http://schemas.microsoft.com/office/powerpoint/2010/main" val="7429103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数据库连接代码优化</a:t>
            </a:r>
          </a:p>
        </p:txBody>
      </p:sp>
      <p:sp>
        <p:nvSpPr>
          <p:cNvPr id="3" name="内容占位符 2"/>
          <p:cNvSpPr>
            <a:spLocks noGrp="1"/>
          </p:cNvSpPr>
          <p:nvPr>
            <p:ph idx="1"/>
          </p:nvPr>
        </p:nvSpPr>
        <p:spPr/>
        <p:txBody>
          <a:bodyPr/>
          <a:lstStyle/>
          <a:p>
            <a:r>
              <a:rPr lang="zh-CN" altLang="en-US"/>
              <a:t>现阶段的数据库连接代码存在的问题：</a:t>
            </a:r>
            <a:endParaRPr lang="en-US" altLang="zh-CN"/>
          </a:p>
          <a:p>
            <a:pPr lvl="1"/>
            <a:r>
              <a:rPr lang="en-US" altLang="zh-CN"/>
              <a:t>1</a:t>
            </a:r>
            <a:r>
              <a:rPr lang="zh-CN" altLang="en-US"/>
              <a:t>、现阶段代码一次连接一次查询，一般应用程序一次连接后可多次执行数据操作</a:t>
            </a:r>
            <a:endParaRPr lang="en-US" altLang="zh-CN"/>
          </a:p>
          <a:p>
            <a:pPr lvl="1"/>
            <a:r>
              <a:rPr lang="en-US" altLang="zh-CN"/>
              <a:t>2</a:t>
            </a:r>
            <a:r>
              <a:rPr lang="zh-CN" altLang="en-US"/>
              <a:t>、数据库的常量信息，每次都要进行代码修改？是否可以提取出相应的工程配置文件？</a:t>
            </a:r>
            <a:endParaRPr lang="en-US" altLang="zh-CN"/>
          </a:p>
          <a:p>
            <a:pPr lvl="1"/>
            <a:r>
              <a:rPr lang="en-US" altLang="zh-CN"/>
              <a:t>3</a:t>
            </a:r>
            <a:r>
              <a:rPr lang="zh-CN" altLang="en-US"/>
              <a:t>、对于现在的程序来说都是客户端直接访问数据库操作？这样不利于界面和数据访问的分离，如何添加业务逻辑？</a:t>
            </a:r>
            <a:endParaRPr lang="en-US" altLang="zh-CN"/>
          </a:p>
          <a:p>
            <a:pPr lvl="1"/>
            <a:endParaRPr lang="zh-CN" altLang="en-US"/>
          </a:p>
        </p:txBody>
      </p:sp>
    </p:spTree>
    <p:extLst>
      <p:ext uri="{BB962C8B-B14F-4D97-AF65-F5344CB8AC3E}">
        <p14:creationId xmlns:p14="http://schemas.microsoft.com/office/powerpoint/2010/main" val="37810325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对数据库操作的封装</a:t>
            </a:r>
          </a:p>
        </p:txBody>
      </p:sp>
      <p:sp>
        <p:nvSpPr>
          <p:cNvPr id="3" name="内容占位符 2"/>
          <p:cNvSpPr>
            <a:spLocks noGrp="1"/>
          </p:cNvSpPr>
          <p:nvPr>
            <p:ph idx="1"/>
          </p:nvPr>
        </p:nvSpPr>
        <p:spPr/>
        <p:txBody>
          <a:bodyPr/>
          <a:lstStyle/>
          <a:p>
            <a:r>
              <a:rPr lang="zh-CN" altLang="en-US" dirty="0"/>
              <a:t>分析在操作数据库的代码中，哪些是变化的，哪些是不变的？</a:t>
            </a:r>
            <a:endParaRPr lang="en-US" altLang="zh-CN" dirty="0"/>
          </a:p>
          <a:p>
            <a:r>
              <a:rPr lang="zh-CN" altLang="en-US" dirty="0"/>
              <a:t>将数据库的连接和断开操作封装到工具类，可以反复</a:t>
            </a:r>
            <a:r>
              <a:rPr lang="zh-CN" altLang="en-US" dirty="0" smtClean="0"/>
              <a:t>使用</a:t>
            </a:r>
            <a:endParaRPr lang="zh-CN" altLang="en-US" dirty="0"/>
          </a:p>
          <a:p>
            <a:endParaRPr lang="zh-CN" altLang="en-US" dirty="0"/>
          </a:p>
          <a:p>
            <a:endParaRPr lang="zh-CN" altLang="en-US" dirty="0"/>
          </a:p>
        </p:txBody>
      </p:sp>
      <p:sp>
        <p:nvSpPr>
          <p:cNvPr id="4" name="TextBox 3"/>
          <p:cNvSpPr txBox="1"/>
          <p:nvPr/>
        </p:nvSpPr>
        <p:spPr>
          <a:xfrm>
            <a:off x="2207568" y="2647941"/>
            <a:ext cx="7920880" cy="3477875"/>
          </a:xfrm>
          <a:prstGeom prst="rect">
            <a:avLst/>
          </a:prstGeom>
          <a:solidFill>
            <a:srgbClr val="FFCC66"/>
          </a:solidFill>
        </p:spPr>
        <p:txBody>
          <a:bodyPr wrap="square" rtlCol="0">
            <a:spAutoFit/>
          </a:bodyPr>
          <a:lstStyle/>
          <a:p>
            <a:r>
              <a:rPr lang="en-US" altLang="zh-CN" dirty="0">
                <a:solidFill>
                  <a:schemeClr val="tx1"/>
                </a:solidFill>
              </a:rPr>
              <a:t>public class </a:t>
            </a:r>
            <a:r>
              <a:rPr lang="en-US" altLang="zh-CN" dirty="0" err="1">
                <a:solidFill>
                  <a:schemeClr val="tx1"/>
                </a:solidFill>
              </a:rPr>
              <a:t>ConnectionManager</a:t>
            </a:r>
            <a:r>
              <a:rPr lang="en-US" altLang="zh-CN" dirty="0">
                <a:solidFill>
                  <a:schemeClr val="tx1"/>
                </a:solidFill>
              </a:rPr>
              <a:t>{</a:t>
            </a:r>
          </a:p>
          <a:p>
            <a:r>
              <a:rPr lang="en-US" altLang="zh-CN" dirty="0">
                <a:solidFill>
                  <a:schemeClr val="tx1"/>
                </a:solidFill>
              </a:rPr>
              <a:t>public static Connection </a:t>
            </a:r>
            <a:r>
              <a:rPr lang="en-US" altLang="zh-CN" dirty="0" err="1">
                <a:solidFill>
                  <a:schemeClr val="tx1"/>
                </a:solidFill>
              </a:rPr>
              <a:t>getConnection</a:t>
            </a:r>
            <a:r>
              <a:rPr lang="en-US" altLang="zh-CN" dirty="0">
                <a:solidFill>
                  <a:schemeClr val="tx1"/>
                </a:solidFill>
              </a:rPr>
              <a:t>(){</a:t>
            </a:r>
          </a:p>
          <a:p>
            <a:r>
              <a:rPr lang="en-US" altLang="zh-CN" dirty="0">
                <a:solidFill>
                  <a:schemeClr val="tx1"/>
                </a:solidFill>
              </a:rPr>
              <a:t>      Connection </a:t>
            </a:r>
            <a:r>
              <a:rPr lang="en-US" altLang="zh-CN" dirty="0" err="1">
                <a:solidFill>
                  <a:schemeClr val="tx1"/>
                </a:solidFill>
              </a:rPr>
              <a:t>connection</a:t>
            </a:r>
            <a:r>
              <a:rPr lang="en-US" altLang="zh-CN" dirty="0">
                <a:solidFill>
                  <a:schemeClr val="tx1"/>
                </a:solidFill>
              </a:rPr>
              <a:t> = null;</a:t>
            </a:r>
          </a:p>
          <a:p>
            <a:pPr lvl="1"/>
            <a:r>
              <a:rPr lang="en-US" altLang="zh-CN">
                <a:solidFill>
                  <a:schemeClr val="tx1"/>
                </a:solidFill>
              </a:rPr>
              <a:t>Class.forName("com.mysql.jdbc.Driver");</a:t>
            </a:r>
          </a:p>
          <a:p>
            <a:pPr lvl="1"/>
            <a:r>
              <a:rPr lang="en-US" altLang="zh-CN">
                <a:solidFill>
                  <a:schemeClr val="tx1"/>
                </a:solidFill>
              </a:rPr>
              <a:t>String url = "jdbc:mysql://127.0.0.1:3306/test?useUnicode=true&amp;characterEncoding=UTF-8";</a:t>
            </a:r>
          </a:p>
          <a:p>
            <a:pPr lvl="1"/>
            <a:r>
              <a:rPr lang="en-US" altLang="zh-CN">
                <a:solidFill>
                  <a:schemeClr val="tx1"/>
                </a:solidFill>
              </a:rPr>
              <a:t>conn  = DriverManager.getConnection(url, "admin", "");      </a:t>
            </a:r>
          </a:p>
          <a:p>
            <a:pPr lvl="1"/>
            <a:r>
              <a:rPr lang="en-US" altLang="zh-CN">
                <a:solidFill>
                  <a:schemeClr val="tx1"/>
                </a:solidFill>
              </a:rPr>
              <a:t>return  connection;</a:t>
            </a:r>
            <a:endParaRPr lang="en-US" altLang="zh-CN" dirty="0">
              <a:solidFill>
                <a:schemeClr val="tx1"/>
              </a:solidFill>
            </a:endParaRPr>
          </a:p>
          <a:p>
            <a:r>
              <a:rPr lang="en-US" altLang="zh-CN" dirty="0">
                <a:solidFill>
                  <a:schemeClr val="tx1"/>
                </a:solidFill>
              </a:rPr>
              <a:t>  }</a:t>
            </a:r>
          </a:p>
          <a:p>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39166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数据库连接代码优化</a:t>
            </a:r>
          </a:p>
        </p:txBody>
      </p:sp>
      <p:sp>
        <p:nvSpPr>
          <p:cNvPr id="3" name="内容占位符 2"/>
          <p:cNvSpPr>
            <a:spLocks noGrp="1"/>
          </p:cNvSpPr>
          <p:nvPr>
            <p:ph idx="1"/>
          </p:nvPr>
        </p:nvSpPr>
        <p:spPr/>
        <p:txBody>
          <a:bodyPr/>
          <a:lstStyle/>
          <a:p>
            <a:r>
              <a:rPr lang="zh-CN" altLang="en-US"/>
              <a:t>现阶段的数据库连接代码存在的问题：</a:t>
            </a:r>
            <a:endParaRPr lang="en-US" altLang="zh-CN"/>
          </a:p>
          <a:p>
            <a:pPr lvl="1"/>
            <a:r>
              <a:rPr lang="en-US" altLang="zh-CN"/>
              <a:t>1</a:t>
            </a:r>
            <a:r>
              <a:rPr lang="zh-CN" altLang="en-US"/>
              <a:t>、现阶段代码一次连接一次查询，一般应用程序一次连接后可多次执行数据操作</a:t>
            </a:r>
            <a:endParaRPr lang="en-US" altLang="zh-CN"/>
          </a:p>
          <a:p>
            <a:pPr lvl="1"/>
            <a:r>
              <a:rPr lang="en-US" altLang="zh-CN"/>
              <a:t>2</a:t>
            </a:r>
            <a:r>
              <a:rPr lang="zh-CN" altLang="en-US"/>
              <a:t>、数据库的常量信息，每次都要进行代码修改？是否可以提取出相应的工程配置文件？</a:t>
            </a:r>
            <a:endParaRPr lang="en-US" altLang="zh-CN"/>
          </a:p>
          <a:p>
            <a:pPr lvl="1"/>
            <a:r>
              <a:rPr lang="en-US" altLang="zh-CN"/>
              <a:t>3</a:t>
            </a:r>
            <a:r>
              <a:rPr lang="zh-CN" altLang="en-US"/>
              <a:t>、对于现在的程序来说都是客户端直接访问数据库操作？这样不利于界面和数据访问的分离，如何添加业务逻辑？</a:t>
            </a:r>
            <a:endParaRPr lang="en-US" altLang="zh-CN"/>
          </a:p>
          <a:p>
            <a:pPr lvl="1"/>
            <a:endParaRPr lang="zh-CN" altLang="en-US"/>
          </a:p>
        </p:txBody>
      </p:sp>
    </p:spTree>
    <p:extLst>
      <p:ext uri="{BB962C8B-B14F-4D97-AF65-F5344CB8AC3E}">
        <p14:creationId xmlns:p14="http://schemas.microsoft.com/office/powerpoint/2010/main" val="37192313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配置文件配置数据库参数</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应用程序编写过程中通常需要保存一些配置信息，这些配置文件希望一般用户可进行简单配置。</a:t>
            </a:r>
            <a:endParaRPr lang="en-US" altLang="zh-CN" dirty="0"/>
          </a:p>
          <a:p>
            <a:r>
              <a:rPr lang="zh-CN" altLang="en-US" dirty="0"/>
              <a:t>常见配置文件种类：</a:t>
            </a:r>
            <a:endParaRPr lang="en-US" altLang="zh-CN" dirty="0"/>
          </a:p>
          <a:p>
            <a:pPr lvl="1"/>
            <a:r>
              <a:rPr lang="en-US" altLang="zh-CN" dirty="0"/>
              <a:t>Xml</a:t>
            </a:r>
            <a:r>
              <a:rPr lang="zh-CN" altLang="en-US" dirty="0"/>
              <a:t>配置文件</a:t>
            </a:r>
            <a:endParaRPr lang="en-US" altLang="zh-CN" dirty="0"/>
          </a:p>
          <a:p>
            <a:pPr lvl="1"/>
            <a:r>
              <a:rPr lang="en-US" altLang="zh-CN" b="1" dirty="0">
                <a:solidFill>
                  <a:srgbClr val="FF0000"/>
                </a:solidFill>
              </a:rPr>
              <a:t>Properties</a:t>
            </a:r>
            <a:r>
              <a:rPr lang="zh-CN" altLang="en-US" b="1" dirty="0">
                <a:solidFill>
                  <a:srgbClr val="FF0000"/>
                </a:solidFill>
              </a:rPr>
              <a:t>配置文件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2924944"/>
            <a:ext cx="461980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067" y="4365104"/>
            <a:ext cx="41910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12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1000"/>
                                        <p:tgtEl>
                                          <p:spTgt spid="1029"/>
                                        </p:tgtEl>
                                      </p:cBhvr>
                                    </p:animEffect>
                                    <p:anim calcmode="lin" valueType="num">
                                      <p:cBhvr>
                                        <p:cTn id="15" dur="1000" fill="hold"/>
                                        <p:tgtEl>
                                          <p:spTgt spid="1029"/>
                                        </p:tgtEl>
                                        <p:attrNameLst>
                                          <p:attrName>ppt_x</p:attrName>
                                        </p:attrNameLst>
                                      </p:cBhvr>
                                      <p:tavLst>
                                        <p:tav tm="0">
                                          <p:val>
                                            <p:strVal val="#ppt_x"/>
                                          </p:val>
                                        </p:tav>
                                        <p:tav tm="100000">
                                          <p:val>
                                            <p:strVal val="#ppt_x"/>
                                          </p:val>
                                        </p:tav>
                                      </p:tavLst>
                                    </p:anim>
                                    <p:anim calcmode="lin" valueType="num">
                                      <p:cBhvr>
                                        <p:cTn id="16"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配置文件配置数据库参数</a:t>
            </a:r>
            <a:endParaRPr lang="zh-CN" altLang="en-US" dirty="0"/>
          </a:p>
        </p:txBody>
      </p:sp>
      <p:sp>
        <p:nvSpPr>
          <p:cNvPr id="3" name="内容占位符 2"/>
          <p:cNvSpPr>
            <a:spLocks noGrp="1"/>
          </p:cNvSpPr>
          <p:nvPr>
            <p:ph idx="1"/>
          </p:nvPr>
        </p:nvSpPr>
        <p:spPr/>
        <p:txBody>
          <a:bodyPr/>
          <a:lstStyle/>
          <a:p>
            <a:r>
              <a:rPr lang="en-US" altLang="zh-CN"/>
              <a:t>1</a:t>
            </a:r>
            <a:r>
              <a:rPr lang="zh-CN" altLang="en-US"/>
              <a:t>、使用</a:t>
            </a:r>
            <a:r>
              <a:rPr lang="en-US" altLang="zh-CN"/>
              <a:t>Java</a:t>
            </a:r>
            <a:r>
              <a:rPr lang="zh-CN" altLang="en-US"/>
              <a:t>配置文件，配置工程常量</a:t>
            </a:r>
            <a:endParaRPr lang="en-US" altLang="zh-CN"/>
          </a:p>
          <a:p>
            <a:pPr lvl="1"/>
            <a:r>
              <a:rPr lang="zh-CN" altLang="en-US"/>
              <a:t>在工程目录下建立</a:t>
            </a:r>
            <a:r>
              <a:rPr lang="en-US" altLang="zh-CN"/>
              <a:t>dbinfo.properties</a:t>
            </a:r>
            <a:r>
              <a:rPr lang="zh-CN" altLang="en-US"/>
              <a:t>文件，</a:t>
            </a:r>
            <a:r>
              <a:rPr lang="en-US" altLang="zh-CN" b="1">
                <a:solidFill>
                  <a:srgbClr val="FF0000"/>
                </a:solidFill>
              </a:rPr>
              <a:t>PS</a:t>
            </a:r>
            <a:r>
              <a:rPr lang="zh-CN" altLang="en-US" b="1">
                <a:solidFill>
                  <a:srgbClr val="FF0000"/>
                </a:solidFill>
              </a:rPr>
              <a:t>：字符串不带双引号，不加分号</a:t>
            </a:r>
            <a:endParaRPr lang="zh-CN" altLang="en-US" b="1" dirty="0">
              <a:solidFill>
                <a:srgbClr val="FF0000"/>
              </a:solidFill>
            </a:endParaRPr>
          </a:p>
        </p:txBody>
      </p:sp>
      <p:sp>
        <p:nvSpPr>
          <p:cNvPr id="5" name="TextBox 4"/>
          <p:cNvSpPr txBox="1"/>
          <p:nvPr/>
        </p:nvSpPr>
        <p:spPr>
          <a:xfrm>
            <a:off x="1991544" y="3501008"/>
            <a:ext cx="7632848" cy="1631216"/>
          </a:xfrm>
          <a:prstGeom prst="rect">
            <a:avLst/>
          </a:prstGeom>
          <a:noFill/>
        </p:spPr>
        <p:txBody>
          <a:bodyPr wrap="square" rtlCol="0">
            <a:spAutoFit/>
          </a:bodyPr>
          <a:lstStyle/>
          <a:p>
            <a:r>
              <a:rPr lang="en-US" altLang="zh-CN" dirty="0"/>
              <a:t>driver=com.mysql.jdbc.Driver</a:t>
            </a:r>
          </a:p>
          <a:p>
            <a:r>
              <a:rPr lang="en-US" altLang="zh-CN" dirty="0"/>
              <a:t>connectUrl=jdbc:mysql://127.0.0.1:3306/test?useUnicode=true&amp;characterEncoding=UTF-8</a:t>
            </a:r>
          </a:p>
          <a:p>
            <a:r>
              <a:rPr lang="en-US" altLang="zh-CN" dirty="0"/>
              <a:t>dbuser=admin</a:t>
            </a:r>
          </a:p>
          <a:p>
            <a:r>
              <a:rPr lang="en-US" altLang="zh-CN" dirty="0"/>
              <a:t>dbpwd=</a:t>
            </a:r>
            <a:endParaRPr lang="zh-CN" altLang="en-US" dirty="0"/>
          </a:p>
        </p:txBody>
      </p:sp>
    </p:spTree>
    <p:extLst>
      <p:ext uri="{BB962C8B-B14F-4D97-AF65-F5344CB8AC3E}">
        <p14:creationId xmlns:p14="http://schemas.microsoft.com/office/powerpoint/2010/main" val="28411222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配置文件配置数据库参数</a:t>
            </a:r>
            <a:endParaRPr lang="zh-CN" altLang="en-US" dirty="0"/>
          </a:p>
        </p:txBody>
      </p:sp>
      <p:sp>
        <p:nvSpPr>
          <p:cNvPr id="3" name="内容占位符 2"/>
          <p:cNvSpPr>
            <a:spLocks noGrp="1"/>
          </p:cNvSpPr>
          <p:nvPr>
            <p:ph idx="1"/>
          </p:nvPr>
        </p:nvSpPr>
        <p:spPr>
          <a:noFill/>
        </p:spPr>
        <p:txBody>
          <a:bodyPr/>
          <a:lstStyle/>
          <a:p>
            <a:r>
              <a:rPr lang="en-US" altLang="zh-CN"/>
              <a:t>2</a:t>
            </a:r>
            <a:r>
              <a:rPr lang="zh-CN" altLang="en-US"/>
              <a:t>、在</a:t>
            </a:r>
            <a:r>
              <a:rPr lang="en-US" altLang="zh-CN"/>
              <a:t>Java</a:t>
            </a:r>
            <a:r>
              <a:rPr lang="zh-CN" altLang="en-US"/>
              <a:t>文件中读取配置文件，用到</a:t>
            </a:r>
            <a:r>
              <a:rPr lang="en-US" altLang="zh-CN" b="1">
                <a:solidFill>
                  <a:srgbClr val="FF0000"/>
                </a:solidFill>
              </a:rPr>
              <a:t>Properties</a:t>
            </a:r>
            <a:r>
              <a:rPr lang="zh-CN" altLang="en-US"/>
              <a:t>类。</a:t>
            </a:r>
            <a:endParaRPr lang="zh-CN" altLang="en-US" dirty="0"/>
          </a:p>
        </p:txBody>
      </p:sp>
      <p:sp>
        <p:nvSpPr>
          <p:cNvPr id="4" name="TextBox 3"/>
          <p:cNvSpPr txBox="1"/>
          <p:nvPr/>
        </p:nvSpPr>
        <p:spPr>
          <a:xfrm>
            <a:off x="2279576" y="1988841"/>
            <a:ext cx="7848872" cy="4708981"/>
          </a:xfrm>
          <a:prstGeom prst="rect">
            <a:avLst/>
          </a:prstGeom>
          <a:noFill/>
        </p:spPr>
        <p:txBody>
          <a:bodyPr wrap="square" rtlCol="0">
            <a:spAutoFit/>
          </a:bodyPr>
          <a:lstStyle>
            <a:defPPr>
              <a:defRPr lang="en-US"/>
            </a:defPPr>
          </a:lstStyle>
          <a:p>
            <a:r>
              <a:rPr lang="en-US" altLang="zh-CN" dirty="0"/>
              <a:t>public class </a:t>
            </a:r>
            <a:r>
              <a:rPr lang="en-US" altLang="zh-CN" dirty="0" err="1"/>
              <a:t>ConnectionManager</a:t>
            </a:r>
            <a:r>
              <a:rPr lang="en-US" altLang="zh-CN" dirty="0"/>
              <a:t>{</a:t>
            </a:r>
          </a:p>
          <a:p>
            <a:r>
              <a:rPr lang="en-US" altLang="zh-CN" dirty="0"/>
              <a:t>    private static Properties </a:t>
            </a:r>
            <a:r>
              <a:rPr lang="en-US" altLang="zh-CN" dirty="0" err="1"/>
              <a:t>properties</a:t>
            </a:r>
            <a:r>
              <a:rPr lang="en-US" altLang="zh-CN" dirty="0"/>
              <a:t>;</a:t>
            </a:r>
          </a:p>
          <a:p>
            <a:r>
              <a:rPr lang="en-US" altLang="zh-CN" dirty="0"/>
              <a:t>    static {</a:t>
            </a:r>
          </a:p>
          <a:p>
            <a:r>
              <a:rPr lang="en-US" altLang="zh-CN" dirty="0"/>
              <a:t>        </a:t>
            </a:r>
            <a:r>
              <a:rPr lang="en-US" altLang="zh-CN" dirty="0" err="1"/>
              <a:t>InputStream</a:t>
            </a:r>
            <a:r>
              <a:rPr lang="en-US" altLang="zh-CN" dirty="0"/>
              <a:t> is = </a:t>
            </a:r>
            <a:r>
              <a:rPr lang="en-US" altLang="zh-CN" dirty="0" err="1"/>
              <a:t>ConnectionManager.class.getResourceAsStream</a:t>
            </a:r>
            <a:r>
              <a:rPr lang="en-US" altLang="zh-CN" dirty="0"/>
              <a:t>("/</a:t>
            </a:r>
            <a:r>
              <a:rPr lang="en-US" altLang="zh-CN" dirty="0" err="1"/>
              <a:t>db.properties</a:t>
            </a:r>
            <a:r>
              <a:rPr lang="en-US" altLang="zh-CN" dirty="0"/>
              <a:t>");</a:t>
            </a:r>
          </a:p>
          <a:p>
            <a:r>
              <a:rPr lang="en-US" altLang="zh-CN" dirty="0"/>
              <a:t>        properties = new </a:t>
            </a:r>
            <a:r>
              <a:rPr lang="en-US" altLang="zh-CN"/>
              <a:t>Properties();</a:t>
            </a:r>
          </a:p>
          <a:p>
            <a:r>
              <a:rPr lang="en-US" altLang="zh-CN"/>
              <a:t>        </a:t>
            </a:r>
          </a:p>
          <a:p>
            <a:r>
              <a:rPr lang="en-US" altLang="zh-CN"/>
              <a:t>        try {</a:t>
            </a:r>
          </a:p>
          <a:p>
            <a:r>
              <a:rPr lang="en-US" altLang="zh-CN"/>
              <a:t>            </a:t>
            </a:r>
            <a:r>
              <a:rPr lang="en-US" altLang="zh-CN" err="1"/>
              <a:t>properties.load</a:t>
            </a:r>
            <a:r>
              <a:rPr lang="en-US" altLang="zh-CN"/>
              <a:t>(is);</a:t>
            </a:r>
          </a:p>
          <a:p>
            <a:r>
              <a:rPr lang="en-US" altLang="zh-CN"/>
              <a:t>            properties. getProperty("dbuser");</a:t>
            </a:r>
            <a:endParaRPr lang="en-US" altLang="zh-CN" dirty="0"/>
          </a:p>
          <a:p>
            <a:r>
              <a:rPr lang="en-US" altLang="zh-CN" dirty="0"/>
              <a:t>        } catch (Exception e) {</a:t>
            </a:r>
          </a:p>
          <a:p>
            <a:r>
              <a:rPr lang="en-US" altLang="zh-CN" dirty="0"/>
              <a:t>            </a:t>
            </a:r>
            <a:r>
              <a:rPr lang="en-US" altLang="zh-CN" dirty="0" err="1"/>
              <a:t>e.printStackTrace</a:t>
            </a:r>
            <a:r>
              <a:rPr lang="en-US" altLang="zh-CN" dirty="0"/>
              <a:t>();</a:t>
            </a:r>
          </a:p>
          <a:p>
            <a:r>
              <a:rPr lang="en-US" altLang="zh-CN" dirty="0"/>
              <a:t>        }</a:t>
            </a:r>
          </a:p>
          <a:p>
            <a:r>
              <a:rPr lang="en-US" altLang="zh-CN"/>
              <a:t>    }</a:t>
            </a:r>
          </a:p>
          <a:p>
            <a:r>
              <a:rPr lang="en-US" altLang="zh-CN"/>
              <a:t>}</a:t>
            </a:r>
            <a:endParaRPr lang="en-US" altLang="zh-CN" dirty="0"/>
          </a:p>
        </p:txBody>
      </p:sp>
    </p:spTree>
    <p:extLst>
      <p:ext uri="{BB962C8B-B14F-4D97-AF65-F5344CB8AC3E}">
        <p14:creationId xmlns:p14="http://schemas.microsoft.com/office/powerpoint/2010/main" val="282070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t>常见数据库</a:t>
            </a:r>
          </a:p>
        </p:txBody>
      </p:sp>
      <p:sp>
        <p:nvSpPr>
          <p:cNvPr id="10243" name="Rectangle 3"/>
          <p:cNvSpPr>
            <a:spLocks noGrp="1" noChangeArrowheads="1"/>
          </p:cNvSpPr>
          <p:nvPr>
            <p:ph idx="1"/>
          </p:nvPr>
        </p:nvSpPr>
        <p:spPr/>
        <p:txBody>
          <a:bodyPr/>
          <a:lstStyle/>
          <a:p>
            <a:r>
              <a:rPr lang="en-US" altLang="zh-CN" dirty="0" err="1"/>
              <a:t>MySql</a:t>
            </a:r>
            <a:endParaRPr lang="en-US" altLang="zh-CN" dirty="0"/>
          </a:p>
          <a:p>
            <a:r>
              <a:rPr lang="en-US" altLang="zh-CN" dirty="0" err="1"/>
              <a:t>SqlServer</a:t>
            </a:r>
            <a:endParaRPr lang="en-US" altLang="zh-CN" dirty="0"/>
          </a:p>
          <a:p>
            <a:r>
              <a:rPr lang="en-US" altLang="zh-CN" dirty="0"/>
              <a:t>Oracle</a:t>
            </a:r>
          </a:p>
          <a:p>
            <a:r>
              <a:rPr lang="en-US" altLang="zh-CN" dirty="0" err="1"/>
              <a:t>SqlLite</a:t>
            </a:r>
            <a:endParaRPr lang="en-US" altLang="zh-CN" dirty="0"/>
          </a:p>
          <a:p>
            <a:endParaRPr lang="en-US" altLang="zh-CN" dirty="0"/>
          </a:p>
          <a:p>
            <a:r>
              <a:rPr lang="zh-CN" altLang="en-US" dirty="0"/>
              <a:t>通用语言都是</a:t>
            </a:r>
            <a:r>
              <a:rPr lang="en-US" altLang="zh-CN" dirty="0"/>
              <a:t>SQL</a:t>
            </a:r>
            <a:endParaRPr lang="zh-CN" altLang="zh-CN" dirty="0"/>
          </a:p>
        </p:txBody>
      </p:sp>
    </p:spTree>
    <p:extLst>
      <p:ext uri="{BB962C8B-B14F-4D97-AF65-F5344CB8AC3E}">
        <p14:creationId xmlns:p14="http://schemas.microsoft.com/office/powerpoint/2010/main" val="222371932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EAF0DE-5CF4-42D6-95B0-AE2B0BD0745F}"/>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xmlns="" id="{56D7EE0B-5253-4B4A-A65D-F3A25DB06ED7}"/>
              </a:ext>
            </a:extLst>
          </p:cNvPr>
          <p:cNvSpPr>
            <a:spLocks noGrp="1"/>
          </p:cNvSpPr>
          <p:nvPr>
            <p:ph idx="1"/>
          </p:nvPr>
        </p:nvSpPr>
        <p:spPr>
          <a:xfrm>
            <a:off x="1919536" y="1016733"/>
            <a:ext cx="8229600" cy="4965415"/>
          </a:xfrm>
        </p:spPr>
        <p:txBody>
          <a:bodyPr/>
          <a:lstStyle/>
          <a:p>
            <a:r>
              <a:rPr lang="zh-CN" altLang="en-US" sz="2000" dirty="0"/>
              <a:t>作业：</a:t>
            </a:r>
          </a:p>
          <a:p>
            <a:pPr lvl="1"/>
            <a:r>
              <a:rPr lang="zh-CN" altLang="en-US" sz="1800" dirty="0"/>
              <a:t>	</a:t>
            </a:r>
            <a:r>
              <a:rPr lang="en-US" altLang="zh-CN" sz="1800" dirty="0"/>
              <a:t>public static List&lt;Student&gt; </a:t>
            </a:r>
            <a:r>
              <a:rPr lang="en-US" altLang="zh-CN" sz="1800" dirty="0" err="1"/>
              <a:t>queryStudentByName</a:t>
            </a:r>
            <a:r>
              <a:rPr lang="en-US" altLang="zh-CN" sz="1800" dirty="0"/>
              <a:t>() </a:t>
            </a:r>
          </a:p>
          <a:p>
            <a:pPr lvl="1"/>
            <a:r>
              <a:rPr lang="en-US" altLang="zh-CN" sz="1800" dirty="0"/>
              <a:t>	public static List&lt;Student&gt; </a:t>
            </a:r>
            <a:r>
              <a:rPr lang="en-US" altLang="zh-CN" sz="1800" dirty="0" err="1"/>
              <a:t>queryStudentById</a:t>
            </a:r>
            <a:r>
              <a:rPr lang="en-US" altLang="zh-CN" sz="1800" dirty="0"/>
              <a:t>() </a:t>
            </a:r>
          </a:p>
          <a:p>
            <a:pPr lvl="1"/>
            <a:r>
              <a:rPr lang="en-US" altLang="zh-CN" sz="1800" dirty="0"/>
              <a:t>	public static List&lt;Student&gt; </a:t>
            </a:r>
            <a:r>
              <a:rPr lang="en-US" altLang="zh-CN" sz="1800" dirty="0" err="1"/>
              <a:t>queryStudentByScore</a:t>
            </a:r>
            <a:r>
              <a:rPr lang="en-US" altLang="zh-CN" sz="1800" dirty="0"/>
              <a:t>() </a:t>
            </a:r>
          </a:p>
          <a:p>
            <a:pPr lvl="1"/>
            <a:r>
              <a:rPr lang="en-US" altLang="zh-CN" sz="1800" dirty="0"/>
              <a:t>	public static int </a:t>
            </a:r>
            <a:r>
              <a:rPr lang="en-US" altLang="zh-CN" sz="1800" dirty="0" err="1"/>
              <a:t>insertStudent</a:t>
            </a:r>
            <a:r>
              <a:rPr lang="en-US" altLang="zh-CN" sz="1800" dirty="0"/>
              <a:t>(Student s)</a:t>
            </a:r>
          </a:p>
          <a:p>
            <a:pPr lvl="1"/>
            <a:r>
              <a:rPr lang="en-US" altLang="zh-CN" sz="1800" dirty="0"/>
              <a:t>	public static int </a:t>
            </a:r>
            <a:r>
              <a:rPr lang="en-US" altLang="zh-CN" sz="1800" dirty="0" err="1"/>
              <a:t>deleteStudentByName</a:t>
            </a:r>
            <a:r>
              <a:rPr lang="en-US" altLang="zh-CN" sz="1800" dirty="0"/>
              <a:t>()</a:t>
            </a:r>
          </a:p>
          <a:p>
            <a:pPr lvl="1"/>
            <a:r>
              <a:rPr lang="en-US" altLang="zh-CN" sz="1800" dirty="0"/>
              <a:t>	public static int </a:t>
            </a:r>
            <a:r>
              <a:rPr lang="en-US" altLang="zh-CN" sz="1800" dirty="0" err="1"/>
              <a:t>deleteStudentById</a:t>
            </a:r>
            <a:r>
              <a:rPr lang="en-US" altLang="zh-CN" sz="1800" dirty="0"/>
              <a:t>()</a:t>
            </a:r>
          </a:p>
          <a:p>
            <a:pPr lvl="1"/>
            <a:r>
              <a:rPr lang="en-US" altLang="zh-CN" sz="1800" dirty="0"/>
              <a:t>	public static int </a:t>
            </a:r>
            <a:r>
              <a:rPr lang="en-US" altLang="zh-CN" sz="1800" dirty="0" err="1"/>
              <a:t>updateStudent</a:t>
            </a:r>
            <a:r>
              <a:rPr lang="en-US" altLang="zh-CN" sz="1800" dirty="0"/>
              <a:t>(Student s)</a:t>
            </a:r>
          </a:p>
          <a:p>
            <a:pPr lvl="1"/>
            <a:r>
              <a:rPr lang="en-US" altLang="zh-CN" sz="1800" dirty="0"/>
              <a:t>		public static Connection </a:t>
            </a:r>
            <a:r>
              <a:rPr lang="en-US" altLang="zh-CN" sz="1800" dirty="0" err="1"/>
              <a:t>getDBContection</a:t>
            </a:r>
            <a:r>
              <a:rPr lang="en-US" altLang="zh-CN" sz="1800" dirty="0"/>
              <a:t>()</a:t>
            </a:r>
          </a:p>
          <a:p>
            <a:pPr lvl="1"/>
            <a:r>
              <a:rPr lang="en-US" altLang="zh-CN" sz="1800" dirty="0"/>
              <a:t>	public static int </a:t>
            </a:r>
            <a:r>
              <a:rPr lang="en-US" altLang="zh-CN" sz="1800" dirty="0" err="1"/>
              <a:t>clostDBContection</a:t>
            </a:r>
            <a:r>
              <a:rPr lang="en-US" altLang="zh-CN" sz="1800" dirty="0"/>
              <a:t>()</a:t>
            </a:r>
          </a:p>
          <a:p>
            <a:r>
              <a:rPr lang="zh-CN" altLang="en-US" sz="2000" dirty="0"/>
              <a:t>通过</a:t>
            </a:r>
            <a:r>
              <a:rPr lang="en-US" altLang="zh-CN" sz="2000" dirty="0"/>
              <a:t>Properties</a:t>
            </a:r>
            <a:r>
              <a:rPr lang="zh-CN" altLang="en-US" sz="2000" dirty="0"/>
              <a:t>实现，数据库驱动串，数据库连接字符串，用户名，密码的程序隔离。做出在不修改程序的情况下，连接不同的数据库。</a:t>
            </a:r>
          </a:p>
          <a:p>
            <a:r>
              <a:rPr lang="zh-CN" altLang="en-US" sz="2000" dirty="0"/>
              <a:t>程序分包：</a:t>
            </a:r>
          </a:p>
          <a:p>
            <a:pPr lvl="1"/>
            <a:r>
              <a:rPr lang="zh-CN" altLang="en-US" sz="1800" dirty="0"/>
              <a:t>	</a:t>
            </a:r>
            <a:r>
              <a:rPr lang="en-US" altLang="zh-CN" sz="1800" dirty="0" err="1"/>
              <a:t>com.wyl.model</a:t>
            </a:r>
            <a:endParaRPr lang="en-US" altLang="zh-CN" sz="1800" dirty="0"/>
          </a:p>
          <a:p>
            <a:pPr lvl="1"/>
            <a:r>
              <a:rPr lang="en-US" altLang="zh-CN" sz="1800" dirty="0"/>
              <a:t>	</a:t>
            </a:r>
            <a:r>
              <a:rPr lang="en-US" altLang="zh-CN" sz="1800" dirty="0" err="1"/>
              <a:t>com.wyl.dao</a:t>
            </a:r>
            <a:endParaRPr lang="en-US" altLang="zh-CN" sz="1800" dirty="0"/>
          </a:p>
          <a:p>
            <a:pPr lvl="1"/>
            <a:r>
              <a:rPr lang="en-US" altLang="zh-CN" sz="1800" dirty="0"/>
              <a:t>	</a:t>
            </a:r>
            <a:r>
              <a:rPr lang="en-US" altLang="zh-CN" sz="1800" dirty="0" err="1"/>
              <a:t>com.wyl.ui</a:t>
            </a:r>
            <a:endParaRPr lang="zh-CN" altLang="en-US" sz="1800" dirty="0"/>
          </a:p>
        </p:txBody>
      </p:sp>
    </p:spTree>
    <p:extLst>
      <p:ext uri="{BB962C8B-B14F-4D97-AF65-F5344CB8AC3E}">
        <p14:creationId xmlns:p14="http://schemas.microsoft.com/office/powerpoint/2010/main" val="37987907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数据库连接代码优化</a:t>
            </a:r>
          </a:p>
        </p:txBody>
      </p:sp>
      <p:sp>
        <p:nvSpPr>
          <p:cNvPr id="3" name="内容占位符 2"/>
          <p:cNvSpPr>
            <a:spLocks noGrp="1"/>
          </p:cNvSpPr>
          <p:nvPr>
            <p:ph idx="1"/>
          </p:nvPr>
        </p:nvSpPr>
        <p:spPr/>
        <p:txBody>
          <a:bodyPr/>
          <a:lstStyle/>
          <a:p>
            <a:r>
              <a:rPr lang="zh-CN" altLang="en-US"/>
              <a:t>现阶段的数据库连接代码存在的问题：</a:t>
            </a:r>
            <a:endParaRPr lang="en-US" altLang="zh-CN"/>
          </a:p>
          <a:p>
            <a:pPr lvl="1"/>
            <a:r>
              <a:rPr lang="en-US" altLang="zh-CN"/>
              <a:t>1</a:t>
            </a:r>
            <a:r>
              <a:rPr lang="zh-CN" altLang="en-US"/>
              <a:t>、现阶段代码一次连接一次查询，一般应用程序一次连接后可多次执行数据操作</a:t>
            </a:r>
            <a:endParaRPr lang="en-US" altLang="zh-CN"/>
          </a:p>
          <a:p>
            <a:pPr lvl="1"/>
            <a:r>
              <a:rPr lang="en-US" altLang="zh-CN"/>
              <a:t>2</a:t>
            </a:r>
            <a:r>
              <a:rPr lang="zh-CN" altLang="en-US"/>
              <a:t>、数据库的常量信息，每次都要进行代码修改？是否可以提取出相应的工程配置文件？</a:t>
            </a:r>
            <a:endParaRPr lang="en-US" altLang="zh-CN"/>
          </a:p>
          <a:p>
            <a:pPr lvl="1"/>
            <a:r>
              <a:rPr lang="en-US" altLang="zh-CN"/>
              <a:t>3</a:t>
            </a:r>
            <a:r>
              <a:rPr lang="zh-CN" altLang="en-US"/>
              <a:t>、对于现在的程序来说都是客户端直接访问数据库操作？这样不利于界面和数据访问的分离，如何添加业务逻辑？</a:t>
            </a:r>
            <a:endParaRPr lang="en-US" altLang="zh-CN"/>
          </a:p>
          <a:p>
            <a:pPr lvl="1"/>
            <a:endParaRPr lang="zh-CN" altLang="en-US"/>
          </a:p>
        </p:txBody>
      </p:sp>
    </p:spTree>
    <p:extLst>
      <p:ext uri="{BB962C8B-B14F-4D97-AF65-F5344CB8AC3E}">
        <p14:creationId xmlns:p14="http://schemas.microsoft.com/office/powerpoint/2010/main" val="39046989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简介</a:t>
            </a:r>
            <a:endParaRPr lang="zh-CN" altLang="en-US" dirty="0"/>
          </a:p>
        </p:txBody>
      </p:sp>
      <p:sp>
        <p:nvSpPr>
          <p:cNvPr id="3" name="内容占位符 2"/>
          <p:cNvSpPr>
            <a:spLocks noGrp="1"/>
          </p:cNvSpPr>
          <p:nvPr>
            <p:ph idx="1"/>
          </p:nvPr>
        </p:nvSpPr>
        <p:spPr/>
        <p:txBody>
          <a:bodyPr/>
          <a:lstStyle/>
          <a:p>
            <a:r>
              <a:rPr lang="en-US" altLang="zh-CN"/>
              <a:t>MVC</a:t>
            </a:r>
            <a:r>
              <a:rPr lang="zh-CN" altLang="en-US"/>
              <a:t>是模型</a:t>
            </a:r>
            <a:r>
              <a:rPr lang="en-US" altLang="zh-CN"/>
              <a:t>(model)</a:t>
            </a:r>
            <a:r>
              <a:rPr lang="zh-CN" altLang="en-US"/>
              <a:t>－视图</a:t>
            </a:r>
            <a:r>
              <a:rPr lang="en-US" altLang="zh-CN"/>
              <a:t>(view)</a:t>
            </a:r>
            <a:r>
              <a:rPr lang="zh-CN" altLang="en-US"/>
              <a:t>－控制器</a:t>
            </a:r>
            <a:r>
              <a:rPr lang="en-US" altLang="zh-CN"/>
              <a:t>(controller)</a:t>
            </a:r>
            <a:r>
              <a:rPr lang="zh-CN" altLang="en-US"/>
              <a:t>的缩写。</a:t>
            </a:r>
            <a:endParaRPr lang="en-US" altLang="zh-CN"/>
          </a:p>
          <a:p>
            <a:r>
              <a:rPr lang="zh-CN" altLang="en-US"/>
              <a:t>一般的合理的工程目录中要将此三部分进行分离。</a:t>
            </a:r>
            <a:endParaRPr lang="en-US" altLang="zh-CN"/>
          </a:p>
          <a:p>
            <a:pPr lvl="1"/>
            <a:r>
              <a:rPr lang="zh-CN" altLang="en-US"/>
              <a:t>视图层：是应用程序中用户界面相关的部分，是用户看到并与之交互的界面。</a:t>
            </a:r>
            <a:endParaRPr lang="en-US" altLang="zh-CN"/>
          </a:p>
          <a:p>
            <a:pPr lvl="1"/>
            <a:r>
              <a:rPr lang="zh-CN" altLang="en-US"/>
              <a:t>控制层：是根据用户的输入，控制用户界面数据显示和更新</a:t>
            </a:r>
            <a:r>
              <a:rPr lang="en-US" altLang="zh-CN"/>
              <a:t>model</a:t>
            </a:r>
            <a:r>
              <a:rPr lang="zh-CN" altLang="en-US"/>
              <a:t>对象状态。</a:t>
            </a:r>
            <a:endParaRPr lang="en-US" altLang="zh-CN"/>
          </a:p>
          <a:p>
            <a:pPr lvl="1"/>
            <a:r>
              <a:rPr lang="zh-CN" altLang="en-US"/>
              <a:t>模型层：通常模型对象负责在数据库中存取数据。</a:t>
            </a:r>
            <a:endParaRPr lang="zh-CN" altLang="en-US" dirty="0"/>
          </a:p>
        </p:txBody>
      </p:sp>
    </p:spTree>
    <p:extLst>
      <p:ext uri="{BB962C8B-B14F-4D97-AF65-F5344CB8AC3E}">
        <p14:creationId xmlns:p14="http://schemas.microsoft.com/office/powerpoint/2010/main" val="1884339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数据库操作的完整封装（</a:t>
            </a:r>
            <a:r>
              <a:rPr lang="en-US" altLang="zh-CN" dirty="0"/>
              <a:t>DAO</a:t>
            </a:r>
            <a:r>
              <a:rPr lang="zh-CN" altLang="en-US" dirty="0"/>
              <a:t>）</a:t>
            </a:r>
          </a:p>
        </p:txBody>
      </p:sp>
      <p:sp>
        <p:nvSpPr>
          <p:cNvPr id="3" name="内容占位符 2"/>
          <p:cNvSpPr>
            <a:spLocks noGrp="1"/>
          </p:cNvSpPr>
          <p:nvPr>
            <p:ph idx="1"/>
          </p:nvPr>
        </p:nvSpPr>
        <p:spPr/>
        <p:txBody>
          <a:bodyPr/>
          <a:lstStyle/>
          <a:p>
            <a:r>
              <a:rPr lang="zh-CN" altLang="en-US"/>
              <a:t>一般情况下</a:t>
            </a:r>
            <a:r>
              <a:rPr lang="en-US" altLang="zh-CN"/>
              <a:t>Java</a:t>
            </a:r>
            <a:r>
              <a:rPr lang="zh-CN" altLang="en-US"/>
              <a:t>中的实体类对应数据库中的表。</a:t>
            </a:r>
            <a:endParaRPr lang="en-US" altLang="zh-CN"/>
          </a:p>
          <a:p>
            <a:pPr lvl="1"/>
            <a:r>
              <a:rPr lang="zh-CN" altLang="en-US"/>
              <a:t>例如：数据库的</a:t>
            </a:r>
            <a:r>
              <a:rPr lang="en-US" altLang="zh-CN"/>
              <a:t>User</a:t>
            </a:r>
            <a:r>
              <a:rPr lang="zh-CN" altLang="en-US"/>
              <a:t>表，对应</a:t>
            </a:r>
            <a:r>
              <a:rPr lang="en-US" altLang="zh-CN"/>
              <a:t>Java</a:t>
            </a:r>
            <a:r>
              <a:rPr lang="zh-CN" altLang="en-US"/>
              <a:t>程序中的</a:t>
            </a:r>
            <a:r>
              <a:rPr lang="en-US" altLang="zh-CN"/>
              <a:t>User</a:t>
            </a:r>
            <a:r>
              <a:rPr lang="zh-CN" altLang="en-US"/>
              <a:t>类，字段也相互对应</a:t>
            </a:r>
            <a:endParaRPr lang="en-US" altLang="zh-CN"/>
          </a:p>
          <a:p>
            <a:r>
              <a:rPr lang="zh-CN" altLang="en-US"/>
              <a:t>所以我们对于一张表的所有操作，在</a:t>
            </a:r>
            <a:r>
              <a:rPr lang="en-US" altLang="zh-CN"/>
              <a:t>Java</a:t>
            </a:r>
            <a:r>
              <a:rPr lang="zh-CN" altLang="en-US"/>
              <a:t>程序中体现到了一个实体类的所有的操作。</a:t>
            </a:r>
            <a:endParaRPr lang="en-US" altLang="zh-CN"/>
          </a:p>
          <a:p>
            <a:r>
              <a:rPr lang="zh-CN" altLang="en-US"/>
              <a:t>一般标准工程中一个实体类会有一个对应的</a:t>
            </a:r>
            <a:r>
              <a:rPr lang="en-US" altLang="zh-CN"/>
              <a:t>DAO</a:t>
            </a:r>
            <a:r>
              <a:rPr lang="zh-CN" altLang="en-US"/>
              <a:t>类（</a:t>
            </a:r>
            <a:r>
              <a:rPr lang="en-US" altLang="zh-CN"/>
              <a:t>Data Access Object</a:t>
            </a:r>
            <a:r>
              <a:rPr lang="zh-CN" altLang="en-US"/>
              <a:t>），来进行这个类的所有的操作。</a:t>
            </a:r>
            <a:endParaRPr lang="en-US" altLang="zh-CN"/>
          </a:p>
        </p:txBody>
      </p:sp>
    </p:spTree>
    <p:extLst>
      <p:ext uri="{BB962C8B-B14F-4D97-AF65-F5344CB8AC3E}">
        <p14:creationId xmlns:p14="http://schemas.microsoft.com/office/powerpoint/2010/main" val="16371225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数据库操作的完整封装（</a:t>
            </a:r>
            <a:r>
              <a:rPr lang="en-US" altLang="zh-CN" dirty="0"/>
              <a:t>DAO</a:t>
            </a:r>
            <a:r>
              <a:rPr lang="zh-CN" altLang="en-US" dirty="0"/>
              <a:t>）</a:t>
            </a:r>
          </a:p>
        </p:txBody>
      </p:sp>
      <p:sp>
        <p:nvSpPr>
          <p:cNvPr id="4" name="TextBox 3"/>
          <p:cNvSpPr txBox="1"/>
          <p:nvPr/>
        </p:nvSpPr>
        <p:spPr>
          <a:xfrm>
            <a:off x="1896700" y="1148546"/>
            <a:ext cx="8375764" cy="5016758"/>
          </a:xfrm>
          <a:prstGeom prst="rect">
            <a:avLst/>
          </a:prstGeom>
          <a:solidFill>
            <a:srgbClr val="FFCC66"/>
          </a:solidFill>
        </p:spPr>
        <p:txBody>
          <a:bodyPr wrap="square" rtlCol="0">
            <a:spAutoFit/>
          </a:bodyPr>
          <a:lstStyle/>
          <a:p>
            <a:r>
              <a:rPr lang="en-US" altLang="zh-CN">
                <a:solidFill>
                  <a:schemeClr val="tx1"/>
                </a:solidFill>
              </a:rPr>
              <a:t>public class UserDao {</a:t>
            </a:r>
          </a:p>
          <a:p>
            <a:r>
              <a:rPr lang="en-US" altLang="zh-CN">
                <a:solidFill>
                  <a:schemeClr val="tx1"/>
                </a:solidFill>
              </a:rPr>
              <a:t>	ConnectionManager cm = new ConnectionManager();</a:t>
            </a:r>
          </a:p>
          <a:p>
            <a:r>
              <a:rPr lang="en-US" altLang="zh-CN">
                <a:solidFill>
                  <a:schemeClr val="tx1"/>
                </a:solidFill>
              </a:rPr>
              <a:t>	public List&lt;User&gt; selectAll(){</a:t>
            </a:r>
          </a:p>
          <a:p>
            <a:r>
              <a:rPr lang="en-US" altLang="zh-CN">
                <a:solidFill>
                  <a:schemeClr val="tx1"/>
                </a:solidFill>
              </a:rPr>
              <a:t>		List&lt;User&gt; list = new ArrayList&lt;User&gt;();</a:t>
            </a:r>
          </a:p>
          <a:p>
            <a:r>
              <a:rPr lang="en-US" altLang="zh-CN">
                <a:solidFill>
                  <a:schemeClr val="tx1"/>
                </a:solidFill>
              </a:rPr>
              <a:t>		Connection conn = cm.getConnection();</a:t>
            </a:r>
          </a:p>
          <a:p>
            <a:r>
              <a:rPr lang="en-US" altLang="zh-CN">
                <a:solidFill>
                  <a:schemeClr val="tx1"/>
                </a:solidFill>
              </a:rPr>
              <a:t>		Statement stmt = conn.createStatement();</a:t>
            </a:r>
          </a:p>
          <a:p>
            <a:r>
              <a:rPr lang="en-US" altLang="zh-CN">
                <a:solidFill>
                  <a:schemeClr val="tx1"/>
                </a:solidFill>
              </a:rPr>
              <a:t>		ResultSet rs = stmt.executeQuery("select * from users");</a:t>
            </a:r>
          </a:p>
          <a:p>
            <a:r>
              <a:rPr lang="en-US" altLang="zh-CN">
                <a:solidFill>
                  <a:schemeClr val="tx1"/>
                </a:solidFill>
              </a:rPr>
              <a:t>		while (rs.next()) {</a:t>
            </a:r>
          </a:p>
          <a:p>
            <a:r>
              <a:rPr lang="en-US" altLang="zh-CN">
                <a:solidFill>
                  <a:schemeClr val="tx1"/>
                </a:solidFill>
              </a:rPr>
              <a:t>			User u = new User();</a:t>
            </a:r>
          </a:p>
          <a:p>
            <a:r>
              <a:rPr lang="en-US" altLang="zh-CN">
                <a:solidFill>
                  <a:schemeClr val="tx1"/>
                </a:solidFill>
              </a:rPr>
              <a:t>			//</a:t>
            </a:r>
            <a:r>
              <a:rPr lang="zh-CN" altLang="en-US">
                <a:solidFill>
                  <a:schemeClr val="tx1"/>
                </a:solidFill>
              </a:rPr>
              <a:t>设置</a:t>
            </a:r>
            <a:r>
              <a:rPr lang="en-US" altLang="zh-CN">
                <a:solidFill>
                  <a:schemeClr val="tx1"/>
                </a:solidFill>
              </a:rPr>
              <a:t>user</a:t>
            </a:r>
            <a:r>
              <a:rPr lang="zh-CN" altLang="en-US">
                <a:solidFill>
                  <a:schemeClr val="tx1"/>
                </a:solidFill>
              </a:rPr>
              <a:t>的值</a:t>
            </a:r>
          </a:p>
          <a:p>
            <a:r>
              <a:rPr lang="zh-CN" altLang="en-US">
                <a:solidFill>
                  <a:schemeClr val="tx1"/>
                </a:solidFill>
              </a:rPr>
              <a:t>			</a:t>
            </a:r>
            <a:r>
              <a:rPr lang="en-US" altLang="zh-CN">
                <a:solidFill>
                  <a:schemeClr val="tx1"/>
                </a:solidFill>
              </a:rPr>
              <a:t>list.add(u);</a:t>
            </a:r>
          </a:p>
          <a:p>
            <a:r>
              <a:rPr lang="en-US" altLang="zh-CN">
                <a:solidFill>
                  <a:schemeClr val="tx1"/>
                </a:solidFill>
              </a:rPr>
              <a:t>		}</a:t>
            </a:r>
          </a:p>
          <a:p>
            <a:r>
              <a:rPr lang="en-US" altLang="zh-CN">
                <a:solidFill>
                  <a:schemeClr val="tx1"/>
                </a:solidFill>
              </a:rPr>
              <a:t>		//....</a:t>
            </a:r>
          </a:p>
          <a:p>
            <a:r>
              <a:rPr lang="en-US" altLang="zh-CN">
                <a:solidFill>
                  <a:schemeClr val="tx1"/>
                </a:solidFill>
              </a:rPr>
              <a:t>		return list;</a:t>
            </a:r>
          </a:p>
          <a:p>
            <a:r>
              <a:rPr lang="en-US" altLang="zh-CN">
                <a:solidFill>
                  <a:schemeClr val="tx1"/>
                </a:solidFill>
              </a:rPr>
              <a:t>	}</a:t>
            </a:r>
          </a:p>
          <a:p>
            <a:r>
              <a:rPr lang="en-US" altLang="zh-CN">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42408701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程序分包</a:t>
            </a:r>
            <a:endParaRPr lang="zh-CN" altLang="en-US" dirty="0"/>
          </a:p>
        </p:txBody>
      </p:sp>
      <p:sp>
        <p:nvSpPr>
          <p:cNvPr id="5" name="内容占位符 4"/>
          <p:cNvSpPr>
            <a:spLocks noGrp="1"/>
          </p:cNvSpPr>
          <p:nvPr>
            <p:ph idx="1"/>
          </p:nvPr>
        </p:nvSpPr>
        <p:spPr/>
        <p:txBody>
          <a:bodyPr/>
          <a:lstStyle/>
          <a:p>
            <a:r>
              <a:rPr lang="zh-CN" altLang="en-US" dirty="0"/>
              <a:t>全包名</a:t>
            </a:r>
            <a:r>
              <a:rPr lang="en-US" altLang="zh-CN" dirty="0"/>
              <a:t>:</a:t>
            </a:r>
            <a:r>
              <a:rPr lang="zh-CN" altLang="en-US" dirty="0"/>
              <a:t>一般格式公司的网址倒叙：</a:t>
            </a:r>
            <a:r>
              <a:rPr lang="en-US" altLang="zh-CN" dirty="0" err="1"/>
              <a:t>com.baidu</a:t>
            </a:r>
            <a:endParaRPr lang="en-US" altLang="zh-CN" dirty="0"/>
          </a:p>
          <a:p>
            <a:pPr lvl="1"/>
            <a:r>
              <a:rPr lang="en-US" altLang="zh-CN" dirty="0" err="1"/>
              <a:t>com.baidu.ui</a:t>
            </a:r>
            <a:r>
              <a:rPr lang="zh-CN" altLang="en-US" dirty="0"/>
              <a:t>：界面包</a:t>
            </a:r>
            <a:endParaRPr lang="en-US" altLang="zh-CN" dirty="0"/>
          </a:p>
          <a:p>
            <a:pPr lvl="1"/>
            <a:r>
              <a:rPr lang="en-US" altLang="zh-CN" dirty="0" err="1"/>
              <a:t>com.baidu.controller</a:t>
            </a:r>
            <a:r>
              <a:rPr lang="zh-CN" altLang="en-US" dirty="0"/>
              <a:t>：程序的控制器包</a:t>
            </a:r>
            <a:endParaRPr lang="en-US" altLang="zh-CN" dirty="0"/>
          </a:p>
          <a:p>
            <a:pPr lvl="1"/>
            <a:r>
              <a:rPr lang="en-US" altLang="zh-CN" dirty="0" err="1"/>
              <a:t>com.baidu.business</a:t>
            </a:r>
            <a:r>
              <a:rPr lang="zh-CN" altLang="en-US" dirty="0"/>
              <a:t>：程序的业务逻辑包</a:t>
            </a:r>
            <a:endParaRPr lang="en-US" altLang="zh-CN" dirty="0"/>
          </a:p>
          <a:p>
            <a:pPr lvl="1"/>
            <a:r>
              <a:rPr lang="en-US" altLang="zh-CN" dirty="0" err="1"/>
              <a:t>com.baidu.dao</a:t>
            </a:r>
            <a:r>
              <a:rPr lang="zh-CN" altLang="en-US" dirty="0"/>
              <a:t>：所有实体类的数据访问包</a:t>
            </a:r>
            <a:endParaRPr lang="en-US" altLang="zh-CN" dirty="0"/>
          </a:p>
          <a:p>
            <a:pPr lvl="1"/>
            <a:r>
              <a:rPr lang="en-US" altLang="zh-CN" dirty="0" err="1"/>
              <a:t>com.baidu.entity</a:t>
            </a:r>
            <a:r>
              <a:rPr lang="zh-CN" altLang="en-US" dirty="0"/>
              <a:t>（</a:t>
            </a:r>
            <a:r>
              <a:rPr lang="en-US" altLang="zh-CN" dirty="0"/>
              <a:t> </a:t>
            </a:r>
            <a:r>
              <a:rPr lang="en-US" altLang="zh-CN" dirty="0" err="1"/>
              <a:t>com.baidu.model</a:t>
            </a:r>
            <a:r>
              <a:rPr lang="zh-CN" altLang="en-US" dirty="0"/>
              <a:t>）：实体类所在包</a:t>
            </a:r>
            <a:endParaRPr lang="en-US" altLang="zh-CN" dirty="0"/>
          </a:p>
          <a:p>
            <a:pPr lvl="1"/>
            <a:r>
              <a:rPr lang="en-US" altLang="zh-CN" dirty="0" err="1"/>
              <a:t>com.baidu.utils</a:t>
            </a:r>
            <a:r>
              <a:rPr lang="zh-CN" altLang="en-US" dirty="0"/>
              <a:t>：工具类</a:t>
            </a:r>
            <a:endParaRPr lang="en-US" altLang="zh-CN" dirty="0"/>
          </a:p>
          <a:p>
            <a:pPr lvl="1"/>
            <a:endParaRPr lang="zh-CN" altLang="en-US" dirty="0"/>
          </a:p>
        </p:txBody>
      </p:sp>
    </p:spTree>
    <p:extLst>
      <p:ext uri="{BB962C8B-B14F-4D97-AF65-F5344CB8AC3E}">
        <p14:creationId xmlns:p14="http://schemas.microsoft.com/office/powerpoint/2010/main" val="592110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讲授思路　　　　　　　　　</a:t>
            </a:r>
          </a:p>
        </p:txBody>
      </p:sp>
      <p:sp>
        <p:nvSpPr>
          <p:cNvPr id="3" name="内容占位符 2"/>
          <p:cNvSpPr>
            <a:spLocks noGrp="1"/>
          </p:cNvSpPr>
          <p:nvPr>
            <p:ph idx="1"/>
          </p:nvPr>
        </p:nvSpPr>
        <p:spPr/>
        <p:txBody>
          <a:bodyPr/>
          <a:lstStyle/>
          <a:p>
            <a:r>
              <a:rPr lang="zh-CN" altLang="en-US" dirty="0"/>
              <a:t>数据库简介</a:t>
            </a:r>
            <a:endParaRPr lang="en-US" altLang="zh-CN" dirty="0"/>
          </a:p>
          <a:p>
            <a:r>
              <a:rPr lang="en-US" altLang="zh-CN" dirty="0"/>
              <a:t>Java</a:t>
            </a:r>
            <a:r>
              <a:rPr lang="zh-CN" altLang="en-US" dirty="0"/>
              <a:t>中</a:t>
            </a:r>
            <a:r>
              <a:rPr lang="en-US" altLang="zh-CN" dirty="0"/>
              <a:t>JDBC</a:t>
            </a:r>
            <a:r>
              <a:rPr lang="zh-CN" altLang="en-US" dirty="0"/>
              <a:t>的基本操作</a:t>
            </a:r>
            <a:endParaRPr lang="en-US" altLang="zh-CN" dirty="0"/>
          </a:p>
          <a:p>
            <a:r>
              <a:rPr lang="en-US" altLang="zh-CN" dirty="0"/>
              <a:t>Java</a:t>
            </a:r>
            <a:r>
              <a:rPr lang="zh-CN" altLang="en-US" dirty="0"/>
              <a:t>中的数据库连接池</a:t>
            </a:r>
          </a:p>
        </p:txBody>
      </p:sp>
    </p:spTree>
    <p:extLst>
      <p:ext uri="{BB962C8B-B14F-4D97-AF65-F5344CB8AC3E}">
        <p14:creationId xmlns:p14="http://schemas.microsoft.com/office/powerpoint/2010/main" val="5288848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zh-CN" altLang="en-US"/>
              <a:t>数据库连接池的提出</a:t>
            </a:r>
          </a:p>
        </p:txBody>
      </p:sp>
      <p:sp>
        <p:nvSpPr>
          <p:cNvPr id="11267" name="Rectangle 3"/>
          <p:cNvSpPr>
            <a:spLocks noGrp="1"/>
          </p:cNvSpPr>
          <p:nvPr>
            <p:ph idx="1"/>
          </p:nvPr>
        </p:nvSpPr>
        <p:spPr/>
        <p:txBody>
          <a:bodyPr/>
          <a:lstStyle/>
          <a:p>
            <a:r>
              <a:rPr lang="zh-CN" dirty="0"/>
              <a:t>通过</a:t>
            </a:r>
            <a:r>
              <a:rPr lang="en-US" altLang="zh-CN" dirty="0"/>
              <a:t>JDBC</a:t>
            </a:r>
            <a:r>
              <a:rPr lang="zh-CN" dirty="0"/>
              <a:t>访问数据库，每次访问都要经历与数据库建立连接，打开连接，访问数据库，关闭连接几个步骤，与数据库建立并打开连接是一件既费力又费时的工作，频繁的发生这种操作会严重耗费系统资源，导致系统性能下降，严重的会导致系统崩溃</a:t>
            </a:r>
          </a:p>
          <a:p>
            <a:r>
              <a:rPr lang="zh-CN" dirty="0"/>
              <a:t>数据库连接池就是为了解决上面的问题而出现的。数据库连接池负责动态的分配、管理和释放数据库连接</a:t>
            </a:r>
          </a:p>
        </p:txBody>
      </p:sp>
    </p:spTree>
    <p:extLst>
      <p:ext uri="{BB962C8B-B14F-4D97-AF65-F5344CB8AC3E}">
        <p14:creationId xmlns:p14="http://schemas.microsoft.com/office/powerpoint/2010/main" val="27916187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zh-CN" altLang="en-US"/>
              <a:t>数据库连接池的实现原理</a:t>
            </a:r>
            <a:endParaRPr lang="zh-CN" altLang="en-US" dirty="0"/>
          </a:p>
        </p:txBody>
      </p:sp>
      <p:sp>
        <p:nvSpPr>
          <p:cNvPr id="4" name="内容占位符 3"/>
          <p:cNvSpPr>
            <a:spLocks noGrp="1"/>
          </p:cNvSpPr>
          <p:nvPr>
            <p:ph idx="1"/>
          </p:nvPr>
        </p:nvSpPr>
        <p:spPr/>
        <p:txBody>
          <a:bodyPr/>
          <a:lstStyle/>
          <a:p>
            <a:endParaRPr lang="zh-CN" altLang="en-US"/>
          </a:p>
        </p:txBody>
      </p:sp>
      <p:sp>
        <p:nvSpPr>
          <p:cNvPr id="12291" name="Rectangle 4"/>
          <p:cNvSpPr>
            <a:spLocks noChangeArrowheads="1"/>
          </p:cNvSpPr>
          <p:nvPr/>
        </p:nvSpPr>
        <p:spPr bwMode="auto">
          <a:xfrm>
            <a:off x="2855913" y="1557338"/>
            <a:ext cx="4824412" cy="2735262"/>
          </a:xfrm>
          <a:prstGeom prst="rect">
            <a:avLst/>
          </a:prstGeom>
          <a:solidFill>
            <a:schemeClr val="accent1"/>
          </a:solidFill>
          <a:ln w="9525">
            <a:solidFill>
              <a:schemeClr val="tx1"/>
            </a:solidFill>
            <a:miter lim="800000"/>
            <a:headEnd/>
            <a:tailEnd/>
          </a:ln>
        </p:spPr>
        <p:txBody>
          <a:bodyPr wrap="none" anchor="ctr"/>
          <a:lstStyle/>
          <a:p>
            <a:pPr algn="ctr"/>
            <a:endParaRPr lang="zh-CN" altLang="zh-CN"/>
          </a:p>
        </p:txBody>
      </p:sp>
      <p:sp>
        <p:nvSpPr>
          <p:cNvPr id="12292" name="Line 5"/>
          <p:cNvSpPr>
            <a:spLocks noChangeShapeType="1"/>
          </p:cNvSpPr>
          <p:nvPr/>
        </p:nvSpPr>
        <p:spPr bwMode="auto">
          <a:xfrm>
            <a:off x="2424113" y="2133600"/>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 name="AutoShape 6"/>
          <p:cNvSpPr>
            <a:spLocks noChangeArrowheads="1"/>
          </p:cNvSpPr>
          <p:nvPr/>
        </p:nvSpPr>
        <p:spPr bwMode="auto">
          <a:xfrm>
            <a:off x="4224339" y="1844676"/>
            <a:ext cx="3025775" cy="576263"/>
          </a:xfrm>
          <a:prstGeom prst="flowChartOnlineStorage">
            <a:avLst/>
          </a:prstGeom>
          <a:solidFill>
            <a:schemeClr val="accent1"/>
          </a:solidFill>
          <a:ln w="9525">
            <a:solidFill>
              <a:schemeClr val="tx1"/>
            </a:solidFill>
            <a:miter lim="800000"/>
            <a:headEnd/>
            <a:tailEnd/>
          </a:ln>
        </p:spPr>
        <p:txBody>
          <a:bodyPr wrap="none" anchor="ctr"/>
          <a:lstStyle/>
          <a:p>
            <a:pPr algn="ctr"/>
            <a:r>
              <a:rPr lang="zh-CN" altLang="en-US"/>
              <a:t>使用</a:t>
            </a:r>
            <a:r>
              <a:rPr lang="en-US" altLang="zh-CN"/>
              <a:t>Connection</a:t>
            </a:r>
          </a:p>
        </p:txBody>
      </p:sp>
      <p:sp>
        <p:nvSpPr>
          <p:cNvPr id="12294" name="Line 7"/>
          <p:cNvSpPr>
            <a:spLocks noChangeShapeType="1"/>
          </p:cNvSpPr>
          <p:nvPr/>
        </p:nvSpPr>
        <p:spPr bwMode="auto">
          <a:xfrm>
            <a:off x="2495550" y="2781300"/>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5" name="AutoShape 8"/>
          <p:cNvSpPr>
            <a:spLocks noChangeArrowheads="1"/>
          </p:cNvSpPr>
          <p:nvPr/>
        </p:nvSpPr>
        <p:spPr bwMode="auto">
          <a:xfrm>
            <a:off x="4295776" y="2492376"/>
            <a:ext cx="3025775" cy="576263"/>
          </a:xfrm>
          <a:prstGeom prst="flowChartOnlineStorage">
            <a:avLst/>
          </a:prstGeom>
          <a:solidFill>
            <a:schemeClr val="accent1"/>
          </a:solidFill>
          <a:ln w="9525">
            <a:solidFill>
              <a:schemeClr val="tx1"/>
            </a:solidFill>
            <a:miter lim="800000"/>
            <a:headEnd/>
            <a:tailEnd/>
          </a:ln>
        </p:spPr>
        <p:txBody>
          <a:bodyPr wrap="none" anchor="ctr"/>
          <a:lstStyle/>
          <a:p>
            <a:pPr algn="ctr"/>
            <a:r>
              <a:rPr lang="zh-CN" altLang="en-US"/>
              <a:t>使用</a:t>
            </a:r>
            <a:r>
              <a:rPr lang="en-US" altLang="zh-CN"/>
              <a:t>Connection</a:t>
            </a:r>
          </a:p>
        </p:txBody>
      </p:sp>
      <p:sp>
        <p:nvSpPr>
          <p:cNvPr id="12296" name="Line 9"/>
          <p:cNvSpPr>
            <a:spLocks noChangeShapeType="1"/>
          </p:cNvSpPr>
          <p:nvPr/>
        </p:nvSpPr>
        <p:spPr bwMode="auto">
          <a:xfrm>
            <a:off x="2424113" y="3429000"/>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7" name="AutoShape 10"/>
          <p:cNvSpPr>
            <a:spLocks noChangeArrowheads="1"/>
          </p:cNvSpPr>
          <p:nvPr/>
        </p:nvSpPr>
        <p:spPr bwMode="auto">
          <a:xfrm>
            <a:off x="4224339" y="3140076"/>
            <a:ext cx="3025775" cy="576263"/>
          </a:xfrm>
          <a:prstGeom prst="flowChartOnlineStorage">
            <a:avLst/>
          </a:prstGeom>
          <a:solidFill>
            <a:schemeClr val="accent1"/>
          </a:solidFill>
          <a:ln w="9525">
            <a:solidFill>
              <a:schemeClr val="tx1"/>
            </a:solidFill>
            <a:miter lim="800000"/>
            <a:headEnd/>
            <a:tailEnd/>
          </a:ln>
        </p:spPr>
        <p:txBody>
          <a:bodyPr wrap="none" anchor="ctr"/>
          <a:lstStyle/>
          <a:p>
            <a:pPr algn="ctr"/>
            <a:r>
              <a:rPr lang="zh-CN" altLang="en-US"/>
              <a:t>使用</a:t>
            </a:r>
            <a:r>
              <a:rPr lang="en-US" altLang="zh-CN"/>
              <a:t>Connection</a:t>
            </a:r>
          </a:p>
        </p:txBody>
      </p:sp>
      <p:sp>
        <p:nvSpPr>
          <p:cNvPr id="12298" name="Text Box 12"/>
          <p:cNvSpPr txBox="1">
            <a:spLocks noChangeArrowheads="1"/>
          </p:cNvSpPr>
          <p:nvPr/>
        </p:nvSpPr>
        <p:spPr bwMode="auto">
          <a:xfrm>
            <a:off x="3071813" y="3789363"/>
            <a:ext cx="3432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池中放一定数的连接</a:t>
            </a:r>
            <a:r>
              <a:rPr lang="en-US" altLang="zh-CN"/>
              <a:t>(</a:t>
            </a:r>
            <a:r>
              <a:rPr lang="zh-CN" altLang="en-US"/>
              <a:t>最小值</a:t>
            </a:r>
            <a:r>
              <a:rPr lang="en-US" altLang="zh-CN"/>
              <a:t>)</a:t>
            </a:r>
          </a:p>
        </p:txBody>
      </p:sp>
      <p:sp>
        <p:nvSpPr>
          <p:cNvPr id="12299" name="AutoShape 13"/>
          <p:cNvSpPr>
            <a:spLocks noChangeArrowheads="1"/>
          </p:cNvSpPr>
          <p:nvPr/>
        </p:nvSpPr>
        <p:spPr bwMode="auto">
          <a:xfrm>
            <a:off x="8112126" y="1844676"/>
            <a:ext cx="1812925" cy="898525"/>
          </a:xfrm>
          <a:prstGeom prst="curvedLeftArrow">
            <a:avLst>
              <a:gd name="adj1" fmla="val 20000"/>
              <a:gd name="adj2" fmla="val 40000"/>
              <a:gd name="adj3" fmla="val 104863"/>
            </a:avLst>
          </a:prstGeom>
          <a:solidFill>
            <a:schemeClr val="accent1"/>
          </a:solidFill>
          <a:ln w="9525">
            <a:solidFill>
              <a:schemeClr val="tx1"/>
            </a:solidFill>
            <a:miter lim="800000"/>
            <a:headEnd/>
            <a:tailEnd/>
          </a:ln>
        </p:spPr>
        <p:txBody>
          <a:bodyPr wrap="none" anchor="ctr"/>
          <a:lstStyle/>
          <a:p>
            <a:pPr algn="ctr"/>
            <a:r>
              <a:rPr lang="zh-CN" altLang="en-US"/>
              <a:t>使用结束放回池中</a:t>
            </a:r>
          </a:p>
        </p:txBody>
      </p:sp>
      <p:sp>
        <p:nvSpPr>
          <p:cNvPr id="12300" name="Rectangle 18"/>
          <p:cNvSpPr>
            <a:spLocks noChangeArrowheads="1"/>
          </p:cNvSpPr>
          <p:nvPr/>
        </p:nvSpPr>
        <p:spPr bwMode="auto">
          <a:xfrm>
            <a:off x="2855913" y="4365625"/>
            <a:ext cx="4824412" cy="1079500"/>
          </a:xfrm>
          <a:prstGeom prst="rect">
            <a:avLst/>
          </a:prstGeom>
          <a:solidFill>
            <a:srgbClr val="FFFF00"/>
          </a:solidFill>
          <a:ln w="9525">
            <a:solidFill>
              <a:schemeClr val="tx1"/>
            </a:solidFill>
            <a:miter lim="800000"/>
            <a:headEnd/>
            <a:tailEnd/>
          </a:ln>
        </p:spPr>
        <p:txBody>
          <a:bodyPr wrap="none" anchor="ctr"/>
          <a:lstStyle/>
          <a:p>
            <a:pPr algn="ctr"/>
            <a:endParaRPr lang="zh-CN" altLang="zh-CN"/>
          </a:p>
        </p:txBody>
      </p:sp>
      <p:sp>
        <p:nvSpPr>
          <p:cNvPr id="12301" name="Line 15"/>
          <p:cNvSpPr>
            <a:spLocks noChangeShapeType="1"/>
          </p:cNvSpPr>
          <p:nvPr/>
        </p:nvSpPr>
        <p:spPr bwMode="auto">
          <a:xfrm>
            <a:off x="2208213" y="4725988"/>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2" name="AutoShape 16"/>
          <p:cNvSpPr>
            <a:spLocks noChangeArrowheads="1"/>
          </p:cNvSpPr>
          <p:nvPr/>
        </p:nvSpPr>
        <p:spPr bwMode="auto">
          <a:xfrm>
            <a:off x="4008439" y="4437063"/>
            <a:ext cx="3025775" cy="576262"/>
          </a:xfrm>
          <a:prstGeom prst="flowChartOnlineStorage">
            <a:avLst/>
          </a:prstGeom>
          <a:solidFill>
            <a:srgbClr val="FFFF00"/>
          </a:solidFill>
          <a:ln w="9525">
            <a:solidFill>
              <a:schemeClr val="tx1"/>
            </a:solidFill>
            <a:miter lim="800000"/>
            <a:headEnd/>
            <a:tailEnd/>
          </a:ln>
        </p:spPr>
        <p:txBody>
          <a:bodyPr wrap="none" anchor="ctr"/>
          <a:lstStyle/>
          <a:p>
            <a:pPr algn="ctr"/>
            <a:r>
              <a:rPr lang="zh-CN" altLang="en-US"/>
              <a:t>新建</a:t>
            </a:r>
            <a:r>
              <a:rPr lang="en-US" altLang="zh-CN"/>
              <a:t>Connection</a:t>
            </a:r>
          </a:p>
        </p:txBody>
      </p:sp>
      <p:sp>
        <p:nvSpPr>
          <p:cNvPr id="12303" name="Text Box 17"/>
          <p:cNvSpPr txBox="1">
            <a:spLocks noChangeArrowheads="1"/>
          </p:cNvSpPr>
          <p:nvPr/>
        </p:nvSpPr>
        <p:spPr bwMode="auto">
          <a:xfrm>
            <a:off x="4151314" y="501332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没有空闲连接</a:t>
            </a:r>
            <a:endParaRPr lang="en-US"/>
          </a:p>
        </p:txBody>
      </p:sp>
      <p:sp>
        <p:nvSpPr>
          <p:cNvPr id="12304" name="Rectangle 19"/>
          <p:cNvSpPr>
            <a:spLocks noChangeArrowheads="1"/>
          </p:cNvSpPr>
          <p:nvPr/>
        </p:nvSpPr>
        <p:spPr bwMode="auto">
          <a:xfrm>
            <a:off x="2855913" y="5516563"/>
            <a:ext cx="4824412" cy="576262"/>
          </a:xfrm>
          <a:prstGeom prst="rect">
            <a:avLst/>
          </a:prstGeom>
          <a:solidFill>
            <a:schemeClr val="bg1"/>
          </a:solidFill>
          <a:ln w="9525">
            <a:solidFill>
              <a:schemeClr val="tx1"/>
            </a:solidFill>
            <a:miter lim="800000"/>
            <a:headEnd/>
            <a:tailEnd/>
          </a:ln>
        </p:spPr>
        <p:txBody>
          <a:bodyPr wrap="none" anchor="ctr"/>
          <a:lstStyle/>
          <a:p>
            <a:pPr algn="ctr"/>
            <a:endParaRPr lang="zh-CN" altLang="zh-CN" dirty="0">
              <a:solidFill>
                <a:schemeClr val="bg1"/>
              </a:solidFill>
            </a:endParaRPr>
          </a:p>
        </p:txBody>
      </p:sp>
      <p:sp>
        <p:nvSpPr>
          <p:cNvPr id="12305" name="Line 20"/>
          <p:cNvSpPr>
            <a:spLocks noChangeShapeType="1"/>
          </p:cNvSpPr>
          <p:nvPr/>
        </p:nvSpPr>
        <p:spPr bwMode="auto">
          <a:xfrm>
            <a:off x="2208213" y="5734050"/>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Text Box 21"/>
          <p:cNvSpPr txBox="1">
            <a:spLocks noChangeArrowheads="1"/>
          </p:cNvSpPr>
          <p:nvPr/>
        </p:nvSpPr>
        <p:spPr bwMode="auto">
          <a:xfrm>
            <a:off x="4008438" y="5516563"/>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超出最大值，等待</a:t>
            </a:r>
            <a:r>
              <a:rPr lang="en-US" altLang="zh-CN"/>
              <a:t>…</a:t>
            </a:r>
          </a:p>
        </p:txBody>
      </p:sp>
      <p:sp>
        <p:nvSpPr>
          <p:cNvPr id="12307" name="Text Box 22"/>
          <p:cNvSpPr txBox="1">
            <a:spLocks noChangeArrowheads="1"/>
          </p:cNvSpPr>
          <p:nvPr/>
        </p:nvSpPr>
        <p:spPr bwMode="auto">
          <a:xfrm>
            <a:off x="7896226" y="4508500"/>
            <a:ext cx="15525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使用结束后</a:t>
            </a:r>
            <a:br>
              <a:rPr lang="zh-CN" altLang="en-US"/>
            </a:br>
            <a:r>
              <a:rPr lang="zh-CN" altLang="en-US"/>
              <a:t>断开连接</a:t>
            </a:r>
          </a:p>
        </p:txBody>
      </p:sp>
    </p:spTree>
    <p:extLst>
      <p:ext uri="{BB962C8B-B14F-4D97-AF65-F5344CB8AC3E}">
        <p14:creationId xmlns:p14="http://schemas.microsoft.com/office/powerpoint/2010/main" val="33755259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zh-CN" altLang="en-US"/>
              <a:t>数据库连接池示例</a:t>
            </a:r>
          </a:p>
        </p:txBody>
      </p:sp>
      <p:sp>
        <p:nvSpPr>
          <p:cNvPr id="13315" name="Rectangle 3"/>
          <p:cNvSpPr>
            <a:spLocks noGrp="1"/>
          </p:cNvSpPr>
          <p:nvPr>
            <p:ph idx="1"/>
          </p:nvPr>
        </p:nvSpPr>
        <p:spPr/>
        <p:txBody>
          <a:bodyPr/>
          <a:lstStyle/>
          <a:p>
            <a:r>
              <a:rPr lang="zh-CN"/>
              <a:t>一个简单的数据库连接池实例的讲解</a:t>
            </a:r>
          </a:p>
          <a:p>
            <a:endParaRPr lang="zh-CN" altLang="zh-CN"/>
          </a:p>
          <a:p>
            <a:endParaRPr lang="zh-CN" altLang="zh-CN"/>
          </a:p>
          <a:p>
            <a:endParaRPr lang="zh-CN" altLang="zh-CN"/>
          </a:p>
          <a:p>
            <a:r>
              <a:rPr lang="zh-CN"/>
              <a:t>对示例的改进</a:t>
            </a:r>
          </a:p>
        </p:txBody>
      </p:sp>
    </p:spTree>
    <p:extLst>
      <p:ext uri="{BB962C8B-B14F-4D97-AF65-F5344CB8AC3E}">
        <p14:creationId xmlns:p14="http://schemas.microsoft.com/office/powerpoint/2010/main" val="10728437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altLang="zh-CN"/>
              <a:t>MySQL</a:t>
            </a:r>
            <a:r>
              <a:rPr lang="zh-CN" altLang="en-US"/>
              <a:t>数据库</a:t>
            </a:r>
          </a:p>
        </p:txBody>
      </p:sp>
      <p:sp>
        <p:nvSpPr>
          <p:cNvPr id="12291" name="Rectangle 3"/>
          <p:cNvSpPr>
            <a:spLocks noGrp="1"/>
          </p:cNvSpPr>
          <p:nvPr>
            <p:ph idx="1"/>
          </p:nvPr>
        </p:nvSpPr>
        <p:spPr/>
        <p:txBody>
          <a:bodyPr/>
          <a:lstStyle/>
          <a:p>
            <a:r>
              <a:rPr lang="en-US" altLang="zh-CN" dirty="0"/>
              <a:t>MySQL</a:t>
            </a:r>
            <a:r>
              <a:rPr lang="zh-CN" altLang="en-US" dirty="0"/>
              <a:t>是目前在</a:t>
            </a:r>
            <a:r>
              <a:rPr lang="en-US" altLang="zh-CN" dirty="0"/>
              <a:t>Internet</a:t>
            </a:r>
            <a:r>
              <a:rPr lang="zh-CN" altLang="en-US" dirty="0"/>
              <a:t>上使用最广泛的关系型数据库管理系统之一</a:t>
            </a:r>
          </a:p>
          <a:p>
            <a:r>
              <a:rPr lang="en-US" altLang="zh-CN" dirty="0"/>
              <a:t>MySQL</a:t>
            </a:r>
            <a:r>
              <a:rPr lang="zh-CN" altLang="en-US" dirty="0"/>
              <a:t>支持多种操作系统平台</a:t>
            </a:r>
          </a:p>
          <a:p>
            <a:r>
              <a:rPr lang="en-US" altLang="zh-CN" dirty="0"/>
              <a:t>MySQL</a:t>
            </a:r>
            <a:r>
              <a:rPr lang="zh-CN" altLang="en-US" dirty="0"/>
              <a:t>分为商业版和社区版</a:t>
            </a:r>
            <a:endParaRPr lang="en-US" altLang="zh-CN" dirty="0"/>
          </a:p>
          <a:p>
            <a:pPr lvl="1"/>
            <a:r>
              <a:rPr lang="zh-CN" altLang="en-US" dirty="0"/>
              <a:t>两个版本都是免费、开源的</a:t>
            </a:r>
            <a:endParaRPr lang="en-US" altLang="zh-CN" dirty="0"/>
          </a:p>
          <a:p>
            <a:pPr lvl="1"/>
            <a:r>
              <a:rPr lang="zh-CN" altLang="en-US" dirty="0"/>
              <a:t>商业版更稳定、安全，性能比社区版好；包含企业级软件、服务和支持；源码编排规范</a:t>
            </a:r>
          </a:p>
        </p:txBody>
      </p:sp>
    </p:spTree>
    <p:extLst>
      <p:ext uri="{BB962C8B-B14F-4D97-AF65-F5344CB8AC3E}">
        <p14:creationId xmlns:p14="http://schemas.microsoft.com/office/powerpoint/2010/main" val="500209491"/>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zh-CN"/>
              <a:t>关于</a:t>
            </a:r>
            <a:r>
              <a:rPr lang="en-US"/>
              <a:t>DataSource</a:t>
            </a:r>
          </a:p>
        </p:txBody>
      </p:sp>
      <p:sp>
        <p:nvSpPr>
          <p:cNvPr id="14339" name="Rectangle 3"/>
          <p:cNvSpPr>
            <a:spLocks noGrp="1"/>
          </p:cNvSpPr>
          <p:nvPr>
            <p:ph idx="1"/>
          </p:nvPr>
        </p:nvSpPr>
        <p:spPr/>
        <p:txBody>
          <a:bodyPr/>
          <a:lstStyle/>
          <a:p>
            <a:r>
              <a:rPr lang="en-US" altLang="zh-CN" dirty="0" err="1"/>
              <a:t>DataSource</a:t>
            </a:r>
            <a:r>
              <a:rPr lang="zh-CN" dirty="0"/>
              <a:t>属于</a:t>
            </a:r>
            <a:r>
              <a:rPr lang="en-US" altLang="zh-CN" dirty="0" err="1"/>
              <a:t>javax.sql</a:t>
            </a:r>
            <a:r>
              <a:rPr lang="zh-CN" dirty="0"/>
              <a:t>包，是对</a:t>
            </a:r>
            <a:r>
              <a:rPr lang="en-US" altLang="zh-CN" dirty="0" err="1"/>
              <a:t>java.sql</a:t>
            </a:r>
            <a:r>
              <a:rPr lang="zh-CN" dirty="0"/>
              <a:t>包的扩展部分。</a:t>
            </a:r>
            <a:r>
              <a:rPr lang="en-US" altLang="zh-CN" dirty="0" err="1"/>
              <a:t>DataSource</a:t>
            </a:r>
            <a:r>
              <a:rPr lang="zh-CN" dirty="0"/>
              <a:t>用于提供到此 </a:t>
            </a:r>
            <a:r>
              <a:rPr lang="en-US" altLang="zh-CN" dirty="0" err="1"/>
              <a:t>DataSource</a:t>
            </a:r>
            <a:r>
              <a:rPr lang="zh-CN" dirty="0"/>
              <a:t>对象所表示的物理数据源的连接</a:t>
            </a:r>
          </a:p>
          <a:p>
            <a:r>
              <a:rPr lang="en-US" altLang="zh-CN" dirty="0" err="1"/>
              <a:t>DataSource</a:t>
            </a:r>
            <a:r>
              <a:rPr lang="en-US" altLang="zh-CN" dirty="0"/>
              <a:t> </a:t>
            </a:r>
            <a:r>
              <a:rPr lang="zh-CN" dirty="0"/>
              <a:t>接口由驱动程序供应商实现。共有三种类型的实现：</a:t>
            </a:r>
          </a:p>
          <a:p>
            <a:pPr lvl="1"/>
            <a:r>
              <a:rPr lang="zh-CN" dirty="0"/>
              <a:t>基本实现</a:t>
            </a:r>
          </a:p>
          <a:p>
            <a:pPr lvl="1"/>
            <a:r>
              <a:rPr lang="zh-CN" dirty="0"/>
              <a:t>连接池实现</a:t>
            </a:r>
          </a:p>
          <a:p>
            <a:pPr lvl="1"/>
            <a:r>
              <a:rPr lang="zh-CN" dirty="0"/>
              <a:t>分布式事务实现</a:t>
            </a:r>
          </a:p>
        </p:txBody>
      </p:sp>
    </p:spTree>
    <p:extLst>
      <p:ext uri="{BB962C8B-B14F-4D97-AF65-F5344CB8AC3E}">
        <p14:creationId xmlns:p14="http://schemas.microsoft.com/office/powerpoint/2010/main" val="217271581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a:t>DataSource</a:t>
            </a:r>
            <a:r>
              <a:rPr lang="zh-CN"/>
              <a:t>常用方法</a:t>
            </a:r>
          </a:p>
        </p:txBody>
      </p:sp>
      <p:sp>
        <p:nvSpPr>
          <p:cNvPr id="15363" name="Rectangle 3"/>
          <p:cNvSpPr>
            <a:spLocks noGrp="1"/>
          </p:cNvSpPr>
          <p:nvPr>
            <p:ph idx="1"/>
          </p:nvPr>
        </p:nvSpPr>
        <p:spPr/>
        <p:txBody>
          <a:bodyPr/>
          <a:lstStyle/>
          <a:p>
            <a:r>
              <a:rPr lang="en-US" altLang="zh-CN"/>
              <a:t>getConnection</a:t>
            </a:r>
            <a:r>
              <a:rPr lang="zh-CN"/>
              <a:t>：尝试建立与此 </a:t>
            </a:r>
            <a:r>
              <a:rPr lang="en-US" altLang="zh-CN"/>
              <a:t>DataSource</a:t>
            </a:r>
            <a:r>
              <a:rPr lang="zh-CN"/>
              <a:t>对象所表示的数据源的连接</a:t>
            </a:r>
          </a:p>
          <a:p>
            <a:r>
              <a:rPr lang="zh-CN"/>
              <a:t>与</a:t>
            </a:r>
            <a:r>
              <a:rPr lang="en-US" altLang="zh-CN"/>
              <a:t>DriverManager. getConnection()</a:t>
            </a:r>
            <a:r>
              <a:rPr lang="zh-CN"/>
              <a:t>方法相比，</a:t>
            </a:r>
            <a:r>
              <a:rPr lang="en-US" altLang="zh-CN"/>
              <a:t>DataSource</a:t>
            </a:r>
            <a:r>
              <a:rPr lang="zh-CN"/>
              <a:t>有以下特点：</a:t>
            </a:r>
          </a:p>
          <a:p>
            <a:pPr lvl="1"/>
            <a:r>
              <a:rPr lang="zh-CN"/>
              <a:t>中间层</a:t>
            </a:r>
          </a:p>
          <a:p>
            <a:pPr lvl="1"/>
            <a:r>
              <a:rPr lang="zh-CN"/>
              <a:t>池化</a:t>
            </a:r>
          </a:p>
          <a:p>
            <a:pPr lvl="1"/>
            <a:r>
              <a:rPr lang="zh-CN"/>
              <a:t>完全实现数据库和应用程序的分离</a:t>
            </a:r>
          </a:p>
        </p:txBody>
      </p:sp>
    </p:spTree>
    <p:extLst>
      <p:ext uri="{BB962C8B-B14F-4D97-AF65-F5344CB8AC3E}">
        <p14:creationId xmlns:p14="http://schemas.microsoft.com/office/powerpoint/2010/main" val="81638309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t>DataSource</a:t>
            </a:r>
            <a:r>
              <a:rPr lang="zh-CN"/>
              <a:t>示例</a:t>
            </a:r>
          </a:p>
        </p:txBody>
      </p:sp>
      <p:sp>
        <p:nvSpPr>
          <p:cNvPr id="16387" name="Rectangle 3"/>
          <p:cNvSpPr>
            <a:spLocks noGrp="1"/>
          </p:cNvSpPr>
          <p:nvPr>
            <p:ph idx="1"/>
          </p:nvPr>
        </p:nvSpPr>
        <p:spPr/>
        <p:txBody>
          <a:bodyPr/>
          <a:lstStyle/>
          <a:p>
            <a:r>
              <a:rPr lang="zh-CN"/>
              <a:t>使用数据库厂商驱动中提供的</a:t>
            </a:r>
            <a:r>
              <a:rPr lang="en-US" altLang="zh-CN"/>
              <a:t>DataSource</a:t>
            </a:r>
            <a:r>
              <a:rPr lang="zh-CN"/>
              <a:t>实现</a:t>
            </a:r>
          </a:p>
          <a:p>
            <a:pPr lvl="1"/>
            <a:r>
              <a:rPr lang="zh-CN"/>
              <a:t>使用</a:t>
            </a:r>
            <a:r>
              <a:rPr lang="en-US" altLang="zh-CN"/>
              <a:t>Oracle</a:t>
            </a:r>
            <a:r>
              <a:rPr lang="zh-CN"/>
              <a:t>驱动自带的</a:t>
            </a:r>
            <a:r>
              <a:rPr lang="en-US" altLang="zh-CN"/>
              <a:t>DataSource</a:t>
            </a:r>
            <a:r>
              <a:rPr lang="zh-CN"/>
              <a:t>实现</a:t>
            </a:r>
            <a:br>
              <a:rPr lang="zh-CN"/>
            </a:br>
            <a:r>
              <a:rPr lang="en-US" altLang="zh-CN"/>
              <a:t>oracle.jdbc.pool.OracleConnectionPoolDataSource</a:t>
            </a:r>
            <a:endParaRPr lang="zh-CN" altLang="zh-CN"/>
          </a:p>
          <a:p>
            <a:r>
              <a:rPr lang="zh-CN"/>
              <a:t>使用第三方提供的</a:t>
            </a:r>
            <a:r>
              <a:rPr lang="en-US" altLang="zh-CN"/>
              <a:t>DataSource</a:t>
            </a:r>
            <a:r>
              <a:rPr lang="zh-CN"/>
              <a:t>实现</a:t>
            </a:r>
          </a:p>
          <a:p>
            <a:pPr lvl="1"/>
            <a:r>
              <a:rPr lang="en-US" altLang="zh-CN"/>
              <a:t>Apache DBCP</a:t>
            </a:r>
            <a:r>
              <a:rPr lang="zh-CN"/>
              <a:t>、</a:t>
            </a:r>
            <a:r>
              <a:rPr lang="en-US" altLang="zh-CN"/>
              <a:t>C3P0</a:t>
            </a:r>
            <a:endParaRPr lang="zh-CN" altLang="zh-CN"/>
          </a:p>
        </p:txBody>
      </p:sp>
    </p:spTree>
    <p:extLst>
      <p:ext uri="{BB962C8B-B14F-4D97-AF65-F5344CB8AC3E}">
        <p14:creationId xmlns:p14="http://schemas.microsoft.com/office/powerpoint/2010/main" val="412098559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zh-CN" altLang="en-US"/>
              <a:t>开源的数据库连接池产品</a:t>
            </a:r>
          </a:p>
        </p:txBody>
      </p:sp>
      <p:sp>
        <p:nvSpPr>
          <p:cNvPr id="17411" name="Rectangle 3"/>
          <p:cNvSpPr>
            <a:spLocks noGrp="1"/>
          </p:cNvSpPr>
          <p:nvPr>
            <p:ph idx="1"/>
          </p:nvPr>
        </p:nvSpPr>
        <p:spPr/>
        <p:txBody>
          <a:bodyPr/>
          <a:lstStyle/>
          <a:p>
            <a:r>
              <a:rPr lang="en-US" altLang="zh-CN"/>
              <a:t>Apache DHCP</a:t>
            </a:r>
          </a:p>
          <a:p>
            <a:pPr lvl="2"/>
            <a:r>
              <a:rPr lang="en-US" altLang="zh-CN"/>
              <a:t>DHCP</a:t>
            </a:r>
            <a:r>
              <a:rPr lang="zh-CN"/>
              <a:t>是一个依赖</a:t>
            </a:r>
            <a:r>
              <a:rPr lang="en-US" altLang="zh-CN"/>
              <a:t>Jakarta commons-pool</a:t>
            </a:r>
            <a:r>
              <a:rPr lang="zh-CN"/>
              <a:t>对象池机制的数据库连接池</a:t>
            </a:r>
            <a:r>
              <a:rPr lang="en-US" altLang="zh-CN"/>
              <a:t>.DBCP</a:t>
            </a:r>
            <a:r>
              <a:rPr lang="zh-CN"/>
              <a:t>可以直接的在应用程序用使用</a:t>
            </a:r>
            <a:endParaRPr lang="en-US"/>
          </a:p>
          <a:p>
            <a:r>
              <a:rPr lang="en-US" altLang="zh-CN"/>
              <a:t>C3P0</a:t>
            </a:r>
          </a:p>
          <a:p>
            <a:pPr lvl="2"/>
            <a:r>
              <a:rPr lang="en-US" altLang="zh-CN"/>
              <a:t>C3P0</a:t>
            </a:r>
            <a:r>
              <a:rPr lang="zh-CN"/>
              <a:t>是一个开放源代码的</a:t>
            </a:r>
            <a:r>
              <a:rPr lang="en-US" altLang="zh-CN"/>
              <a:t>JDBC</a:t>
            </a:r>
            <a:r>
              <a:rPr lang="zh-CN"/>
              <a:t>连接池，它在</a:t>
            </a:r>
            <a:r>
              <a:rPr lang="en-US" altLang="zh-CN"/>
              <a:t>lib</a:t>
            </a:r>
            <a:r>
              <a:rPr lang="zh-CN"/>
              <a:t>目录中与</a:t>
            </a:r>
            <a:r>
              <a:rPr lang="en-US" altLang="zh-CN"/>
              <a:t>Hibernate</a:t>
            </a:r>
            <a:r>
              <a:rPr lang="zh-CN"/>
              <a:t>一起发布</a:t>
            </a:r>
            <a:r>
              <a:rPr lang="en-US" altLang="zh-CN"/>
              <a:t>,</a:t>
            </a:r>
            <a:r>
              <a:rPr lang="zh-CN"/>
              <a:t>包括了实现</a:t>
            </a:r>
            <a:r>
              <a:rPr lang="en-US" altLang="zh-CN"/>
              <a:t>jdbc3</a:t>
            </a:r>
            <a:r>
              <a:rPr lang="zh-CN"/>
              <a:t>和</a:t>
            </a:r>
            <a:r>
              <a:rPr lang="en-US" altLang="zh-CN"/>
              <a:t>jdbc2</a:t>
            </a:r>
            <a:r>
              <a:rPr lang="zh-CN"/>
              <a:t>扩展规范说明的</a:t>
            </a:r>
            <a:r>
              <a:rPr lang="en-US" altLang="zh-CN"/>
              <a:t>Connection </a:t>
            </a:r>
            <a:r>
              <a:rPr lang="zh-CN"/>
              <a:t>和</a:t>
            </a:r>
            <a:r>
              <a:rPr lang="en-US" altLang="zh-CN"/>
              <a:t>Statement </a:t>
            </a:r>
            <a:r>
              <a:rPr lang="zh-CN"/>
              <a:t>池的</a:t>
            </a:r>
            <a:r>
              <a:rPr lang="en-US" altLang="zh-CN"/>
              <a:t>DataSources </a:t>
            </a:r>
            <a:r>
              <a:rPr lang="zh-CN"/>
              <a:t>对象。</a:t>
            </a:r>
            <a:endParaRPr lang="en-US"/>
          </a:p>
          <a:p>
            <a:r>
              <a:rPr lang="en-US" altLang="zh-CN"/>
              <a:t>Proxool</a:t>
            </a:r>
          </a:p>
          <a:p>
            <a:pPr lvl="2"/>
            <a:r>
              <a:rPr lang="zh-CN"/>
              <a:t>快速，成熟，健壮。可以透明地为你现存的</a:t>
            </a:r>
            <a:r>
              <a:rPr lang="en-US" altLang="zh-CN"/>
              <a:t>JDBC</a:t>
            </a:r>
            <a:r>
              <a:rPr lang="zh-CN"/>
              <a:t>驱动程序增加连接池功能</a:t>
            </a:r>
          </a:p>
        </p:txBody>
      </p:sp>
    </p:spTree>
    <p:extLst>
      <p:ext uri="{BB962C8B-B14F-4D97-AF65-F5344CB8AC3E}">
        <p14:creationId xmlns:p14="http://schemas.microsoft.com/office/powerpoint/2010/main" val="530789670"/>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总结　　　　　　　　　</a:t>
            </a:r>
            <a:endParaRPr lang="zh-CN" altLang="en-US" dirty="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JDBC</a:t>
            </a:r>
            <a:r>
              <a:rPr lang="zh-CN" altLang="en-US" dirty="0"/>
              <a:t>的概念和类型</a:t>
            </a:r>
            <a:endParaRPr lang="en-US" altLang="zh-CN" dirty="0"/>
          </a:p>
          <a:p>
            <a:r>
              <a:rPr lang="en-US" altLang="zh-CN" dirty="0"/>
              <a:t>JDBC</a:t>
            </a:r>
            <a:r>
              <a:rPr lang="zh-CN" altLang="en-US" dirty="0"/>
              <a:t>中主要的类和接口</a:t>
            </a:r>
            <a:endParaRPr lang="en-US" altLang="zh-CN" dirty="0"/>
          </a:p>
          <a:p>
            <a:r>
              <a:rPr lang="zh-CN" altLang="en-US" dirty="0"/>
              <a:t>用</a:t>
            </a:r>
            <a:r>
              <a:rPr lang="en-US" altLang="zh-CN" dirty="0"/>
              <a:t>JDBC</a:t>
            </a:r>
            <a:r>
              <a:rPr lang="zh-CN" altLang="en-US" dirty="0"/>
              <a:t>进行数据库连接</a:t>
            </a:r>
            <a:endParaRPr lang="en-US" altLang="zh-CN" dirty="0"/>
          </a:p>
          <a:p>
            <a:pPr marL="0" indent="0">
              <a:buNone/>
            </a:pPr>
            <a:endParaRPr lang="zh-CN" altLang="en-US" dirty="0"/>
          </a:p>
          <a:p>
            <a:endParaRPr lang="en-US" altLang="zh-CN" dirty="0"/>
          </a:p>
        </p:txBody>
      </p:sp>
    </p:spTree>
    <p:extLst>
      <p:ext uri="{BB962C8B-B14F-4D97-AF65-F5344CB8AC3E}">
        <p14:creationId xmlns:p14="http://schemas.microsoft.com/office/powerpoint/2010/main" val="14501607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 </a:t>
            </a:r>
            <a:r>
              <a:rPr lang="zh-CN" altLang="en-US" dirty="0"/>
              <a:t>作业　　　　　　　　　</a:t>
            </a:r>
            <a:endParaRPr lang="zh-CN" altLang="en-US" dirty="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扩展如下方法：</a:t>
            </a:r>
          </a:p>
          <a:p>
            <a:pPr lvl="1"/>
            <a:r>
              <a:rPr lang="en-US" altLang="zh-CN" dirty="0"/>
              <a:t>int </a:t>
            </a:r>
            <a:r>
              <a:rPr lang="en-US" altLang="zh-CN" dirty="0" err="1"/>
              <a:t>insertBatchStudent</a:t>
            </a:r>
            <a:r>
              <a:rPr lang="en-US" altLang="zh-CN" dirty="0"/>
              <a:t>(List&lt;Student&gt; ls)</a:t>
            </a:r>
          </a:p>
          <a:p>
            <a:r>
              <a:rPr lang="zh-CN" altLang="en-US" dirty="0"/>
              <a:t>对比如下操作花费的时间：</a:t>
            </a:r>
          </a:p>
          <a:p>
            <a:pPr lvl="1"/>
            <a:r>
              <a:rPr lang="zh-CN" altLang="en-US" dirty="0"/>
              <a:t>	</a:t>
            </a:r>
            <a:r>
              <a:rPr lang="en-US" altLang="zh-CN" dirty="0"/>
              <a:t>1</a:t>
            </a:r>
            <a:r>
              <a:rPr lang="zh-CN" altLang="en-US" dirty="0"/>
              <a:t>、插入</a:t>
            </a:r>
            <a:r>
              <a:rPr lang="en-US" altLang="zh-CN" dirty="0"/>
              <a:t>100</a:t>
            </a:r>
            <a:r>
              <a:rPr lang="zh-CN" altLang="en-US" dirty="0"/>
              <a:t>条学生信息，每次插入信息都去连接关闭数据库</a:t>
            </a:r>
          </a:p>
          <a:p>
            <a:pPr lvl="1"/>
            <a:r>
              <a:rPr lang="zh-CN" altLang="en-US" dirty="0"/>
              <a:t>	</a:t>
            </a:r>
            <a:r>
              <a:rPr lang="en-US" altLang="zh-CN" dirty="0"/>
              <a:t>2</a:t>
            </a:r>
            <a:r>
              <a:rPr lang="zh-CN" altLang="en-US" dirty="0"/>
              <a:t>、插入</a:t>
            </a:r>
            <a:r>
              <a:rPr lang="en-US" altLang="zh-CN" dirty="0"/>
              <a:t>100</a:t>
            </a:r>
            <a:r>
              <a:rPr lang="zh-CN" altLang="en-US" dirty="0"/>
              <a:t>条学生信息，先连接，插入</a:t>
            </a:r>
            <a:r>
              <a:rPr lang="en-US" altLang="zh-CN" dirty="0"/>
              <a:t>100</a:t>
            </a:r>
            <a:r>
              <a:rPr lang="zh-CN" altLang="en-US" dirty="0"/>
              <a:t>条，关闭数据库</a:t>
            </a:r>
            <a:endParaRPr lang="en-US" altLang="zh-CN" dirty="0"/>
          </a:p>
          <a:p>
            <a:r>
              <a:rPr lang="zh-CN" altLang="en-US" dirty="0"/>
              <a:t>尝试用</a:t>
            </a:r>
            <a:r>
              <a:rPr lang="en-US" altLang="zh-CN" dirty="0" err="1"/>
              <a:t>DataSource</a:t>
            </a:r>
            <a:r>
              <a:rPr lang="zh-CN" altLang="en-US" dirty="0"/>
              <a:t>或者</a:t>
            </a:r>
            <a:r>
              <a:rPr lang="en-US" altLang="zh-CN" dirty="0"/>
              <a:t>C3P0</a:t>
            </a:r>
            <a:r>
              <a:rPr lang="zh-CN" altLang="en-US"/>
              <a:t>搭建数据库连接池程序</a:t>
            </a:r>
            <a:endParaRPr lang="zh-CN" altLang="en-US" dirty="0"/>
          </a:p>
          <a:p>
            <a:endParaRPr lang="en-US" altLang="zh-CN" dirty="0"/>
          </a:p>
        </p:txBody>
      </p:sp>
    </p:spTree>
    <p:extLst>
      <p:ext uri="{BB962C8B-B14F-4D97-AF65-F5344CB8AC3E}">
        <p14:creationId xmlns:p14="http://schemas.microsoft.com/office/powerpoint/2010/main" val="14349605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953000" y="2057400"/>
            <a:ext cx="4191000" cy="792163"/>
          </a:xfrm>
          <a:prstGeom prst="rect">
            <a:avLst/>
          </a:prstGeom>
        </p:spPr>
        <p:txBody>
          <a:bodyPr/>
          <a:lstStyle>
            <a:lvl1pPr algn="l" rtl="0" eaLnBrk="0" fontAlgn="base" hangingPunct="0">
              <a:spcBef>
                <a:spcPct val="0"/>
              </a:spcBef>
              <a:spcAft>
                <a:spcPct val="0"/>
              </a:spcAft>
              <a:defRPr sz="24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400" b="1">
                <a:solidFill>
                  <a:schemeClr val="tx2"/>
                </a:solidFill>
                <a:latin typeface="微软雅黑" pitchFamily="34" charset="-122"/>
                <a:ea typeface="微软雅黑" pitchFamily="34" charset="-122"/>
              </a:defRPr>
            </a:lvl5pPr>
            <a:lvl6pPr marL="342900" algn="l" rtl="0" fontAlgn="base">
              <a:spcBef>
                <a:spcPct val="0"/>
              </a:spcBef>
              <a:spcAft>
                <a:spcPct val="0"/>
              </a:spcAft>
              <a:defRPr sz="2400" b="1">
                <a:solidFill>
                  <a:schemeClr val="tx2"/>
                </a:solidFill>
                <a:latin typeface="Arial" pitchFamily="34" charset="0"/>
                <a:ea typeface="黑体" pitchFamily="2" charset="-122"/>
              </a:defRPr>
            </a:lvl6pPr>
            <a:lvl7pPr marL="685800" algn="l" rtl="0" fontAlgn="base">
              <a:spcBef>
                <a:spcPct val="0"/>
              </a:spcBef>
              <a:spcAft>
                <a:spcPct val="0"/>
              </a:spcAft>
              <a:defRPr sz="2400" b="1">
                <a:solidFill>
                  <a:schemeClr val="tx2"/>
                </a:solidFill>
                <a:latin typeface="Arial" pitchFamily="34" charset="0"/>
                <a:ea typeface="黑体" pitchFamily="2" charset="-122"/>
              </a:defRPr>
            </a:lvl7pPr>
            <a:lvl8pPr marL="1028700" algn="l" rtl="0" fontAlgn="base">
              <a:spcBef>
                <a:spcPct val="0"/>
              </a:spcBef>
              <a:spcAft>
                <a:spcPct val="0"/>
              </a:spcAft>
              <a:defRPr sz="2400" b="1">
                <a:solidFill>
                  <a:schemeClr val="tx2"/>
                </a:solidFill>
                <a:latin typeface="Arial" pitchFamily="34" charset="0"/>
                <a:ea typeface="黑体" pitchFamily="2" charset="-122"/>
              </a:defRPr>
            </a:lvl8pPr>
            <a:lvl9pPr marL="1371600" algn="l" rtl="0" fontAlgn="base">
              <a:spcBef>
                <a:spcPct val="0"/>
              </a:spcBef>
              <a:spcAft>
                <a:spcPct val="0"/>
              </a:spcAft>
              <a:defRPr sz="2400" b="1">
                <a:solidFill>
                  <a:schemeClr val="tx2"/>
                </a:solidFill>
                <a:latin typeface="Arial" pitchFamily="34" charset="0"/>
                <a:ea typeface="黑体" pitchFamily="2" charset="-122"/>
              </a:defRPr>
            </a:lvl9pPr>
          </a:lstStyle>
          <a:p>
            <a:pPr eaLnBrk="1" hangingPunct="1"/>
            <a:r>
              <a:rPr lang="zh-CN" altLang="en-US" kern="0" smtClean="0"/>
              <a:t>本讲结束</a:t>
            </a:r>
            <a:endParaRPr lang="zh-CN" altLang="en-US" kern="0" dirty="0" smtClean="0"/>
          </a:p>
        </p:txBody>
      </p:sp>
      <p:sp>
        <p:nvSpPr>
          <p:cNvPr id="4" name="Rectangle 3"/>
          <p:cNvSpPr txBox="1">
            <a:spLocks noChangeArrowheads="1"/>
          </p:cNvSpPr>
          <p:nvPr/>
        </p:nvSpPr>
        <p:spPr>
          <a:xfrm>
            <a:off x="5410200" y="3352800"/>
            <a:ext cx="4800600" cy="2773363"/>
          </a:xfrm>
          <a:prstGeom prst="rect">
            <a:avLst/>
          </a:prstGeom>
        </p:spPr>
        <p:txBody>
          <a:bodyPr/>
          <a:lstStyle>
            <a:lvl1pPr marL="257175" indent="-257175" algn="l" rtl="0" eaLnBrk="0" fontAlgn="base" hangingPunct="0">
              <a:spcBef>
                <a:spcPct val="20000"/>
              </a:spcBef>
              <a:spcAft>
                <a:spcPct val="0"/>
              </a:spcAft>
              <a:buChar char="•"/>
              <a:defRPr sz="2400">
                <a:solidFill>
                  <a:schemeClr val="tx1"/>
                </a:solidFill>
                <a:latin typeface="微软雅黑" pitchFamily="34" charset="-122"/>
                <a:ea typeface="微软雅黑" pitchFamily="34" charset="-122"/>
                <a:cs typeface="+mn-cs"/>
              </a:defRPr>
            </a:lvl1pPr>
            <a:lvl2pPr marL="557213" indent="-214313" algn="l" rtl="0" eaLnBrk="0" fontAlgn="base" hangingPunct="0">
              <a:spcBef>
                <a:spcPct val="20000"/>
              </a:spcBef>
              <a:spcAft>
                <a:spcPct val="0"/>
              </a:spcAft>
              <a:buChar char="–"/>
              <a:defRPr sz="2100">
                <a:solidFill>
                  <a:schemeClr val="tx1"/>
                </a:solidFill>
                <a:latin typeface="微软雅黑" pitchFamily="34" charset="-122"/>
                <a:ea typeface="微软雅黑" pitchFamily="34" charset="-122"/>
              </a:defRPr>
            </a:lvl2pPr>
            <a:lvl3pPr marL="857250" indent="-171450" algn="l" rtl="0" eaLnBrk="0" fontAlgn="base" hangingPunct="0">
              <a:spcBef>
                <a:spcPct val="20000"/>
              </a:spcBef>
              <a:spcAft>
                <a:spcPct val="0"/>
              </a:spcAft>
              <a:buChar char="•"/>
              <a:defRPr sz="1800">
                <a:solidFill>
                  <a:schemeClr val="tx1"/>
                </a:solidFill>
                <a:latin typeface="微软雅黑" pitchFamily="34" charset="-122"/>
                <a:ea typeface="微软雅黑" pitchFamily="34" charset="-122"/>
              </a:defRPr>
            </a:lvl3pPr>
            <a:lvl4pPr marL="1200150" indent="-171450" algn="l" rtl="0" eaLnBrk="0" fontAlgn="base" hangingPunct="0">
              <a:spcBef>
                <a:spcPct val="20000"/>
              </a:spcBef>
              <a:spcAft>
                <a:spcPct val="0"/>
              </a:spcAft>
              <a:buChar char="–"/>
              <a:defRPr sz="1500">
                <a:solidFill>
                  <a:schemeClr val="tx1"/>
                </a:solidFill>
                <a:latin typeface="微软雅黑" pitchFamily="34" charset="-122"/>
                <a:ea typeface="微软雅黑" pitchFamily="34" charset="-122"/>
              </a:defRPr>
            </a:lvl4pPr>
            <a:lvl5pPr marL="1543050" indent="-171450" algn="l" rtl="0" eaLnBrk="0" fontAlgn="base" hangingPunct="0">
              <a:spcBef>
                <a:spcPct val="20000"/>
              </a:spcBef>
              <a:spcAft>
                <a:spcPct val="0"/>
              </a:spcAft>
              <a:buChar char="»"/>
              <a:defRPr sz="1500">
                <a:solidFill>
                  <a:schemeClr val="tx1"/>
                </a:solidFill>
                <a:latin typeface="微软雅黑" pitchFamily="34" charset="-122"/>
                <a:ea typeface="微软雅黑" pitchFamily="34" charset="-122"/>
              </a:defRPr>
            </a:lvl5pPr>
            <a:lvl6pPr marL="1885950" indent="-171450" algn="l" rtl="0" fontAlgn="base">
              <a:spcBef>
                <a:spcPct val="20000"/>
              </a:spcBef>
              <a:spcAft>
                <a:spcPct val="0"/>
              </a:spcAft>
              <a:buChar char="»"/>
              <a:defRPr b="1">
                <a:solidFill>
                  <a:schemeClr val="tx1"/>
                </a:solidFill>
                <a:latin typeface="+mn-lt"/>
                <a:ea typeface="+mn-ea"/>
              </a:defRPr>
            </a:lvl6pPr>
            <a:lvl7pPr marL="2228850" indent="-171450" algn="l" rtl="0" fontAlgn="base">
              <a:spcBef>
                <a:spcPct val="20000"/>
              </a:spcBef>
              <a:spcAft>
                <a:spcPct val="0"/>
              </a:spcAft>
              <a:buChar char="»"/>
              <a:defRPr b="1">
                <a:solidFill>
                  <a:schemeClr val="tx1"/>
                </a:solidFill>
                <a:latin typeface="+mn-lt"/>
                <a:ea typeface="+mn-ea"/>
              </a:defRPr>
            </a:lvl7pPr>
            <a:lvl8pPr marL="2571750" indent="-171450" algn="l" rtl="0" fontAlgn="base">
              <a:spcBef>
                <a:spcPct val="20000"/>
              </a:spcBef>
              <a:spcAft>
                <a:spcPct val="0"/>
              </a:spcAft>
              <a:buChar char="»"/>
              <a:defRPr b="1">
                <a:solidFill>
                  <a:schemeClr val="tx1"/>
                </a:solidFill>
                <a:latin typeface="+mn-lt"/>
                <a:ea typeface="+mn-ea"/>
              </a:defRPr>
            </a:lvl8pPr>
            <a:lvl9pPr marL="2914650" indent="-171450" algn="l" rtl="0" fontAlgn="base">
              <a:spcBef>
                <a:spcPct val="20000"/>
              </a:spcBef>
              <a:spcAft>
                <a:spcPct val="0"/>
              </a:spcAft>
              <a:buChar char="»"/>
              <a:defRPr b="1">
                <a:solidFill>
                  <a:schemeClr val="tx1"/>
                </a:solidFill>
                <a:latin typeface="+mn-lt"/>
                <a:ea typeface="+mn-ea"/>
              </a:defRPr>
            </a:lvl9pPr>
          </a:lstStyle>
          <a:p>
            <a:pPr eaLnBrk="1" hangingPunct="1"/>
            <a:r>
              <a:rPr lang="zh-CN" altLang="en-US" kern="0" smtClean="0">
                <a:solidFill>
                  <a:srgbClr val="FF0000"/>
                </a:solidFill>
              </a:rPr>
              <a:t>谢谢大家</a:t>
            </a:r>
            <a:endParaRPr lang="zh-CN" altLang="en-US" kern="0" dirty="0" smtClean="0">
              <a:solidFill>
                <a:srgbClr val="FF0000"/>
              </a:solidFill>
            </a:endParaRPr>
          </a:p>
        </p:txBody>
      </p:sp>
      <p:pic>
        <p:nvPicPr>
          <p:cNvPr id="5" name="Picture 4" descr="tutorials-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71888"/>
            <a:ext cx="2819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4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a:t>MySQL</a:t>
            </a:r>
            <a:r>
              <a:rPr lang="zh-CN" altLang="en-US"/>
              <a:t>安装、配置</a:t>
            </a:r>
          </a:p>
        </p:txBody>
      </p:sp>
      <p:sp>
        <p:nvSpPr>
          <p:cNvPr id="13315" name="Rectangle 3"/>
          <p:cNvSpPr>
            <a:spLocks noGrp="1"/>
          </p:cNvSpPr>
          <p:nvPr>
            <p:ph idx="1"/>
          </p:nvPr>
        </p:nvSpPr>
        <p:spPr/>
        <p:txBody>
          <a:bodyPr/>
          <a:lstStyle/>
          <a:p>
            <a:r>
              <a:rPr lang="zh-CN" altLang="en-US" dirty="0"/>
              <a:t>获取安装包</a:t>
            </a:r>
            <a:r>
              <a:rPr lang="en-US" altLang="zh-CN" dirty="0"/>
              <a:t>(</a:t>
            </a:r>
            <a:r>
              <a:rPr lang="zh-CN" altLang="en-US" dirty="0"/>
              <a:t>免安装的</a:t>
            </a:r>
            <a:r>
              <a:rPr lang="en-US" altLang="zh-CN" dirty="0"/>
              <a:t>Windows</a:t>
            </a:r>
            <a:r>
              <a:rPr lang="zh-CN" altLang="en-US" dirty="0"/>
              <a:t>版本</a:t>
            </a:r>
            <a:r>
              <a:rPr lang="en-US" altLang="zh-CN" dirty="0"/>
              <a:t>)</a:t>
            </a:r>
          </a:p>
          <a:p>
            <a:pPr lvl="1"/>
            <a:r>
              <a:rPr lang="en-US" altLang="zh-CN" dirty="0" smtClean="0"/>
              <a:t>http</a:t>
            </a:r>
            <a:r>
              <a:rPr lang="en-US" altLang="zh-CN" dirty="0"/>
              <a:t>://dev.mysql.com/downloads/mysql/</a:t>
            </a:r>
          </a:p>
          <a:p>
            <a:r>
              <a:rPr lang="zh-CN" altLang="en-US" dirty="0"/>
              <a:t>配置：</a:t>
            </a:r>
          </a:p>
          <a:p>
            <a:pPr lvl="1"/>
            <a:r>
              <a:rPr lang="zh-CN" altLang="en-US" dirty="0"/>
              <a:t>拷贝</a:t>
            </a:r>
            <a:r>
              <a:rPr lang="en-US" altLang="zh-CN" dirty="0"/>
              <a:t>my-small.ini </a:t>
            </a:r>
            <a:r>
              <a:rPr lang="zh-CN" altLang="en-US" dirty="0"/>
              <a:t>到 </a:t>
            </a:r>
            <a:r>
              <a:rPr lang="en-US" altLang="zh-CN" dirty="0"/>
              <a:t>my.ini</a:t>
            </a:r>
          </a:p>
          <a:p>
            <a:pPr lvl="1"/>
            <a:r>
              <a:rPr lang="en-US" altLang="zh-CN" dirty="0"/>
              <a:t>[</a:t>
            </a:r>
            <a:r>
              <a:rPr lang="en-US" altLang="zh-CN" dirty="0" err="1"/>
              <a:t>mysqld</a:t>
            </a:r>
            <a:r>
              <a:rPr lang="en-US" altLang="zh-CN" dirty="0"/>
              <a:t>]</a:t>
            </a:r>
            <a:r>
              <a:rPr lang="zh-CN" altLang="en-US" dirty="0"/>
              <a:t>节点</a:t>
            </a:r>
            <a:r>
              <a:rPr lang="en-US" altLang="zh-CN" dirty="0"/>
              <a:t>:</a:t>
            </a:r>
          </a:p>
          <a:p>
            <a:pPr lvl="2"/>
            <a:r>
              <a:rPr lang="en-US" altLang="zh-CN" dirty="0" err="1"/>
              <a:t>basedir</a:t>
            </a:r>
            <a:r>
              <a:rPr lang="en-US" altLang="zh-CN" dirty="0"/>
              <a:t>=${MySQL</a:t>
            </a:r>
            <a:r>
              <a:rPr lang="zh-CN" altLang="en-US" dirty="0"/>
              <a:t>安装路径</a:t>
            </a:r>
            <a:r>
              <a:rPr lang="en-US" altLang="zh-CN" dirty="0"/>
              <a:t>}</a:t>
            </a:r>
          </a:p>
          <a:p>
            <a:pPr lvl="2"/>
            <a:r>
              <a:rPr lang="en-US" altLang="zh-CN" dirty="0" err="1"/>
              <a:t>datadir</a:t>
            </a:r>
            <a:r>
              <a:rPr lang="en-US" altLang="zh-CN" dirty="0"/>
              <a:t>=${MySQL</a:t>
            </a:r>
            <a:r>
              <a:rPr lang="zh-CN" altLang="en-US" dirty="0"/>
              <a:t>安装路径</a:t>
            </a:r>
            <a:r>
              <a:rPr lang="en-US" altLang="zh-CN" dirty="0"/>
              <a:t>}\</a:t>
            </a:r>
            <a:r>
              <a:rPr lang="en-US" altLang="zh-CN" dirty="0" smtClean="0"/>
              <a:t>data</a:t>
            </a:r>
            <a:endParaRPr lang="zh-CN" altLang="en-US" dirty="0"/>
          </a:p>
        </p:txBody>
      </p:sp>
    </p:spTree>
    <p:extLst>
      <p:ext uri="{BB962C8B-B14F-4D97-AF65-F5344CB8AC3E}">
        <p14:creationId xmlns:p14="http://schemas.microsoft.com/office/powerpoint/2010/main" val="1228065328"/>
      </p:ext>
    </p:extLst>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Courier Ne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10607</TotalTime>
  <Words>4639</Words>
  <Application>Microsoft Office PowerPoint</Application>
  <PresentationFormat>宽屏</PresentationFormat>
  <Paragraphs>667</Paragraphs>
  <Slides>86</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86</vt:i4>
      </vt:variant>
    </vt:vector>
  </HeadingPairs>
  <TitlesOfParts>
    <vt:vector size="94" baseType="lpstr">
      <vt:lpstr>黑体</vt:lpstr>
      <vt:lpstr>华文中宋</vt:lpstr>
      <vt:lpstr>宋体</vt:lpstr>
      <vt:lpstr>微软雅黑</vt:lpstr>
      <vt:lpstr>Arial</vt:lpstr>
      <vt:lpstr>Calibri</vt:lpstr>
      <vt:lpstr>Courier New</vt:lpstr>
      <vt:lpstr>默认设计模板</vt:lpstr>
      <vt:lpstr>第十章 JDBC数据库连接技术</vt:lpstr>
      <vt:lpstr>数据库与JDBC</vt:lpstr>
      <vt:lpstr>引入</vt:lpstr>
      <vt:lpstr>讲授思路　　　</vt:lpstr>
      <vt:lpstr>数据库简介</vt:lpstr>
      <vt:lpstr>数据库简介</vt:lpstr>
      <vt:lpstr>常见数据库</vt:lpstr>
      <vt:lpstr>MySQL数据库</vt:lpstr>
      <vt:lpstr>MySQL安装、配置</vt:lpstr>
      <vt:lpstr>MySQL安装、配置</vt:lpstr>
      <vt:lpstr>SQL Manager Lite for MySQL</vt:lpstr>
      <vt:lpstr>几点注意</vt:lpstr>
      <vt:lpstr>SQL语句介绍</vt:lpstr>
      <vt:lpstr>SQL对数据库的操作</vt:lpstr>
      <vt:lpstr>数据定义 1/4</vt:lpstr>
      <vt:lpstr>数据定义 2/4 ※</vt:lpstr>
      <vt:lpstr>数据定义 3/4</vt:lpstr>
      <vt:lpstr>数据定义 4/4</vt:lpstr>
      <vt:lpstr>数据操作 ※</vt:lpstr>
      <vt:lpstr>数据操作 ※</vt:lpstr>
      <vt:lpstr>基本语句示例</vt:lpstr>
      <vt:lpstr>基本语句示例</vt:lpstr>
      <vt:lpstr>数据控制</vt:lpstr>
      <vt:lpstr>客户端与服务器交互图</vt:lpstr>
      <vt:lpstr>客户端与数据库之间的关系</vt:lpstr>
      <vt:lpstr>实验一</vt:lpstr>
      <vt:lpstr>实验一</vt:lpstr>
      <vt:lpstr>实验二</vt:lpstr>
      <vt:lpstr>JDBC的概念和类型</vt:lpstr>
      <vt:lpstr>JDBC的概念和类型</vt:lpstr>
      <vt:lpstr>JDBC的概念和类型</vt:lpstr>
      <vt:lpstr>JDBC的概念和类型</vt:lpstr>
      <vt:lpstr>创建JDBC应用的步骤</vt:lpstr>
      <vt:lpstr>1.引入数据库驱动的jar包</vt:lpstr>
      <vt:lpstr>2.加载数据库的驱动程序</vt:lpstr>
      <vt:lpstr>Driver 　　　　　　　　　</vt:lpstr>
      <vt:lpstr>3.建立数据库连接</vt:lpstr>
      <vt:lpstr>3.建立数据库连接</vt:lpstr>
      <vt:lpstr>3.建立数据库连接</vt:lpstr>
      <vt:lpstr>DriverManager</vt:lpstr>
      <vt:lpstr>Connection</vt:lpstr>
      <vt:lpstr>Connection的基本方法(续)</vt:lpstr>
      <vt:lpstr>手动提交事务和回滚</vt:lpstr>
      <vt:lpstr>4.执行数据库操作SQL</vt:lpstr>
      <vt:lpstr>4.执行数据库操作SQL</vt:lpstr>
      <vt:lpstr>Statement</vt:lpstr>
      <vt:lpstr>Statement常用方法</vt:lpstr>
      <vt:lpstr>Statement常用方法</vt:lpstr>
      <vt:lpstr>Statement示例</vt:lpstr>
      <vt:lpstr>PreparedStatement 　　　　　　　　　</vt:lpstr>
      <vt:lpstr>PreparedStatement 　　　　　　　　　</vt:lpstr>
      <vt:lpstr>PreparedStatement示例</vt:lpstr>
      <vt:lpstr>CallableStatement</vt:lpstr>
      <vt:lpstr>ResultSet</vt:lpstr>
      <vt:lpstr>ResultSet常用方法</vt:lpstr>
      <vt:lpstr>ResultSet常用方法</vt:lpstr>
      <vt:lpstr>SQL数据类型</vt:lpstr>
      <vt:lpstr>5.关闭数据库连接</vt:lpstr>
      <vt:lpstr>用JDBC进行数据库连接</vt:lpstr>
      <vt:lpstr>用JDBC进行数据库连接</vt:lpstr>
      <vt:lpstr>学生练习</vt:lpstr>
      <vt:lpstr>作业</vt:lpstr>
      <vt:lpstr>讲授思路　　　　　　　　　</vt:lpstr>
      <vt:lpstr>数据库连接代码优化</vt:lpstr>
      <vt:lpstr>对数据库操作的封装</vt:lpstr>
      <vt:lpstr>数据库连接代码优化</vt:lpstr>
      <vt:lpstr>配置文件配置数据库参数</vt:lpstr>
      <vt:lpstr>配置文件配置数据库参数</vt:lpstr>
      <vt:lpstr>配置文件配置数据库参数</vt:lpstr>
      <vt:lpstr>作业</vt:lpstr>
      <vt:lpstr>数据库连接代码优化</vt:lpstr>
      <vt:lpstr>MVC简介</vt:lpstr>
      <vt:lpstr>数据库操作的完整封装（DAO）</vt:lpstr>
      <vt:lpstr>数据库操作的完整封装（DAO）</vt:lpstr>
      <vt:lpstr>Java程序分包</vt:lpstr>
      <vt:lpstr>讲授思路　　　　　　　　　</vt:lpstr>
      <vt:lpstr>数据库连接池的提出</vt:lpstr>
      <vt:lpstr>数据库连接池的实现原理</vt:lpstr>
      <vt:lpstr>数据库连接池示例</vt:lpstr>
      <vt:lpstr>关于DataSource</vt:lpstr>
      <vt:lpstr>DataSource常用方法</vt:lpstr>
      <vt:lpstr>DataSource示例</vt:lpstr>
      <vt:lpstr>开源的数据库连接池产品</vt:lpstr>
      <vt:lpstr>总结　　　　　　　　　</vt:lpstr>
      <vt:lpstr> 作业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714</cp:revision>
  <dcterms:created xsi:type="dcterms:W3CDTF">2006-10-06T15:46:57Z</dcterms:created>
  <dcterms:modified xsi:type="dcterms:W3CDTF">2019-01-27T03:14:33Z</dcterms:modified>
</cp:coreProperties>
</file>