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47" r:id="rId2"/>
    <p:sldId id="257" r:id="rId3"/>
    <p:sldId id="322" r:id="rId4"/>
    <p:sldId id="328" r:id="rId5"/>
    <p:sldId id="574" r:id="rId6"/>
    <p:sldId id="543" r:id="rId7"/>
    <p:sldId id="541" r:id="rId8"/>
    <p:sldId id="547" r:id="rId9"/>
    <p:sldId id="552" r:id="rId10"/>
    <p:sldId id="553" r:id="rId11"/>
    <p:sldId id="575" r:id="rId12"/>
    <p:sldId id="576" r:id="rId13"/>
    <p:sldId id="577" r:id="rId14"/>
    <p:sldId id="554" r:id="rId15"/>
    <p:sldId id="555" r:id="rId16"/>
    <p:sldId id="580" r:id="rId17"/>
    <p:sldId id="581" r:id="rId18"/>
    <p:sldId id="583" r:id="rId19"/>
    <p:sldId id="582" r:id="rId20"/>
    <p:sldId id="561" r:id="rId21"/>
    <p:sldId id="571" r:id="rId22"/>
    <p:sldId id="584" r:id="rId23"/>
    <p:sldId id="329" r:id="rId24"/>
  </p:sldIdLst>
  <p:sldSz cx="8999538" cy="504031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6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drawry" initials="ld" lastIdx="4" clrIdx="0"/>
  <p:cmAuthor id="2" name="EDZ" initials="E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545"/>
    <a:srgbClr val="DE0421"/>
    <a:srgbClr val="FF3366"/>
    <a:srgbClr val="EA311E"/>
    <a:srgbClr val="19B49B"/>
    <a:srgbClr val="959AA2"/>
    <a:srgbClr val="C0F6ED"/>
    <a:srgbClr val="99F1E2"/>
    <a:srgbClr val="53585F"/>
    <a:srgbClr val="13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9" autoAdjust="0"/>
    <p:restoredTop sz="77920" autoAdjust="0"/>
  </p:normalViewPr>
  <p:slideViewPr>
    <p:cSldViewPr snapToGrid="0">
      <p:cViewPr varScale="1">
        <p:scale>
          <a:sx n="120" d="100"/>
          <a:sy n="120" d="100"/>
        </p:scale>
        <p:origin x="900" y="96"/>
      </p:cViewPr>
      <p:guideLst>
        <p:guide orient="horz" pos="1585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6"/>
      </p:cViewPr>
      <p:guideLst>
        <p:guide orient="horz" pos="2876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CFDDC-4151-4F58-BEA7-655A61B04F2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D692C-C307-4C02-AC17-4596772F2D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68300" y="685800"/>
            <a:ext cx="6121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类型注解加载类的方法上。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类型注解加载类的方法上。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类型注解加载类的方法上。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类型注解加载类的方法上。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注解的使用我们讲完了，接下来我们看下具体的案例。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表示子类可继承父类的注解。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表示子类可继承父类的注解。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9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68300" y="685800"/>
            <a:ext cx="6121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再次感谢大家的聆听，课后有什么问题可以相互学习探讨。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现在我们一起来看下注解得知识网图。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这一节我们将注解的使用。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首页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810896" y="2799424"/>
            <a:ext cx="7377747" cy="1777156"/>
          </a:xfrm>
          <a:prstGeom prst="rect">
            <a:avLst/>
          </a:prstGeom>
          <a:effectLst>
            <a:outerShdw blurRad="1016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algn="l">
              <a:defRPr sz="4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810896" y="3540515"/>
            <a:ext cx="7377747" cy="1298582"/>
          </a:xfrm>
          <a:prstGeom prst="rect">
            <a:avLst/>
          </a:prstGeom>
        </p:spPr>
        <p:txBody>
          <a:bodyPr/>
          <a:lstStyle>
            <a:lvl1pPr algn="l" defTabSz="303530">
              <a:spcBef>
                <a:spcPts val="1960"/>
              </a:spcBef>
              <a:defRPr>
                <a:solidFill>
                  <a:srgbClr val="FFFFFF"/>
                </a:solidFill>
              </a:defRPr>
            </a:lvl1pPr>
          </a:lstStyle>
          <a:p>
            <a:pPr algn="l" defTabSz="309880">
              <a:spcBef>
                <a:spcPts val="20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白中英文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88" y="4608135"/>
            <a:ext cx="1674084" cy="1870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FCF-463E-4D67-9145-5F37447319F8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49655" y="476250"/>
            <a:ext cx="7331075" cy="4087495"/>
            <a:chOff x="1323023" y="795337"/>
            <a:chExt cx="6844453" cy="3573091"/>
          </a:xfrm>
        </p:grpSpPr>
        <p:sp>
          <p:nvSpPr>
            <p:cNvPr id="2" name="矩形 1"/>
            <p:cNvSpPr/>
            <p:nvPr/>
          </p:nvSpPr>
          <p:spPr>
            <a:xfrm>
              <a:off x="1323023" y="795337"/>
              <a:ext cx="6844453" cy="35730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62981" y="1604962"/>
              <a:ext cx="5023644" cy="115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通过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dockerfile</a:t>
              </a:r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部署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springboot</a:t>
              </a:r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539080" y="1020761"/>
              <a:ext cx="5928519" cy="2917826"/>
            </a:xfrm>
            <a:prstGeom prst="rect">
              <a:avLst/>
            </a:prstGeom>
            <a:noFill/>
            <a:ln w="101600">
              <a:solidFill>
                <a:srgbClr val="39A54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096709" y="3016341"/>
              <a:ext cx="5023644" cy="0"/>
            </a:xfrm>
            <a:prstGeom prst="line">
              <a:avLst/>
            </a:prstGeom>
            <a:ln w="25400">
              <a:solidFill>
                <a:srgbClr val="39A5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791662" y="3431010"/>
              <a:ext cx="4092456" cy="321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王嘉斌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2019.06.29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9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cs typeface="+mn-ea"/>
                <a:sym typeface="+mn-lt"/>
              </a:rPr>
              <a:t>私有仓库安装配置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705" y="1054100"/>
            <a:ext cx="766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t>Docker提供了开放的中央仓库dockerhub</a:t>
            </a:r>
            <a:r>
              <a:rPr lang="zh-CN"/>
              <a:t>，可以通过https://hub.docker.com/进行注册登录，创建私有仓库</a:t>
            </a:r>
          </a:p>
          <a:p>
            <a:pPr marL="342900" indent="-342900">
              <a:buAutoNum type="arabicPeriod"/>
            </a:pPr>
            <a:r>
              <a:rPr lang="zh-CN"/>
              <a:t>在本机创建自己的私有仓库使用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cs typeface="+mn-ea"/>
                <a:sym typeface="+mn-lt"/>
              </a:rPr>
              <a:t>私有仓库安装配置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1054100"/>
            <a:ext cx="832739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sz="1400"/>
              <a:t># docker pull registry                       默认拉取最新版的</a:t>
            </a:r>
            <a:r>
              <a:rPr lang="en-US" altLang="zh-CN" sz="1400"/>
              <a:t>,</a:t>
            </a:r>
            <a:r>
              <a:rPr lang="zh-CN" altLang="en-US" sz="1400"/>
              <a:t>可以在</a:t>
            </a:r>
            <a:r>
              <a:rPr lang="en-US" altLang="zh-CN" sz="1400"/>
              <a:t>registry</a:t>
            </a:r>
            <a:r>
              <a:rPr lang="zh-CN" altLang="en-US" sz="1400"/>
              <a:t>后面跟上版本号</a:t>
            </a:r>
          </a:p>
          <a:p>
            <a:pPr marL="342900" indent="-342900">
              <a:buAutoNum type="arabicPeriod"/>
            </a:pPr>
            <a:r>
              <a:rPr lang="zh-CN" altLang="en-US" sz="1400"/>
              <a:t># mkdir -p /opt/registry-var/auth/     创建储存仓库认证路径</a:t>
            </a:r>
          </a:p>
          <a:p>
            <a:pPr marL="342900" indent="-342900">
              <a:buAutoNum type="arabicPeriod"/>
            </a:pPr>
            <a:r>
              <a:rPr lang="zh-CN" altLang="en-US" sz="1400"/>
              <a:t># docker run --entrypoint htpasswd registry  -Bbn 用户名  密码  &gt;&gt; /opt/registry-var/auth/htpasswd                                运行该命令创建用户名和密码 并保存到</a:t>
            </a:r>
            <a:r>
              <a:rPr lang="en-US" altLang="zh-CN" sz="1400"/>
              <a:t>htpasswd</a:t>
            </a:r>
            <a:r>
              <a:rPr lang="zh-CN" altLang="en-US" sz="1400"/>
              <a:t>中</a:t>
            </a:r>
          </a:p>
          <a:p>
            <a:pPr marL="342900" indent="-342900">
              <a:buAutoNum type="arabicPeriod"/>
            </a:pPr>
            <a:r>
              <a:rPr lang="en-US" altLang="zh-CN" sz="1400">
                <a:solidFill>
                  <a:schemeClr val="tx1"/>
                </a:solidFill>
              </a:rPr>
              <a:t># mkdir -p /opt/registry-var/config   </a:t>
            </a:r>
            <a:r>
              <a:rPr lang="zh-CN" altLang="en-US" sz="1400">
                <a:solidFill>
                  <a:schemeClr val="tx1"/>
                </a:solidFill>
              </a:rPr>
              <a:t>创建仓库的配置文件储存路径</a:t>
            </a:r>
            <a:r>
              <a:rPr lang="en-US" altLang="zh-CN" sz="1400">
                <a:solidFill>
                  <a:schemeClr val="tx1"/>
                </a:solidFill>
              </a:rPr>
              <a:t>      </a:t>
            </a:r>
          </a:p>
          <a:p>
            <a:pPr marL="342900" indent="-342900">
              <a:buAutoNum type="arabicPeriod"/>
            </a:pPr>
            <a:r>
              <a:rPr lang="en-US" altLang="zh-CN" sz="1400">
                <a:solidFill>
                  <a:schemeClr val="tx1"/>
                </a:solidFill>
              </a:rPr>
              <a:t># vim /opt/registry-var/config/config.yml   </a:t>
            </a:r>
            <a:r>
              <a:rPr lang="zh-CN" altLang="en-US" sz="1400">
                <a:solidFill>
                  <a:schemeClr val="tx1"/>
                </a:solidFill>
              </a:rPr>
              <a:t>创建配置文件</a:t>
            </a:r>
          </a:p>
          <a:p>
            <a:pPr marL="342900" indent="-342900">
              <a:buAutoNum type="arabicPeriod"/>
            </a:pPr>
            <a:r>
              <a:rPr lang="zh-CN" altLang="en-US" sz="1400">
                <a:solidFill>
                  <a:schemeClr val="tx1"/>
                </a:solidFill>
              </a:rPr>
              <a:t>配置文件详情</a:t>
            </a:r>
          </a:p>
          <a:p>
            <a:pPr marL="342900" indent="-342900">
              <a:buAutoNum type="arabicPeriod"/>
            </a:pPr>
            <a:r>
              <a:rPr lang="zh-CN" altLang="en-US" sz="1400">
                <a:solidFill>
                  <a:schemeClr val="tx1"/>
                </a:solidFill>
              </a:rPr>
              <a:t>配置</a:t>
            </a:r>
            <a:r>
              <a:rPr lang="en-US" altLang="zh-CN" sz="1400">
                <a:solidFill>
                  <a:schemeClr val="tx1"/>
                </a:solidFill>
              </a:rPr>
              <a:t>docker</a:t>
            </a:r>
            <a:r>
              <a:rPr lang="zh-CN" altLang="en-US" sz="1400">
                <a:solidFill>
                  <a:schemeClr val="tx1"/>
                </a:solidFill>
              </a:rPr>
              <a:t>的</a:t>
            </a:r>
            <a:r>
              <a:rPr lang="en-US" altLang="zh-CN" sz="1400">
                <a:solidFill>
                  <a:schemeClr val="tx1"/>
                </a:solidFill>
              </a:rPr>
              <a:t>2375</a:t>
            </a:r>
            <a:r>
              <a:rPr lang="zh-CN" altLang="en-US" sz="1400">
                <a:solidFill>
                  <a:schemeClr val="tx1"/>
                </a:solidFill>
              </a:rPr>
              <a:t>端口，供外网访问</a:t>
            </a:r>
          </a:p>
          <a:p>
            <a:pPr marL="342900" indent="-342900">
              <a:buAutoNum type="arabicPeriod"/>
            </a:pPr>
            <a:r>
              <a:rPr lang="zh-CN" altLang="en-US" sz="1400">
                <a:solidFill>
                  <a:schemeClr val="tx1"/>
                </a:solidFill>
              </a:rPr>
              <a:t>加载配置文件并启动</a:t>
            </a:r>
          </a:p>
          <a:p>
            <a:pPr lvl="1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# docker run -d -p 5000:5000 --restart=always  --name=registry\</a:t>
            </a:r>
          </a:p>
          <a:p>
            <a:pPr lvl="1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  -v /opt/registry-var/config/:/etc/docker/registry/ \</a:t>
            </a:r>
          </a:p>
          <a:p>
            <a:pPr lvl="1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  -v /opt/registry-var/auth/:/auth/ \</a:t>
            </a:r>
          </a:p>
          <a:p>
            <a:pPr lvl="1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  -e "REGISTRY_AUTH=htpasswd" \</a:t>
            </a:r>
          </a:p>
          <a:p>
            <a:pPr lvl="1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  -e "REGISTRY_AUTH_HTPASSWD_REALM=Registry Realm" \</a:t>
            </a:r>
          </a:p>
          <a:p>
            <a:pPr lvl="1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  -e REGISTRY_AUTH_HTPASSWD_PATH=/auth/htpasswd \</a:t>
            </a:r>
          </a:p>
          <a:p>
            <a:pPr lvl="1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  -v /opt/registry-var/:/var/lib/registry/ \</a:t>
            </a:r>
          </a:p>
          <a:p>
            <a:pPr lvl="1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   registry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0" y="2239645"/>
            <a:ext cx="231330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cs typeface="+mn-ea"/>
                <a:sym typeface="+mn-lt"/>
              </a:rPr>
              <a:t>私有仓库安装配置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1054100"/>
            <a:ext cx="83273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注意事项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zh-CN" alt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我们拉取国外镜像的时候会遇到困难，因此我们可以配置国内镜像地址：如下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在</a:t>
            </a:r>
            <a:r>
              <a:rPr lang="en-US" altLang="zh-CN" sz="1400">
                <a:solidFill>
                  <a:schemeClr val="tx1"/>
                </a:solidFill>
              </a:rPr>
              <a:t>/etc/docker/daemon.json(</a:t>
            </a:r>
            <a:r>
              <a:rPr lang="zh-CN" altLang="en-US" sz="1400">
                <a:solidFill>
                  <a:schemeClr val="tx1"/>
                </a:solidFill>
              </a:rPr>
              <a:t>默认该文件是不存在的，自己创建就行</a:t>
            </a:r>
            <a:r>
              <a:rPr lang="en-US" altLang="zh-CN" sz="1400">
                <a:solidFill>
                  <a:schemeClr val="tx1"/>
                </a:solidFill>
              </a:rPr>
              <a:t>)</a:t>
            </a:r>
            <a:r>
              <a:rPr lang="zh-CN" altLang="en-US" sz="1400">
                <a:solidFill>
                  <a:schemeClr val="tx1"/>
                </a:solidFill>
              </a:rPr>
              <a:t>，写入以下配置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{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  "registry-mirrors": [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    "https://dockerhub.azk8s.cn",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    "https://reg-mirror.qiniu.com"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  ]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}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然后重启</a:t>
            </a:r>
            <a:r>
              <a:rPr lang="en-US" altLang="zh-CN" sz="1400">
                <a:solidFill>
                  <a:schemeClr val="tx1"/>
                </a:solidFill>
              </a:rPr>
              <a:t>docker</a:t>
            </a:r>
            <a:endParaRPr lang="zh-CN" altLang="en-US" sz="14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</a:rPr>
              <a:t>#</a:t>
            </a:r>
            <a:r>
              <a:rPr lang="zh-CN" altLang="en-US" sz="1400">
                <a:solidFill>
                  <a:schemeClr val="tx1"/>
                </a:solidFill>
              </a:rPr>
              <a:t> sudo systemctl daemon-reload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</a:rPr>
              <a:t>#</a:t>
            </a:r>
            <a:r>
              <a:rPr lang="zh-CN" altLang="en-US" sz="1400">
                <a:solidFill>
                  <a:schemeClr val="tx1"/>
                </a:solidFill>
              </a:rPr>
              <a:t> sudo systemctl restart docker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cs typeface="+mn-ea"/>
                <a:sym typeface="+mn-lt"/>
              </a:rPr>
              <a:t>私有仓库安装配置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1054100"/>
            <a:ext cx="83273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注意事项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如果你不想使用 127.0.0.1:5000 作为仓库地址，比如想让本网段的其他主机也能把镜像推送到私有仓库。你就得把例如 192.168.199.100:5000 这样的内网地址作为私有仓库地址，这时你会发现无法成功推送镜像。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这是因为 Docker 默认不允许非 HTTPS 方式推送镜像。我们可以通过 Docker 的配置选项来取消这个限制，或者查看下一节配置能够通过 HTTPS 访问的私有仓库。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在</a:t>
            </a:r>
            <a:r>
              <a:rPr lang="en-US" altLang="zh-CN" sz="1400">
                <a:solidFill>
                  <a:schemeClr val="tx1"/>
                </a:solidFill>
              </a:rPr>
              <a:t>/etc/docker/daemon.json</a:t>
            </a:r>
            <a:r>
              <a:rPr lang="zh-CN" altLang="en-US" sz="1400">
                <a:solidFill>
                  <a:schemeClr val="tx1"/>
                </a:solidFill>
              </a:rPr>
              <a:t>中加入以下配置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"insecure-registries": [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    "192.168.</a:t>
            </a:r>
            <a:r>
              <a:rPr lang="en-US" altLang="zh-CN" sz="1400">
                <a:solidFill>
                  <a:schemeClr val="tx1"/>
                </a:solidFill>
              </a:rPr>
              <a:t>192</a:t>
            </a:r>
            <a:r>
              <a:rPr lang="zh-CN" altLang="en-US" sz="1400">
                <a:solidFill>
                  <a:schemeClr val="tx1"/>
                </a:solidFill>
              </a:rPr>
              <a:t>.</a:t>
            </a:r>
            <a:r>
              <a:rPr lang="en-US" altLang="zh-CN" sz="1400">
                <a:solidFill>
                  <a:schemeClr val="tx1"/>
                </a:solidFill>
              </a:rPr>
              <a:t>128</a:t>
            </a:r>
            <a:r>
              <a:rPr lang="zh-CN" altLang="en-US" sz="1400">
                <a:solidFill>
                  <a:schemeClr val="tx1"/>
                </a:solidFill>
              </a:rPr>
              <a:t>:5000"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 ]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至此私有仓库已经创建完毕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#</a:t>
            </a:r>
            <a:r>
              <a:rPr lang="zh-CN" altLang="en-US" sz="1400">
                <a:solidFill>
                  <a:schemeClr val="tx1"/>
                </a:solidFill>
              </a:rPr>
              <a:t>docker tag IMAGE[:TAG] [REGISTRY_HOST[:REGISTRY_PORT]/]REPOSITORY[:TAG]</a:t>
            </a: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</a:rPr>
              <a:t>	</a:t>
            </a:r>
            <a:r>
              <a:rPr lang="zh-CN" altLang="en-US" sz="1400">
                <a:solidFill>
                  <a:schemeClr val="tx1"/>
                </a:solidFill>
              </a:rPr>
              <a:t>可将已有镜像标记为私有仓库镜像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#</a:t>
            </a:r>
            <a:r>
              <a:rPr lang="zh-CN" altLang="en-US" sz="1400">
                <a:solidFill>
                  <a:schemeClr val="tx1"/>
                </a:solidFill>
              </a:rPr>
              <a:t>docker push </a:t>
            </a:r>
            <a:r>
              <a:rPr lang="zh-CN" altLang="en-US" sz="1400">
                <a:sym typeface="+mn-ea"/>
              </a:rPr>
              <a:t>[REGISTRY_HOST[:REGISTRY_PORT]/]REPOSITORY[:TAG] 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将镜像推送到私有仓库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#</a:t>
            </a:r>
            <a:r>
              <a:rPr lang="zh-CN" altLang="en-US" sz="1400">
                <a:solidFill>
                  <a:schemeClr val="tx1"/>
                </a:solidFill>
              </a:rPr>
              <a:t> curl 127.0.0.1:5000/v2/_catalog   查看私有仓库中的镜像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051320"/>
            <a:ext cx="1113183" cy="939819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04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0" y="1975476"/>
            <a:ext cx="8058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6000" dirty="0">
                <a:cs typeface="+mn-ea"/>
                <a:sym typeface="+mn-lt"/>
              </a:rPr>
              <a:t>项目配置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项目配置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1226185"/>
            <a:ext cx="7147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Dockefile</a:t>
            </a:r>
            <a:r>
              <a:rPr lang="zh-CN" altLang="en-US"/>
              <a:t>文件</a:t>
            </a:r>
          </a:p>
          <a:p>
            <a:pPr marL="342900" indent="-342900">
              <a:buAutoNum type="arabicPeriod"/>
            </a:pPr>
            <a:r>
              <a:rPr lang="zh-CN" altLang="en-US"/>
              <a:t>配置</a:t>
            </a:r>
            <a:r>
              <a:rPr lang="en-US" altLang="zh-CN"/>
              <a:t>pom.xml</a:t>
            </a:r>
          </a:p>
          <a:p>
            <a:pPr marL="342900" indent="-342900">
              <a:buAutoNum type="arabicPeriod"/>
            </a:pPr>
            <a:r>
              <a:rPr lang="zh-CN" altLang="en-US"/>
              <a:t>配置</a:t>
            </a:r>
            <a:r>
              <a:rPr lang="en-US" altLang="zh-CN"/>
              <a:t>maven</a:t>
            </a:r>
            <a:r>
              <a:rPr lang="zh-CN" altLang="en-US"/>
              <a:t>的</a:t>
            </a:r>
            <a:r>
              <a:rPr lang="en-US" altLang="zh-CN"/>
              <a:t>settings.xml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项目配置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890270"/>
            <a:ext cx="7147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Dockefile</a:t>
            </a:r>
            <a:r>
              <a:rPr lang="zh-CN" altLang="en-US"/>
              <a:t>文件</a:t>
            </a:r>
          </a:p>
          <a:p>
            <a:pPr indent="0">
              <a:buNone/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02055" y="1242060"/>
            <a:ext cx="5436870" cy="323024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  <p:txBody>
          <a:bodyPr wrap="square" lIns="71755" rtlCol="0">
            <a:spAutoFit/>
          </a:bodyPr>
          <a:lstStyle/>
          <a:p>
            <a:r>
              <a:rPr lang="zh-CN" altLang="en-US" sz="1200"/>
              <a:t>#基础镜像，如果本地没有，会从远程仓库拉取。jdk镜像的拉取</a:t>
            </a:r>
          </a:p>
          <a:p>
            <a:r>
              <a:rPr lang="zh-CN" altLang="en-US" sz="1200"/>
              <a:t>FROM openjdk:8-jdk-alpine</a:t>
            </a:r>
          </a:p>
          <a:p>
            <a:r>
              <a:rPr lang="zh-CN" altLang="en-US" sz="1200"/>
              <a:t>#镜像的制作人</a:t>
            </a:r>
          </a:p>
          <a:p>
            <a:r>
              <a:rPr lang="zh-CN" altLang="en-US" sz="1200"/>
              <a:t>MAINTAINER jiabin/wangshiyibazhang@163.com</a:t>
            </a:r>
          </a:p>
          <a:p>
            <a:r>
              <a:rPr lang="zh-CN" altLang="en-US" sz="1200"/>
              <a:t>#工作目录</a:t>
            </a:r>
          </a:p>
          <a:p>
            <a:r>
              <a:rPr lang="zh-CN" altLang="en-US" sz="1200"/>
              <a:t>WORKDIR /app/</a:t>
            </a:r>
          </a:p>
          <a:p>
            <a:r>
              <a:rPr lang="zh-CN" altLang="en-US" sz="1200"/>
              <a:t>#在容器中创建挂载点，可以多个</a:t>
            </a:r>
          </a:p>
          <a:p>
            <a:r>
              <a:rPr lang="zh-CN" altLang="en-US" sz="1200"/>
              <a:t>VOLUME ["/tmp"]</a:t>
            </a:r>
          </a:p>
          <a:p>
            <a:r>
              <a:rPr lang="zh-CN" altLang="en-US" sz="1200"/>
              <a:t>#声明了容器应该打开的端口并没有实际上将它打开</a:t>
            </a:r>
          </a:p>
          <a:p>
            <a:r>
              <a:rPr lang="zh-CN" altLang="en-US" sz="1200"/>
              <a:t>EXPOSE 8443</a:t>
            </a:r>
          </a:p>
          <a:p>
            <a:r>
              <a:rPr lang="zh-CN" altLang="en-US" sz="1200"/>
              <a:t>#定义参数</a:t>
            </a:r>
          </a:p>
          <a:p>
            <a:r>
              <a:rPr lang="zh-CN" altLang="en-US" sz="1200"/>
              <a:t>ARG JAR_FILE</a:t>
            </a:r>
          </a:p>
          <a:p>
            <a:r>
              <a:rPr lang="zh-CN" altLang="en-US" sz="1200"/>
              <a:t>#拷贝本地文件到镜像中</a:t>
            </a:r>
          </a:p>
          <a:p>
            <a:r>
              <a:rPr lang="zh-CN" altLang="en-US" sz="1200"/>
              <a:t>COPY ${JAR_FILE} app.jar</a:t>
            </a:r>
          </a:p>
          <a:p>
            <a:r>
              <a:rPr lang="zh-CN" altLang="en-US" sz="1200"/>
              <a:t>#指定容器启动时要执行的命令，但如果存在CMD指令，CMD中的参数会被附加到ENTRYPOINT指令的后面</a:t>
            </a:r>
          </a:p>
          <a:p>
            <a:r>
              <a:rPr lang="zh-CN" altLang="en-US" sz="1200"/>
              <a:t>ENTRYPOINT ["java","-Djava.security.egd=file:/dev/./urandom","-jar","app.jar"]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项目配置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991870"/>
            <a:ext cx="7147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/>
              <a:t>2. </a:t>
            </a:r>
            <a:r>
              <a:rPr lang="zh-CN" altLang="en-US"/>
              <a:t>配置</a:t>
            </a:r>
            <a:r>
              <a:rPr lang="en-US" altLang="zh-CN"/>
              <a:t>pom.xml</a:t>
            </a:r>
          </a:p>
          <a:p>
            <a:pPr indent="0">
              <a:buNone/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93470" y="1491615"/>
            <a:ext cx="6835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&lt;properties&gt;</a:t>
            </a:r>
          </a:p>
          <a:p>
            <a:r>
              <a:rPr lang="en-US" altLang="zh-CN" sz="1200"/>
              <a:t>        &lt;!--maven</a:t>
            </a:r>
            <a:r>
              <a:rPr lang="zh-CN" altLang="en-US" sz="1200"/>
              <a:t>插件的版本</a:t>
            </a:r>
            <a:r>
              <a:rPr lang="en-US" altLang="zh-CN" sz="1200"/>
              <a:t>--&gt;</a:t>
            </a:r>
            <a:endParaRPr lang="zh-CN" altLang="en-US" sz="1200"/>
          </a:p>
          <a:p>
            <a:r>
              <a:rPr lang="zh-CN" altLang="en-US" sz="1200"/>
              <a:t>        &lt;dockerfile-maven-version&gt;1.4.8&lt;/dockerfile-maven-version&gt;</a:t>
            </a:r>
          </a:p>
          <a:p>
            <a:r>
              <a:rPr lang="zh-CN" altLang="en-US" sz="1200"/>
              <a:t>        </a:t>
            </a:r>
            <a:r>
              <a:rPr lang="en-US" altLang="zh-CN" sz="1200"/>
              <a:t>&lt;!--</a:t>
            </a:r>
            <a:r>
              <a:rPr lang="zh-CN" altLang="en-US" sz="1200"/>
              <a:t>镜像前缀</a:t>
            </a:r>
            <a:r>
              <a:rPr lang="en-US" altLang="zh-CN" sz="1200"/>
              <a:t>--&gt;</a:t>
            </a:r>
            <a:endParaRPr lang="zh-CN" altLang="en-US" sz="1200"/>
          </a:p>
          <a:p>
            <a:r>
              <a:rPr lang="zh-CN" altLang="en-US" sz="1200"/>
              <a:t>        &lt;docker.image.prefix&gt;192.168.191.128:5000&lt;/docker.image.prefix&gt;</a:t>
            </a:r>
          </a:p>
          <a:p>
            <a:r>
              <a:rPr lang="zh-CN" altLang="en-US" sz="1200"/>
              <a:t>        </a:t>
            </a:r>
            <a:r>
              <a:rPr lang="en-US" altLang="zh-CN" sz="1200"/>
              <a:t>&lt;!--</a:t>
            </a:r>
            <a:r>
              <a:rPr lang="zh-CN" altLang="en-US" sz="1200"/>
              <a:t>镜像名称</a:t>
            </a:r>
            <a:r>
              <a:rPr lang="en-US" altLang="zh-CN" sz="1200"/>
              <a:t>--&gt;</a:t>
            </a:r>
            <a:endParaRPr lang="zh-CN" altLang="en-US" sz="1200"/>
          </a:p>
          <a:p>
            <a:r>
              <a:rPr lang="zh-CN" altLang="en-US" sz="1200"/>
              <a:t>        &lt;docker.repository.name&gt;lucky-mall&lt;/docker.repository.name&gt;</a:t>
            </a:r>
          </a:p>
          <a:p>
            <a:r>
              <a:rPr lang="zh-CN" altLang="en-US" sz="1200"/>
              <a:t>&lt;/properties&gt;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项目配置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8050" y="846455"/>
            <a:ext cx="7147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/>
              <a:t>2. </a:t>
            </a:r>
            <a:r>
              <a:rPr lang="zh-CN" altLang="en-US"/>
              <a:t>配置</a:t>
            </a:r>
            <a:r>
              <a:rPr lang="en-US" altLang="zh-CN"/>
              <a:t>pom.xml</a:t>
            </a:r>
          </a:p>
          <a:p>
            <a:pPr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45" y="1169035"/>
            <a:ext cx="4832985" cy="3655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项目配置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1226185"/>
            <a:ext cx="714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>
                <a:sym typeface="+mn-ea"/>
              </a:rPr>
              <a:t>3.  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maven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settings.xml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39825" y="1781175"/>
            <a:ext cx="57499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&lt;server&gt;</a:t>
            </a:r>
          </a:p>
          <a:p>
            <a:r>
              <a:rPr lang="zh-CN" altLang="en-US"/>
              <a:t>        &lt;id&gt;192.168.191.128:5000&lt;/id&gt;</a:t>
            </a:r>
          </a:p>
          <a:p>
            <a:r>
              <a:rPr lang="zh-CN" altLang="en-US"/>
              <a:t>        &lt;username&gt;jiabinwang&lt;/username&gt;</a:t>
            </a:r>
          </a:p>
          <a:p>
            <a:r>
              <a:rPr lang="zh-CN" altLang="en-US"/>
              <a:t>        &lt;password&gt;123456&lt;/password&gt;</a:t>
            </a:r>
          </a:p>
          <a:p>
            <a:r>
              <a:rPr lang="zh-CN" altLang="en-US"/>
              <a:t>        &lt;configuration&gt;</a:t>
            </a:r>
          </a:p>
          <a:p>
            <a:r>
              <a:rPr lang="zh-CN" altLang="en-US"/>
              <a:t>        &lt;email&gt;wangshiyibazhang@163.com&lt;/email&gt;</a:t>
            </a:r>
          </a:p>
          <a:p>
            <a:r>
              <a:rPr lang="zh-CN" altLang="en-US"/>
              <a:t>        &lt;/configuration&gt;</a:t>
            </a:r>
          </a:p>
          <a:p>
            <a:r>
              <a:rPr lang="zh-CN" altLang="en-US"/>
              <a:t>   &lt;/server&gt;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8975" y="1177290"/>
            <a:ext cx="654590" cy="552646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01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3059" y="1206716"/>
            <a:ext cx="333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docker</a:t>
            </a:r>
            <a:r>
              <a:rPr lang="zh-CN" altLang="en-US" sz="2800" dirty="0">
                <a:cs typeface="+mn-ea"/>
                <a:sym typeface="+mn-lt"/>
              </a:rPr>
              <a:t>简介</a:t>
            </a:r>
          </a:p>
        </p:txBody>
      </p:sp>
      <p:sp>
        <p:nvSpPr>
          <p:cNvPr id="14" name="矩形 13"/>
          <p:cNvSpPr/>
          <p:nvPr/>
        </p:nvSpPr>
        <p:spPr>
          <a:xfrm>
            <a:off x="4498181" y="1890144"/>
            <a:ext cx="654589" cy="552647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02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42265" y="1919571"/>
            <a:ext cx="333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docker</a:t>
            </a:r>
            <a:r>
              <a:rPr lang="zh-CN" altLang="en-US" sz="2800" dirty="0">
                <a:cs typeface="+mn-ea"/>
                <a:sym typeface="+mn-lt"/>
              </a:rPr>
              <a:t>安装</a:t>
            </a:r>
          </a:p>
        </p:txBody>
      </p:sp>
      <p:sp>
        <p:nvSpPr>
          <p:cNvPr id="17" name="矩形 16"/>
          <p:cNvSpPr/>
          <p:nvPr/>
        </p:nvSpPr>
        <p:spPr>
          <a:xfrm>
            <a:off x="4498181" y="2616055"/>
            <a:ext cx="654589" cy="552647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03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43535" y="2616055"/>
            <a:ext cx="333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私有仓库安装配置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19648" y="998806"/>
            <a:ext cx="1007979" cy="1165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目录</a:t>
            </a:r>
          </a:p>
        </p:txBody>
      </p:sp>
      <p:sp>
        <p:nvSpPr>
          <p:cNvPr id="12" name="矩形 11"/>
          <p:cNvSpPr/>
          <p:nvPr/>
        </p:nvSpPr>
        <p:spPr>
          <a:xfrm>
            <a:off x="4498975" y="4036430"/>
            <a:ext cx="654589" cy="552647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05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41789" y="4036430"/>
            <a:ext cx="333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总结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8181" y="3316108"/>
            <a:ext cx="654589" cy="552647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04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42265" y="3316108"/>
            <a:ext cx="333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cs typeface="+mn-ea"/>
                <a:sym typeface="+mn-lt"/>
              </a:rPr>
              <a:t>项目配置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051320"/>
            <a:ext cx="1113183" cy="939819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05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0" y="1975476"/>
            <a:ext cx="8058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总结</a:t>
            </a:r>
            <a:endParaRPr lang="zh-CN" altLang="en-US" sz="4000" dirty="0"/>
          </a:p>
        </p:txBody>
      </p:sp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8050" y="979170"/>
            <a:ext cx="72942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真的方便</a:t>
            </a: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总结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8050" y="979170"/>
            <a:ext cx="72942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真的方便</a:t>
            </a: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总结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707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18260" y="770890"/>
            <a:ext cx="6363335" cy="3354070"/>
            <a:chOff x="1317943" y="770731"/>
            <a:chExt cx="6363652" cy="3354387"/>
          </a:xfrm>
        </p:grpSpPr>
        <p:sp>
          <p:nvSpPr>
            <p:cNvPr id="2" name="矩形 1"/>
            <p:cNvSpPr/>
            <p:nvPr/>
          </p:nvSpPr>
          <p:spPr>
            <a:xfrm>
              <a:off x="1317943" y="770731"/>
              <a:ext cx="6363652" cy="3354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感谢聆听</a:t>
              </a:r>
              <a:endPara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Thank you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533048" y="996949"/>
              <a:ext cx="5928519" cy="2917826"/>
            </a:xfrm>
            <a:prstGeom prst="rect">
              <a:avLst/>
            </a:prstGeom>
            <a:noFill/>
            <a:ln w="101600">
              <a:solidFill>
                <a:srgbClr val="39A54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047399" y="2514600"/>
              <a:ext cx="5023644" cy="0"/>
            </a:xfrm>
            <a:prstGeom prst="line">
              <a:avLst/>
            </a:prstGeom>
            <a:ln w="25400">
              <a:solidFill>
                <a:srgbClr val="39A5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975476"/>
            <a:ext cx="1113183" cy="939819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01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0505" y="1975485"/>
            <a:ext cx="42043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docker</a:t>
            </a:r>
            <a:r>
              <a:rPr lang="zh-CN" altLang="en-US" sz="6000" dirty="0"/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4525" y="1363345"/>
            <a:ext cx="7945120" cy="20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8950" lvl="6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官方解释</a:t>
            </a:r>
            <a:endParaRPr lang="zh-CN" altLang="en-US" sz="1600" b="1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Docker 使用 Google 公司推出的 Go 语言 进行开发实现，基于 Linux 内核的 cgroup，namespace，以及 AUFS 类的 Union FS 等技术，对进程进行封装隔离，属于 操作系统层面的虚拟化技术。由于隔离的进程独立于宿主和其它的隔离的进程，因此也称其为容器。</a:t>
            </a:r>
          </a:p>
          <a:p>
            <a:pPr marL="285750" indent="-285750">
              <a:lnSpc>
                <a:spcPts val="2200"/>
              </a:lnSpc>
              <a:buNone/>
            </a:pPr>
            <a:endParaRPr lang="zh-CN" altLang="en-US" sz="1600" dirty="0"/>
          </a:p>
          <a:p>
            <a:pPr indent="0">
              <a:lnSpc>
                <a:spcPts val="2200"/>
              </a:lnSpc>
              <a:buNone/>
            </a:pPr>
            <a:endParaRPr lang="zh-CN" altLang="en-US" sz="1600" dirty="0"/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06795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什么是</a:t>
            </a:r>
            <a:r>
              <a:rPr lang="en-US" altLang="zh-CN" sz="2000" dirty="0">
                <a:cs typeface="+mn-ea"/>
                <a:sym typeface="+mn-lt"/>
              </a:rPr>
              <a:t>docker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06795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什么是</a:t>
            </a:r>
            <a:r>
              <a:rPr lang="en-US" altLang="zh-CN" sz="2000" dirty="0">
                <a:cs typeface="+mn-ea"/>
                <a:sym typeface="+mn-lt"/>
              </a:rPr>
              <a:t>docker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842135"/>
            <a:ext cx="2906395" cy="2236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37305" y="1899285"/>
            <a:ext cx="43592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相信很多人都用过虚拟机。虚拟机，就是在你的操作系统里面装一个软件，然后通过这个软件，再模拟一台甚至多台“子电脑”出来。我们可以像正常电脑一样在虚拟机中运行程序。而且我们可以随意开多个虚拟机，每个虚拟机之间互不影响。</a:t>
            </a:r>
          </a:p>
          <a:p>
            <a:endParaRPr lang="zh-CN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虚拟机是基于虚拟化技术，同样</a:t>
            </a:r>
            <a:r>
              <a:rPr lang="en-US" altLang="zh-CN" sz="1200"/>
              <a:t>docker</a:t>
            </a:r>
            <a:r>
              <a:rPr lang="zh-CN" altLang="en-US" sz="1200"/>
              <a:t>也是基于虚拟化技术的。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虚拟机虽然可以隔离出很多“子电脑”，但占用空间更大，启动更慢，虚拟机软件可能还要花钱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而容器恰好没有这些缺点。它不需要虚拟除整个操作系统，只需要虚拟一个所需的小规模的环境。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22675" y="1031240"/>
            <a:ext cx="19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个人理解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722" y="893460"/>
            <a:ext cx="8448261" cy="375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/>
              <a:t>1.合作开发的时候，在本机可以跑，别人的电脑跑不起来</a:t>
            </a:r>
          </a:p>
          <a:p>
            <a:pPr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/>
              <a:t>   这里我们拿java Web应用程序举例，我们一个java Web应用程序涉及很多东西，比如jdk、tomcat、spring等等。当这些其中某一项版本不一致的时候，可能就会导致应用程序跑不起来这种情况。Docker则将程序直接打包成镜像，直接运行在容器中即可。</a:t>
            </a:r>
          </a:p>
          <a:p>
            <a:pPr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/>
              <a:t>2.服务器自己的程序挂了，结果发现是别人程序出了问题把内存吃完了，自己程序因为内存不够就挂了</a:t>
            </a:r>
          </a:p>
          <a:p>
            <a:pPr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/>
              <a:t>  这种也是一种比较常见的情况，如果你的程序重要性不是特别高的话，公司基本上不可能让你的程序独享一台服务器的，这时候你的服务器就会跟公司其他人的程序共享一台服务器，所以不可避免地就会受到其他程序的干扰，导致自己的程序出现问题。Docker就很好解决了环境隔离的问题，别人程序不会影响到自己的程序。</a:t>
            </a:r>
          </a:p>
          <a:p>
            <a:pPr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/>
              <a:t>3.公司要弄一个活动，可能会有大量的流量进来，公司需要再多部署几十台服务器</a:t>
            </a:r>
          </a:p>
          <a:p>
            <a:pPr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/>
              <a:t>  在没有Docker的情况下，要在几天内部署几十台服务器，这对运维来说是一件非常折磨人的事，而且每台服务器的环境还不一定一样，就会出现各种问题，最后部署地头皮发麻。用Docker的话，我只需要将程序打包到镜像，你要多少台服务，我就给力跑多少容器，极大地提高了部署效率。</a:t>
            </a:r>
          </a:p>
        </p:txBody>
      </p:sp>
      <p:sp>
        <p:nvSpPr>
          <p:cNvPr id="11" name="TextBox 20"/>
          <p:cNvSpPr txBox="1"/>
          <p:nvPr/>
        </p:nvSpPr>
        <p:spPr>
          <a:xfrm>
            <a:off x="907976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解决实际开发中的问题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051320"/>
            <a:ext cx="1113183" cy="939819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02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0505" y="1975485"/>
            <a:ext cx="4314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docker</a:t>
            </a:r>
            <a:r>
              <a:rPr lang="zh-CN" altLang="en-US" sz="6000" dirty="0"/>
              <a:t>安装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489402" y="830519"/>
            <a:ext cx="7256207" cy="0"/>
          </a:xfrm>
          <a:prstGeom prst="line">
            <a:avLst/>
          </a:prstGeom>
          <a:ln w="25400">
            <a:solidFill>
              <a:srgbClr val="39A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/>
          <p:cNvSpPr/>
          <p:nvPr/>
        </p:nvSpPr>
        <p:spPr>
          <a:xfrm>
            <a:off x="859155" y="777195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 w="25400"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939091" y="378471"/>
            <a:ext cx="27794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docker</a:t>
            </a:r>
            <a:r>
              <a:rPr lang="zh-CN" altLang="en-US" sz="2000" dirty="0">
                <a:cs typeface="+mn-ea"/>
                <a:sym typeface="+mn-lt"/>
              </a:rPr>
              <a:t>安装</a:t>
            </a:r>
          </a:p>
        </p:txBody>
      </p:sp>
      <p:sp>
        <p:nvSpPr>
          <p:cNvPr id="12" name="箭头: 五边形 11"/>
          <p:cNvSpPr/>
          <p:nvPr/>
        </p:nvSpPr>
        <p:spPr>
          <a:xfrm>
            <a:off x="419100" y="449077"/>
            <a:ext cx="361950" cy="328118"/>
          </a:xfrm>
          <a:prstGeom prst="homePlate">
            <a:avLst/>
          </a:prstGeom>
          <a:solidFill>
            <a:srgbClr val="39A545"/>
          </a:solidFill>
          <a:ln>
            <a:solidFill>
              <a:srgbClr val="39A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9155" y="1010107"/>
            <a:ext cx="758983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600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2407" y="908700"/>
            <a:ext cx="8448261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/>
              <a:t>Docker的安装非常简单，官网上都给出了具体的安装步骤，都是可视化的安装，三步就搞定了。这里我就不细说了，附上Docker的官网安装教程地址。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/>
              <a:t>Mac：https://docs.docker.com/docker-for-mac/install/#install-and-run-docker-for-mac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/>
              <a:t>Windows:https://docs.docker.com/docker-for-windows/install/#install-docker-for-windows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/>
              <a:t>centos:https://docs.docker.com/install/linux/docker-ce/centos/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051320"/>
            <a:ext cx="1113183" cy="939819"/>
          </a:xfrm>
          <a:prstGeom prst="rect">
            <a:avLst/>
          </a:prstGeom>
          <a:solidFill>
            <a:srgbClr val="39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03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0505" y="1975485"/>
            <a:ext cx="68757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私有仓库安装配置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</p:tagLst>
</file>

<file path=ppt/theme/theme1.xml><?xml version="1.0" encoding="utf-8"?>
<a:theme xmlns:a="http://schemas.openxmlformats.org/drawingml/2006/main" name="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E98A8"/>
      </a:hlink>
      <a:folHlink>
        <a:srgbClr val="954F72"/>
      </a:folHlink>
    </a:clrScheme>
    <a:fontScheme name="14frmzw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1564</Words>
  <Application>Microsoft Office PowerPoint</Application>
  <PresentationFormat>自定义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866</cp:revision>
  <dcterms:created xsi:type="dcterms:W3CDTF">2017-08-07T14:44:00Z</dcterms:created>
  <dcterms:modified xsi:type="dcterms:W3CDTF">2020-04-07T09:33:39Z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