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76" r:id="rId3"/>
    <p:sldId id="258" r:id="rId4"/>
    <p:sldId id="595" r:id="rId5"/>
    <p:sldId id="528" r:id="rId6"/>
    <p:sldId id="586" r:id="rId7"/>
    <p:sldId id="582" r:id="rId8"/>
    <p:sldId id="584" r:id="rId9"/>
    <p:sldId id="585" r:id="rId10"/>
    <p:sldId id="579" r:id="rId11"/>
    <p:sldId id="587" r:id="rId12"/>
    <p:sldId id="596" r:id="rId13"/>
    <p:sldId id="588" r:id="rId14"/>
    <p:sldId id="590" r:id="rId15"/>
    <p:sldId id="581" r:id="rId16"/>
    <p:sldId id="591" r:id="rId17"/>
    <p:sldId id="592" r:id="rId18"/>
    <p:sldId id="594" r:id="rId19"/>
    <p:sldId id="580" r:id="rId20"/>
    <p:sldId id="593" r:id="rId21"/>
    <p:sldId id="553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373"/>
    <a:srgbClr val="535353"/>
    <a:srgbClr val="0099FF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381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381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381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381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381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381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222773"/>
          </a:solidFill>
        </a:fill>
      </a:tcStyle>
    </a:band2H>
    <a:firstCol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773"/>
          </a:solidFill>
        </a:fill>
      </a:tcStyle>
    </a:lastRow>
    <a:fir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38100" cap="flat">
              <a:solidFill>
                <a:srgbClr val="222773"/>
              </a:solidFill>
              <a:prstDash val="solid"/>
              <a:round/>
            </a:ln>
          </a:top>
          <a:bottom>
            <a:ln w="127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222773"/>
        </a:fontRef>
        <a:srgbClr val="222773"/>
      </a:tcTxStyle>
      <a:tcStyle>
        <a:tcBdr>
          <a:left>
            <a:ln w="12700" cap="flat">
              <a:solidFill>
                <a:srgbClr val="222773"/>
              </a:solidFill>
              <a:prstDash val="solid"/>
              <a:round/>
            </a:ln>
          </a:left>
          <a:right>
            <a:ln w="12700" cap="flat">
              <a:solidFill>
                <a:srgbClr val="222773"/>
              </a:solidFill>
              <a:prstDash val="solid"/>
              <a:round/>
            </a:ln>
          </a:right>
          <a:top>
            <a:ln w="12700" cap="flat">
              <a:solidFill>
                <a:srgbClr val="222773"/>
              </a:solidFill>
              <a:prstDash val="solid"/>
              <a:round/>
            </a:ln>
          </a:top>
          <a:bottom>
            <a:ln w="38100" cap="flat">
              <a:solidFill>
                <a:srgbClr val="222773"/>
              </a:solidFill>
              <a:prstDash val="solid"/>
              <a:round/>
            </a:ln>
          </a:bottom>
          <a:insideH>
            <a:ln w="12700" cap="flat">
              <a:solidFill>
                <a:srgbClr val="222773"/>
              </a:solidFill>
              <a:prstDash val="solid"/>
              <a:round/>
            </a:ln>
          </a:insideH>
          <a:insideV>
            <a:ln w="12700" cap="flat">
              <a:solidFill>
                <a:srgbClr val="22277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872" autoAdjust="0"/>
  </p:normalViewPr>
  <p:slideViewPr>
    <p:cSldViewPr>
      <p:cViewPr varScale="1">
        <p:scale>
          <a:sx n="144" d="100"/>
          <a:sy n="144" d="100"/>
        </p:scale>
        <p:origin x="61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A67E6-07A3-4A9D-B7C2-BD24182237FC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101A4-6CAD-485A-9590-6AFDF0A73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9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1pPr>
    <a:lvl2pPr indent="2286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2pPr>
    <a:lvl3pPr indent="4572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3pPr>
    <a:lvl4pPr indent="6858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4pPr>
    <a:lvl5pPr indent="9144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5pPr>
    <a:lvl6pPr indent="11430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6pPr>
    <a:lvl7pPr indent="13716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7pPr>
    <a:lvl8pPr indent="16002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8pPr>
    <a:lvl9pPr indent="1828800" defTabSz="171450" latinLnBrk="0">
      <a:lnSpc>
        <a:spcPct val="117999"/>
      </a:lnSpc>
      <a:defRPr sz="8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473394/article/details/88786536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3587279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ianshu.com/p/b72f66da679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3587279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72f66da679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白天流量大，不能上线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增加日志重新上线，也只是缩小查找问题范围，问题还是在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某些问题重启后可能就消失了？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50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8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Arthas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 和 </a:t>
            </a:r>
            <a:r>
              <a:rPr lang="en-US" altLang="zh-CN" sz="8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jvm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-sandbox 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都是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2018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年开源的</a:t>
            </a:r>
            <a:endParaRPr lang="en-US" altLang="zh-CN" sz="800" b="0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228600" indent="-228600">
              <a:buAutoNum type="arabicPeriod"/>
            </a:pP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都是从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Greys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演变而来，这个是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2014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年阿里开源的一款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Java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在线问题诊断工具。而</a:t>
            </a:r>
            <a:r>
              <a:rPr lang="en-US" altLang="zh-CN" sz="8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Arthas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可以看做是他的升级版本，是一款更加优秀的，功能更加丰富的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Java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诊断工具。</a:t>
            </a:r>
            <a:endParaRPr lang="en-US" altLang="zh-CN" sz="800" b="0" i="0" dirty="0" smtClean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228600" indent="-228600">
              <a:buAutoNum type="arabicPeriod"/>
            </a:pPr>
            <a:r>
              <a:rPr lang="en-US" altLang="zh-CN" sz="8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Arthas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是一把锋利的剑能斩杀万千敌人，那么</a:t>
            </a:r>
            <a:r>
              <a:rPr lang="en-US" altLang="zh-CN" sz="800" b="0" i="0" dirty="0" err="1" smtClean="0">
                <a:effectLst/>
                <a:latin typeface="+mn-lt"/>
                <a:ea typeface="+mn-ea"/>
                <a:cs typeface="+mn-cs"/>
                <a:sym typeface="Helvetica Neue"/>
              </a:rPr>
              <a:t>jvm</a:t>
            </a:r>
            <a:r>
              <a:rPr lang="en-US" altLang="zh-CN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-sandbox</a:t>
            </a:r>
            <a:r>
              <a:rPr lang="zh-CN" altLang="en-US" sz="800" b="0" i="0" dirty="0" smtClean="0">
                <a:effectLst/>
                <a:latin typeface="+mn-lt"/>
                <a:ea typeface="+mn-ea"/>
                <a:cs typeface="+mn-cs"/>
                <a:sym typeface="Helvetica Neue"/>
              </a:rPr>
              <a:t>就是打造一把好剑的模子，等待着大家去打造一把属于自己的绝世好剑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00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886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70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tomcat</a:t>
            </a:r>
            <a:r>
              <a:rPr lang="zh-CN" altLang="en-US" dirty="0" smtClean="0">
                <a:hlinkClick r:id="rId3"/>
              </a:rPr>
              <a:t>类加载器：</a:t>
            </a:r>
            <a:r>
              <a:rPr lang="en-US" altLang="zh-CN" dirty="0" smtClean="0">
                <a:hlinkClick r:id="rId3"/>
              </a:rPr>
              <a:t>https://blog.csdn.net/u013473394/article/details/88786536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6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3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8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Java agent</a:t>
            </a:r>
            <a:r>
              <a:rPr lang="zh-CN" altLang="en-US" dirty="0" smtClean="0">
                <a:hlinkClick r:id="rId3"/>
              </a:rPr>
              <a:t>介绍：</a:t>
            </a:r>
            <a:r>
              <a:rPr lang="en-US" altLang="zh-CN" dirty="0" smtClean="0">
                <a:hlinkClick r:id="rId3"/>
              </a:rPr>
              <a:t>https://zhuanlan.zhihu.com/p/135872794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4"/>
              </a:rPr>
              <a:t>Java agent</a:t>
            </a:r>
            <a:r>
              <a:rPr lang="zh-CN" altLang="en-US" dirty="0" smtClean="0">
                <a:hlinkClick r:id="rId4"/>
              </a:rPr>
              <a:t>、</a:t>
            </a:r>
            <a:r>
              <a:rPr lang="en-US" altLang="zh-CN" dirty="0" smtClean="0">
                <a:hlinkClick r:id="rId4"/>
              </a:rPr>
              <a:t>instrumentation</a:t>
            </a:r>
            <a:r>
              <a:rPr lang="zh-CN" altLang="en-US" dirty="0" smtClean="0">
                <a:hlinkClick r:id="rId4"/>
              </a:rPr>
              <a:t>介绍：</a:t>
            </a:r>
            <a:r>
              <a:rPr lang="en-US" altLang="zh-CN" dirty="0" smtClean="0">
                <a:hlinkClick r:id="rId4"/>
              </a:rPr>
              <a:t>https://www.jianshu.com/p/b72f66da679f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21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44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 smtClean="0">
                <a:hlinkClick r:id="rId3"/>
              </a:rPr>
              <a:t>上面图片来源：</a:t>
            </a:r>
            <a:r>
              <a:rPr lang="en-US" altLang="zh-CN" sz="800" dirty="0" smtClean="0">
                <a:hlinkClick r:id="rId3"/>
              </a:rPr>
              <a:t>https://zhuanlan.zhihu.com/p/135872794</a:t>
            </a:r>
            <a:endParaRPr kumimoji="0" lang="zh-CN" altLang="en-US" sz="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81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53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2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https://www.jianshu.com/p/b72f66da679f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50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823912" y="2856734"/>
            <a:ext cx="7496176" cy="1813539"/>
          </a:xfrm>
          <a:prstGeom prst="rect">
            <a:avLst/>
          </a:prstGeom>
          <a:effectLst>
            <a:outerShdw blurRad="101600" dir="5400000" rotWithShape="0">
              <a:srgbClr val="000000">
                <a:alpha val="50000"/>
              </a:srgbClr>
            </a:outerShdw>
          </a:effectLst>
        </p:spPr>
        <p:txBody>
          <a:bodyPr anchor="t"/>
          <a:lstStyle/>
          <a:p>
            <a:pPr algn="l">
              <a:defRPr sz="4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823912" y="3612997"/>
            <a:ext cx="7496176" cy="1325167"/>
          </a:xfrm>
          <a:prstGeom prst="rect">
            <a:avLst/>
          </a:prstGeom>
        </p:spPr>
        <p:txBody>
          <a:bodyPr/>
          <a:lstStyle/>
          <a:p>
            <a:pPr algn="l" defTabSz="309563">
              <a:spcBef>
                <a:spcPts val="20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白中英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3582" y="4702474"/>
            <a:ext cx="1700957" cy="19084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｜目录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-137508"/>
            <a:ext cx="4320480" cy="5661586"/>
          </a:xfrm>
          <a:prstGeom prst="rect">
            <a:avLst/>
          </a:prstGeom>
        </p:spPr>
      </p:pic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83340" y="639233"/>
            <a:ext cx="7677349" cy="700287"/>
          </a:xfrm>
          <a:prstGeom prst="rect">
            <a:avLst/>
          </a:prstGeom>
        </p:spPr>
        <p:txBody>
          <a:bodyPr anchor="t"/>
          <a:lstStyle>
            <a:lvl1pPr algn="l">
              <a:defRPr sz="6000" b="0"/>
            </a:lvl1pPr>
          </a:lstStyle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half" idx="1"/>
          </p:nvPr>
        </p:nvSpPr>
        <p:spPr>
          <a:xfrm>
            <a:off x="822853" y="1571095"/>
            <a:ext cx="4629152" cy="3654427"/>
          </a:xfrm>
          <a:prstGeom prst="rect">
            <a:avLst/>
          </a:prstGeom>
        </p:spPr>
        <p:txBody>
          <a:bodyPr/>
          <a:lstStyle>
            <a:lvl1pPr marL="427789" indent="-427789" algn="l" defTabSz="309563">
              <a:buSzPct val="100000"/>
              <a:buAutoNum type="arabicPeriod"/>
              <a:defRPr>
                <a:solidFill>
                  <a:srgbClr val="222674"/>
                </a:solidFill>
              </a:defRPr>
            </a:lvl1pPr>
            <a:lvl2pPr marL="935789" indent="-427789" algn="l" defTabSz="309563">
              <a:buSzPct val="100000"/>
              <a:buAutoNum type="arabicPeriod"/>
              <a:defRPr>
                <a:solidFill>
                  <a:srgbClr val="222674"/>
                </a:solidFill>
              </a:defRPr>
            </a:lvl2pPr>
            <a:lvl3pPr marL="1443789" indent="-427789" algn="l" defTabSz="309563">
              <a:buSzPct val="100000"/>
              <a:buAutoNum type="arabicPeriod"/>
              <a:defRPr>
                <a:solidFill>
                  <a:srgbClr val="222674"/>
                </a:solidFill>
              </a:defRPr>
            </a:lvl3pPr>
            <a:lvl4pPr marL="1951789" indent="-427789" algn="l" defTabSz="309563">
              <a:buSzPct val="100000"/>
              <a:buAutoNum type="arabicPeriod"/>
              <a:defRPr>
                <a:solidFill>
                  <a:srgbClr val="222674"/>
                </a:solidFill>
              </a:defRPr>
            </a:lvl4pPr>
            <a:lvl5pPr marL="2459789" indent="-427789" algn="l" defTabSz="309563">
              <a:buSzPct val="100000"/>
              <a:buAutoNum type="arabicPeriod"/>
              <a:defRPr>
                <a:solidFill>
                  <a:srgbClr val="222674"/>
                </a:solidFill>
              </a:defRPr>
            </a:lvl5pPr>
          </a:lstStyle>
          <a:p>
            <a:r>
              <a:rPr dirty="0" err="1"/>
              <a:t>单击此处编辑母版文本样式</a:t>
            </a:r>
            <a:endParaRPr dirty="0"/>
          </a:p>
          <a:p>
            <a:pPr lvl="1"/>
            <a:r>
              <a:rPr dirty="0" err="1"/>
              <a:t>第二级</a:t>
            </a:r>
            <a:endParaRPr dirty="0"/>
          </a:p>
          <a:p>
            <a:pPr lvl="2"/>
            <a:r>
              <a:rPr dirty="0" err="1"/>
              <a:t>第三级</a:t>
            </a:r>
            <a:endParaRPr dirty="0"/>
          </a:p>
          <a:p>
            <a:pPr lvl="3"/>
            <a:r>
              <a:rPr dirty="0" err="1"/>
              <a:t>第四级</a:t>
            </a:r>
            <a:endParaRPr dirty="0"/>
          </a:p>
          <a:p>
            <a:pPr lvl="4"/>
            <a:r>
              <a:rPr dirty="0" err="1"/>
              <a:t>第五级</a:t>
            </a: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584200" y="1455307"/>
            <a:ext cx="4166659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" name="白中英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8449" y="4771859"/>
            <a:ext cx="1701473" cy="19089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7300381" y="4767262"/>
            <a:ext cx="372538" cy="362945"/>
          </a:xfrm>
          <a:prstGeom prst="rect">
            <a:avLst/>
          </a:prstGeom>
        </p:spPr>
        <p:txBody>
          <a:bodyPr anchor="t"/>
          <a:lstStyle>
            <a:lvl1pPr algn="ctr">
              <a:defRPr sz="1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二级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932040" y="771550"/>
            <a:ext cx="4206826" cy="5279448"/>
          </a:xfrm>
          <a:prstGeom prst="rect">
            <a:avLst/>
          </a:prstGeom>
        </p:spPr>
        <p:txBody>
          <a:bodyPr anchor="b"/>
          <a:lstStyle>
            <a:lvl1pPr>
              <a:defRPr sz="50000" b="0">
                <a:solidFill>
                  <a:srgbClr val="222773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half" idx="1" hasCustomPrompt="1"/>
          </p:nvPr>
        </p:nvSpPr>
        <p:spPr>
          <a:xfrm>
            <a:off x="1259632" y="1563638"/>
            <a:ext cx="4602164" cy="705214"/>
          </a:xfrm>
          <a:prstGeom prst="rect">
            <a:avLst/>
          </a:prstGeom>
        </p:spPr>
        <p:txBody>
          <a:bodyPr/>
          <a:lstStyle>
            <a:lvl1pPr algn="l" defTabSz="309563">
              <a:spcBef>
                <a:spcPts val="500"/>
              </a:spcBef>
              <a:defRPr sz="4000" b="1">
                <a:solidFill>
                  <a:srgbClr val="222674"/>
                </a:solidFill>
              </a:defRPr>
            </a:lvl1pPr>
            <a:lvl2pPr algn="l" defTabSz="309563">
              <a:spcBef>
                <a:spcPts val="500"/>
              </a:spcBef>
              <a:defRPr sz="4000" b="1">
                <a:solidFill>
                  <a:srgbClr val="222674"/>
                </a:solidFill>
              </a:defRPr>
            </a:lvl2pPr>
            <a:lvl3pPr algn="l" defTabSz="309563">
              <a:spcBef>
                <a:spcPts val="500"/>
              </a:spcBef>
              <a:defRPr sz="4000" b="1">
                <a:solidFill>
                  <a:srgbClr val="222674"/>
                </a:solidFill>
              </a:defRPr>
            </a:lvl3pPr>
            <a:lvl4pPr algn="l" defTabSz="309563">
              <a:spcBef>
                <a:spcPts val="500"/>
              </a:spcBef>
              <a:defRPr sz="4000" b="1">
                <a:solidFill>
                  <a:srgbClr val="222674"/>
                </a:solidFill>
              </a:defRPr>
            </a:lvl4pPr>
            <a:lvl5pPr algn="l" defTabSz="309563">
              <a:spcBef>
                <a:spcPts val="500"/>
              </a:spcBef>
              <a:defRPr sz="4000" b="1">
                <a:solidFill>
                  <a:srgbClr val="222674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49625" y="2507318"/>
            <a:ext cx="3810076" cy="12969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三级和内文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914400" y="2103032"/>
            <a:ext cx="7315200" cy="937436"/>
          </a:xfrm>
          <a:prstGeom prst="rect">
            <a:avLst/>
          </a:prstGeom>
        </p:spPr>
        <p:txBody>
          <a:bodyPr/>
          <a:lstStyle/>
          <a:p>
            <a:pPr>
              <a:defRPr sz="3600" b="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mo slide">
    <p:bg>
      <p:bgPr>
        <a:solidFill>
          <a:srgbClr val="22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8898866" y="839416"/>
            <a:ext cx="1848461" cy="17605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201981" y="893078"/>
            <a:ext cx="6052413" cy="2023722"/>
          </a:xfrm>
          <a:prstGeom prst="rect">
            <a:avLst/>
          </a:prstGeom>
        </p:spPr>
        <p:txBody>
          <a:bodyPr lIns="179330" tIns="179330" rIns="179330" bIns="179330" anchor="t"/>
          <a:lstStyle>
            <a:lvl1pPr algn="l" defTabSz="686837">
              <a:lnSpc>
                <a:spcPct val="90000"/>
              </a:lnSpc>
              <a:defRPr sz="5250" spc="-73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1981" y="2911498"/>
            <a:ext cx="6052405" cy="1345565"/>
          </a:xfrm>
          <a:prstGeom prst="rect">
            <a:avLst/>
          </a:prstGeom>
        </p:spPr>
        <p:txBody>
          <a:bodyPr lIns="286928" tIns="286928" rIns="286928" bIns="286928" anchor="t"/>
          <a:lstStyle>
            <a:lvl1pPr marL="0" indent="0" defTabSz="686837">
              <a:lnSpc>
                <a:spcPct val="150000"/>
              </a:lnSpc>
              <a:spcBef>
                <a:spcPts val="0"/>
              </a:spcBef>
              <a:buSzTx/>
              <a:buNone/>
              <a:defRPr sz="262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392509" indent="-263922" defTabSz="686837">
              <a:lnSpc>
                <a:spcPct val="150000"/>
              </a:lnSpc>
              <a:spcBef>
                <a:spcPts val="0"/>
              </a:spcBef>
              <a:buSzPct val="100000"/>
              <a:buBlip>
                <a:blip r:embed="rId3"/>
              </a:buBlip>
              <a:defRPr sz="262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464344" indent="-250031" defTabSz="686837">
              <a:lnSpc>
                <a:spcPct val="150000"/>
              </a:lnSpc>
              <a:spcBef>
                <a:spcPts val="0"/>
              </a:spcBef>
              <a:buSzPct val="100000"/>
              <a:buBlip>
                <a:blip r:embed="rId3"/>
              </a:buBlip>
              <a:defRPr sz="262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600075" indent="-300038" defTabSz="686837">
              <a:lnSpc>
                <a:spcPct val="150000"/>
              </a:lnSpc>
              <a:spcBef>
                <a:spcPts val="0"/>
              </a:spcBef>
              <a:buSzPct val="100000"/>
              <a:buBlip>
                <a:blip r:embed="rId3"/>
              </a:buBlip>
              <a:defRPr sz="262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685800" indent="-300038" defTabSz="686837">
              <a:lnSpc>
                <a:spcPct val="150000"/>
              </a:lnSpc>
              <a:spcBef>
                <a:spcPts val="0"/>
              </a:spcBef>
              <a:buSzPct val="100000"/>
              <a:buBlip>
                <a:blip r:embed="rId3"/>
              </a:buBlip>
              <a:defRPr sz="262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42276" y="4610503"/>
            <a:ext cx="310925" cy="308039"/>
          </a:xfrm>
          <a:prstGeom prst="rect">
            <a:avLst/>
          </a:prstGeom>
        </p:spPr>
        <p:txBody>
          <a:bodyPr lIns="89665" tIns="89665" rIns="89665" bIns="89665" anchor="ctr"/>
          <a:lstStyle>
            <a:lvl1pPr algn="r" defTabSz="686190">
              <a:defRPr sz="825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9677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2" y="484188"/>
            <a:ext cx="7877176" cy="59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2" y="1402469"/>
            <a:ext cx="7877176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中英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8449" y="4774626"/>
            <a:ext cx="1701473" cy="18813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</p:sldLayoutIdLst>
  <p:transition spd="med"/>
  <p:txStyles>
    <p:titleStyle>
      <a:lvl1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ctr" defTabSz="30956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864007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0" marR="0" indent="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2286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4572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6858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9144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11430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13716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6002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just" defTabSz="4572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35353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74193" y="3579862"/>
            <a:ext cx="5753991" cy="10801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algn="l" defTabSz="457200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动态增强类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原理介绍与应用</a:t>
            </a:r>
            <a:endParaRPr sz="1400" dirty="0"/>
          </a:p>
        </p:txBody>
      </p:sp>
      <p:pic>
        <p:nvPicPr>
          <p:cNvPr id="94" name="白中英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3582" y="4702474"/>
            <a:ext cx="1700957" cy="190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1259632" y="1563638"/>
            <a:ext cx="4320480" cy="7052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字节码操作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字节码结构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r>
              <a:rPr lang="en-US" altLang="zh-CN" dirty="0" smtClean="0"/>
              <a:t>3.ASM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2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2.1 </a:t>
            </a:r>
            <a:r>
              <a:rPr lang="zh-CN" altLang="en-US" dirty="0" smtClean="0"/>
              <a:t>字节码结构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3" y="1059582"/>
            <a:ext cx="7560841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规范要求每一个字节码文件都要由十部分按照固定的顺序组成，整体结构如图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79662"/>
            <a:ext cx="4971306" cy="28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5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2.2 </a:t>
            </a:r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示例代码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asm-test1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或者 </a:t>
            </a:r>
            <a:r>
              <a:rPr lang="en-US" altLang="zh-CN" sz="1600" dirty="0"/>
              <a:t>demo-web1+ </a:t>
            </a:r>
            <a:r>
              <a:rPr lang="en-US" altLang="zh-CN" sz="1600" dirty="0" smtClean="0"/>
              <a:t>java-agent1(Transformer4CalcuMethodCostTime.java)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 </a:t>
            </a:r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50046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2.3 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95913" y="1138325"/>
            <a:ext cx="7992888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100" dirty="0" smtClean="0"/>
              <a:t>ASM </a:t>
            </a:r>
            <a:r>
              <a:rPr lang="zh-CN" altLang="en-US" sz="1100" dirty="0"/>
              <a:t>是一个 </a:t>
            </a:r>
            <a:r>
              <a:rPr lang="en-US" altLang="zh-CN" sz="1100" dirty="0"/>
              <a:t>Java </a:t>
            </a:r>
            <a:r>
              <a:rPr lang="zh-CN" altLang="en-US" sz="1100" dirty="0"/>
              <a:t>字节码操控框架</a:t>
            </a:r>
            <a:r>
              <a:rPr lang="zh-CN" altLang="en-US" sz="1100" dirty="0" smtClean="0"/>
              <a:t>。它可以</a:t>
            </a:r>
            <a:r>
              <a:rPr lang="zh-CN" altLang="en-US" sz="1100" dirty="0"/>
              <a:t>直接产生二进制 </a:t>
            </a:r>
            <a:r>
              <a:rPr lang="en-US" altLang="zh-CN" sz="1100" dirty="0"/>
              <a:t>class </a:t>
            </a:r>
            <a:r>
              <a:rPr lang="zh-CN" altLang="en-US" sz="1100" dirty="0"/>
              <a:t>文件，也可以在类被加载入 </a:t>
            </a:r>
            <a:r>
              <a:rPr lang="en-US" altLang="zh-CN" sz="1100" dirty="0"/>
              <a:t>Java </a:t>
            </a:r>
            <a:r>
              <a:rPr lang="zh-CN" altLang="en-US" sz="1100" dirty="0"/>
              <a:t>虚拟机之前动态改变类行为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r>
              <a:rPr lang="zh-CN" altLang="en-US" sz="1100" dirty="0" smtClean="0"/>
              <a:t>简单</a:t>
            </a:r>
            <a:r>
              <a:rPr lang="zh-CN" altLang="en-US" sz="1100" dirty="0"/>
              <a:t>点说，通过 </a:t>
            </a:r>
            <a:r>
              <a:rPr lang="en-US" altLang="zh-CN" sz="1100" dirty="0" err="1"/>
              <a:t>javac</a:t>
            </a:r>
            <a:r>
              <a:rPr lang="en-US" altLang="zh-CN" sz="1100" dirty="0"/>
              <a:t> </a:t>
            </a:r>
            <a:r>
              <a:rPr lang="zh-CN" altLang="en-US" sz="1100" dirty="0"/>
              <a:t>将 </a:t>
            </a:r>
            <a:r>
              <a:rPr lang="en-US" altLang="zh-CN" sz="1100" dirty="0"/>
              <a:t>.java </a:t>
            </a:r>
            <a:r>
              <a:rPr lang="zh-CN" altLang="en-US" sz="1100" dirty="0"/>
              <a:t>文件编译成 </a:t>
            </a:r>
            <a:r>
              <a:rPr lang="en-US" altLang="zh-CN" sz="1100" dirty="0"/>
              <a:t>.class </a:t>
            </a:r>
            <a:r>
              <a:rPr lang="zh-CN" altLang="en-US" sz="1100" dirty="0"/>
              <a:t>文件，</a:t>
            </a:r>
            <a:r>
              <a:rPr lang="en-US" altLang="zh-CN" sz="1100" dirty="0"/>
              <a:t>.class </a:t>
            </a:r>
            <a:r>
              <a:rPr lang="zh-CN" altLang="en-US" sz="1100" dirty="0"/>
              <a:t>文件中的内容虽然不同，但是它们都具有相同的格式，</a:t>
            </a:r>
            <a:r>
              <a:rPr lang="en-US" altLang="zh-CN" sz="1100" dirty="0"/>
              <a:t>ASM </a:t>
            </a:r>
            <a:r>
              <a:rPr lang="zh-CN" altLang="en-US" sz="1100" dirty="0"/>
              <a:t>通过使用访问者（</a:t>
            </a:r>
            <a:r>
              <a:rPr lang="en-US" altLang="zh-CN" sz="1100" dirty="0"/>
              <a:t>visitor</a:t>
            </a:r>
            <a:r>
              <a:rPr lang="zh-CN" altLang="en-US" sz="1100" dirty="0"/>
              <a:t>）模式</a:t>
            </a:r>
            <a:r>
              <a:rPr lang="zh-CN" altLang="en-US" sz="1100" dirty="0" smtClean="0"/>
              <a:t>，按照 </a:t>
            </a:r>
            <a:r>
              <a:rPr lang="en-US" altLang="zh-CN" sz="1100" dirty="0"/>
              <a:t>.class </a:t>
            </a:r>
            <a:r>
              <a:rPr lang="zh-CN" altLang="en-US" sz="1100" dirty="0"/>
              <a:t>文件特有的格式从头到尾扫描一遍 </a:t>
            </a:r>
            <a:r>
              <a:rPr lang="en-US" altLang="zh-CN" sz="1100" dirty="0"/>
              <a:t>.class </a:t>
            </a:r>
            <a:r>
              <a:rPr lang="zh-CN" altLang="en-US" sz="1100" dirty="0"/>
              <a:t>文件中的内容，在扫描的过程中，就可以对 </a:t>
            </a:r>
            <a:r>
              <a:rPr lang="en-US" altLang="zh-CN" sz="1100" dirty="0"/>
              <a:t>.class </a:t>
            </a:r>
            <a:r>
              <a:rPr lang="zh-CN" altLang="en-US" sz="1100" dirty="0"/>
              <a:t>文件做一些</a:t>
            </a:r>
            <a:r>
              <a:rPr lang="zh-CN" altLang="en-US" sz="1100" dirty="0" smtClean="0"/>
              <a:t>操作</a:t>
            </a:r>
            <a:endParaRPr lang="en-US" altLang="zh-CN" sz="1100" dirty="0" smtClean="0"/>
          </a:p>
          <a:p>
            <a:r>
              <a:rPr lang="en-US" altLang="zh-CN" sz="1100" dirty="0" smtClean="0"/>
              <a:t>ASM</a:t>
            </a:r>
            <a:r>
              <a:rPr lang="zh-CN" altLang="en-US" sz="1100" dirty="0" smtClean="0"/>
              <a:t>常用类方法介绍见</a:t>
            </a:r>
            <a:r>
              <a:rPr lang="zh-CN" altLang="en-US" sz="1100" dirty="0"/>
              <a:t>：</a:t>
            </a:r>
            <a:r>
              <a:rPr lang="en-US" altLang="zh-CN" sz="1100" dirty="0"/>
              <a:t>ASM </a:t>
            </a:r>
            <a:r>
              <a:rPr lang="zh-CN" altLang="en-US" sz="1100" dirty="0"/>
              <a:t>中几个重要的类</a:t>
            </a:r>
            <a:r>
              <a:rPr lang="en-US" altLang="zh-CN" sz="1100" dirty="0"/>
              <a:t>_ASM </a:t>
            </a:r>
            <a:r>
              <a:rPr lang="zh-CN" altLang="en-US" sz="1100" dirty="0"/>
              <a:t>的工作流程</a:t>
            </a:r>
            <a:r>
              <a:rPr lang="en-US" altLang="zh-CN" sz="1100" dirty="0"/>
              <a:t>.</a:t>
            </a:r>
            <a:r>
              <a:rPr lang="en-US" altLang="zh-CN" sz="1100" dirty="0" smtClean="0"/>
              <a:t>txt</a:t>
            </a:r>
          </a:p>
          <a:p>
            <a:r>
              <a:rPr lang="zh-CN" altLang="en-US" sz="1100" dirty="0"/>
              <a:t> 类似工具：</a:t>
            </a:r>
            <a:r>
              <a:rPr lang="en-US" altLang="zh-CN" sz="1100" dirty="0"/>
              <a:t>ASM</a:t>
            </a:r>
            <a:r>
              <a:rPr lang="zh-CN" altLang="en-US" sz="1100" dirty="0"/>
              <a:t>、</a:t>
            </a:r>
            <a:r>
              <a:rPr lang="en-US" altLang="zh-CN" sz="1100" dirty="0" err="1"/>
              <a:t>Javassist</a:t>
            </a:r>
            <a:r>
              <a:rPr lang="zh-CN" altLang="en-US" sz="1100" dirty="0"/>
              <a:t>、</a:t>
            </a:r>
            <a:r>
              <a:rPr lang="en-US" altLang="zh-CN" sz="1100" dirty="0"/>
              <a:t>byte buddy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87774"/>
            <a:ext cx="4032448" cy="22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0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2.3 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– IDEA</a:t>
            </a:r>
            <a:r>
              <a:rPr lang="zh-CN" altLang="en-US" dirty="0" smtClean="0"/>
              <a:t>插件使用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插件</a:t>
            </a:r>
            <a:r>
              <a:rPr lang="zh-CN" altLang="en-US" sz="1600" dirty="0" smtClean="0"/>
              <a:t>名称：</a:t>
            </a:r>
            <a:r>
              <a:rPr lang="en-US" altLang="zh-CN" sz="1600" dirty="0" smtClean="0"/>
              <a:t>ASM Bytecode Outline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插件的简单使用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到这里为止，已经能解决开头的问题（ 用</a:t>
            </a:r>
            <a:r>
              <a:rPr lang="en-US" altLang="zh-CN" sz="1600" dirty="0" smtClean="0"/>
              <a:t>attach</a:t>
            </a:r>
            <a:r>
              <a:rPr lang="zh-CN" altLang="en-US" sz="1600" dirty="0" smtClean="0"/>
              <a:t>方式演示 </a:t>
            </a:r>
            <a:r>
              <a:rPr lang="zh-CN" altLang="en-US" sz="1600" dirty="0" smtClean="0"/>
              <a:t>），但实现起来还是很麻烦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注释 和 不注释的区别：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retransformTestServiceImpl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inst</a:t>
            </a:r>
            <a:r>
              <a:rPr lang="en-US" altLang="zh-CN" sz="1600" dirty="0"/>
              <a:t>, from)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3459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1259632" y="1563638"/>
            <a:ext cx="4320480" cy="70521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动态增强类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字节码级别</a:t>
            </a:r>
            <a:r>
              <a:rPr lang="en-US" altLang="zh-CN" dirty="0" smtClean="0"/>
              <a:t>AOP)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r>
              <a:rPr lang="en-US" altLang="zh-CN" dirty="0" smtClean="0"/>
              <a:t>2.Jvm-Sandbox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178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3.1 </a:t>
            </a:r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(</a:t>
            </a:r>
            <a:r>
              <a:rPr lang="zh-CN" altLang="en-US" sz="1600" dirty="0"/>
              <a:t>重点演示</a:t>
            </a:r>
            <a:r>
              <a:rPr lang="zh-CN" altLang="en-US" sz="1600" dirty="0" smtClean="0"/>
              <a:t>动态： 即可加载、卸载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---- </a:t>
            </a:r>
            <a:r>
              <a:rPr lang="zh-CN" altLang="en-US" sz="1600" dirty="0" smtClean="0"/>
              <a:t>就</a:t>
            </a:r>
            <a:r>
              <a:rPr lang="zh-CN" altLang="en-US" sz="1600" dirty="0"/>
              <a:t>以开头抛的问题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00302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3.2 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-Sandbox</a:t>
            </a:r>
            <a:r>
              <a:rPr lang="zh-CN" altLang="en-US" dirty="0"/>
              <a:t>介绍</a:t>
            </a:r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491630"/>
            <a:ext cx="7416824" cy="21956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1400" dirty="0"/>
              <a:t>JVM-SANDBOX</a:t>
            </a:r>
            <a:r>
              <a:rPr lang="zh-CN" altLang="en-US" sz="1400" dirty="0"/>
              <a:t>（沙箱）实现了一种在不重启、不侵入目标</a:t>
            </a:r>
            <a:r>
              <a:rPr lang="en-US" altLang="zh-CN" sz="1400" dirty="0"/>
              <a:t>JVM</a:t>
            </a:r>
            <a:r>
              <a:rPr lang="zh-CN" altLang="en-US" sz="1400" dirty="0"/>
              <a:t>应用的</a:t>
            </a:r>
            <a:r>
              <a:rPr lang="en-US" altLang="zh-CN" sz="1400" dirty="0"/>
              <a:t>AOP</a:t>
            </a:r>
            <a:r>
              <a:rPr lang="zh-CN" altLang="en-US" sz="1400" dirty="0"/>
              <a:t>解决方案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类似工具：</a:t>
            </a:r>
            <a:r>
              <a:rPr lang="en-US" altLang="zh-CN" sz="1400" dirty="0" err="1" smtClean="0"/>
              <a:t>ArtHas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Sandbox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Btrace</a:t>
            </a:r>
            <a:r>
              <a:rPr lang="en-US" altLang="zh-CN" sz="1400" dirty="0" smtClean="0"/>
              <a:t> …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Sandbox </a:t>
            </a:r>
            <a:r>
              <a:rPr lang="zh-CN" altLang="en-US" sz="1400" dirty="0" smtClean="0"/>
              <a:t>和 </a:t>
            </a:r>
            <a:r>
              <a:rPr lang="en-US" altLang="zh-CN" sz="1400" dirty="0" err="1"/>
              <a:t>A</a:t>
            </a:r>
            <a:r>
              <a:rPr lang="en-US" altLang="zh-CN" sz="1400" dirty="0" err="1" smtClean="0"/>
              <a:t>rtHas</a:t>
            </a:r>
            <a:r>
              <a:rPr lang="zh-CN" altLang="en-US" sz="1400" dirty="0" smtClean="0"/>
              <a:t>的区别</a:t>
            </a:r>
            <a:r>
              <a:rPr lang="en-US" altLang="zh-CN" sz="1400" dirty="0" smtClean="0"/>
              <a:t>: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164643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3.2 </a:t>
            </a:r>
            <a:r>
              <a:rPr lang="en-US" altLang="zh-CN" dirty="0" err="1"/>
              <a:t>Jvm</a:t>
            </a:r>
            <a:r>
              <a:rPr lang="en-US" altLang="zh-CN" dirty="0"/>
              <a:t>-Sandbox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1600" dirty="0"/>
              <a:t>类隔离方案：基于类加载的双亲委派机制（</a:t>
            </a:r>
            <a:r>
              <a:rPr lang="en-US" altLang="zh-CN" sz="1600" dirty="0" err="1"/>
              <a:t>classLoader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类似</a:t>
            </a:r>
            <a:r>
              <a:rPr lang="en-US" altLang="zh-CN" sz="1600" dirty="0"/>
              <a:t>tomcat</a:t>
            </a:r>
            <a:r>
              <a:rPr lang="zh-CN" altLang="en-US" sz="1600" dirty="0"/>
              <a:t>的 </a:t>
            </a:r>
            <a:r>
              <a:rPr lang="en-US" altLang="zh-CN" sz="1600" dirty="0" err="1"/>
              <a:t>webapp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classloader</a:t>
            </a:r>
            <a:r>
              <a:rPr lang="zh-CN" altLang="en-US" sz="1600" dirty="0"/>
              <a:t>隔离方式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67" y="1384427"/>
            <a:ext cx="3114545" cy="13681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302" y="3628127"/>
            <a:ext cx="3182342" cy="1372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20" y="1662747"/>
            <a:ext cx="2843115" cy="1831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24" y="3655185"/>
            <a:ext cx="1996654" cy="1397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3730510"/>
            <a:ext cx="3163594" cy="8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1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1259632" y="1563638"/>
            <a:ext cx="4320480" cy="7052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5069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627534"/>
            <a:ext cx="7660232" cy="10406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线</a:t>
            </a:r>
            <a:r>
              <a:rPr lang="zh-CN" altLang="en-US" sz="2800" dirty="0"/>
              <a:t>上某个方法报错，刚好没打印日志（入参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try..catch</a:t>
            </a:r>
            <a:r>
              <a:rPr lang="zh-CN" altLang="en-US" sz="2800" dirty="0" smtClean="0"/>
              <a:t>里也没打印异常栈），怎么排查？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1" y="2139702"/>
            <a:ext cx="5300331" cy="2390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262767"/>
            <a:ext cx="3237532" cy="21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4.1 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    问题</a:t>
            </a:r>
            <a:r>
              <a:rPr lang="zh-CN" altLang="en-US" sz="1600" dirty="0"/>
              <a:t>定位工具</a:t>
            </a:r>
            <a:r>
              <a:rPr lang="en-US" altLang="zh-CN" sz="1600" dirty="0"/>
              <a:t>(</a:t>
            </a:r>
            <a:r>
              <a:rPr lang="zh-CN" altLang="en-US" sz="1600" dirty="0"/>
              <a:t>动态打印</a:t>
            </a:r>
            <a:r>
              <a:rPr lang="zh-CN" altLang="en-US" sz="1600" dirty="0" smtClean="0"/>
              <a:t>日志</a:t>
            </a:r>
            <a:r>
              <a:rPr lang="en-US" altLang="zh-CN" sz="1600" dirty="0" smtClean="0"/>
              <a:t>… </a:t>
            </a:r>
            <a:r>
              <a:rPr lang="en-US" altLang="zh-CN" sz="1600" dirty="0" err="1" smtClean="0"/>
              <a:t>arthas</a:t>
            </a:r>
            <a:r>
              <a:rPr lang="zh-CN" altLang="en-US" sz="1600" dirty="0" smtClean="0"/>
              <a:t>中的功能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    应用性能监控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r>
              <a:rPr lang="zh-CN" altLang="en-US" sz="1600" dirty="0" smtClean="0"/>
              <a:t>故障植入</a:t>
            </a:r>
            <a:endParaRPr lang="en-US" altLang="zh-CN" sz="1600" dirty="0" smtClean="0"/>
          </a:p>
          <a:p>
            <a:r>
              <a:rPr lang="zh-CN" altLang="en-US" sz="1600" dirty="0" smtClean="0"/>
              <a:t>    全</a:t>
            </a:r>
            <a:r>
              <a:rPr lang="zh-CN" altLang="en-US" sz="1600" dirty="0"/>
              <a:t>链路压测、影子库、</a:t>
            </a:r>
            <a:r>
              <a:rPr lang="zh-CN" altLang="en-US" sz="1600" dirty="0" smtClean="0"/>
              <a:t>链路</a:t>
            </a:r>
            <a:endParaRPr lang="en-US" altLang="zh-CN" sz="1600" dirty="0" smtClean="0"/>
          </a:p>
          <a:p>
            <a:r>
              <a:rPr lang="zh-CN" altLang="en-US" sz="1600" dirty="0" smtClean="0"/>
              <a:t>    流量</a:t>
            </a:r>
            <a:r>
              <a:rPr lang="zh-CN" altLang="en-US" sz="1600" dirty="0"/>
              <a:t>录制、回放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...</a:t>
            </a:r>
            <a:r>
              <a:rPr lang="zh-CN" altLang="en-US" sz="1600" dirty="0"/>
              <a:t>可以做的还有很多，取决于你的想法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55442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 sz="3600" b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939478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204311">
              <a:defRPr sz="3960"/>
            </a:lvl1pPr>
          </a:lstStyle>
          <a:p>
            <a:r>
              <a:rPr lang="zh-CN" altLang="en-US" sz="4000" dirty="0"/>
              <a:t>目录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half" idx="1"/>
          </p:nvPr>
        </p:nvSpPr>
        <p:spPr>
          <a:xfrm>
            <a:off x="822853" y="1571095"/>
            <a:ext cx="3821155" cy="3088887"/>
          </a:xfrm>
        </p:spPr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ava agent(</a:t>
            </a:r>
            <a:r>
              <a:rPr lang="zh-CN" altLang="en-US" dirty="0"/>
              <a:t>探针</a:t>
            </a:r>
            <a:r>
              <a:rPr lang="en-US" altLang="zh-CN" dirty="0" smtClean="0"/>
              <a:t>)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字节码操作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增强</a:t>
            </a:r>
            <a:r>
              <a:rPr lang="zh-CN" altLang="en-US" dirty="0" smtClean="0"/>
              <a:t>类（字节</a:t>
            </a:r>
            <a:r>
              <a:rPr lang="zh-CN" altLang="en-US" dirty="0"/>
              <a:t>码级别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3478"/>
            <a:ext cx="3157150" cy="49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3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1259632" y="1563638"/>
            <a:ext cx="4320480" cy="7052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 agent</a:t>
            </a:r>
            <a:r>
              <a:rPr lang="zh-CN" altLang="en-US" dirty="0" smtClean="0"/>
              <a:t>技术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49624" y="2507318"/>
            <a:ext cx="4978560" cy="20086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Java Agent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示例代码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Instrumentation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678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1.1 Java Agent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/>
              <a:t>Java 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又</a:t>
            </a:r>
            <a:r>
              <a:rPr lang="zh-CN" altLang="en-US" sz="1600" dirty="0"/>
              <a:t>叫做 </a:t>
            </a:r>
            <a:r>
              <a:rPr lang="en-US" altLang="zh-CN" sz="1600" dirty="0"/>
              <a:t>Java </a:t>
            </a:r>
            <a:r>
              <a:rPr lang="zh-CN" altLang="en-US" sz="1600" dirty="0" smtClean="0"/>
              <a:t>探针技术，它是一个</a:t>
            </a:r>
            <a:r>
              <a:rPr lang="en-US" altLang="zh-CN" sz="1600" dirty="0" smtClean="0"/>
              <a:t>.jar</a:t>
            </a:r>
            <a:r>
              <a:rPr lang="zh-CN" altLang="en-US" sz="1600" dirty="0"/>
              <a:t>文件，它</a:t>
            </a:r>
            <a:r>
              <a:rPr lang="zh-CN" altLang="en-US" sz="1600" dirty="0" smtClean="0"/>
              <a:t>能够动态</a:t>
            </a:r>
            <a:r>
              <a:rPr lang="zh-CN" altLang="en-US" sz="1600" dirty="0"/>
              <a:t>修改 </a:t>
            </a:r>
            <a:r>
              <a:rPr lang="en-US" altLang="zh-CN" sz="1600" dirty="0"/>
              <a:t>Java </a:t>
            </a:r>
            <a:r>
              <a:rPr lang="zh-CN" altLang="en-US" sz="1600" dirty="0"/>
              <a:t>字节码。</a:t>
            </a:r>
            <a:endParaRPr lang="en-US" altLang="zh-CN" sz="1600" dirty="0"/>
          </a:p>
          <a:p>
            <a:r>
              <a:rPr lang="en-US" altLang="zh-CN" sz="1600" dirty="0" smtClean="0"/>
              <a:t>JDK1.5 </a:t>
            </a:r>
            <a:r>
              <a:rPr lang="zh-CN" altLang="en-US" sz="1600" dirty="0" smtClean="0"/>
              <a:t>引入，只能通过 </a:t>
            </a:r>
            <a:r>
              <a:rPr lang="en-US" altLang="zh-CN" sz="1600" dirty="0" smtClean="0"/>
              <a:t>–</a:t>
            </a:r>
            <a:r>
              <a:rPr lang="en-US" altLang="zh-CN" sz="1600" dirty="0" err="1" smtClean="0"/>
              <a:t>javaagent</a:t>
            </a:r>
            <a:r>
              <a:rPr lang="zh-CN" altLang="en-US" sz="1600" dirty="0" smtClean="0"/>
              <a:t>启动。</a:t>
            </a:r>
            <a:endParaRPr lang="en-US" altLang="zh-CN" sz="1600" dirty="0" smtClean="0"/>
          </a:p>
          <a:p>
            <a:r>
              <a:rPr lang="en-US" altLang="zh-CN" sz="1600" dirty="0" smtClean="0"/>
              <a:t>JDK1.6 </a:t>
            </a:r>
            <a:r>
              <a:rPr lang="zh-CN" altLang="en-US" sz="1600" dirty="0" smtClean="0"/>
              <a:t>进行了增强，可以动态</a:t>
            </a:r>
            <a:r>
              <a:rPr lang="en-US" altLang="zh-CN" sz="1600" dirty="0" smtClean="0"/>
              <a:t>attach</a:t>
            </a:r>
            <a:r>
              <a:rPr lang="zh-CN" altLang="en-US" sz="1600" dirty="0" smtClean="0"/>
              <a:t>，动态增加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(boot class </a:t>
            </a:r>
            <a:r>
              <a:rPr lang="zh-CN" altLang="en-US" sz="1600" dirty="0"/>
              <a:t>加载路径（</a:t>
            </a:r>
            <a:r>
              <a:rPr lang="en-US" altLang="zh-CN" sz="1600" dirty="0"/>
              <a:t>-</a:t>
            </a:r>
            <a:r>
              <a:rPr lang="en-US" altLang="zh-CN" sz="1600" dirty="0" err="1"/>
              <a:t>Xbootclasspath</a:t>
            </a:r>
            <a:r>
              <a:rPr lang="zh-CN" altLang="en-US" sz="1600" dirty="0"/>
              <a:t>）和 </a:t>
            </a:r>
            <a:r>
              <a:rPr lang="en-US" altLang="zh-CN" sz="1600" dirty="0"/>
              <a:t>system class</a:t>
            </a:r>
            <a:r>
              <a:rPr lang="zh-CN" altLang="en-US" sz="1600" dirty="0"/>
              <a:t>（</a:t>
            </a:r>
            <a:r>
              <a:rPr lang="en-US" altLang="zh-CN" sz="1600" dirty="0"/>
              <a:t>-</a:t>
            </a:r>
            <a:r>
              <a:rPr lang="en-US" altLang="zh-CN" sz="1600" dirty="0" err="1"/>
              <a:t>cp</a:t>
            </a:r>
            <a:r>
              <a:rPr lang="zh-CN" altLang="en-US" sz="1600" dirty="0"/>
              <a:t>）加载路径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Java agent</a:t>
            </a:r>
            <a:r>
              <a:rPr lang="zh-CN" altLang="en-US" sz="1600" dirty="0" smtClean="0"/>
              <a:t>组成：看代码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脑图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启动方式：操作演示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12821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1.2 </a:t>
            </a:r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67544" y="1059582"/>
            <a:ext cx="7632848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示例代码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 demo-web1 </a:t>
            </a:r>
            <a:r>
              <a:rPr lang="en-US" altLang="zh-CN" sz="1600" dirty="0"/>
              <a:t>+ </a:t>
            </a:r>
            <a:r>
              <a:rPr lang="en-US" altLang="zh-CN" sz="1600" dirty="0" smtClean="0"/>
              <a:t>java-agent1</a:t>
            </a:r>
          </a:p>
        </p:txBody>
      </p:sp>
    </p:spTree>
    <p:extLst>
      <p:ext uri="{BB962C8B-B14F-4D97-AF65-F5344CB8AC3E}">
        <p14:creationId xmlns:p14="http://schemas.microsoft.com/office/powerpoint/2010/main" val="2882990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1.2 </a:t>
            </a:r>
            <a:r>
              <a:rPr lang="en-US" altLang="zh-CN" dirty="0"/>
              <a:t>Java Agent</a:t>
            </a:r>
            <a:r>
              <a:rPr lang="zh-CN" altLang="en-US" dirty="0"/>
              <a:t>介绍 </a:t>
            </a:r>
            <a:r>
              <a:rPr lang="en-US" altLang="zh-CN" dirty="0"/>
              <a:t>–</a:t>
            </a:r>
            <a:r>
              <a:rPr lang="zh-CN" altLang="en-US" dirty="0" smtClean="0"/>
              <a:t>启动方式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888203" y="1567993"/>
            <a:ext cx="3709349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命令行</a:t>
            </a:r>
            <a:r>
              <a:rPr lang="zh-CN" altLang="en-US" dirty="0"/>
              <a:t>启动（</a:t>
            </a:r>
            <a:r>
              <a:rPr lang="en-US" altLang="zh-CN" dirty="0"/>
              <a:t>-</a:t>
            </a:r>
            <a:r>
              <a:rPr lang="en-US" altLang="zh-CN" dirty="0" err="1"/>
              <a:t>javaagent</a:t>
            </a:r>
            <a:r>
              <a:rPr lang="zh-CN" altLang="en-US" dirty="0"/>
              <a:t>启动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88203" y="2571750"/>
            <a:ext cx="371896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应用</a:t>
            </a:r>
            <a:r>
              <a:rPr lang="zh-CN" altLang="en-US" dirty="0"/>
              <a:t>启动后启动（动态</a:t>
            </a:r>
            <a:r>
              <a:rPr lang="en-US" altLang="zh-CN" dirty="0"/>
              <a:t>attach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015333"/>
            <a:ext cx="51845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示例代码： </a:t>
            </a:r>
            <a:r>
              <a:rPr lang="en-US" altLang="zh-CN" sz="1400" dirty="0" smtClean="0"/>
              <a:t>demo-web1 + java-attach1 + java-agent1( </a:t>
            </a:r>
            <a:r>
              <a:rPr lang="zh-CN" altLang="en-US" sz="1400" dirty="0" smtClean="0"/>
              <a:t>同上</a:t>
            </a:r>
            <a:r>
              <a:rPr lang="en-US" altLang="zh-CN" sz="1400" dirty="0" smtClean="0"/>
              <a:t> )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0812" y="1951316"/>
            <a:ext cx="6056006" cy="546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 smtClean="0"/>
              <a:t>示例代码：</a:t>
            </a:r>
            <a:r>
              <a:rPr lang="en-US" altLang="zh-CN" sz="1400" dirty="0"/>
              <a:t> demo-web1 </a:t>
            </a:r>
            <a:r>
              <a:rPr lang="en-US" altLang="zh-CN" sz="1400" dirty="0" smtClean="0"/>
              <a:t>+ java-agent1 ( </a:t>
            </a:r>
            <a:r>
              <a:rPr lang="en-US" altLang="zh-CN" sz="1400" dirty="0"/>
              <a:t>Transformer4PrintClasses.java )</a:t>
            </a:r>
          </a:p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2218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753769" y="242980"/>
            <a:ext cx="7877176" cy="599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1.3 Instrumentation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6" name="Shape 140"/>
          <p:cNvSpPr/>
          <p:nvPr/>
        </p:nvSpPr>
        <p:spPr>
          <a:xfrm>
            <a:off x="760317" y="904295"/>
            <a:ext cx="3802335" cy="1"/>
          </a:xfrm>
          <a:prstGeom prst="line">
            <a:avLst/>
          </a:prstGeom>
          <a:ln w="25400">
            <a:solidFill>
              <a:srgbClr val="222674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683568" y="979653"/>
            <a:ext cx="214642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常用的几个方法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看代码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88532"/>
            <a:ext cx="7222556" cy="3460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8367" y="4878758"/>
            <a:ext cx="10265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201" y="1270496"/>
            <a:ext cx="3088987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en-US" altLang="zh-CN" sz="1400" dirty="0" err="1" smtClean="0"/>
              <a:t>ClassFileTransformer</a:t>
            </a:r>
            <a:r>
              <a:rPr lang="zh-CN" altLang="en-US" sz="1400" dirty="0" smtClean="0"/>
              <a:t>转换字节流程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08079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  <a:alpha val="70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5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5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77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5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095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812</Words>
  <Application>Microsoft Office PowerPoint</Application>
  <PresentationFormat>全屏显示(16:9)</PresentationFormat>
  <Paragraphs>107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Helvetica Neue</vt:lpstr>
      <vt:lpstr>宋体</vt:lpstr>
      <vt:lpstr>Microsoft YaHei</vt:lpstr>
      <vt:lpstr>Arial</vt:lpstr>
      <vt:lpstr>Calibri Light</vt:lpstr>
      <vt:lpstr>Helvetica</vt:lpstr>
      <vt:lpstr>Segoe UI</vt:lpstr>
      <vt:lpstr>Segoe UI Light</vt:lpstr>
      <vt:lpstr>White</vt:lpstr>
      <vt:lpstr>动态增强类-原理介绍与应用</vt:lpstr>
      <vt:lpstr>PowerPoint 演示文稿</vt:lpstr>
      <vt:lpstr>目录</vt:lpstr>
      <vt:lpstr>PowerPoint 演示文稿</vt:lpstr>
      <vt:lpstr>1</vt:lpstr>
      <vt:lpstr>1.1 Java Agent介绍</vt:lpstr>
      <vt:lpstr>1.2 示例代码</vt:lpstr>
      <vt:lpstr>1.2 Java Agent介绍 –启动方式</vt:lpstr>
      <vt:lpstr>1.3 Instrumentation接口</vt:lpstr>
      <vt:lpstr>2</vt:lpstr>
      <vt:lpstr>2.1 字节码结构</vt:lpstr>
      <vt:lpstr>2.2 示例代码</vt:lpstr>
      <vt:lpstr>2.3 Asm介绍</vt:lpstr>
      <vt:lpstr>2.3 Asm介绍 – IDEA插件使用</vt:lpstr>
      <vt:lpstr>3</vt:lpstr>
      <vt:lpstr>3.1 示例代码</vt:lpstr>
      <vt:lpstr>3.2 Jvm-Sandbox介绍</vt:lpstr>
      <vt:lpstr>3.2 Jvm-Sandbox架构</vt:lpstr>
      <vt:lpstr>4</vt:lpstr>
      <vt:lpstr>4.1 应用场景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封面主标题－白色微软雅黑简体36pt</dc:title>
  <dc:creator>Administrator</dc:creator>
  <cp:lastModifiedBy>yuchangxing</cp:lastModifiedBy>
  <cp:revision>725</cp:revision>
  <dcterms:modified xsi:type="dcterms:W3CDTF">2020-07-10T00:59:36Z</dcterms:modified>
</cp:coreProperties>
</file>