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74" r:id="rId6"/>
    <p:sldId id="263" r:id="rId7"/>
    <p:sldId id="264" r:id="rId8"/>
    <p:sldId id="265" r:id="rId9"/>
    <p:sldId id="266" r:id="rId10"/>
    <p:sldId id="271" r:id="rId11"/>
    <p:sldId id="267" r:id="rId12"/>
    <p:sldId id="272" r:id="rId13"/>
    <p:sldId id="273" r:id="rId14"/>
    <p:sldId id="269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22D3D-4804-BFDD-0643-3F60727B04B6}" v="874" dt="2025-04-24T08:09:38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1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D0B3C-E9B2-4647-875E-F284E164DA2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C55338-D9B3-4CFD-A395-39571F96A224}">
      <dgm:prSet/>
      <dgm:spPr/>
      <dgm:t>
        <a:bodyPr/>
        <a:lstStyle/>
        <a:p>
          <a:r>
            <a:rPr lang="en-US"/>
            <a:t>Goal – Determine what factors determine drug use in youth</a:t>
          </a:r>
        </a:p>
      </dgm:t>
    </dgm:pt>
    <dgm:pt modelId="{23395F13-A5E9-478C-92E2-C5000EC1047F}" type="parTrans" cxnId="{3F2D0B0C-1AC3-438A-8CB0-5CA864634852}">
      <dgm:prSet/>
      <dgm:spPr/>
      <dgm:t>
        <a:bodyPr/>
        <a:lstStyle/>
        <a:p>
          <a:endParaRPr lang="en-US"/>
        </a:p>
      </dgm:t>
    </dgm:pt>
    <dgm:pt modelId="{EE6D6B9C-4A68-4CA1-B785-4560F423A501}" type="sibTrans" cxnId="{3F2D0B0C-1AC3-438A-8CB0-5CA864634852}">
      <dgm:prSet/>
      <dgm:spPr/>
      <dgm:t>
        <a:bodyPr/>
        <a:lstStyle/>
        <a:p>
          <a:endParaRPr lang="en-US"/>
        </a:p>
      </dgm:t>
    </dgm:pt>
    <dgm:pt modelId="{06E0FCDF-B7B7-42CE-9170-AC18AEC3FE1C}">
      <dgm:prSet/>
      <dgm:spPr/>
      <dgm:t>
        <a:bodyPr/>
        <a:lstStyle/>
        <a:p>
          <a:r>
            <a:rPr lang="en-US"/>
            <a:t>Data – Survey From National Survey on Drug Use and Health</a:t>
          </a:r>
        </a:p>
      </dgm:t>
    </dgm:pt>
    <dgm:pt modelId="{48900BB6-1BB7-4790-9B7B-74F1AFCAD934}" type="parTrans" cxnId="{F920C960-1665-42E1-8A76-7E3D660CA76A}">
      <dgm:prSet/>
      <dgm:spPr/>
      <dgm:t>
        <a:bodyPr/>
        <a:lstStyle/>
        <a:p>
          <a:endParaRPr lang="en-US"/>
        </a:p>
      </dgm:t>
    </dgm:pt>
    <dgm:pt modelId="{537D6FD7-EBED-462B-83EA-F87EDD3F17BB}" type="sibTrans" cxnId="{F920C960-1665-42E1-8A76-7E3D660CA76A}">
      <dgm:prSet/>
      <dgm:spPr/>
      <dgm:t>
        <a:bodyPr/>
        <a:lstStyle/>
        <a:p>
          <a:endParaRPr lang="en-US"/>
        </a:p>
      </dgm:t>
    </dgm:pt>
    <dgm:pt modelId="{5100FD8B-F335-41D2-A3BE-4BF4EF794792}">
      <dgm:prSet/>
      <dgm:spPr/>
      <dgm:t>
        <a:bodyPr/>
        <a:lstStyle/>
        <a:p>
          <a:r>
            <a:rPr lang="en-US"/>
            <a:t>Features – Demographic, Family, School, Behavioral</a:t>
          </a:r>
        </a:p>
      </dgm:t>
    </dgm:pt>
    <dgm:pt modelId="{6909C9CC-9CF8-4D99-B3FE-E5E8032EB456}" type="parTrans" cxnId="{8229359A-3047-4E70-B3B7-70B8B9196381}">
      <dgm:prSet/>
      <dgm:spPr/>
      <dgm:t>
        <a:bodyPr/>
        <a:lstStyle/>
        <a:p>
          <a:endParaRPr lang="en-US"/>
        </a:p>
      </dgm:t>
    </dgm:pt>
    <dgm:pt modelId="{E754FA57-068F-41BD-8227-1BD7A14ACA35}" type="sibTrans" cxnId="{8229359A-3047-4E70-B3B7-70B8B9196381}">
      <dgm:prSet/>
      <dgm:spPr/>
      <dgm:t>
        <a:bodyPr/>
        <a:lstStyle/>
        <a:p>
          <a:endParaRPr lang="en-US"/>
        </a:p>
      </dgm:t>
    </dgm:pt>
    <dgm:pt modelId="{3691D3AF-E3AD-46C2-988D-7A67D31C45E8}">
      <dgm:prSet/>
      <dgm:spPr/>
      <dgm:t>
        <a:bodyPr/>
        <a:lstStyle/>
        <a:p>
          <a:r>
            <a:rPr lang="en-US"/>
            <a:t>Models &amp; Methods – Decision Trees, Random Forest, Boosting</a:t>
          </a:r>
        </a:p>
      </dgm:t>
    </dgm:pt>
    <dgm:pt modelId="{F739E82F-D766-4844-B1C6-4E51C8B4747D}" type="parTrans" cxnId="{EEAF0973-A30D-4144-8887-7973252E28BC}">
      <dgm:prSet/>
      <dgm:spPr/>
      <dgm:t>
        <a:bodyPr/>
        <a:lstStyle/>
        <a:p>
          <a:endParaRPr lang="en-US"/>
        </a:p>
      </dgm:t>
    </dgm:pt>
    <dgm:pt modelId="{C98D91B7-42D3-4304-AF61-7F1BB1095625}" type="sibTrans" cxnId="{EEAF0973-A30D-4144-8887-7973252E28BC}">
      <dgm:prSet/>
      <dgm:spPr/>
      <dgm:t>
        <a:bodyPr/>
        <a:lstStyle/>
        <a:p>
          <a:endParaRPr lang="en-US"/>
        </a:p>
      </dgm:t>
    </dgm:pt>
    <dgm:pt modelId="{9C478B32-3B65-4A10-AC11-F01BCF889709}" type="pres">
      <dgm:prSet presAssocID="{B2CD0B3C-E9B2-4647-875E-F284E164DA21}" presName="vert0" presStyleCnt="0">
        <dgm:presLayoutVars>
          <dgm:dir/>
          <dgm:animOne val="branch"/>
          <dgm:animLvl val="lvl"/>
        </dgm:presLayoutVars>
      </dgm:prSet>
      <dgm:spPr/>
    </dgm:pt>
    <dgm:pt modelId="{37DA97E2-A132-4866-9292-173CA700734F}" type="pres">
      <dgm:prSet presAssocID="{52C55338-D9B3-4CFD-A395-39571F96A224}" presName="thickLine" presStyleLbl="alignNode1" presStyleIdx="0" presStyleCnt="4"/>
      <dgm:spPr/>
    </dgm:pt>
    <dgm:pt modelId="{ABAA02F0-45FE-4819-AA03-78BC9AE8D5C1}" type="pres">
      <dgm:prSet presAssocID="{52C55338-D9B3-4CFD-A395-39571F96A224}" presName="horz1" presStyleCnt="0"/>
      <dgm:spPr/>
    </dgm:pt>
    <dgm:pt modelId="{DCB3294C-10F7-4220-B7D4-308F110BB79A}" type="pres">
      <dgm:prSet presAssocID="{52C55338-D9B3-4CFD-A395-39571F96A224}" presName="tx1" presStyleLbl="revTx" presStyleIdx="0" presStyleCnt="4"/>
      <dgm:spPr/>
    </dgm:pt>
    <dgm:pt modelId="{D8DD5FDA-CC00-4E59-91A8-331BD2FA51E0}" type="pres">
      <dgm:prSet presAssocID="{52C55338-D9B3-4CFD-A395-39571F96A224}" presName="vert1" presStyleCnt="0"/>
      <dgm:spPr/>
    </dgm:pt>
    <dgm:pt modelId="{BEE8E6EE-320F-4CCE-AB6F-41BFDBCB0771}" type="pres">
      <dgm:prSet presAssocID="{06E0FCDF-B7B7-42CE-9170-AC18AEC3FE1C}" presName="thickLine" presStyleLbl="alignNode1" presStyleIdx="1" presStyleCnt="4"/>
      <dgm:spPr/>
    </dgm:pt>
    <dgm:pt modelId="{517AE378-975D-4395-8558-6428A10ECD64}" type="pres">
      <dgm:prSet presAssocID="{06E0FCDF-B7B7-42CE-9170-AC18AEC3FE1C}" presName="horz1" presStyleCnt="0"/>
      <dgm:spPr/>
    </dgm:pt>
    <dgm:pt modelId="{9C5646CE-FCC1-4950-8404-39284C50A5C4}" type="pres">
      <dgm:prSet presAssocID="{06E0FCDF-B7B7-42CE-9170-AC18AEC3FE1C}" presName="tx1" presStyleLbl="revTx" presStyleIdx="1" presStyleCnt="4"/>
      <dgm:spPr/>
    </dgm:pt>
    <dgm:pt modelId="{F5E8DC53-78DD-4387-A180-25BF94A5D79A}" type="pres">
      <dgm:prSet presAssocID="{06E0FCDF-B7B7-42CE-9170-AC18AEC3FE1C}" presName="vert1" presStyleCnt="0"/>
      <dgm:spPr/>
    </dgm:pt>
    <dgm:pt modelId="{0547E4A5-A0E5-45CC-BAE2-636CEF2367C6}" type="pres">
      <dgm:prSet presAssocID="{5100FD8B-F335-41D2-A3BE-4BF4EF794792}" presName="thickLine" presStyleLbl="alignNode1" presStyleIdx="2" presStyleCnt="4"/>
      <dgm:spPr/>
    </dgm:pt>
    <dgm:pt modelId="{BD3E8506-15DC-4C11-B838-04668386CB22}" type="pres">
      <dgm:prSet presAssocID="{5100FD8B-F335-41D2-A3BE-4BF4EF794792}" presName="horz1" presStyleCnt="0"/>
      <dgm:spPr/>
    </dgm:pt>
    <dgm:pt modelId="{19F0F0E7-574F-458E-9DAB-63C529CB6158}" type="pres">
      <dgm:prSet presAssocID="{5100FD8B-F335-41D2-A3BE-4BF4EF794792}" presName="tx1" presStyleLbl="revTx" presStyleIdx="2" presStyleCnt="4"/>
      <dgm:spPr/>
    </dgm:pt>
    <dgm:pt modelId="{252D7FD8-CD7F-4B1A-BA57-BDEDCDCB752A}" type="pres">
      <dgm:prSet presAssocID="{5100FD8B-F335-41D2-A3BE-4BF4EF794792}" presName="vert1" presStyleCnt="0"/>
      <dgm:spPr/>
    </dgm:pt>
    <dgm:pt modelId="{3081DD34-904B-43B2-AC65-F34FC425D32C}" type="pres">
      <dgm:prSet presAssocID="{3691D3AF-E3AD-46C2-988D-7A67D31C45E8}" presName="thickLine" presStyleLbl="alignNode1" presStyleIdx="3" presStyleCnt="4"/>
      <dgm:spPr/>
    </dgm:pt>
    <dgm:pt modelId="{958B18BF-9AE6-418C-B73A-789470C6DBF8}" type="pres">
      <dgm:prSet presAssocID="{3691D3AF-E3AD-46C2-988D-7A67D31C45E8}" presName="horz1" presStyleCnt="0"/>
      <dgm:spPr/>
    </dgm:pt>
    <dgm:pt modelId="{025B3EF0-35B0-478B-8C39-62DDC08F1FA2}" type="pres">
      <dgm:prSet presAssocID="{3691D3AF-E3AD-46C2-988D-7A67D31C45E8}" presName="tx1" presStyleLbl="revTx" presStyleIdx="3" presStyleCnt="4"/>
      <dgm:spPr/>
    </dgm:pt>
    <dgm:pt modelId="{EF36DB38-15AD-460A-89D5-058D19BEF4F1}" type="pres">
      <dgm:prSet presAssocID="{3691D3AF-E3AD-46C2-988D-7A67D31C45E8}" presName="vert1" presStyleCnt="0"/>
      <dgm:spPr/>
    </dgm:pt>
  </dgm:ptLst>
  <dgm:cxnLst>
    <dgm:cxn modelId="{EDFDCD0B-3134-488D-8BBC-06C9F21A877A}" type="presOf" srcId="{B2CD0B3C-E9B2-4647-875E-F284E164DA21}" destId="{9C478B32-3B65-4A10-AC11-F01BCF889709}" srcOrd="0" destOrd="0" presId="urn:microsoft.com/office/officeart/2008/layout/LinedList"/>
    <dgm:cxn modelId="{3F2D0B0C-1AC3-438A-8CB0-5CA864634852}" srcId="{B2CD0B3C-E9B2-4647-875E-F284E164DA21}" destId="{52C55338-D9B3-4CFD-A395-39571F96A224}" srcOrd="0" destOrd="0" parTransId="{23395F13-A5E9-478C-92E2-C5000EC1047F}" sibTransId="{EE6D6B9C-4A68-4CA1-B785-4560F423A501}"/>
    <dgm:cxn modelId="{9A93310D-74C0-43CB-9CDC-3ABAFFAD5CAC}" type="presOf" srcId="{06E0FCDF-B7B7-42CE-9170-AC18AEC3FE1C}" destId="{9C5646CE-FCC1-4950-8404-39284C50A5C4}" srcOrd="0" destOrd="0" presId="urn:microsoft.com/office/officeart/2008/layout/LinedList"/>
    <dgm:cxn modelId="{F920C960-1665-42E1-8A76-7E3D660CA76A}" srcId="{B2CD0B3C-E9B2-4647-875E-F284E164DA21}" destId="{06E0FCDF-B7B7-42CE-9170-AC18AEC3FE1C}" srcOrd="1" destOrd="0" parTransId="{48900BB6-1BB7-4790-9B7B-74F1AFCAD934}" sibTransId="{537D6FD7-EBED-462B-83EA-F87EDD3F17BB}"/>
    <dgm:cxn modelId="{EEAF0973-A30D-4144-8887-7973252E28BC}" srcId="{B2CD0B3C-E9B2-4647-875E-F284E164DA21}" destId="{3691D3AF-E3AD-46C2-988D-7A67D31C45E8}" srcOrd="3" destOrd="0" parTransId="{F739E82F-D766-4844-B1C6-4E51C8B4747D}" sibTransId="{C98D91B7-42D3-4304-AF61-7F1BB1095625}"/>
    <dgm:cxn modelId="{8229359A-3047-4E70-B3B7-70B8B9196381}" srcId="{B2CD0B3C-E9B2-4647-875E-F284E164DA21}" destId="{5100FD8B-F335-41D2-A3BE-4BF4EF794792}" srcOrd="2" destOrd="0" parTransId="{6909C9CC-9CF8-4D99-B3FE-E5E8032EB456}" sibTransId="{E754FA57-068F-41BD-8227-1BD7A14ACA35}"/>
    <dgm:cxn modelId="{AC1C77C6-C511-416D-901A-CA259CD300C1}" type="presOf" srcId="{5100FD8B-F335-41D2-A3BE-4BF4EF794792}" destId="{19F0F0E7-574F-458E-9DAB-63C529CB6158}" srcOrd="0" destOrd="0" presId="urn:microsoft.com/office/officeart/2008/layout/LinedList"/>
    <dgm:cxn modelId="{00947CCE-4FF7-422B-BA3B-873FABA670A9}" type="presOf" srcId="{3691D3AF-E3AD-46C2-988D-7A67D31C45E8}" destId="{025B3EF0-35B0-478B-8C39-62DDC08F1FA2}" srcOrd="0" destOrd="0" presId="urn:microsoft.com/office/officeart/2008/layout/LinedList"/>
    <dgm:cxn modelId="{23567DFA-C957-4022-945E-9F0AB6F7DA00}" type="presOf" srcId="{52C55338-D9B3-4CFD-A395-39571F96A224}" destId="{DCB3294C-10F7-4220-B7D4-308F110BB79A}" srcOrd="0" destOrd="0" presId="urn:microsoft.com/office/officeart/2008/layout/LinedList"/>
    <dgm:cxn modelId="{C8E7C89F-36B7-41D7-ABA7-051D97BACE0B}" type="presParOf" srcId="{9C478B32-3B65-4A10-AC11-F01BCF889709}" destId="{37DA97E2-A132-4866-9292-173CA700734F}" srcOrd="0" destOrd="0" presId="urn:microsoft.com/office/officeart/2008/layout/LinedList"/>
    <dgm:cxn modelId="{E5D7B64E-141F-45DF-A522-01304989F867}" type="presParOf" srcId="{9C478B32-3B65-4A10-AC11-F01BCF889709}" destId="{ABAA02F0-45FE-4819-AA03-78BC9AE8D5C1}" srcOrd="1" destOrd="0" presId="urn:microsoft.com/office/officeart/2008/layout/LinedList"/>
    <dgm:cxn modelId="{76DC8ECB-0EF1-4D86-A444-C7293A0F9EAC}" type="presParOf" srcId="{ABAA02F0-45FE-4819-AA03-78BC9AE8D5C1}" destId="{DCB3294C-10F7-4220-B7D4-308F110BB79A}" srcOrd="0" destOrd="0" presId="urn:microsoft.com/office/officeart/2008/layout/LinedList"/>
    <dgm:cxn modelId="{7223F18B-9359-4B0C-B177-898CF5918AA7}" type="presParOf" srcId="{ABAA02F0-45FE-4819-AA03-78BC9AE8D5C1}" destId="{D8DD5FDA-CC00-4E59-91A8-331BD2FA51E0}" srcOrd="1" destOrd="0" presId="urn:microsoft.com/office/officeart/2008/layout/LinedList"/>
    <dgm:cxn modelId="{B870F5BA-5722-44B7-891D-AD2A0A955D0A}" type="presParOf" srcId="{9C478B32-3B65-4A10-AC11-F01BCF889709}" destId="{BEE8E6EE-320F-4CCE-AB6F-41BFDBCB0771}" srcOrd="2" destOrd="0" presId="urn:microsoft.com/office/officeart/2008/layout/LinedList"/>
    <dgm:cxn modelId="{08BB3834-0408-41DC-83E9-67D74594C951}" type="presParOf" srcId="{9C478B32-3B65-4A10-AC11-F01BCF889709}" destId="{517AE378-975D-4395-8558-6428A10ECD64}" srcOrd="3" destOrd="0" presId="urn:microsoft.com/office/officeart/2008/layout/LinedList"/>
    <dgm:cxn modelId="{9FD6771B-3FF8-4C64-A643-0550F1F79131}" type="presParOf" srcId="{517AE378-975D-4395-8558-6428A10ECD64}" destId="{9C5646CE-FCC1-4950-8404-39284C50A5C4}" srcOrd="0" destOrd="0" presId="urn:microsoft.com/office/officeart/2008/layout/LinedList"/>
    <dgm:cxn modelId="{BF40A32E-D9D3-4F60-86A8-D0CDA9CF0FAC}" type="presParOf" srcId="{517AE378-975D-4395-8558-6428A10ECD64}" destId="{F5E8DC53-78DD-4387-A180-25BF94A5D79A}" srcOrd="1" destOrd="0" presId="urn:microsoft.com/office/officeart/2008/layout/LinedList"/>
    <dgm:cxn modelId="{3D7F33E2-8822-459B-B25C-9E23762659DA}" type="presParOf" srcId="{9C478B32-3B65-4A10-AC11-F01BCF889709}" destId="{0547E4A5-A0E5-45CC-BAE2-636CEF2367C6}" srcOrd="4" destOrd="0" presId="urn:microsoft.com/office/officeart/2008/layout/LinedList"/>
    <dgm:cxn modelId="{02F257AF-B55C-45DD-B542-18303C23108C}" type="presParOf" srcId="{9C478B32-3B65-4A10-AC11-F01BCF889709}" destId="{BD3E8506-15DC-4C11-B838-04668386CB22}" srcOrd="5" destOrd="0" presId="urn:microsoft.com/office/officeart/2008/layout/LinedList"/>
    <dgm:cxn modelId="{97FDCBAE-7281-4572-867B-F6CFA9AFDA1A}" type="presParOf" srcId="{BD3E8506-15DC-4C11-B838-04668386CB22}" destId="{19F0F0E7-574F-458E-9DAB-63C529CB6158}" srcOrd="0" destOrd="0" presId="urn:microsoft.com/office/officeart/2008/layout/LinedList"/>
    <dgm:cxn modelId="{12EEAD98-4455-466B-9BE1-83B7627C0069}" type="presParOf" srcId="{BD3E8506-15DC-4C11-B838-04668386CB22}" destId="{252D7FD8-CD7F-4B1A-BA57-BDEDCDCB752A}" srcOrd="1" destOrd="0" presId="urn:microsoft.com/office/officeart/2008/layout/LinedList"/>
    <dgm:cxn modelId="{309F3773-04B5-4B1F-BBC3-1B14E115BC23}" type="presParOf" srcId="{9C478B32-3B65-4A10-AC11-F01BCF889709}" destId="{3081DD34-904B-43B2-AC65-F34FC425D32C}" srcOrd="6" destOrd="0" presId="urn:microsoft.com/office/officeart/2008/layout/LinedList"/>
    <dgm:cxn modelId="{195ED3FF-180C-420D-80F3-0329AB2EBA2D}" type="presParOf" srcId="{9C478B32-3B65-4A10-AC11-F01BCF889709}" destId="{958B18BF-9AE6-418C-B73A-789470C6DBF8}" srcOrd="7" destOrd="0" presId="urn:microsoft.com/office/officeart/2008/layout/LinedList"/>
    <dgm:cxn modelId="{80969D95-3A43-4B4C-9F77-948D3D0F2851}" type="presParOf" srcId="{958B18BF-9AE6-418C-B73A-789470C6DBF8}" destId="{025B3EF0-35B0-478B-8C39-62DDC08F1FA2}" srcOrd="0" destOrd="0" presId="urn:microsoft.com/office/officeart/2008/layout/LinedList"/>
    <dgm:cxn modelId="{34E81D83-0963-428E-B145-0F73B947070F}" type="presParOf" srcId="{958B18BF-9AE6-418C-B73A-789470C6DBF8}" destId="{EF36DB38-15AD-460A-89D5-058D19BEF4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9ED9B1-4530-4CCB-854E-9B917D92EFA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FC3A808-ECF6-4797-B2EC-6F31D3ADDA90}">
      <dgm:prSet/>
      <dgm:spPr/>
      <dgm:t>
        <a:bodyPr/>
        <a:lstStyle/>
        <a:p>
          <a:r>
            <a:rPr lang="en-US"/>
            <a:t>Has the person ever used alcohol?</a:t>
          </a:r>
        </a:p>
      </dgm:t>
    </dgm:pt>
    <dgm:pt modelId="{3CDEBD38-08BF-4477-8124-72EE27FFB4A1}" type="parTrans" cxnId="{4A1BF0DA-632D-4050-BD20-15D13D954020}">
      <dgm:prSet/>
      <dgm:spPr/>
      <dgm:t>
        <a:bodyPr/>
        <a:lstStyle/>
        <a:p>
          <a:endParaRPr lang="en-US"/>
        </a:p>
      </dgm:t>
    </dgm:pt>
    <dgm:pt modelId="{B6970CE9-7327-4DD1-9F7C-1CDD29A30A25}" type="sibTrans" cxnId="{4A1BF0DA-632D-4050-BD20-15D13D954020}">
      <dgm:prSet/>
      <dgm:spPr/>
      <dgm:t>
        <a:bodyPr/>
        <a:lstStyle/>
        <a:p>
          <a:endParaRPr lang="en-US"/>
        </a:p>
      </dgm:t>
    </dgm:pt>
    <dgm:pt modelId="{488D602A-A6F6-418D-B96A-C43B95EF43ED}">
      <dgm:prSet/>
      <dgm:spPr/>
      <dgm:t>
        <a:bodyPr/>
        <a:lstStyle/>
        <a:p>
          <a:r>
            <a:rPr lang="en-US"/>
            <a:t>What is the frequency of their alcohol use? (None, Light, Moderate, Heavy)</a:t>
          </a:r>
        </a:p>
      </dgm:t>
    </dgm:pt>
    <dgm:pt modelId="{0148C7DF-A4B6-4E4D-848D-FA1F2BC72772}" type="parTrans" cxnId="{46AFE37F-D51F-4730-82EC-602A1D3A0615}">
      <dgm:prSet/>
      <dgm:spPr/>
      <dgm:t>
        <a:bodyPr/>
        <a:lstStyle/>
        <a:p>
          <a:endParaRPr lang="en-US"/>
        </a:p>
      </dgm:t>
    </dgm:pt>
    <dgm:pt modelId="{6EAEB344-EC53-43AC-8700-1904C8B3ABC0}" type="sibTrans" cxnId="{46AFE37F-D51F-4730-82EC-602A1D3A0615}">
      <dgm:prSet/>
      <dgm:spPr/>
      <dgm:t>
        <a:bodyPr/>
        <a:lstStyle/>
        <a:p>
          <a:endParaRPr lang="en-US"/>
        </a:p>
      </dgm:t>
    </dgm:pt>
    <dgm:pt modelId="{2DC60239-40D9-49B0-9FE6-E83D88B7414C}">
      <dgm:prSet/>
      <dgm:spPr/>
      <dgm:t>
        <a:bodyPr/>
        <a:lstStyle/>
        <a:p>
          <a:r>
            <a:rPr lang="en-US"/>
            <a:t>How often specifically do they use alcohol?</a:t>
          </a:r>
        </a:p>
      </dgm:t>
    </dgm:pt>
    <dgm:pt modelId="{16433E16-1E4E-493F-AA00-E342A0F4DC19}" type="parTrans" cxnId="{DF31E3B7-D291-4E3D-89E3-75E651BFFFDB}">
      <dgm:prSet/>
      <dgm:spPr/>
      <dgm:t>
        <a:bodyPr/>
        <a:lstStyle/>
        <a:p>
          <a:endParaRPr lang="en-US"/>
        </a:p>
      </dgm:t>
    </dgm:pt>
    <dgm:pt modelId="{0039CB5B-8337-4AE5-8B5C-84F33B6506CF}" type="sibTrans" cxnId="{DF31E3B7-D291-4E3D-89E3-75E651BFFFDB}">
      <dgm:prSet/>
      <dgm:spPr/>
      <dgm:t>
        <a:bodyPr/>
        <a:lstStyle/>
        <a:p>
          <a:endParaRPr lang="en-US"/>
        </a:p>
      </dgm:t>
    </dgm:pt>
    <dgm:pt modelId="{8CE945E6-01BD-4E92-A2E9-C0F5CEDEFE9E}" type="pres">
      <dgm:prSet presAssocID="{099ED9B1-4530-4CCB-854E-9B917D92EFAA}" presName="root" presStyleCnt="0">
        <dgm:presLayoutVars>
          <dgm:dir/>
          <dgm:resizeHandles val="exact"/>
        </dgm:presLayoutVars>
      </dgm:prSet>
      <dgm:spPr/>
    </dgm:pt>
    <dgm:pt modelId="{A3E6073C-E3EF-41A3-B3DC-AA32542DE680}" type="pres">
      <dgm:prSet presAssocID="{2FC3A808-ECF6-4797-B2EC-6F31D3ADDA90}" presName="compNode" presStyleCnt="0"/>
      <dgm:spPr/>
    </dgm:pt>
    <dgm:pt modelId="{C963497C-E222-4ED2-AF8B-A6E149EB73E1}" type="pres">
      <dgm:prSet presAssocID="{2FC3A808-ECF6-4797-B2EC-6F31D3ADDA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r"/>
        </a:ext>
      </dgm:extLst>
    </dgm:pt>
    <dgm:pt modelId="{84F2727B-98DE-4AE8-9E58-EF5CB7E44D7A}" type="pres">
      <dgm:prSet presAssocID="{2FC3A808-ECF6-4797-B2EC-6F31D3ADDA90}" presName="spaceRect" presStyleCnt="0"/>
      <dgm:spPr/>
    </dgm:pt>
    <dgm:pt modelId="{6A2C58E6-B283-4323-922E-A00C09ED25A2}" type="pres">
      <dgm:prSet presAssocID="{2FC3A808-ECF6-4797-B2EC-6F31D3ADDA90}" presName="textRect" presStyleLbl="revTx" presStyleIdx="0" presStyleCnt="3">
        <dgm:presLayoutVars>
          <dgm:chMax val="1"/>
          <dgm:chPref val="1"/>
        </dgm:presLayoutVars>
      </dgm:prSet>
      <dgm:spPr/>
    </dgm:pt>
    <dgm:pt modelId="{9FF81BDA-BD2F-4C19-A3DA-92B7E3004BA5}" type="pres">
      <dgm:prSet presAssocID="{B6970CE9-7327-4DD1-9F7C-1CDD29A30A25}" presName="sibTrans" presStyleCnt="0"/>
      <dgm:spPr/>
    </dgm:pt>
    <dgm:pt modelId="{25A07AE1-1C7C-4CA2-9F16-5737506D7D75}" type="pres">
      <dgm:prSet presAssocID="{488D602A-A6F6-418D-B96A-C43B95EF43ED}" presName="compNode" presStyleCnt="0"/>
      <dgm:spPr/>
    </dgm:pt>
    <dgm:pt modelId="{997E379C-371F-4BC6-9190-33161C0B2125}" type="pres">
      <dgm:prSet presAssocID="{488D602A-A6F6-418D-B96A-C43B95EF43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"/>
        </a:ext>
      </dgm:extLst>
    </dgm:pt>
    <dgm:pt modelId="{CBBCEF3E-A44A-4A0B-944F-DE15626CD71F}" type="pres">
      <dgm:prSet presAssocID="{488D602A-A6F6-418D-B96A-C43B95EF43ED}" presName="spaceRect" presStyleCnt="0"/>
      <dgm:spPr/>
    </dgm:pt>
    <dgm:pt modelId="{872EBD7D-571A-44D1-9A24-45C8EB7FD1C9}" type="pres">
      <dgm:prSet presAssocID="{488D602A-A6F6-418D-B96A-C43B95EF43ED}" presName="textRect" presStyleLbl="revTx" presStyleIdx="1" presStyleCnt="3">
        <dgm:presLayoutVars>
          <dgm:chMax val="1"/>
          <dgm:chPref val="1"/>
        </dgm:presLayoutVars>
      </dgm:prSet>
      <dgm:spPr/>
    </dgm:pt>
    <dgm:pt modelId="{20405C02-78AE-4F2F-AA1F-150A4923DE60}" type="pres">
      <dgm:prSet presAssocID="{6EAEB344-EC53-43AC-8700-1904C8B3ABC0}" presName="sibTrans" presStyleCnt="0"/>
      <dgm:spPr/>
    </dgm:pt>
    <dgm:pt modelId="{521CBE4F-5C1F-4EF8-9C2B-9AB4268A0EB6}" type="pres">
      <dgm:prSet presAssocID="{2DC60239-40D9-49B0-9FE6-E83D88B7414C}" presName="compNode" presStyleCnt="0"/>
      <dgm:spPr/>
    </dgm:pt>
    <dgm:pt modelId="{25D7789F-5E85-425A-9A44-9F66B04B5E9A}" type="pres">
      <dgm:prSet presAssocID="{2DC60239-40D9-49B0-9FE6-E83D88B741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38D99BDF-D878-4C48-9867-DB7A244BA040}" type="pres">
      <dgm:prSet presAssocID="{2DC60239-40D9-49B0-9FE6-E83D88B7414C}" presName="spaceRect" presStyleCnt="0"/>
      <dgm:spPr/>
    </dgm:pt>
    <dgm:pt modelId="{FDAED375-C957-4670-8C70-8C18240E9E9C}" type="pres">
      <dgm:prSet presAssocID="{2DC60239-40D9-49B0-9FE6-E83D88B741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94A32E-BF08-4535-939C-793014F5B3C1}" type="presOf" srcId="{2DC60239-40D9-49B0-9FE6-E83D88B7414C}" destId="{FDAED375-C957-4670-8C70-8C18240E9E9C}" srcOrd="0" destOrd="0" presId="urn:microsoft.com/office/officeart/2018/2/layout/IconLabelList"/>
    <dgm:cxn modelId="{1F2A7064-04F1-49B5-A96C-F06137FF75A7}" type="presOf" srcId="{099ED9B1-4530-4CCB-854E-9B917D92EFAA}" destId="{8CE945E6-01BD-4E92-A2E9-C0F5CEDEFE9E}" srcOrd="0" destOrd="0" presId="urn:microsoft.com/office/officeart/2018/2/layout/IconLabelList"/>
    <dgm:cxn modelId="{42830C74-F7F5-4693-9080-5F96F6DD823D}" type="presOf" srcId="{488D602A-A6F6-418D-B96A-C43B95EF43ED}" destId="{872EBD7D-571A-44D1-9A24-45C8EB7FD1C9}" srcOrd="0" destOrd="0" presId="urn:microsoft.com/office/officeart/2018/2/layout/IconLabelList"/>
    <dgm:cxn modelId="{BCE9BA7A-DAEC-41F0-93B7-0151CB2BA256}" type="presOf" srcId="{2FC3A808-ECF6-4797-B2EC-6F31D3ADDA90}" destId="{6A2C58E6-B283-4323-922E-A00C09ED25A2}" srcOrd="0" destOrd="0" presId="urn:microsoft.com/office/officeart/2018/2/layout/IconLabelList"/>
    <dgm:cxn modelId="{46AFE37F-D51F-4730-82EC-602A1D3A0615}" srcId="{099ED9B1-4530-4CCB-854E-9B917D92EFAA}" destId="{488D602A-A6F6-418D-B96A-C43B95EF43ED}" srcOrd="1" destOrd="0" parTransId="{0148C7DF-A4B6-4E4D-848D-FA1F2BC72772}" sibTransId="{6EAEB344-EC53-43AC-8700-1904C8B3ABC0}"/>
    <dgm:cxn modelId="{DF31E3B7-D291-4E3D-89E3-75E651BFFFDB}" srcId="{099ED9B1-4530-4CCB-854E-9B917D92EFAA}" destId="{2DC60239-40D9-49B0-9FE6-E83D88B7414C}" srcOrd="2" destOrd="0" parTransId="{16433E16-1E4E-493F-AA00-E342A0F4DC19}" sibTransId="{0039CB5B-8337-4AE5-8B5C-84F33B6506CF}"/>
    <dgm:cxn modelId="{4A1BF0DA-632D-4050-BD20-15D13D954020}" srcId="{099ED9B1-4530-4CCB-854E-9B917D92EFAA}" destId="{2FC3A808-ECF6-4797-B2EC-6F31D3ADDA90}" srcOrd="0" destOrd="0" parTransId="{3CDEBD38-08BF-4477-8124-72EE27FFB4A1}" sibTransId="{B6970CE9-7327-4DD1-9F7C-1CDD29A30A25}"/>
    <dgm:cxn modelId="{4E03AD5F-005D-4880-8A66-8F66D581331F}" type="presParOf" srcId="{8CE945E6-01BD-4E92-A2E9-C0F5CEDEFE9E}" destId="{A3E6073C-E3EF-41A3-B3DC-AA32542DE680}" srcOrd="0" destOrd="0" presId="urn:microsoft.com/office/officeart/2018/2/layout/IconLabelList"/>
    <dgm:cxn modelId="{A1F51BBD-A52F-4BBD-A2E8-A12269CBDD66}" type="presParOf" srcId="{A3E6073C-E3EF-41A3-B3DC-AA32542DE680}" destId="{C963497C-E222-4ED2-AF8B-A6E149EB73E1}" srcOrd="0" destOrd="0" presId="urn:microsoft.com/office/officeart/2018/2/layout/IconLabelList"/>
    <dgm:cxn modelId="{BD873C5D-7E98-4AAA-8545-7D21C4FEEA44}" type="presParOf" srcId="{A3E6073C-E3EF-41A3-B3DC-AA32542DE680}" destId="{84F2727B-98DE-4AE8-9E58-EF5CB7E44D7A}" srcOrd="1" destOrd="0" presId="urn:microsoft.com/office/officeart/2018/2/layout/IconLabelList"/>
    <dgm:cxn modelId="{73035C68-41DB-4E20-9E68-E84C0604D695}" type="presParOf" srcId="{A3E6073C-E3EF-41A3-B3DC-AA32542DE680}" destId="{6A2C58E6-B283-4323-922E-A00C09ED25A2}" srcOrd="2" destOrd="0" presId="urn:microsoft.com/office/officeart/2018/2/layout/IconLabelList"/>
    <dgm:cxn modelId="{02091D0D-EB53-47A4-9AF0-953E85F4E423}" type="presParOf" srcId="{8CE945E6-01BD-4E92-A2E9-C0F5CEDEFE9E}" destId="{9FF81BDA-BD2F-4C19-A3DA-92B7E3004BA5}" srcOrd="1" destOrd="0" presId="urn:microsoft.com/office/officeart/2018/2/layout/IconLabelList"/>
    <dgm:cxn modelId="{73ADF40D-A524-4D4A-81D4-E948D8D8FCCC}" type="presParOf" srcId="{8CE945E6-01BD-4E92-A2E9-C0F5CEDEFE9E}" destId="{25A07AE1-1C7C-4CA2-9F16-5737506D7D75}" srcOrd="2" destOrd="0" presId="urn:microsoft.com/office/officeart/2018/2/layout/IconLabelList"/>
    <dgm:cxn modelId="{D2CC0F9E-6FB0-4129-93C6-C3E33DDDF475}" type="presParOf" srcId="{25A07AE1-1C7C-4CA2-9F16-5737506D7D75}" destId="{997E379C-371F-4BC6-9190-33161C0B2125}" srcOrd="0" destOrd="0" presId="urn:microsoft.com/office/officeart/2018/2/layout/IconLabelList"/>
    <dgm:cxn modelId="{E038BD94-C436-4FFD-8A23-3101859CA76D}" type="presParOf" srcId="{25A07AE1-1C7C-4CA2-9F16-5737506D7D75}" destId="{CBBCEF3E-A44A-4A0B-944F-DE15626CD71F}" srcOrd="1" destOrd="0" presId="urn:microsoft.com/office/officeart/2018/2/layout/IconLabelList"/>
    <dgm:cxn modelId="{F9F8AB45-4085-4939-A2B7-7479F9A7BD37}" type="presParOf" srcId="{25A07AE1-1C7C-4CA2-9F16-5737506D7D75}" destId="{872EBD7D-571A-44D1-9A24-45C8EB7FD1C9}" srcOrd="2" destOrd="0" presId="urn:microsoft.com/office/officeart/2018/2/layout/IconLabelList"/>
    <dgm:cxn modelId="{4992F272-B662-4892-A91D-A3791C402C94}" type="presParOf" srcId="{8CE945E6-01BD-4E92-A2E9-C0F5CEDEFE9E}" destId="{20405C02-78AE-4F2F-AA1F-150A4923DE60}" srcOrd="3" destOrd="0" presId="urn:microsoft.com/office/officeart/2018/2/layout/IconLabelList"/>
    <dgm:cxn modelId="{ED3017A2-46B3-42A7-8C87-BDAB043785D0}" type="presParOf" srcId="{8CE945E6-01BD-4E92-A2E9-C0F5CEDEFE9E}" destId="{521CBE4F-5C1F-4EF8-9C2B-9AB4268A0EB6}" srcOrd="4" destOrd="0" presId="urn:microsoft.com/office/officeart/2018/2/layout/IconLabelList"/>
    <dgm:cxn modelId="{9D93C558-2EBD-434D-A55B-07F4778A46AF}" type="presParOf" srcId="{521CBE4F-5C1F-4EF8-9C2B-9AB4268A0EB6}" destId="{25D7789F-5E85-425A-9A44-9F66B04B5E9A}" srcOrd="0" destOrd="0" presId="urn:microsoft.com/office/officeart/2018/2/layout/IconLabelList"/>
    <dgm:cxn modelId="{02E364D7-7654-44C2-9DFC-B43C1BB0F603}" type="presParOf" srcId="{521CBE4F-5C1F-4EF8-9C2B-9AB4268A0EB6}" destId="{38D99BDF-D878-4C48-9867-DB7A244BA040}" srcOrd="1" destOrd="0" presId="urn:microsoft.com/office/officeart/2018/2/layout/IconLabelList"/>
    <dgm:cxn modelId="{C6724494-BF11-47F7-8C9C-52BCCED4310D}" type="presParOf" srcId="{521CBE4F-5C1F-4EF8-9C2B-9AB4268A0EB6}" destId="{FDAED375-C957-4670-8C70-8C18240E9E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8F5429-AFC2-41CA-92CC-A8997731C5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4F418E-15F3-4941-A56F-078BA611DC0D}">
      <dgm:prSet/>
      <dgm:spPr/>
      <dgm:t>
        <a:bodyPr/>
        <a:lstStyle/>
        <a:p>
          <a:r>
            <a:rPr lang="en-US" dirty="0"/>
            <a:t>Binary Classification </a:t>
          </a:r>
        </a:p>
      </dgm:t>
    </dgm:pt>
    <dgm:pt modelId="{E1F90589-4F20-4204-885B-EE9CB9E75884}" type="parTrans" cxnId="{FC481D3C-7308-4E06-A9AD-103AFD3584B4}">
      <dgm:prSet/>
      <dgm:spPr/>
      <dgm:t>
        <a:bodyPr/>
        <a:lstStyle/>
        <a:p>
          <a:endParaRPr lang="en-US"/>
        </a:p>
      </dgm:t>
    </dgm:pt>
    <dgm:pt modelId="{62C7C92C-A97C-46EF-8BF8-049734D6252D}" type="sibTrans" cxnId="{FC481D3C-7308-4E06-A9AD-103AFD3584B4}">
      <dgm:prSet/>
      <dgm:spPr/>
      <dgm:t>
        <a:bodyPr/>
        <a:lstStyle/>
        <a:p>
          <a:endParaRPr lang="en-US"/>
        </a:p>
      </dgm:t>
    </dgm:pt>
    <dgm:pt modelId="{03A6C454-2ADB-4CED-AE32-E1F030AFBBFD}">
      <dgm:prSet/>
      <dgm:spPr/>
      <dgm:t>
        <a:bodyPr/>
        <a:lstStyle/>
        <a:p>
          <a:r>
            <a:rPr lang="en-US" dirty="0"/>
            <a:t>All three models used</a:t>
          </a:r>
        </a:p>
      </dgm:t>
    </dgm:pt>
    <dgm:pt modelId="{51C1D813-29DA-409C-A5DC-98161068E9E4}" type="parTrans" cxnId="{6B5BFCED-563C-4487-BE80-FA719E2EC1FD}">
      <dgm:prSet/>
      <dgm:spPr/>
      <dgm:t>
        <a:bodyPr/>
        <a:lstStyle/>
        <a:p>
          <a:endParaRPr lang="en-US"/>
        </a:p>
      </dgm:t>
    </dgm:pt>
    <dgm:pt modelId="{D46F139A-B8B4-46C9-A412-54F424698818}" type="sibTrans" cxnId="{6B5BFCED-563C-4487-BE80-FA719E2EC1FD}">
      <dgm:prSet/>
      <dgm:spPr/>
      <dgm:t>
        <a:bodyPr/>
        <a:lstStyle/>
        <a:p>
          <a:endParaRPr lang="en-US"/>
        </a:p>
      </dgm:t>
    </dgm:pt>
    <dgm:pt modelId="{CB649F7A-3A94-4EFB-B68D-3365F526111D}">
      <dgm:prSet/>
      <dgm:spPr/>
      <dgm:t>
        <a:bodyPr/>
        <a:lstStyle/>
        <a:p>
          <a:r>
            <a:rPr lang="en-US" dirty="0"/>
            <a:t>Multi-Class Classification</a:t>
          </a:r>
        </a:p>
      </dgm:t>
    </dgm:pt>
    <dgm:pt modelId="{F6043F49-E962-41F7-B796-AF2A6E90D194}" type="parTrans" cxnId="{86CF1F15-2861-4211-A27C-0E795EE13F4D}">
      <dgm:prSet/>
      <dgm:spPr/>
      <dgm:t>
        <a:bodyPr/>
        <a:lstStyle/>
        <a:p>
          <a:endParaRPr lang="en-US"/>
        </a:p>
      </dgm:t>
    </dgm:pt>
    <dgm:pt modelId="{9B7C32D8-5554-41C1-902F-1FF974CDF3FD}" type="sibTrans" cxnId="{86CF1F15-2861-4211-A27C-0E795EE13F4D}">
      <dgm:prSet/>
      <dgm:spPr/>
      <dgm:t>
        <a:bodyPr/>
        <a:lstStyle/>
        <a:p>
          <a:endParaRPr lang="en-US"/>
        </a:p>
      </dgm:t>
    </dgm:pt>
    <dgm:pt modelId="{4C2CD2C3-A0D8-4932-AB12-F4117132DC7A}">
      <dgm:prSet/>
      <dgm:spPr/>
      <dgm:t>
        <a:bodyPr/>
        <a:lstStyle/>
        <a:p>
          <a:r>
            <a:rPr lang="en-US" dirty="0"/>
            <a:t>Random Forest &amp; Decision Tree</a:t>
          </a:r>
        </a:p>
      </dgm:t>
    </dgm:pt>
    <dgm:pt modelId="{5D0E11B0-D26B-4488-9032-E3918C93D0FC}" type="parTrans" cxnId="{1FB4556C-6E42-4B06-993E-E11008685108}">
      <dgm:prSet/>
      <dgm:spPr/>
      <dgm:t>
        <a:bodyPr/>
        <a:lstStyle/>
        <a:p>
          <a:endParaRPr lang="en-US"/>
        </a:p>
      </dgm:t>
    </dgm:pt>
    <dgm:pt modelId="{D40DF941-F8DF-44DB-A06A-875B62066D01}" type="sibTrans" cxnId="{1FB4556C-6E42-4B06-993E-E11008685108}">
      <dgm:prSet/>
      <dgm:spPr/>
      <dgm:t>
        <a:bodyPr/>
        <a:lstStyle/>
        <a:p>
          <a:endParaRPr lang="en-US"/>
        </a:p>
      </dgm:t>
    </dgm:pt>
    <dgm:pt modelId="{D4BB5378-77B3-496D-B2EE-3AEFC6D908AD}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01F4CF88-A23E-4ED9-9942-6E32C919075F}" type="parTrans" cxnId="{7146DBE0-34D8-4073-8A63-C8A09860D678}">
      <dgm:prSet/>
      <dgm:spPr/>
      <dgm:t>
        <a:bodyPr/>
        <a:lstStyle/>
        <a:p>
          <a:endParaRPr lang="en-US"/>
        </a:p>
      </dgm:t>
    </dgm:pt>
    <dgm:pt modelId="{D133BBA9-88B4-466F-AA44-FB4C67E2CB17}" type="sibTrans" cxnId="{7146DBE0-34D8-4073-8A63-C8A09860D678}">
      <dgm:prSet/>
      <dgm:spPr/>
      <dgm:t>
        <a:bodyPr/>
        <a:lstStyle/>
        <a:p>
          <a:endParaRPr lang="en-US"/>
        </a:p>
      </dgm:t>
    </dgm:pt>
    <dgm:pt modelId="{00BCA8DD-D97E-497B-A21E-E9D4DFFFC184}">
      <dgm:prSet/>
      <dgm:spPr/>
      <dgm:t>
        <a:bodyPr/>
        <a:lstStyle/>
        <a:p>
          <a:r>
            <a:rPr lang="en-US" dirty="0"/>
            <a:t>Boosting</a:t>
          </a:r>
        </a:p>
      </dgm:t>
    </dgm:pt>
    <dgm:pt modelId="{75FD6806-B0B9-4687-A378-1D4C4800D082}" type="parTrans" cxnId="{AA681DF0-57F9-4463-8964-117B99CBBA4D}">
      <dgm:prSet/>
      <dgm:spPr/>
      <dgm:t>
        <a:bodyPr/>
        <a:lstStyle/>
        <a:p>
          <a:endParaRPr lang="en-US"/>
        </a:p>
      </dgm:t>
    </dgm:pt>
    <dgm:pt modelId="{EAF749DB-2967-4B80-A7EC-DF212C78CBE3}" type="sibTrans" cxnId="{AA681DF0-57F9-4463-8964-117B99CBBA4D}">
      <dgm:prSet/>
      <dgm:spPr/>
      <dgm:t>
        <a:bodyPr/>
        <a:lstStyle/>
        <a:p>
          <a:endParaRPr lang="en-US"/>
        </a:p>
      </dgm:t>
    </dgm:pt>
    <dgm:pt modelId="{15740D49-D709-48F4-B591-42991B5C30DE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60295F7F-6F24-468C-983D-3B9FCC8257CA}" type="parTrans" cxnId="{1AD44554-E449-43B1-86F6-D4EBF2663B47}">
      <dgm:prSet/>
      <dgm:spPr/>
      <dgm:t>
        <a:bodyPr/>
        <a:lstStyle/>
        <a:p>
          <a:endParaRPr lang="en-US"/>
        </a:p>
      </dgm:t>
    </dgm:pt>
    <dgm:pt modelId="{6FAF7C22-3D80-4A20-9ADD-2F5B6423AD8A}" type="sibTrans" cxnId="{1AD44554-E449-43B1-86F6-D4EBF2663B47}">
      <dgm:prSet/>
      <dgm:spPr/>
      <dgm:t>
        <a:bodyPr/>
        <a:lstStyle/>
        <a:p>
          <a:endParaRPr lang="en-US"/>
        </a:p>
      </dgm:t>
    </dgm:pt>
    <dgm:pt modelId="{3DAA2ABE-1F30-46D8-8746-92A816901A39}" type="pres">
      <dgm:prSet presAssocID="{578F5429-AFC2-41CA-92CC-A8997731C536}" presName="root" presStyleCnt="0">
        <dgm:presLayoutVars>
          <dgm:dir/>
          <dgm:resizeHandles val="exact"/>
        </dgm:presLayoutVars>
      </dgm:prSet>
      <dgm:spPr/>
    </dgm:pt>
    <dgm:pt modelId="{543DEA8F-4DA4-4A73-B4B7-DFAA3A122F62}" type="pres">
      <dgm:prSet presAssocID="{7F4F418E-15F3-4941-A56F-078BA611DC0D}" presName="compNode" presStyleCnt="0"/>
      <dgm:spPr/>
    </dgm:pt>
    <dgm:pt modelId="{0EFB801C-FA4E-46CD-93DB-2BCB002F44E4}" type="pres">
      <dgm:prSet presAssocID="{7F4F418E-15F3-4941-A56F-078BA611DC0D}" presName="bgRect" presStyleLbl="bgShp" presStyleIdx="0" presStyleCnt="3"/>
      <dgm:spPr/>
    </dgm:pt>
    <dgm:pt modelId="{4F2D811D-2E06-4D7C-9496-5F959A0D542F}" type="pres">
      <dgm:prSet presAssocID="{7F4F418E-15F3-4941-A56F-078BA611DC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850BA64-6669-4A6D-A1C5-A8221B3FF7EB}" type="pres">
      <dgm:prSet presAssocID="{7F4F418E-15F3-4941-A56F-078BA611DC0D}" presName="spaceRect" presStyleCnt="0"/>
      <dgm:spPr/>
    </dgm:pt>
    <dgm:pt modelId="{4BB7664D-8FD4-4758-8E39-70C320951B7C}" type="pres">
      <dgm:prSet presAssocID="{7F4F418E-15F3-4941-A56F-078BA611DC0D}" presName="parTx" presStyleLbl="revTx" presStyleIdx="0" presStyleCnt="6">
        <dgm:presLayoutVars>
          <dgm:chMax val="0"/>
          <dgm:chPref val="0"/>
        </dgm:presLayoutVars>
      </dgm:prSet>
      <dgm:spPr/>
    </dgm:pt>
    <dgm:pt modelId="{AF5F2F09-D1B6-4030-8C02-9694B0DDEE74}" type="pres">
      <dgm:prSet presAssocID="{7F4F418E-15F3-4941-A56F-078BA611DC0D}" presName="desTx" presStyleLbl="revTx" presStyleIdx="1" presStyleCnt="6">
        <dgm:presLayoutVars/>
      </dgm:prSet>
      <dgm:spPr/>
    </dgm:pt>
    <dgm:pt modelId="{47176F8F-81D4-4DC3-9F59-A3F5636A6370}" type="pres">
      <dgm:prSet presAssocID="{62C7C92C-A97C-46EF-8BF8-049734D6252D}" presName="sibTrans" presStyleCnt="0"/>
      <dgm:spPr/>
    </dgm:pt>
    <dgm:pt modelId="{6EAA5826-B3DE-4E0A-A002-FCEBB7FA94C7}" type="pres">
      <dgm:prSet presAssocID="{CB649F7A-3A94-4EFB-B68D-3365F526111D}" presName="compNode" presStyleCnt="0"/>
      <dgm:spPr/>
    </dgm:pt>
    <dgm:pt modelId="{86DD71A8-FEDF-4051-AD2E-E46518678FCB}" type="pres">
      <dgm:prSet presAssocID="{CB649F7A-3A94-4EFB-B68D-3365F526111D}" presName="bgRect" presStyleLbl="bgShp" presStyleIdx="1" presStyleCnt="3"/>
      <dgm:spPr/>
    </dgm:pt>
    <dgm:pt modelId="{903B73B5-5F04-493F-9ECB-E30B64C367E4}" type="pres">
      <dgm:prSet presAssocID="{CB649F7A-3A94-4EFB-B68D-3365F52611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E790D2B-91E6-44A9-8CB1-AAEC060632B2}" type="pres">
      <dgm:prSet presAssocID="{CB649F7A-3A94-4EFB-B68D-3365F526111D}" presName="spaceRect" presStyleCnt="0"/>
      <dgm:spPr/>
    </dgm:pt>
    <dgm:pt modelId="{B6D95C1F-F226-462D-B51F-49CF41C5EADD}" type="pres">
      <dgm:prSet presAssocID="{CB649F7A-3A94-4EFB-B68D-3365F526111D}" presName="parTx" presStyleLbl="revTx" presStyleIdx="2" presStyleCnt="6">
        <dgm:presLayoutVars>
          <dgm:chMax val="0"/>
          <dgm:chPref val="0"/>
        </dgm:presLayoutVars>
      </dgm:prSet>
      <dgm:spPr/>
    </dgm:pt>
    <dgm:pt modelId="{AD236B3B-2AB5-4188-A4C0-A4C47B60707C}" type="pres">
      <dgm:prSet presAssocID="{CB649F7A-3A94-4EFB-B68D-3365F526111D}" presName="desTx" presStyleLbl="revTx" presStyleIdx="3" presStyleCnt="6">
        <dgm:presLayoutVars/>
      </dgm:prSet>
      <dgm:spPr/>
    </dgm:pt>
    <dgm:pt modelId="{31D204A6-32E5-4EFD-95D5-A4FF24AF92A0}" type="pres">
      <dgm:prSet presAssocID="{9B7C32D8-5554-41C1-902F-1FF974CDF3FD}" presName="sibTrans" presStyleCnt="0"/>
      <dgm:spPr/>
    </dgm:pt>
    <dgm:pt modelId="{82759E09-8A2B-471E-ADEE-B081E925C00F}" type="pres">
      <dgm:prSet presAssocID="{D4BB5378-77B3-496D-B2EE-3AEFC6D908AD}" presName="compNode" presStyleCnt="0"/>
      <dgm:spPr/>
    </dgm:pt>
    <dgm:pt modelId="{9B914515-0298-42D2-AA8F-C8333F872720}" type="pres">
      <dgm:prSet presAssocID="{D4BB5378-77B3-496D-B2EE-3AEFC6D908AD}" presName="bgRect" presStyleLbl="bgShp" presStyleIdx="2" presStyleCnt="3"/>
      <dgm:spPr/>
    </dgm:pt>
    <dgm:pt modelId="{A314CD21-DA38-4772-9A65-8EECBFFB438E}" type="pres">
      <dgm:prSet presAssocID="{D4BB5378-77B3-496D-B2EE-3AEFC6D908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033B64-2CFE-466B-AF88-C064456772A3}" type="pres">
      <dgm:prSet presAssocID="{D4BB5378-77B3-496D-B2EE-3AEFC6D908AD}" presName="spaceRect" presStyleCnt="0"/>
      <dgm:spPr/>
    </dgm:pt>
    <dgm:pt modelId="{0FA16009-B4FF-4986-9AF8-AF5D5C184382}" type="pres">
      <dgm:prSet presAssocID="{D4BB5378-77B3-496D-B2EE-3AEFC6D908AD}" presName="parTx" presStyleLbl="revTx" presStyleIdx="4" presStyleCnt="6">
        <dgm:presLayoutVars>
          <dgm:chMax val="0"/>
          <dgm:chPref val="0"/>
        </dgm:presLayoutVars>
      </dgm:prSet>
      <dgm:spPr/>
    </dgm:pt>
    <dgm:pt modelId="{70E2E649-E5E1-4120-A8E2-C2405DD973B3}" type="pres">
      <dgm:prSet presAssocID="{D4BB5378-77B3-496D-B2EE-3AEFC6D908AD}" presName="desTx" presStyleLbl="revTx" presStyleIdx="5" presStyleCnt="6">
        <dgm:presLayoutVars/>
      </dgm:prSet>
      <dgm:spPr/>
    </dgm:pt>
  </dgm:ptLst>
  <dgm:cxnLst>
    <dgm:cxn modelId="{86CF1F15-2861-4211-A27C-0E795EE13F4D}" srcId="{578F5429-AFC2-41CA-92CC-A8997731C536}" destId="{CB649F7A-3A94-4EFB-B68D-3365F526111D}" srcOrd="1" destOrd="0" parTransId="{F6043F49-E962-41F7-B796-AF2A6E90D194}" sibTransId="{9B7C32D8-5554-41C1-902F-1FF974CDF3FD}"/>
    <dgm:cxn modelId="{C2AE4C1D-BD31-4665-BDF4-E9FB77C0FADF}" type="presOf" srcId="{7F4F418E-15F3-4941-A56F-078BA611DC0D}" destId="{4BB7664D-8FD4-4758-8E39-70C320951B7C}" srcOrd="0" destOrd="0" presId="urn:microsoft.com/office/officeart/2018/2/layout/IconVerticalSolidList"/>
    <dgm:cxn modelId="{870DEB30-2B14-41A4-BF62-BA0739EEAF1B}" type="presOf" srcId="{578F5429-AFC2-41CA-92CC-A8997731C536}" destId="{3DAA2ABE-1F30-46D8-8746-92A816901A39}" srcOrd="0" destOrd="0" presId="urn:microsoft.com/office/officeart/2018/2/layout/IconVerticalSolidList"/>
    <dgm:cxn modelId="{FC481D3C-7308-4E06-A9AD-103AFD3584B4}" srcId="{578F5429-AFC2-41CA-92CC-A8997731C536}" destId="{7F4F418E-15F3-4941-A56F-078BA611DC0D}" srcOrd="0" destOrd="0" parTransId="{E1F90589-4F20-4204-885B-EE9CB9E75884}" sibTransId="{62C7C92C-A97C-46EF-8BF8-049734D6252D}"/>
    <dgm:cxn modelId="{BCB6EF47-8940-4432-B77E-1AA538235E15}" type="presOf" srcId="{03A6C454-2ADB-4CED-AE32-E1F030AFBBFD}" destId="{AF5F2F09-D1B6-4030-8C02-9694B0DDEE74}" srcOrd="0" destOrd="0" presId="urn:microsoft.com/office/officeart/2018/2/layout/IconVerticalSolidList"/>
    <dgm:cxn modelId="{1FB4556C-6E42-4B06-993E-E11008685108}" srcId="{CB649F7A-3A94-4EFB-B68D-3365F526111D}" destId="{4C2CD2C3-A0D8-4932-AB12-F4117132DC7A}" srcOrd="0" destOrd="0" parTransId="{5D0E11B0-D26B-4488-9032-E3918C93D0FC}" sibTransId="{D40DF941-F8DF-44DB-A06A-875B62066D01}"/>
    <dgm:cxn modelId="{1AD44554-E449-43B1-86F6-D4EBF2663B47}" srcId="{D4BB5378-77B3-496D-B2EE-3AEFC6D908AD}" destId="{15740D49-D709-48F4-B591-42991B5C30DE}" srcOrd="1" destOrd="0" parTransId="{60295F7F-6F24-468C-983D-3B9FCC8257CA}" sibTransId="{6FAF7C22-3D80-4A20-9ADD-2F5B6423AD8A}"/>
    <dgm:cxn modelId="{C7684855-B286-43B4-9917-CB2274693781}" type="presOf" srcId="{CB649F7A-3A94-4EFB-B68D-3365F526111D}" destId="{B6D95C1F-F226-462D-B51F-49CF41C5EADD}" srcOrd="0" destOrd="0" presId="urn:microsoft.com/office/officeart/2018/2/layout/IconVerticalSolidList"/>
    <dgm:cxn modelId="{466C15BC-5A51-4208-9111-7BE6D9D3096B}" type="presOf" srcId="{15740D49-D709-48F4-B591-42991B5C30DE}" destId="{70E2E649-E5E1-4120-A8E2-C2405DD973B3}" srcOrd="0" destOrd="1" presId="urn:microsoft.com/office/officeart/2018/2/layout/IconVerticalSolidList"/>
    <dgm:cxn modelId="{9D48C6D0-E064-49CA-813B-E4C8EB20206C}" type="presOf" srcId="{D4BB5378-77B3-496D-B2EE-3AEFC6D908AD}" destId="{0FA16009-B4FF-4986-9AF8-AF5D5C184382}" srcOrd="0" destOrd="0" presId="urn:microsoft.com/office/officeart/2018/2/layout/IconVerticalSolidList"/>
    <dgm:cxn modelId="{0E3393D2-C493-4447-878E-F6FE7D564B1A}" type="presOf" srcId="{00BCA8DD-D97E-497B-A21E-E9D4DFFFC184}" destId="{70E2E649-E5E1-4120-A8E2-C2405DD973B3}" srcOrd="0" destOrd="0" presId="urn:microsoft.com/office/officeart/2018/2/layout/IconVerticalSolidList"/>
    <dgm:cxn modelId="{7146DBE0-34D8-4073-8A63-C8A09860D678}" srcId="{578F5429-AFC2-41CA-92CC-A8997731C536}" destId="{D4BB5378-77B3-496D-B2EE-3AEFC6D908AD}" srcOrd="2" destOrd="0" parTransId="{01F4CF88-A23E-4ED9-9942-6E32C919075F}" sibTransId="{D133BBA9-88B4-466F-AA44-FB4C67E2CB17}"/>
    <dgm:cxn modelId="{807426E5-FD42-4B5B-90BF-08F62243699D}" type="presOf" srcId="{4C2CD2C3-A0D8-4932-AB12-F4117132DC7A}" destId="{AD236B3B-2AB5-4188-A4C0-A4C47B60707C}" srcOrd="0" destOrd="0" presId="urn:microsoft.com/office/officeart/2018/2/layout/IconVerticalSolidList"/>
    <dgm:cxn modelId="{6B5BFCED-563C-4487-BE80-FA719E2EC1FD}" srcId="{7F4F418E-15F3-4941-A56F-078BA611DC0D}" destId="{03A6C454-2ADB-4CED-AE32-E1F030AFBBFD}" srcOrd="0" destOrd="0" parTransId="{51C1D813-29DA-409C-A5DC-98161068E9E4}" sibTransId="{D46F139A-B8B4-46C9-A412-54F424698818}"/>
    <dgm:cxn modelId="{AA681DF0-57F9-4463-8964-117B99CBBA4D}" srcId="{D4BB5378-77B3-496D-B2EE-3AEFC6D908AD}" destId="{00BCA8DD-D97E-497B-A21E-E9D4DFFFC184}" srcOrd="0" destOrd="0" parTransId="{75FD6806-B0B9-4687-A378-1D4C4800D082}" sibTransId="{EAF749DB-2967-4B80-A7EC-DF212C78CBE3}"/>
    <dgm:cxn modelId="{9CAFB84E-F88E-4341-B373-FD537C0BD1A3}" type="presParOf" srcId="{3DAA2ABE-1F30-46D8-8746-92A816901A39}" destId="{543DEA8F-4DA4-4A73-B4B7-DFAA3A122F62}" srcOrd="0" destOrd="0" presId="urn:microsoft.com/office/officeart/2018/2/layout/IconVerticalSolidList"/>
    <dgm:cxn modelId="{F2303B38-9501-454D-AB85-28AB9B5B9F7C}" type="presParOf" srcId="{543DEA8F-4DA4-4A73-B4B7-DFAA3A122F62}" destId="{0EFB801C-FA4E-46CD-93DB-2BCB002F44E4}" srcOrd="0" destOrd="0" presId="urn:microsoft.com/office/officeart/2018/2/layout/IconVerticalSolidList"/>
    <dgm:cxn modelId="{4ADB51F1-86AA-46C6-834A-D312EA1F0557}" type="presParOf" srcId="{543DEA8F-4DA4-4A73-B4B7-DFAA3A122F62}" destId="{4F2D811D-2E06-4D7C-9496-5F959A0D542F}" srcOrd="1" destOrd="0" presId="urn:microsoft.com/office/officeart/2018/2/layout/IconVerticalSolidList"/>
    <dgm:cxn modelId="{6344D70D-3896-4E9D-B641-C76267E18AA6}" type="presParOf" srcId="{543DEA8F-4DA4-4A73-B4B7-DFAA3A122F62}" destId="{9850BA64-6669-4A6D-A1C5-A8221B3FF7EB}" srcOrd="2" destOrd="0" presId="urn:microsoft.com/office/officeart/2018/2/layout/IconVerticalSolidList"/>
    <dgm:cxn modelId="{C97EA3BA-8381-4079-8623-69DC398C056B}" type="presParOf" srcId="{543DEA8F-4DA4-4A73-B4B7-DFAA3A122F62}" destId="{4BB7664D-8FD4-4758-8E39-70C320951B7C}" srcOrd="3" destOrd="0" presId="urn:microsoft.com/office/officeart/2018/2/layout/IconVerticalSolidList"/>
    <dgm:cxn modelId="{A9AC382E-3090-4337-8106-BB201227FFAA}" type="presParOf" srcId="{543DEA8F-4DA4-4A73-B4B7-DFAA3A122F62}" destId="{AF5F2F09-D1B6-4030-8C02-9694B0DDEE74}" srcOrd="4" destOrd="0" presId="urn:microsoft.com/office/officeart/2018/2/layout/IconVerticalSolidList"/>
    <dgm:cxn modelId="{D09C0200-A79A-40AD-A32D-B7D644295356}" type="presParOf" srcId="{3DAA2ABE-1F30-46D8-8746-92A816901A39}" destId="{47176F8F-81D4-4DC3-9F59-A3F5636A6370}" srcOrd="1" destOrd="0" presId="urn:microsoft.com/office/officeart/2018/2/layout/IconVerticalSolidList"/>
    <dgm:cxn modelId="{0C6ABDB3-75D0-4DA3-9B09-E26114CC0976}" type="presParOf" srcId="{3DAA2ABE-1F30-46D8-8746-92A816901A39}" destId="{6EAA5826-B3DE-4E0A-A002-FCEBB7FA94C7}" srcOrd="2" destOrd="0" presId="urn:microsoft.com/office/officeart/2018/2/layout/IconVerticalSolidList"/>
    <dgm:cxn modelId="{FB52087A-7068-4869-AF94-A0DB0EB8828C}" type="presParOf" srcId="{6EAA5826-B3DE-4E0A-A002-FCEBB7FA94C7}" destId="{86DD71A8-FEDF-4051-AD2E-E46518678FCB}" srcOrd="0" destOrd="0" presId="urn:microsoft.com/office/officeart/2018/2/layout/IconVerticalSolidList"/>
    <dgm:cxn modelId="{CD2D0CC6-5B8E-4461-8BEF-296CC92A3C31}" type="presParOf" srcId="{6EAA5826-B3DE-4E0A-A002-FCEBB7FA94C7}" destId="{903B73B5-5F04-493F-9ECB-E30B64C367E4}" srcOrd="1" destOrd="0" presId="urn:microsoft.com/office/officeart/2018/2/layout/IconVerticalSolidList"/>
    <dgm:cxn modelId="{EF040371-D024-43CD-A9A1-2E854270B9D2}" type="presParOf" srcId="{6EAA5826-B3DE-4E0A-A002-FCEBB7FA94C7}" destId="{0E790D2B-91E6-44A9-8CB1-AAEC060632B2}" srcOrd="2" destOrd="0" presId="urn:microsoft.com/office/officeart/2018/2/layout/IconVerticalSolidList"/>
    <dgm:cxn modelId="{0C4CF843-1815-429C-821A-B73BDBC1B95F}" type="presParOf" srcId="{6EAA5826-B3DE-4E0A-A002-FCEBB7FA94C7}" destId="{B6D95C1F-F226-462D-B51F-49CF41C5EADD}" srcOrd="3" destOrd="0" presId="urn:microsoft.com/office/officeart/2018/2/layout/IconVerticalSolidList"/>
    <dgm:cxn modelId="{E19855BC-3820-49F0-83D2-A10710E81A3E}" type="presParOf" srcId="{6EAA5826-B3DE-4E0A-A002-FCEBB7FA94C7}" destId="{AD236B3B-2AB5-4188-A4C0-A4C47B60707C}" srcOrd="4" destOrd="0" presId="urn:microsoft.com/office/officeart/2018/2/layout/IconVerticalSolidList"/>
    <dgm:cxn modelId="{E7DFE8AD-345D-4D34-A6C2-2B45F1115B38}" type="presParOf" srcId="{3DAA2ABE-1F30-46D8-8746-92A816901A39}" destId="{31D204A6-32E5-4EFD-95D5-A4FF24AF92A0}" srcOrd="3" destOrd="0" presId="urn:microsoft.com/office/officeart/2018/2/layout/IconVerticalSolidList"/>
    <dgm:cxn modelId="{7AF19361-8536-4C02-96CF-73FE37839068}" type="presParOf" srcId="{3DAA2ABE-1F30-46D8-8746-92A816901A39}" destId="{82759E09-8A2B-471E-ADEE-B081E925C00F}" srcOrd="4" destOrd="0" presId="urn:microsoft.com/office/officeart/2018/2/layout/IconVerticalSolidList"/>
    <dgm:cxn modelId="{E2DE6103-2F2F-45EE-8F0B-79284CEABD31}" type="presParOf" srcId="{82759E09-8A2B-471E-ADEE-B081E925C00F}" destId="{9B914515-0298-42D2-AA8F-C8333F872720}" srcOrd="0" destOrd="0" presId="urn:microsoft.com/office/officeart/2018/2/layout/IconVerticalSolidList"/>
    <dgm:cxn modelId="{75563F6B-4AEF-4F74-857B-6F07627238A2}" type="presParOf" srcId="{82759E09-8A2B-471E-ADEE-B081E925C00F}" destId="{A314CD21-DA38-4772-9A65-8EECBFFB438E}" srcOrd="1" destOrd="0" presId="urn:microsoft.com/office/officeart/2018/2/layout/IconVerticalSolidList"/>
    <dgm:cxn modelId="{A4175C0D-7712-4EAB-8B90-81A9DFA09E79}" type="presParOf" srcId="{82759E09-8A2B-471E-ADEE-B081E925C00F}" destId="{63033B64-2CFE-466B-AF88-C064456772A3}" srcOrd="2" destOrd="0" presId="urn:microsoft.com/office/officeart/2018/2/layout/IconVerticalSolidList"/>
    <dgm:cxn modelId="{36A4FED9-2DC0-46DE-8B70-2C678ED44363}" type="presParOf" srcId="{82759E09-8A2B-471E-ADEE-B081E925C00F}" destId="{0FA16009-B4FF-4986-9AF8-AF5D5C184382}" srcOrd="3" destOrd="0" presId="urn:microsoft.com/office/officeart/2018/2/layout/IconVerticalSolidList"/>
    <dgm:cxn modelId="{A3BB88C7-C6F3-497A-8CE3-681BD68306BB}" type="presParOf" srcId="{82759E09-8A2B-471E-ADEE-B081E925C00F}" destId="{70E2E649-E5E1-4120-A8E2-C2405DD973B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A97E2-A132-4866-9292-173CA700734F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3294C-10F7-4220-B7D4-308F110BB79A}">
      <dsp:nvSpPr>
        <dsp:cNvPr id="0" name=""/>
        <dsp:cNvSpPr/>
      </dsp:nvSpPr>
      <dsp:spPr>
        <a:xfrm>
          <a:off x="0" y="0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Goal – Determine what factors determine drug use in youth</a:t>
          </a:r>
        </a:p>
      </dsp:txBody>
      <dsp:txXfrm>
        <a:off x="0" y="0"/>
        <a:ext cx="6301601" cy="1469702"/>
      </dsp:txXfrm>
    </dsp:sp>
    <dsp:sp modelId="{BEE8E6EE-320F-4CCE-AB6F-41BFDBCB0771}">
      <dsp:nvSpPr>
        <dsp:cNvPr id="0" name=""/>
        <dsp:cNvSpPr/>
      </dsp:nvSpPr>
      <dsp:spPr>
        <a:xfrm>
          <a:off x="0" y="1469702"/>
          <a:ext cx="6301601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646CE-FCC1-4950-8404-39284C50A5C4}">
      <dsp:nvSpPr>
        <dsp:cNvPr id="0" name=""/>
        <dsp:cNvSpPr/>
      </dsp:nvSpPr>
      <dsp:spPr>
        <a:xfrm>
          <a:off x="0" y="1469702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– Survey From National Survey on Drug Use and Health</a:t>
          </a:r>
        </a:p>
      </dsp:txBody>
      <dsp:txXfrm>
        <a:off x="0" y="1469702"/>
        <a:ext cx="6301601" cy="1469702"/>
      </dsp:txXfrm>
    </dsp:sp>
    <dsp:sp modelId="{0547E4A5-A0E5-45CC-BAE2-636CEF2367C6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F0E7-574F-458E-9DAB-63C529CB6158}">
      <dsp:nvSpPr>
        <dsp:cNvPr id="0" name=""/>
        <dsp:cNvSpPr/>
      </dsp:nvSpPr>
      <dsp:spPr>
        <a:xfrm>
          <a:off x="0" y="2939404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Features – Demographic, Family, School, Behavioral</a:t>
          </a:r>
        </a:p>
      </dsp:txBody>
      <dsp:txXfrm>
        <a:off x="0" y="2939404"/>
        <a:ext cx="6301601" cy="1469702"/>
      </dsp:txXfrm>
    </dsp:sp>
    <dsp:sp modelId="{3081DD34-904B-43B2-AC65-F34FC425D32C}">
      <dsp:nvSpPr>
        <dsp:cNvPr id="0" name=""/>
        <dsp:cNvSpPr/>
      </dsp:nvSpPr>
      <dsp:spPr>
        <a:xfrm>
          <a:off x="0" y="4409106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B3EF0-35B0-478B-8C39-62DDC08F1FA2}">
      <dsp:nvSpPr>
        <dsp:cNvPr id="0" name=""/>
        <dsp:cNvSpPr/>
      </dsp:nvSpPr>
      <dsp:spPr>
        <a:xfrm>
          <a:off x="0" y="4409106"/>
          <a:ext cx="63016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Models &amp; Methods – Decision Trees, Random Forest, Boosting</a:t>
          </a:r>
        </a:p>
      </dsp:txBody>
      <dsp:txXfrm>
        <a:off x="0" y="4409106"/>
        <a:ext cx="6301601" cy="1469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3497C-E222-4ED2-AF8B-A6E149EB73E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C58E6-B283-4323-922E-A00C09ED25A2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 the person ever used alcohol?</a:t>
          </a:r>
        </a:p>
      </dsp:txBody>
      <dsp:txXfrm>
        <a:off x="59990" y="2654049"/>
        <a:ext cx="3226223" cy="720000"/>
      </dsp:txXfrm>
    </dsp:sp>
    <dsp:sp modelId="{997E379C-371F-4BC6-9190-33161C0B2125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EBD7D-571A-44D1-9A24-45C8EB7FD1C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the frequency of their alcohol use? (None, Light, Moderate, Heavy)</a:t>
          </a:r>
        </a:p>
      </dsp:txBody>
      <dsp:txXfrm>
        <a:off x="3850802" y="2654049"/>
        <a:ext cx="3226223" cy="720000"/>
      </dsp:txXfrm>
    </dsp:sp>
    <dsp:sp modelId="{25D7789F-5E85-425A-9A44-9F66B04B5E9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ED375-C957-4670-8C70-8C18240E9E9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often specifically do they use alcohol?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B801C-FA4E-46CD-93DB-2BCB002F44E4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D811D-2E06-4D7C-9496-5F959A0D542F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7664D-8FD4-4758-8E39-70C320951B7C}">
      <dsp:nvSpPr>
        <dsp:cNvPr id="0" name=""/>
        <dsp:cNvSpPr/>
      </dsp:nvSpPr>
      <dsp:spPr>
        <a:xfrm>
          <a:off x="1939533" y="717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Binary Classification </a:t>
          </a:r>
        </a:p>
      </dsp:txBody>
      <dsp:txXfrm>
        <a:off x="1939533" y="717"/>
        <a:ext cx="2835720" cy="1679249"/>
      </dsp:txXfrm>
    </dsp:sp>
    <dsp:sp modelId="{AF5F2F09-D1B6-4030-8C02-9694B0DDEE74}">
      <dsp:nvSpPr>
        <dsp:cNvPr id="0" name=""/>
        <dsp:cNvSpPr/>
      </dsp:nvSpPr>
      <dsp:spPr>
        <a:xfrm>
          <a:off x="4775253" y="717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 three models used</a:t>
          </a:r>
        </a:p>
      </dsp:txBody>
      <dsp:txXfrm>
        <a:off x="4775253" y="717"/>
        <a:ext cx="1526347" cy="1679249"/>
      </dsp:txXfrm>
    </dsp:sp>
    <dsp:sp modelId="{86DD71A8-FEDF-4051-AD2E-E46518678FCB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B73B5-5F04-493F-9ECB-E30B64C367E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95C1F-F226-462D-B51F-49CF41C5EADD}">
      <dsp:nvSpPr>
        <dsp:cNvPr id="0" name=""/>
        <dsp:cNvSpPr/>
      </dsp:nvSpPr>
      <dsp:spPr>
        <a:xfrm>
          <a:off x="1939533" y="2099779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Multi-Class Classification</a:t>
          </a:r>
        </a:p>
      </dsp:txBody>
      <dsp:txXfrm>
        <a:off x="1939533" y="2099779"/>
        <a:ext cx="2835720" cy="1679249"/>
      </dsp:txXfrm>
    </dsp:sp>
    <dsp:sp modelId="{AD236B3B-2AB5-4188-A4C0-A4C47B60707C}">
      <dsp:nvSpPr>
        <dsp:cNvPr id="0" name=""/>
        <dsp:cNvSpPr/>
      </dsp:nvSpPr>
      <dsp:spPr>
        <a:xfrm>
          <a:off x="4775253" y="2099779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&amp; Decision Tree</a:t>
          </a:r>
        </a:p>
      </dsp:txBody>
      <dsp:txXfrm>
        <a:off x="4775253" y="2099779"/>
        <a:ext cx="1526347" cy="1679249"/>
      </dsp:txXfrm>
    </dsp:sp>
    <dsp:sp modelId="{9B914515-0298-42D2-AA8F-C8333F872720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4CD21-DA38-4772-9A65-8EECBFFB438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16009-B4FF-4986-9AF8-AF5D5C184382}">
      <dsp:nvSpPr>
        <dsp:cNvPr id="0" name=""/>
        <dsp:cNvSpPr/>
      </dsp:nvSpPr>
      <dsp:spPr>
        <a:xfrm>
          <a:off x="1939533" y="4198841"/>
          <a:ext cx="2835720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Regression</a:t>
          </a:r>
        </a:p>
      </dsp:txBody>
      <dsp:txXfrm>
        <a:off x="1939533" y="4198841"/>
        <a:ext cx="2835720" cy="1679249"/>
      </dsp:txXfrm>
    </dsp:sp>
    <dsp:sp modelId="{70E2E649-E5E1-4120-A8E2-C2405DD973B3}">
      <dsp:nvSpPr>
        <dsp:cNvPr id="0" name=""/>
        <dsp:cNvSpPr/>
      </dsp:nvSpPr>
      <dsp:spPr>
        <a:xfrm>
          <a:off x="4775253" y="4198841"/>
          <a:ext cx="152634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Boosting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</a:t>
          </a:r>
        </a:p>
      </dsp:txBody>
      <dsp:txXfrm>
        <a:off x="4775253" y="4198841"/>
        <a:ext cx="152634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Youth Drug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Report on Factors that Effect Drug Use Amongst the Youth</a:t>
            </a:r>
          </a:p>
          <a:p>
            <a:r>
              <a:rPr lang="en-US" dirty="0">
                <a:solidFill>
                  <a:schemeClr val="bg1"/>
                </a:solidFill>
              </a:rPr>
              <a:t>Statistical Machine Learning II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C76CF-D06A-3C3E-F411-9F337D9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Methodology cont.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59FF5-F544-607E-AE91-E998806B5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76784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32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22D1D-C700-DCD2-8548-1DC30A8A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  <a:br>
              <a:rPr lang="en-US" sz="3200"/>
            </a:br>
            <a:r>
              <a:rPr lang="en-US" sz="3200"/>
              <a:t>Binary Classification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7FE219-B81E-A59C-3ED7-C0D3BF2D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/>
              <a:t>Random Forest: 50.3% balanced accuracy misleading </a:t>
            </a:r>
            <a:r>
              <a:rPr lang="en-US" sz="1500" dirty="0" err="1"/>
              <a:t>highaccuracy</a:t>
            </a:r>
            <a:r>
              <a:rPr lang="en-US" sz="1500" dirty="0"/>
              <a:t> (92.3%)</a:t>
            </a:r>
          </a:p>
          <a:p>
            <a:r>
              <a:rPr lang="en-US" sz="1500" dirty="0"/>
              <a:t>Decision Tree: 50.9% balanced accuracy, misleading high accuracy (91.6%)</a:t>
            </a:r>
          </a:p>
          <a:p>
            <a:r>
              <a:rPr lang="en-US" sz="1500" dirty="0"/>
              <a:t>Gradient Boosting: 50% balanced accuracy, misleading high accuracy (92.9%)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7AF383-EB3C-2A9A-7DE3-DC0DA45CE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01892"/>
              </p:ext>
            </p:extLst>
          </p:nvPr>
        </p:nvGraphicFramePr>
        <p:xfrm>
          <a:off x="745641" y="2734056"/>
          <a:ext cx="10789112" cy="34838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37461">
                  <a:extLst>
                    <a:ext uri="{9D8B030D-6E8A-4147-A177-3AD203B41FA5}">
                      <a16:colId xmlns:a16="http://schemas.microsoft.com/office/drawing/2014/main" val="210442066"/>
                    </a:ext>
                  </a:extLst>
                </a:gridCol>
                <a:gridCol w="1815822">
                  <a:extLst>
                    <a:ext uri="{9D8B030D-6E8A-4147-A177-3AD203B41FA5}">
                      <a16:colId xmlns:a16="http://schemas.microsoft.com/office/drawing/2014/main" val="3778610406"/>
                    </a:ext>
                  </a:extLst>
                </a:gridCol>
                <a:gridCol w="1833269">
                  <a:extLst>
                    <a:ext uri="{9D8B030D-6E8A-4147-A177-3AD203B41FA5}">
                      <a16:colId xmlns:a16="http://schemas.microsoft.com/office/drawing/2014/main" val="4054396692"/>
                    </a:ext>
                  </a:extLst>
                </a:gridCol>
                <a:gridCol w="1826726">
                  <a:extLst>
                    <a:ext uri="{9D8B030D-6E8A-4147-A177-3AD203B41FA5}">
                      <a16:colId xmlns:a16="http://schemas.microsoft.com/office/drawing/2014/main" val="2059714052"/>
                    </a:ext>
                  </a:extLst>
                </a:gridCol>
                <a:gridCol w="1423259">
                  <a:extLst>
                    <a:ext uri="{9D8B030D-6E8A-4147-A177-3AD203B41FA5}">
                      <a16:colId xmlns:a16="http://schemas.microsoft.com/office/drawing/2014/main" val="3567953485"/>
                    </a:ext>
                  </a:extLst>
                </a:gridCol>
                <a:gridCol w="1752575">
                  <a:extLst>
                    <a:ext uri="{9D8B030D-6E8A-4147-A177-3AD203B41FA5}">
                      <a16:colId xmlns:a16="http://schemas.microsoft.com/office/drawing/2014/main" val="3483297507"/>
                    </a:ext>
                  </a:extLst>
                </a:gridCol>
              </a:tblGrid>
              <a:tr h="1180829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314050" marR="188430" marT="188430" marB="1884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314050" marR="188430" marT="188430" marB="1884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Balanced Accuracy</a:t>
                      </a:r>
                    </a:p>
                  </a:txBody>
                  <a:tcPr marL="314050" marR="188430" marT="188430" marB="1884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314050" marR="188430" marT="188430" marB="1884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314050" marR="188430" marT="188430" marB="1884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F1 Score</a:t>
                      </a:r>
                    </a:p>
                  </a:txBody>
                  <a:tcPr marL="314050" marR="188430" marT="188430" marB="18843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223536"/>
                  </a:ext>
                </a:extLst>
              </a:tr>
              <a:tr h="66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Decision Tree</a:t>
                      </a: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0.916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0.509</a:t>
                      </a:r>
                      <a:endParaRPr lang="en-US" sz="19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0.874</a:t>
                      </a:r>
                      <a:endParaRPr lang="en-US" sz="19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0.916</a:t>
                      </a:r>
                      <a:endParaRPr lang="en-US" sz="19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0.892</a:t>
                      </a: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00381"/>
                  </a:ext>
                </a:extLst>
              </a:tr>
              <a:tr h="669974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0.923</a:t>
                      </a:r>
                      <a:endParaRPr lang="en-US" sz="19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0.503</a:t>
                      </a:r>
                      <a:endParaRPr lang="en-US" sz="19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0.872</a:t>
                      </a:r>
                      <a:endParaRPr lang="en-US" sz="19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0.923</a:t>
                      </a: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0.894</a:t>
                      </a: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30257"/>
                  </a:ext>
                </a:extLst>
              </a:tr>
              <a:tr h="96308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Gradient Boosting</a:t>
                      </a: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0.929</a:t>
                      </a:r>
                      <a:endParaRPr lang="en-US" sz="19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0.5</a:t>
                      </a:r>
                      <a:endParaRPr lang="en-US" sz="19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0.863</a:t>
                      </a:r>
                      <a:endParaRPr lang="en-US" sz="1900" b="0" i="0" u="none" strike="noStrike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0.929</a:t>
                      </a: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0" i="0" u="none" strike="noStrike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/>
                        </a:rPr>
                        <a:t>0.895</a:t>
                      </a:r>
                    </a:p>
                  </a:txBody>
                  <a:tcPr marL="314050" marR="163306" marT="163306" marB="16330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81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62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8FE22-7F1C-1806-9000-D47D6870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B3D6C-15D3-FB7B-97F1-6EDCD841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anchor="ctr">
            <a:normAutofit/>
          </a:bodyPr>
          <a:lstStyle/>
          <a:p>
            <a:r>
              <a:rPr lang="en-US" sz="3800"/>
              <a:t>Results</a:t>
            </a:r>
            <a:br>
              <a:rPr lang="en-US" sz="3800"/>
            </a:br>
            <a:r>
              <a:rPr lang="en-US" sz="3800"/>
              <a:t>Multi Classification</a:t>
            </a:r>
          </a:p>
        </p:txBody>
      </p:sp>
      <p:sp>
        <p:nvSpPr>
          <p:cNvPr id="60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14C79F-708A-8A21-4018-11880A75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/>
              <a:t>Random Forest: 24.8% balanced accuracy, struggles with minority classes</a:t>
            </a:r>
          </a:p>
          <a:p>
            <a:r>
              <a:rPr lang="en-US" sz="1900" dirty="0"/>
              <a:t>Decision Tree: 25.3% balanced accuracy, similar limitations</a:t>
            </a:r>
          </a:p>
          <a:p>
            <a:r>
              <a:rPr lang="en-US" sz="1900" dirty="0"/>
              <a:t>Both models show bias toward majority class (no use)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E26A9E-09AC-D48D-7CB2-39F03950A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68231"/>
              </p:ext>
            </p:extLst>
          </p:nvPr>
        </p:nvGraphicFramePr>
        <p:xfrm>
          <a:off x="6254496" y="1307874"/>
          <a:ext cx="5471163" cy="1539060"/>
        </p:xfrm>
        <a:graphic>
          <a:graphicData uri="http://schemas.openxmlformats.org/drawingml/2006/table">
            <a:tbl>
              <a:tblPr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25402">
                  <a:extLst>
                    <a:ext uri="{9D8B030D-6E8A-4147-A177-3AD203B41FA5}">
                      <a16:colId xmlns:a16="http://schemas.microsoft.com/office/drawing/2014/main" val="2230509005"/>
                    </a:ext>
                  </a:extLst>
                </a:gridCol>
                <a:gridCol w="927029">
                  <a:extLst>
                    <a:ext uri="{9D8B030D-6E8A-4147-A177-3AD203B41FA5}">
                      <a16:colId xmlns:a16="http://schemas.microsoft.com/office/drawing/2014/main" val="3326740866"/>
                    </a:ext>
                  </a:extLst>
                </a:gridCol>
                <a:gridCol w="1043416">
                  <a:extLst>
                    <a:ext uri="{9D8B030D-6E8A-4147-A177-3AD203B41FA5}">
                      <a16:colId xmlns:a16="http://schemas.microsoft.com/office/drawing/2014/main" val="555633813"/>
                    </a:ext>
                  </a:extLst>
                </a:gridCol>
                <a:gridCol w="1405690">
                  <a:extLst>
                    <a:ext uri="{9D8B030D-6E8A-4147-A177-3AD203B41FA5}">
                      <a16:colId xmlns:a16="http://schemas.microsoft.com/office/drawing/2014/main" val="2141118504"/>
                    </a:ext>
                  </a:extLst>
                </a:gridCol>
                <a:gridCol w="1369626">
                  <a:extLst>
                    <a:ext uri="{9D8B030D-6E8A-4147-A177-3AD203B41FA5}">
                      <a16:colId xmlns:a16="http://schemas.microsoft.com/office/drawing/2014/main" val="1259932202"/>
                    </a:ext>
                  </a:extLst>
                </a:gridCol>
              </a:tblGrid>
              <a:tr h="387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Model</a:t>
                      </a:r>
                    </a:p>
                  </a:txBody>
                  <a:tcPr marL="66095" marR="9835" marT="18884" marB="141631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max_depth</a:t>
                      </a:r>
                      <a:endParaRPr lang="en-US" sz="1200" b="1" i="0" u="none" strike="noStrike" cap="none" spc="0" dirty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n_estimators</a:t>
                      </a:r>
                      <a:endParaRPr lang="en-US" sz="1200" b="1" i="0" u="none" strike="noStrike" cap="none" spc="0" dirty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min_samples_split</a:t>
                      </a:r>
                      <a:endParaRPr lang="en-US" sz="1200" b="1" i="0" u="none" strike="noStrike" cap="none" spc="0" dirty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cap="none" spc="0" err="1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min_samples_leaf</a:t>
                      </a:r>
                      <a:endParaRPr lang="en-US" sz="1200" b="1" i="0" u="none" strike="noStrike" cap="none" spc="0" dirty="0" err="1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812082"/>
                  </a:ext>
                </a:extLst>
              </a:tr>
              <a:tr h="575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Decision Tree</a:t>
                      </a:r>
                    </a:p>
                  </a:txBody>
                  <a:tcPr marL="66095" marR="9835" marT="18884" marB="141631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136832"/>
                  </a:ext>
                </a:extLst>
              </a:tr>
              <a:tr h="575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Random Forest</a:t>
                      </a:r>
                    </a:p>
                  </a:txBody>
                  <a:tcPr marL="66095" marR="9835" marT="18884" marB="141631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66095" marR="9835" marT="18884" marB="141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9689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22F9F6-AAE5-43E5-1697-5FA0A8FA7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48510"/>
              </p:ext>
            </p:extLst>
          </p:nvPr>
        </p:nvGraphicFramePr>
        <p:xfrm>
          <a:off x="650697" y="787684"/>
          <a:ext cx="468692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08">
                  <a:extLst>
                    <a:ext uri="{9D8B030D-6E8A-4147-A177-3AD203B41FA5}">
                      <a16:colId xmlns:a16="http://schemas.microsoft.com/office/drawing/2014/main" val="2377910318"/>
                    </a:ext>
                  </a:extLst>
                </a:gridCol>
                <a:gridCol w="1562308">
                  <a:extLst>
                    <a:ext uri="{9D8B030D-6E8A-4147-A177-3AD203B41FA5}">
                      <a16:colId xmlns:a16="http://schemas.microsoft.com/office/drawing/2014/main" val="4220857981"/>
                    </a:ext>
                  </a:extLst>
                </a:gridCol>
                <a:gridCol w="1562308">
                  <a:extLst>
                    <a:ext uri="{9D8B030D-6E8A-4147-A177-3AD203B41FA5}">
                      <a16:colId xmlns:a16="http://schemas.microsoft.com/office/drawing/2014/main" val="4049120021"/>
                    </a:ext>
                  </a:extLst>
                </a:gridCol>
              </a:tblGrid>
              <a:tr h="335586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75910"/>
                  </a:ext>
                </a:extLst>
              </a:tr>
              <a:tr h="33558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53697"/>
                  </a:ext>
                </a:extLst>
              </a:tr>
              <a:tr h="335586">
                <a:tc>
                  <a:txBody>
                    <a:bodyPr/>
                    <a:lstStyle/>
                    <a:p>
                      <a:r>
                        <a:rPr lang="en-US" dirty="0"/>
                        <a:t>Balanced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64899"/>
                  </a:ext>
                </a:extLst>
              </a:tr>
              <a:tr h="335586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6086"/>
                  </a:ext>
                </a:extLst>
              </a:tr>
              <a:tr h="335586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77543"/>
                  </a:ext>
                </a:extLst>
              </a:tr>
              <a:tr h="335586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7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59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52A190-2C4C-39F5-4F1C-46B2CB03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2361A-28F2-FDF0-0EB7-5C1AEDC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Results</a:t>
            </a:r>
            <a:br>
              <a:rPr lang="en-US" sz="4800"/>
            </a:br>
            <a:r>
              <a:rPr lang="en-US" sz="4800"/>
              <a:t>Regression</a:t>
            </a:r>
          </a:p>
        </p:txBody>
      </p:sp>
      <p:sp>
        <p:nvSpPr>
          <p:cNvPr id="6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BB702A-1C26-9CDD-FBDB-65FF0A18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Gradient Boosting: R² = 0.197, marginally better</a:t>
            </a:r>
          </a:p>
          <a:p>
            <a:r>
              <a:rPr lang="en-US" sz="2200" dirty="0"/>
              <a:t>Decision Tree: R² = 0.075, worse performance</a:t>
            </a:r>
          </a:p>
          <a:p>
            <a:r>
              <a:rPr lang="en-US" sz="2200" dirty="0"/>
              <a:t>Neither model predicts usage levels well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77EE42-D775-5DF8-7631-E84C86CB0C4F}"/>
              </a:ext>
            </a:extLst>
          </p:cNvPr>
          <p:cNvGraphicFramePr>
            <a:graphicFrameLocks noGrp="1"/>
          </p:cNvGraphicFramePr>
          <p:nvPr/>
        </p:nvGraphicFramePr>
        <p:xfrm>
          <a:off x="6254496" y="3778312"/>
          <a:ext cx="5468113" cy="126124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639580">
                  <a:extLst>
                    <a:ext uri="{9D8B030D-6E8A-4147-A177-3AD203B41FA5}">
                      <a16:colId xmlns:a16="http://schemas.microsoft.com/office/drawing/2014/main" val="3418748175"/>
                    </a:ext>
                  </a:extLst>
                </a:gridCol>
                <a:gridCol w="775369">
                  <a:extLst>
                    <a:ext uri="{9D8B030D-6E8A-4147-A177-3AD203B41FA5}">
                      <a16:colId xmlns:a16="http://schemas.microsoft.com/office/drawing/2014/main" val="3574158393"/>
                    </a:ext>
                  </a:extLst>
                </a:gridCol>
                <a:gridCol w="871699">
                  <a:extLst>
                    <a:ext uri="{9D8B030D-6E8A-4147-A177-3AD203B41FA5}">
                      <a16:colId xmlns:a16="http://schemas.microsoft.com/office/drawing/2014/main" val="12299878"/>
                    </a:ext>
                  </a:extLst>
                </a:gridCol>
                <a:gridCol w="1160686">
                  <a:extLst>
                    <a:ext uri="{9D8B030D-6E8A-4147-A177-3AD203B41FA5}">
                      <a16:colId xmlns:a16="http://schemas.microsoft.com/office/drawing/2014/main" val="1709305381"/>
                    </a:ext>
                  </a:extLst>
                </a:gridCol>
                <a:gridCol w="1133993">
                  <a:extLst>
                    <a:ext uri="{9D8B030D-6E8A-4147-A177-3AD203B41FA5}">
                      <a16:colId xmlns:a16="http://schemas.microsoft.com/office/drawing/2014/main" val="4176305139"/>
                    </a:ext>
                  </a:extLst>
                </a:gridCol>
                <a:gridCol w="886786">
                  <a:extLst>
                    <a:ext uri="{9D8B030D-6E8A-4147-A177-3AD203B41FA5}">
                      <a16:colId xmlns:a16="http://schemas.microsoft.com/office/drawing/2014/main" val="2442636129"/>
                    </a:ext>
                  </a:extLst>
                </a:gridCol>
              </a:tblGrid>
              <a:tr h="3164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86905" marR="6964" marT="66850" marB="6685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max_depth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n_estimators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min_samples_split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min_samples_leaf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learning_rate</a:t>
                      </a:r>
                    </a:p>
                  </a:txBody>
                  <a:tcPr marL="86905" marR="6964" marT="66850" marB="6685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059650"/>
                  </a:ext>
                </a:extLst>
              </a:tr>
              <a:tr h="472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86905" marR="6964" marT="66850" marB="66850" anchor="b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69126"/>
                  </a:ext>
                </a:extLst>
              </a:tr>
              <a:tr h="472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6905" marR="6964" marT="66850" marB="6685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1946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920C78-7CF5-B560-67EB-C002B17A0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901954"/>
              </p:ext>
            </p:extLst>
          </p:nvPr>
        </p:nvGraphicFramePr>
        <p:xfrm>
          <a:off x="632847" y="3283521"/>
          <a:ext cx="5008116" cy="225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372">
                  <a:extLst>
                    <a:ext uri="{9D8B030D-6E8A-4147-A177-3AD203B41FA5}">
                      <a16:colId xmlns:a16="http://schemas.microsoft.com/office/drawing/2014/main" val="3029086413"/>
                    </a:ext>
                  </a:extLst>
                </a:gridCol>
                <a:gridCol w="1669372">
                  <a:extLst>
                    <a:ext uri="{9D8B030D-6E8A-4147-A177-3AD203B41FA5}">
                      <a16:colId xmlns:a16="http://schemas.microsoft.com/office/drawing/2014/main" val="3092868604"/>
                    </a:ext>
                  </a:extLst>
                </a:gridCol>
                <a:gridCol w="1669372">
                  <a:extLst>
                    <a:ext uri="{9D8B030D-6E8A-4147-A177-3AD203B41FA5}">
                      <a16:colId xmlns:a16="http://schemas.microsoft.com/office/drawing/2014/main" val="2792172153"/>
                    </a:ext>
                  </a:extLst>
                </a:gridCol>
              </a:tblGrid>
              <a:tr h="750787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72088"/>
                  </a:ext>
                </a:extLst>
              </a:tr>
              <a:tr h="750787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693245"/>
                  </a:ext>
                </a:extLst>
              </a:tr>
              <a:tr h="750787">
                <a:tc>
                  <a:txBody>
                    <a:bodyPr/>
                    <a:lstStyle/>
                    <a:p>
                      <a:r>
                        <a:rPr lang="en-US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12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B7257-37E0-8BA8-48F3-F2FA1DCC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2EDE-D960-C33B-998F-73A613D5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400" dirty="0"/>
              <a:t>Models show varying performance across different tasks, with binary classification performing best.</a:t>
            </a:r>
            <a:endParaRPr lang="en-US" sz="1400"/>
          </a:p>
          <a:p>
            <a:pPr marL="0"/>
            <a:r>
              <a:rPr lang="en-US" sz="1400" dirty="0"/>
              <a:t>High accuracy of all models in binary classification however low balanced accuracy</a:t>
            </a:r>
          </a:p>
          <a:p>
            <a:pPr marL="0"/>
            <a:r>
              <a:rPr lang="en-US" sz="1400" dirty="0"/>
              <a:t>The poor performance in multi-class classification (25% balanced accuracy) shows difficulty in distinguishing between different levels.</a:t>
            </a:r>
            <a:endParaRPr lang="en-US" sz="1400"/>
          </a:p>
          <a:p>
            <a:pPr marL="0"/>
            <a:r>
              <a:rPr lang="en-US" sz="1400" dirty="0"/>
              <a:t>Regression models show limited predictive power (R² &lt; 0.2), suggesting that predicting exact usage frequency is challenging</a:t>
            </a:r>
          </a:p>
          <a:p>
            <a:pPr marL="0"/>
            <a:endParaRPr lang="en-US" sz="1400"/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BC5BB-8B9F-7108-CAC4-96D9AFED1FAB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Variable Types Impact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Binary: Best performance, loses detail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Ordinal: Struggles with uneven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Numerical: Most detailed but hardest to predict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Key Variables &amp; Ethics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Family and peer factors most significant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School factors moderately important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Must avoid deterministic predictions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Focus on correlations, not causation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1427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49829AE4-8EB2-C31A-E464-B603BBC03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7F7F4-3894-D7EF-BE65-A7155688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2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45D8-EBB4-1AF9-4E09-D15E8D16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100" b="1">
                <a:solidFill>
                  <a:schemeClr val="bg1"/>
                </a:solidFill>
                <a:ea typeface="+mn-lt"/>
                <a:cs typeface="+mn-lt"/>
              </a:rPr>
              <a:t>Key Findings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Family dynamics strongest predictor of youth alcohol use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Simple binary prediction more reliable than detailed usage levels</a:t>
            </a:r>
            <a:endParaRPr lang="en-US" sz="1100">
              <a:solidFill>
                <a:schemeClr val="bg1"/>
              </a:solidFill>
            </a:endParaRPr>
          </a:p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Balanced accuracy reveals limitations in minority class prediction</a:t>
            </a:r>
            <a:endParaRPr lang="en-US" sz="11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100" b="1">
                <a:solidFill>
                  <a:schemeClr val="bg1"/>
                </a:solidFill>
                <a:ea typeface="+mn-lt"/>
                <a:cs typeface="+mn-lt"/>
              </a:rPr>
              <a:t>Practical Applications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School counselors can identify risk factors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Prevention programs should focus on family communication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Resource allocation for targeted intervention programs</a:t>
            </a:r>
            <a:endParaRPr lang="en-US" sz="11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100" b="1">
                <a:solidFill>
                  <a:schemeClr val="bg1"/>
                </a:solidFill>
                <a:ea typeface="+mn-lt"/>
                <a:cs typeface="+mn-lt"/>
              </a:rPr>
              <a:t>Limitations &amp; Ethics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Models predict risk, not certainty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Should not be used for individual profiling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Cultural and socioeconomic factors need consideration</a:t>
            </a:r>
            <a:endParaRPr lang="en-US" sz="11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Privacy concerns in data collection and use</a:t>
            </a:r>
            <a:endParaRPr lang="en-US" sz="11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61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D89BF-83E2-5243-CD25-02F2A250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200E-DE00-22DF-E71E-5D6ADEF4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Future Directions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Include more diverse demographic data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Develop time-based prediction models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Focus on protective factors, not just risks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Incorporate qualitative family dynamics data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>
                <a:ea typeface="+mn-lt"/>
                <a:cs typeface="+mn-lt"/>
              </a:rPr>
              <a:t>Recommendations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Strengthen family-based prevention programs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Enhance parent-child communication support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Create balanced intervention strategies</a:t>
            </a:r>
            <a:endParaRPr lang="en-US" sz="1400" dirty="0"/>
          </a:p>
          <a:p>
            <a:pPr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Regular model updates with new data</a:t>
            </a:r>
            <a:endParaRPr lang="en-US" sz="1400" dirty="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D8F91BF5-A695-A9BD-DF11-C5F65535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05" r="17893" b="-1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021B2-BCF7-3A4F-50CD-ECFADEA94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Biblliography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BA2E0-DE08-D199-B044-9882024A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SAMHSA. (2020). National Survey on Drug Use and Health (NSDUH). Substance Abuse and Mental Health Services Administration. Retrieved from https://www.samhsa.gov/data/data-we-collect/nsduh-national-survey-drug-use-and-health/datafiles/2020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4551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F47E7-3D60-B7F8-EFAC-9E53CFC6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707892-E2F4-6E02-384C-406F2E6A2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29580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17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CCE94-538B-D541-43B5-FCA080F4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A55166-FC66-2F1F-2871-5138F7536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3184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83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FE38C-CE2C-0C43-8533-E346D9AF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Tree Based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14268-16E0-D254-CAD3-194EC18246A3}"/>
              </a:ext>
            </a:extLst>
          </p:cNvPr>
          <p:cNvSpPr txBox="1"/>
          <p:nvPr/>
        </p:nvSpPr>
        <p:spPr>
          <a:xfrm>
            <a:off x="938906" y="1715151"/>
            <a:ext cx="5217173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</a:rPr>
              <a:t>Decision Trees:</a:t>
            </a:r>
            <a:r>
              <a:rPr lang="en-US" sz="1000" dirty="0">
                <a:solidFill>
                  <a:schemeClr val="bg1"/>
                </a:solidFill>
              </a:rPr>
              <a:t> Split the data on each branch to categorize data. The model is then used to predict which terminal node future data points will land on.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Use Cases: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You want a simple, interpretable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The data has nonlinear patterns or interactions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You're dealing with both classification or regression tasks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Simple &amp; Interpretable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Can use Categorical and Continuous 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Analyzes both linear &amp; Non-linear relationships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Disadvantages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High Variance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Prune to Overfitting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Approach – Recursive Binary Splitting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1. For each predictor variable, find the optimal split threshold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2. Compute a measure of “goodness” of each split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3. Choose one split, label regions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4. Continue splitting within all regions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>
              <a:solidFill>
                <a:schemeClr val="bg1"/>
              </a:solidFill>
            </a:endParaRPr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295AD1-2408-193D-FE5D-7D7099A4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329" y="322504"/>
            <a:ext cx="3960860" cy="2931037"/>
          </a:xfrm>
          <a:prstGeom prst="rect">
            <a:avLst/>
          </a:prstGeom>
        </p:spPr>
      </p:pic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88A275A2-8096-B89E-D81E-6EC424AD3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88" y="3555450"/>
            <a:ext cx="4763801" cy="2572452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5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E416-B9D4-68DB-FCD9-4051133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Tree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8F4577-71F8-5F58-AC93-16DD1A97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956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032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0A25D-FC58-A524-4380-6402D1BE2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6C1C0-8B86-02D1-DA52-3DF0DEC1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Random Forests</a:t>
            </a:r>
          </a:p>
        </p:txBody>
      </p:sp>
      <p:pic>
        <p:nvPicPr>
          <p:cNvPr id="3" name="Picture 2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8E8F2F39-EBD7-C9AC-A988-89098444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8" y="448390"/>
            <a:ext cx="3160338" cy="2868007"/>
          </a:xfrm>
          <a:prstGeom prst="rect">
            <a:avLst/>
          </a:prstGeom>
        </p:spPr>
      </p:pic>
      <p:pic>
        <p:nvPicPr>
          <p:cNvPr id="4" name="Picture 3" descr="A diagram of a person&amp;#39;s relationship&#10;&#10;AI-generated content may be incorrect.">
            <a:extLst>
              <a:ext uri="{FF2B5EF4-FFF2-40B4-BE49-F238E27FC236}">
                <a16:creationId xmlns:a16="http://schemas.microsoft.com/office/drawing/2014/main" id="{07F29962-E397-1F00-DA97-D4F7ABE1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619591"/>
            <a:ext cx="3217333" cy="2525605"/>
          </a:xfrm>
          <a:prstGeom prst="rect">
            <a:avLst/>
          </a:prstGeom>
        </p:spPr>
      </p:pic>
      <p:grpSp>
        <p:nvGrpSpPr>
          <p:cNvPr id="14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A graph of a number of trees&#10;&#10;AI-generated content may be incorrect.">
            <a:extLst>
              <a:ext uri="{FF2B5EF4-FFF2-40B4-BE49-F238E27FC236}">
                <a16:creationId xmlns:a16="http://schemas.microsoft.com/office/drawing/2014/main" id="{24B4D511-8A7D-7DC0-680E-67800F207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73" y="4217520"/>
            <a:ext cx="3217333" cy="1254759"/>
          </a:xfrm>
          <a:prstGeom prst="rect">
            <a:avLst/>
          </a:prstGeom>
        </p:spPr>
      </p:pic>
      <p:sp>
        <p:nvSpPr>
          <p:cNvPr id="18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05BD4-46CE-F032-6AA0-9DEA83BA0815}"/>
              </a:ext>
            </a:extLst>
          </p:cNvPr>
          <p:cNvSpPr txBox="1"/>
          <p:nvPr/>
        </p:nvSpPr>
        <p:spPr>
          <a:xfrm>
            <a:off x="7508604" y="2455101"/>
            <a:ext cx="3943437" cy="37207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</a:rPr>
              <a:t>Random Forests: </a:t>
            </a:r>
            <a:r>
              <a:rPr lang="en-US" sz="1000" dirty="0">
                <a:solidFill>
                  <a:schemeClr val="bg1"/>
                </a:solidFill>
              </a:rPr>
              <a:t>Build many deep decision trees on bootstrapped datasets and average their predictions, reducing variance and overfitting. They also provide useful feature importance scores by randomly selecting features at each split.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Use Cases: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Data has many correlated features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Need feature importance metrics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Need a very powerful ensemble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Reduce Variance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Handling missing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Handles large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Disadvantages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Hard to interpret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Parameters: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 = </a:t>
            </a:r>
            <a:r>
              <a:rPr lang="en-US" sz="1000" err="1">
                <a:solidFill>
                  <a:schemeClr val="bg1"/>
                </a:solidFill>
              </a:rPr>
              <a:t>n.o.</a:t>
            </a:r>
            <a:r>
              <a:rPr lang="en-US" sz="1000" dirty="0">
                <a:solidFill>
                  <a:schemeClr val="bg1"/>
                </a:solidFill>
              </a:rPr>
              <a:t> predictors determined by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M = </a:t>
            </a:r>
            <a:r>
              <a:rPr lang="en-US" sz="1000" err="1">
                <a:solidFill>
                  <a:schemeClr val="bg1"/>
                </a:solidFill>
              </a:rPr>
              <a:t>n.o.</a:t>
            </a:r>
            <a:r>
              <a:rPr lang="en-US" sz="1000" dirty="0">
                <a:solidFill>
                  <a:schemeClr val="bg1"/>
                </a:solidFill>
              </a:rPr>
              <a:t> predictors considered at each split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FBF83C-03AD-80E9-6B00-37C9FF5D5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FAA77-FA35-BEE6-5EEF-DAE5FD19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29F4E-8D02-D5A7-BE32-68861BB53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8" y="448390"/>
            <a:ext cx="3160338" cy="2868007"/>
          </a:xfrm>
          <a:prstGeom prst="rect">
            <a:avLst/>
          </a:prstGeom>
        </p:spPr>
      </p:pic>
      <p:pic>
        <p:nvPicPr>
          <p:cNvPr id="7" name="Picture 6" descr="A diagram of a person&#10;&#10;AI-generated content may be incorrect.">
            <a:extLst>
              <a:ext uri="{FF2B5EF4-FFF2-40B4-BE49-F238E27FC236}">
                <a16:creationId xmlns:a16="http://schemas.microsoft.com/office/drawing/2014/main" id="{6A9B0E2B-BEC5-4260-9691-14F677733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076" y="1315339"/>
            <a:ext cx="3217333" cy="1134109"/>
          </a:xfrm>
          <a:prstGeom prst="rect">
            <a:avLst/>
          </a:prstGeom>
        </p:spPr>
      </p:pic>
      <p:grpSp>
        <p:nvGrpSpPr>
          <p:cNvPr id="15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Picture 7" descr="A yellow rectangular sign with black text&#10;&#10;AI-generated content may be incorrect.">
            <a:extLst>
              <a:ext uri="{FF2B5EF4-FFF2-40B4-BE49-F238E27FC236}">
                <a16:creationId xmlns:a16="http://schemas.microsoft.com/office/drawing/2014/main" id="{3ACFD0D0-347F-EF9A-C1DC-98646A3F7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273" y="4342191"/>
            <a:ext cx="3217333" cy="1005416"/>
          </a:xfrm>
          <a:prstGeom prst="rect">
            <a:avLst/>
          </a:prstGeom>
        </p:spPr>
      </p:pic>
      <p:sp>
        <p:nvSpPr>
          <p:cNvPr id="19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CC93B-3DFB-40F0-5C4C-EE28D8A9E16D}"/>
              </a:ext>
            </a:extLst>
          </p:cNvPr>
          <p:cNvSpPr txBox="1"/>
          <p:nvPr/>
        </p:nvSpPr>
        <p:spPr>
          <a:xfrm>
            <a:off x="7508604" y="2455101"/>
            <a:ext cx="3943437" cy="37207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/>
                </a:solidFill>
              </a:rPr>
              <a:t>Boosting:  </a:t>
            </a:r>
            <a:r>
              <a:rPr lang="en-US" sz="1000" dirty="0">
                <a:solidFill>
                  <a:schemeClr val="bg1"/>
                </a:solidFill>
              </a:rPr>
              <a:t>Build a small tree, compute residuals (errors) and scale the tree based on its performance, build a new tree to estimate the residuals.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Use Cases: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Need high prediction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Reduce Variance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Very high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Focused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Disadvantages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Slow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Sensitive to tuning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Possible overfitting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Parameters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 = </a:t>
            </a:r>
            <a:r>
              <a:rPr lang="en-US" sz="1000" err="1">
                <a:solidFill>
                  <a:schemeClr val="bg1"/>
                </a:solidFill>
              </a:rPr>
              <a:t>n.o.</a:t>
            </a:r>
            <a:r>
              <a:rPr lang="en-US" sz="1000" dirty="0">
                <a:solidFill>
                  <a:schemeClr val="bg1"/>
                </a:solidFill>
              </a:rPr>
              <a:t> models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Lambda = shrinkage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 = interaction depth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3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isk">
            <a:extLst>
              <a:ext uri="{FF2B5EF4-FFF2-40B4-BE49-F238E27FC236}">
                <a16:creationId xmlns:a16="http://schemas.microsoft.com/office/drawing/2014/main" id="{F63D24C3-BC7A-E034-D8E5-205D5D744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40" y="1867326"/>
            <a:ext cx="3220466" cy="322046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2FAEC-F19F-6161-7734-8B6F8CEA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871442"/>
            <a:ext cx="5667269" cy="1289024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chemeClr val="bg1">
                    <a:alpha val="60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33B9-584A-2571-3F94-B3B1FE7E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287" y="2447337"/>
            <a:ext cx="5667269" cy="3539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Loading ~10500 rows x 79 columns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NaN</a:t>
            </a:r>
            <a:r>
              <a:rPr lang="en-US" sz="1400" dirty="0">
                <a:solidFill>
                  <a:schemeClr val="bg1"/>
                </a:solidFill>
              </a:rPr>
              <a:t> Values – 91,93, 97, 98, 99 replaced with </a:t>
            </a:r>
            <a:r>
              <a:rPr lang="en-US" sz="1400" dirty="0" err="1">
                <a:solidFill>
                  <a:schemeClr val="bg1"/>
                </a:solidFill>
              </a:rPr>
              <a:t>NaN</a:t>
            </a:r>
          </a:p>
          <a:p>
            <a:r>
              <a:rPr lang="en-US" sz="1400" dirty="0">
                <a:solidFill>
                  <a:schemeClr val="bg1"/>
                </a:solidFill>
              </a:rPr>
              <a:t>Multi Class Definitions: No Use, Light Use, Moderate Use, Heavy Use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Feature Selection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Demographic -  Race, Income, Health, Gender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Family - Parental Behavior (HW, TV, Chores)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School - Grades, Feeling about School, Teacher Job Satisfaction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Behavioral -  Fight, Group Fight, Stealing, Violence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Peer - Friends using Alcohol, Marijuana, Cigarettes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dirty="0">
                <a:solidFill>
                  <a:schemeClr val="bg1"/>
                </a:solidFill>
              </a:rPr>
              <a:t>Risk Perception - Alcohol, Cigarette, Marijuana</a:t>
            </a:r>
          </a:p>
        </p:txBody>
      </p:sp>
    </p:spTree>
    <p:extLst>
      <p:ext uri="{BB962C8B-B14F-4D97-AF65-F5344CB8AC3E}">
        <p14:creationId xmlns:p14="http://schemas.microsoft.com/office/powerpoint/2010/main" val="178646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9080F-04EF-12E4-0DC4-5C4526FF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B0F87-23F8-4443-513B-3ADA0023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0833"/>
            <a:ext cx="5096934" cy="41661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700" dirty="0"/>
              <a:t>Data Preparation</a:t>
            </a:r>
          </a:p>
          <a:p>
            <a:pPr lvl="1"/>
            <a:r>
              <a:rPr lang="en-US" sz="1700" dirty="0"/>
              <a:t>Split 80% - 20% Training &amp; Test</a:t>
            </a:r>
          </a:p>
          <a:p>
            <a:pPr lvl="1"/>
            <a:r>
              <a:rPr lang="en-US" sz="1700" dirty="0" err="1"/>
              <a:t>SimpleImputer</a:t>
            </a:r>
            <a:r>
              <a:rPr lang="en-US" sz="1700" dirty="0"/>
              <a:t> for Missing Values</a:t>
            </a:r>
          </a:p>
          <a:p>
            <a:pPr lvl="1"/>
            <a:r>
              <a:rPr lang="en-US" sz="1700" dirty="0" err="1"/>
              <a:t>StandardScalar</a:t>
            </a:r>
            <a:r>
              <a:rPr lang="en-US" sz="1700" dirty="0"/>
              <a:t> for numerical features</a:t>
            </a:r>
          </a:p>
          <a:p>
            <a:pPr lvl="1"/>
            <a:r>
              <a:rPr lang="en-US" sz="1700" dirty="0" err="1"/>
              <a:t>OneHotEncoder</a:t>
            </a:r>
            <a:r>
              <a:rPr lang="en-US" sz="1700" dirty="0"/>
              <a:t> for categorical features</a:t>
            </a:r>
          </a:p>
          <a:p>
            <a:r>
              <a:rPr lang="en-US" sz="1700" dirty="0"/>
              <a:t>Hyperparameter Tuning</a:t>
            </a:r>
          </a:p>
          <a:p>
            <a:pPr lvl="1"/>
            <a:r>
              <a:rPr lang="en-US" sz="1700" dirty="0" err="1"/>
              <a:t>GridSearchCV</a:t>
            </a:r>
            <a:r>
              <a:rPr lang="en-US" sz="1700" dirty="0"/>
              <a:t> with 5-fold cross validation</a:t>
            </a:r>
          </a:p>
          <a:p>
            <a:r>
              <a:rPr lang="en-US" sz="1700" dirty="0"/>
              <a:t>Evaluation Metrics</a:t>
            </a:r>
          </a:p>
          <a:p>
            <a:pPr lvl="1"/>
            <a:r>
              <a:rPr lang="en-US" sz="1700" dirty="0"/>
              <a:t>Accuracy</a:t>
            </a:r>
          </a:p>
          <a:p>
            <a:pPr lvl="1"/>
            <a:r>
              <a:rPr lang="en-US" sz="1700" dirty="0"/>
              <a:t>Balanced Accuracy</a:t>
            </a:r>
          </a:p>
          <a:p>
            <a:pPr lvl="1"/>
            <a:r>
              <a:rPr lang="en-US" sz="1700" dirty="0"/>
              <a:t>Feature Importance</a:t>
            </a:r>
          </a:p>
          <a:p>
            <a:pPr lvl="1"/>
            <a:r>
              <a:rPr lang="en-US" sz="1700" dirty="0"/>
              <a:t>Confusion Matrix</a:t>
            </a:r>
          </a:p>
          <a:p>
            <a:pPr lvl="1"/>
            <a:r>
              <a:rPr lang="en-US" sz="1700" dirty="0"/>
              <a:t>Precision, Recall, F1</a:t>
            </a:r>
          </a:p>
          <a:p>
            <a:pPr lvl="1"/>
            <a:r>
              <a:rPr lang="en-US" sz="1700" dirty="0"/>
              <a:t>R^2</a:t>
            </a:r>
          </a:p>
          <a:p>
            <a:pPr marL="0"/>
            <a:endParaRPr lang="en-US" sz="1700"/>
          </a:p>
          <a:p>
            <a:endParaRPr lang="en-US" sz="1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F1F3D-28F6-D4AF-8BEF-009BD260DBCB}"/>
              </a:ext>
            </a:extLst>
          </p:cNvPr>
          <p:cNvSpPr txBox="1"/>
          <p:nvPr/>
        </p:nvSpPr>
        <p:spPr>
          <a:xfrm>
            <a:off x="6256866" y="2010833"/>
            <a:ext cx="5096933" cy="416613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Model Parameters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Decision Tree 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max_depth</a:t>
            </a:r>
            <a:r>
              <a:rPr lang="en-US" sz="1400" dirty="0"/>
              <a:t>: [3, 5, 7]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Min_samples_split</a:t>
            </a:r>
            <a:r>
              <a:rPr lang="en-US" sz="1400" dirty="0"/>
              <a:t> [2, 5]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Min_samples_leaf</a:t>
            </a:r>
            <a:r>
              <a:rPr lang="en-US" sz="1400" dirty="0"/>
              <a:t> [1, 2]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Random Forest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N_estimators</a:t>
            </a:r>
            <a:r>
              <a:rPr lang="en-US" sz="1400" dirty="0"/>
              <a:t> [100, 200]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Max_depth</a:t>
            </a:r>
            <a:r>
              <a:rPr lang="en-US" sz="1400" dirty="0"/>
              <a:t> [3, 5, 7]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Min_samples_split</a:t>
            </a:r>
            <a:r>
              <a:rPr lang="en-US" sz="1400" dirty="0"/>
              <a:t> [2, 5]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Min_samples_leaf</a:t>
            </a:r>
            <a:r>
              <a:rPr lang="en-US" sz="1400" dirty="0"/>
              <a:t> [1, 2]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Boosting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N_estimators</a:t>
            </a:r>
            <a:r>
              <a:rPr lang="en-US" sz="1400" dirty="0"/>
              <a:t> [100, 200]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Max_depth</a:t>
            </a:r>
            <a:r>
              <a:rPr lang="en-US" sz="1400" dirty="0"/>
              <a:t> [3, 5]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err="1"/>
              <a:t>Learning_rate</a:t>
            </a:r>
            <a:r>
              <a:rPr lang="en-US" sz="1400" dirty="0"/>
              <a:t> [0.01, 0.1]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,Sans-Serif" panose="020B0604020202020204" pitchFamily="34" charset="0"/>
              <a:buChar char="•"/>
            </a:pPr>
            <a:r>
              <a:rPr lang="en-US" sz="1400" dirty="0" err="1"/>
              <a:t>Min_samples_leaf</a:t>
            </a:r>
            <a:r>
              <a:rPr lang="en-US" sz="1400" dirty="0"/>
              <a:t> [1, 2]</a:t>
            </a:r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,Sans-Serif" panose="020B0604020202020204" pitchFamily="34" charset="0"/>
              <a:buChar char="•"/>
            </a:pPr>
            <a:r>
              <a:rPr lang="en-US" sz="1400" dirty="0" err="1"/>
              <a:t>Min_samples_split</a:t>
            </a:r>
            <a:r>
              <a:rPr lang="en-US" sz="1400" dirty="0"/>
              <a:t> [2, 5]</a:t>
            </a:r>
            <a:endParaRPr lang="en-US" sz="1400"/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,Sans-Serif" panose="020B0604020202020204" pitchFamily="34" charset="0"/>
              <a:buChar char="•"/>
            </a:pPr>
            <a:endParaRPr lang="en-US" sz="1400" dirty="0"/>
          </a:p>
          <a:p>
            <a:pPr marL="120015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971550" lvl="2">
              <a:lnSpc>
                <a:spcPct val="90000"/>
              </a:lnSpc>
              <a:spcBef>
                <a:spcPts val="5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6340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1231</Words>
  <Application>Microsoft Office PowerPoint</Application>
  <PresentationFormat>Widescreen</PresentationFormat>
  <Paragraphs>259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Youth Drug Analysis</vt:lpstr>
      <vt:lpstr>Introduction</vt:lpstr>
      <vt:lpstr>Introduction</vt:lpstr>
      <vt:lpstr>Tree Based Methods</vt:lpstr>
      <vt:lpstr>Tree Diagram</vt:lpstr>
      <vt:lpstr>Random Forests</vt:lpstr>
      <vt:lpstr>Boosting</vt:lpstr>
      <vt:lpstr>Methodology</vt:lpstr>
      <vt:lpstr>Methodology – Cont.</vt:lpstr>
      <vt:lpstr>Methodology cont.</vt:lpstr>
      <vt:lpstr>Results Binary Classification</vt:lpstr>
      <vt:lpstr>Results Multi Classification</vt:lpstr>
      <vt:lpstr>Results Regression</vt:lpstr>
      <vt:lpstr>Discussion</vt:lpstr>
      <vt:lpstr>Conclusion</vt:lpstr>
      <vt:lpstr>Conclusion</vt:lpstr>
      <vt:lpstr>Biblliography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Doga Karabey</dc:creator>
  <cp:lastModifiedBy>Doga Karabey</cp:lastModifiedBy>
  <cp:revision>663</cp:revision>
  <dcterms:created xsi:type="dcterms:W3CDTF">2025-04-15T06:42:25Z</dcterms:created>
  <dcterms:modified xsi:type="dcterms:W3CDTF">2025-04-24T08:43:59Z</dcterms:modified>
</cp:coreProperties>
</file>