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3A"/>
    <a:srgbClr val="8F1B1B"/>
    <a:srgbClr val="FF0000"/>
    <a:srgbClr val="F15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8" autoAdjust="0"/>
    <p:restoredTop sz="94660"/>
  </p:normalViewPr>
  <p:slideViewPr>
    <p:cSldViewPr snapToGrid="0">
      <p:cViewPr varScale="1">
        <p:scale>
          <a:sx n="12" d="100"/>
          <a:sy n="12" d="100"/>
        </p:scale>
        <p:origin x="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F31FB-2F5E-4AE8-B25C-E86FBBCF110A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A8E59C-1C7A-4B18-B9CC-209EE1730969}">
      <dgm:prSet custT="1"/>
      <dgm:spPr>
        <a:solidFill>
          <a:srgbClr val="24243A"/>
        </a:solidFill>
      </dgm:spPr>
      <dgm:t>
        <a:bodyPr/>
        <a:lstStyle/>
        <a:p>
          <a:r>
            <a:rPr lang="en-US" sz="2400" b="0" dirty="0">
              <a:latin typeface="Bahnschrift"/>
            </a:rPr>
            <a:t>Selected adults (≥18 years) with complete records.</a:t>
          </a:r>
        </a:p>
      </dgm:t>
    </dgm:pt>
    <dgm:pt modelId="{7521A8A1-375E-4F43-A98C-D317FCC1E9A6}" type="parTrans" cxnId="{E353C4F8-6796-4EC5-9EDB-0E5FAC126D44}">
      <dgm:prSet/>
      <dgm:spPr/>
      <dgm:t>
        <a:bodyPr/>
        <a:lstStyle/>
        <a:p>
          <a:endParaRPr lang="en-US" sz="2400"/>
        </a:p>
      </dgm:t>
    </dgm:pt>
    <dgm:pt modelId="{B0F7C639-8226-4CE5-AB69-C26AC2802FE9}" type="sibTrans" cxnId="{E353C4F8-6796-4EC5-9EDB-0E5FAC126D44}">
      <dgm:prSet/>
      <dgm:spPr/>
      <dgm:t>
        <a:bodyPr/>
        <a:lstStyle/>
        <a:p>
          <a:endParaRPr lang="en-US" sz="2400"/>
        </a:p>
      </dgm:t>
    </dgm:pt>
    <dgm:pt modelId="{CBDFE05F-4649-40C1-BD15-534C78CE8AB9}">
      <dgm:prSet custT="1"/>
      <dgm:spPr>
        <a:solidFill>
          <a:srgbClr val="24243A"/>
        </a:solidFill>
      </dgm:spPr>
      <dgm:t>
        <a:bodyPr/>
        <a:lstStyle/>
        <a:p>
          <a:r>
            <a:rPr lang="en-US" sz="2400" b="0" dirty="0">
              <a:latin typeface="Bahnschrift"/>
            </a:rPr>
            <a:t>Excluded invalid/missing values based on the NHIS codebook.</a:t>
          </a:r>
        </a:p>
      </dgm:t>
    </dgm:pt>
    <dgm:pt modelId="{5B13C5E2-D5FC-48D5-A8D7-6A55DB1F17BC}" type="parTrans" cxnId="{F74507A0-86F8-4016-8254-0994AEDC6FEA}">
      <dgm:prSet/>
      <dgm:spPr/>
      <dgm:t>
        <a:bodyPr/>
        <a:lstStyle/>
        <a:p>
          <a:endParaRPr lang="en-US" sz="2400"/>
        </a:p>
      </dgm:t>
    </dgm:pt>
    <dgm:pt modelId="{D5D37384-67D4-4F32-8624-5770A9981177}" type="sibTrans" cxnId="{F74507A0-86F8-4016-8254-0994AEDC6FEA}">
      <dgm:prSet/>
      <dgm:spPr/>
      <dgm:t>
        <a:bodyPr/>
        <a:lstStyle/>
        <a:p>
          <a:endParaRPr lang="en-US" sz="2400"/>
        </a:p>
      </dgm:t>
    </dgm:pt>
    <dgm:pt modelId="{69BBA22F-1DB3-4D39-AE2E-3D59469DA771}">
      <dgm:prSet custT="1"/>
      <dgm:spPr>
        <a:solidFill>
          <a:srgbClr val="24243A"/>
        </a:solidFill>
      </dgm:spPr>
      <dgm:t>
        <a:bodyPr/>
        <a:lstStyle/>
        <a:p>
          <a:r>
            <a:rPr lang="en-US" sz="2400" b="0" dirty="0">
              <a:latin typeface="Bahnschrift"/>
            </a:rPr>
            <a:t>Balanced dataset by random under-sampling of the majority class.</a:t>
          </a:r>
        </a:p>
      </dgm:t>
    </dgm:pt>
    <dgm:pt modelId="{8A8865ED-E3AD-45FA-ADBF-3F395F008CBF}" type="parTrans" cxnId="{8387120A-D6DD-40A0-B808-D1667259B32F}">
      <dgm:prSet/>
      <dgm:spPr/>
      <dgm:t>
        <a:bodyPr/>
        <a:lstStyle/>
        <a:p>
          <a:endParaRPr lang="en-US" sz="2400"/>
        </a:p>
      </dgm:t>
    </dgm:pt>
    <dgm:pt modelId="{B616F1A2-FC0D-4C0A-9BF2-CBAB375C2483}" type="sibTrans" cxnId="{8387120A-D6DD-40A0-B808-D1667259B32F}">
      <dgm:prSet/>
      <dgm:spPr/>
      <dgm:t>
        <a:bodyPr/>
        <a:lstStyle/>
        <a:p>
          <a:endParaRPr lang="en-US" sz="2400"/>
        </a:p>
      </dgm:t>
    </dgm:pt>
    <dgm:pt modelId="{52336C91-A422-4C9B-B4EC-6E2C6FBA58A1}">
      <dgm:prSet custT="1"/>
      <dgm:spPr>
        <a:solidFill>
          <a:srgbClr val="24243A"/>
        </a:solidFill>
      </dgm:spPr>
      <dgm:t>
        <a:bodyPr/>
        <a:lstStyle/>
        <a:p>
          <a:r>
            <a:rPr lang="en-US" sz="2400" b="0" dirty="0">
              <a:latin typeface="Bahnschrift"/>
            </a:rPr>
            <a:t>Scaled all numeric predictors.</a:t>
          </a:r>
        </a:p>
      </dgm:t>
    </dgm:pt>
    <dgm:pt modelId="{8DBBE28A-43D1-4EC7-B0BA-A002517A4097}" type="parTrans" cxnId="{13C97CA2-66D5-4317-9DC6-CC0642E59BA7}">
      <dgm:prSet/>
      <dgm:spPr/>
      <dgm:t>
        <a:bodyPr/>
        <a:lstStyle/>
        <a:p>
          <a:endParaRPr lang="en-US" sz="2400"/>
        </a:p>
      </dgm:t>
    </dgm:pt>
    <dgm:pt modelId="{12CD376F-E9BB-4B27-B249-17DC29CE613F}" type="sibTrans" cxnId="{13C97CA2-66D5-4317-9DC6-CC0642E59BA7}">
      <dgm:prSet/>
      <dgm:spPr/>
      <dgm:t>
        <a:bodyPr/>
        <a:lstStyle/>
        <a:p>
          <a:endParaRPr lang="en-US" sz="2400"/>
        </a:p>
      </dgm:t>
    </dgm:pt>
    <dgm:pt modelId="{22170A7A-8117-4983-B512-3D2B6F98CD51}" type="pres">
      <dgm:prSet presAssocID="{D1DF31FB-2F5E-4AE8-B25C-E86FBBCF110A}" presName="matrix" presStyleCnt="0">
        <dgm:presLayoutVars>
          <dgm:chMax val="1"/>
          <dgm:dir/>
          <dgm:resizeHandles val="exact"/>
        </dgm:presLayoutVars>
      </dgm:prSet>
      <dgm:spPr/>
    </dgm:pt>
    <dgm:pt modelId="{9CA632CD-87D8-4A3B-B10C-28CEF2197AC5}" type="pres">
      <dgm:prSet presAssocID="{D1DF31FB-2F5E-4AE8-B25C-E86FBBCF110A}" presName="diamond" presStyleLbl="bgShp" presStyleIdx="0" presStyleCnt="1"/>
      <dgm:spPr/>
    </dgm:pt>
    <dgm:pt modelId="{CE644A5D-5F52-4721-841D-A0E8E0021CC0}" type="pres">
      <dgm:prSet presAssocID="{D1DF31FB-2F5E-4AE8-B25C-E86FBBCF110A}" presName="quad1" presStyleLbl="node1" presStyleIdx="0" presStyleCnt="4" custScaleX="108340" custLinFactNeighborX="-8479" custLinFactNeighborY="494">
        <dgm:presLayoutVars>
          <dgm:chMax val="0"/>
          <dgm:chPref val="0"/>
          <dgm:bulletEnabled val="1"/>
        </dgm:presLayoutVars>
      </dgm:prSet>
      <dgm:spPr/>
    </dgm:pt>
    <dgm:pt modelId="{101019C6-36C8-466D-B253-F3502D9C8A04}" type="pres">
      <dgm:prSet presAssocID="{D1DF31FB-2F5E-4AE8-B25C-E86FBBCF110A}" presName="quad2" presStyleLbl="node1" presStyleIdx="1" presStyleCnt="4" custScaleX="108340" custLinFactNeighborX="5986" custLinFactNeighborY="-167">
        <dgm:presLayoutVars>
          <dgm:chMax val="0"/>
          <dgm:chPref val="0"/>
          <dgm:bulletEnabled val="1"/>
        </dgm:presLayoutVars>
      </dgm:prSet>
      <dgm:spPr/>
    </dgm:pt>
    <dgm:pt modelId="{1FCD8A73-C6A2-4CEE-AA2C-D5CE2C3A9BCA}" type="pres">
      <dgm:prSet presAssocID="{D1DF31FB-2F5E-4AE8-B25C-E86FBBCF110A}" presName="quad3" presStyleLbl="node1" presStyleIdx="2" presStyleCnt="4" custScaleX="108340" custLinFactNeighborX="-8479" custLinFactNeighborY="494">
        <dgm:presLayoutVars>
          <dgm:chMax val="0"/>
          <dgm:chPref val="0"/>
          <dgm:bulletEnabled val="1"/>
        </dgm:presLayoutVars>
      </dgm:prSet>
      <dgm:spPr/>
    </dgm:pt>
    <dgm:pt modelId="{B9F016AC-A4E4-493D-AF79-56FF9CB7F999}" type="pres">
      <dgm:prSet presAssocID="{D1DF31FB-2F5E-4AE8-B25C-E86FBBCF110A}" presName="quad4" presStyleLbl="node1" presStyleIdx="3" presStyleCnt="4" custScaleX="108340" custLinFactNeighborX="5986" custLinFactNeighborY="-167">
        <dgm:presLayoutVars>
          <dgm:chMax val="0"/>
          <dgm:chPref val="0"/>
          <dgm:bulletEnabled val="1"/>
        </dgm:presLayoutVars>
      </dgm:prSet>
      <dgm:spPr/>
    </dgm:pt>
  </dgm:ptLst>
  <dgm:cxnLst>
    <dgm:cxn modelId="{8387120A-D6DD-40A0-B808-D1667259B32F}" srcId="{D1DF31FB-2F5E-4AE8-B25C-E86FBBCF110A}" destId="{69BBA22F-1DB3-4D39-AE2E-3D59469DA771}" srcOrd="2" destOrd="0" parTransId="{8A8865ED-E3AD-45FA-ADBF-3F395F008CBF}" sibTransId="{B616F1A2-FC0D-4C0A-9BF2-CBAB375C2483}"/>
    <dgm:cxn modelId="{AAFB9C0D-92BA-4BCE-B44D-5D8D6BC472D7}" type="presOf" srcId="{CBA8E59C-1C7A-4B18-B9CC-209EE1730969}" destId="{CE644A5D-5F52-4721-841D-A0E8E0021CC0}" srcOrd="0" destOrd="0" presId="urn:microsoft.com/office/officeart/2005/8/layout/matrix3"/>
    <dgm:cxn modelId="{76E6AA13-8D2E-43DD-A236-FF72B9B1722E}" type="presOf" srcId="{69BBA22F-1DB3-4D39-AE2E-3D59469DA771}" destId="{1FCD8A73-C6A2-4CEE-AA2C-D5CE2C3A9BCA}" srcOrd="0" destOrd="0" presId="urn:microsoft.com/office/officeart/2005/8/layout/matrix3"/>
    <dgm:cxn modelId="{0BCB9584-0618-4AA2-8A41-1F8B8F698368}" type="presOf" srcId="{52336C91-A422-4C9B-B4EC-6E2C6FBA58A1}" destId="{B9F016AC-A4E4-493D-AF79-56FF9CB7F999}" srcOrd="0" destOrd="0" presId="urn:microsoft.com/office/officeart/2005/8/layout/matrix3"/>
    <dgm:cxn modelId="{F74507A0-86F8-4016-8254-0994AEDC6FEA}" srcId="{D1DF31FB-2F5E-4AE8-B25C-E86FBBCF110A}" destId="{CBDFE05F-4649-40C1-BD15-534C78CE8AB9}" srcOrd="1" destOrd="0" parTransId="{5B13C5E2-D5FC-48D5-A8D7-6A55DB1F17BC}" sibTransId="{D5D37384-67D4-4F32-8624-5770A9981177}"/>
    <dgm:cxn modelId="{13C97CA2-66D5-4317-9DC6-CC0642E59BA7}" srcId="{D1DF31FB-2F5E-4AE8-B25C-E86FBBCF110A}" destId="{52336C91-A422-4C9B-B4EC-6E2C6FBA58A1}" srcOrd="3" destOrd="0" parTransId="{8DBBE28A-43D1-4EC7-B0BA-A002517A4097}" sibTransId="{12CD376F-E9BB-4B27-B249-17DC29CE613F}"/>
    <dgm:cxn modelId="{82CF69C8-6DFE-4CC7-9A3F-1715E69A47B1}" type="presOf" srcId="{CBDFE05F-4649-40C1-BD15-534C78CE8AB9}" destId="{101019C6-36C8-466D-B253-F3502D9C8A04}" srcOrd="0" destOrd="0" presId="urn:microsoft.com/office/officeart/2005/8/layout/matrix3"/>
    <dgm:cxn modelId="{E9F75CDD-E17D-4B07-81AC-3B5FF5F314DE}" type="presOf" srcId="{D1DF31FB-2F5E-4AE8-B25C-E86FBBCF110A}" destId="{22170A7A-8117-4983-B512-3D2B6F98CD51}" srcOrd="0" destOrd="0" presId="urn:microsoft.com/office/officeart/2005/8/layout/matrix3"/>
    <dgm:cxn modelId="{E353C4F8-6796-4EC5-9EDB-0E5FAC126D44}" srcId="{D1DF31FB-2F5E-4AE8-B25C-E86FBBCF110A}" destId="{CBA8E59C-1C7A-4B18-B9CC-209EE1730969}" srcOrd="0" destOrd="0" parTransId="{7521A8A1-375E-4F43-A98C-D317FCC1E9A6}" sibTransId="{B0F7C639-8226-4CE5-AB69-C26AC2802FE9}"/>
    <dgm:cxn modelId="{D6937DF8-28D5-4204-8C6E-D4604B0413F5}" type="presParOf" srcId="{22170A7A-8117-4983-B512-3D2B6F98CD51}" destId="{9CA632CD-87D8-4A3B-B10C-28CEF2197AC5}" srcOrd="0" destOrd="0" presId="urn:microsoft.com/office/officeart/2005/8/layout/matrix3"/>
    <dgm:cxn modelId="{40D5B4F8-854F-4FA7-9B25-8BC99CC720F2}" type="presParOf" srcId="{22170A7A-8117-4983-B512-3D2B6F98CD51}" destId="{CE644A5D-5F52-4721-841D-A0E8E0021CC0}" srcOrd="1" destOrd="0" presId="urn:microsoft.com/office/officeart/2005/8/layout/matrix3"/>
    <dgm:cxn modelId="{2DD7156F-BA04-4D99-A9EA-3DF98CFD6392}" type="presParOf" srcId="{22170A7A-8117-4983-B512-3D2B6F98CD51}" destId="{101019C6-36C8-466D-B253-F3502D9C8A04}" srcOrd="2" destOrd="0" presId="urn:microsoft.com/office/officeart/2005/8/layout/matrix3"/>
    <dgm:cxn modelId="{E63B1D7F-1AAF-4E1F-AD9A-2324E0F03BEA}" type="presParOf" srcId="{22170A7A-8117-4983-B512-3D2B6F98CD51}" destId="{1FCD8A73-C6A2-4CEE-AA2C-D5CE2C3A9BCA}" srcOrd="3" destOrd="0" presId="urn:microsoft.com/office/officeart/2005/8/layout/matrix3"/>
    <dgm:cxn modelId="{DF8A52D2-9C06-4285-97AF-1B68BA30F2F7}" type="presParOf" srcId="{22170A7A-8117-4983-B512-3D2B6F98CD51}" destId="{B9F016AC-A4E4-493D-AF79-56FF9CB7F9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632CD-87D8-4A3B-B10C-28CEF2197AC5}">
      <dsp:nvSpPr>
        <dsp:cNvPr id="0" name=""/>
        <dsp:cNvSpPr/>
      </dsp:nvSpPr>
      <dsp:spPr>
        <a:xfrm>
          <a:off x="2121143" y="0"/>
          <a:ext cx="5899899" cy="5899899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44A5D-5F52-4721-841D-A0E8E0021CC0}">
      <dsp:nvSpPr>
        <dsp:cNvPr id="0" name=""/>
        <dsp:cNvSpPr/>
      </dsp:nvSpPr>
      <dsp:spPr>
        <a:xfrm>
          <a:off x="2390584" y="571857"/>
          <a:ext cx="2492860" cy="2300960"/>
        </a:xfrm>
        <a:prstGeom prst="roundRect">
          <a:avLst/>
        </a:prstGeom>
        <a:solidFill>
          <a:srgbClr val="24243A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Bahnschrift"/>
            </a:rPr>
            <a:t>Selected adults (≥18 years) with complete records.</a:t>
          </a:r>
        </a:p>
      </dsp:txBody>
      <dsp:txXfrm>
        <a:off x="2502908" y="684181"/>
        <a:ext cx="2268212" cy="2076312"/>
      </dsp:txXfrm>
    </dsp:sp>
    <dsp:sp modelId="{101019C6-36C8-466D-B253-F3502D9C8A04}">
      <dsp:nvSpPr>
        <dsp:cNvPr id="0" name=""/>
        <dsp:cNvSpPr/>
      </dsp:nvSpPr>
      <dsp:spPr>
        <a:xfrm>
          <a:off x="5201376" y="556647"/>
          <a:ext cx="2492860" cy="2300960"/>
        </a:xfrm>
        <a:prstGeom prst="roundRect">
          <a:avLst/>
        </a:prstGeom>
        <a:solidFill>
          <a:srgbClr val="24243A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Bahnschrift"/>
            </a:rPr>
            <a:t>Excluded invalid/missing values based on the NHIS codebook.</a:t>
          </a:r>
        </a:p>
      </dsp:txBody>
      <dsp:txXfrm>
        <a:off x="5313700" y="668971"/>
        <a:ext cx="2268212" cy="2076312"/>
      </dsp:txXfrm>
    </dsp:sp>
    <dsp:sp modelId="{1FCD8A73-C6A2-4CEE-AA2C-D5CE2C3A9BCA}">
      <dsp:nvSpPr>
        <dsp:cNvPr id="0" name=""/>
        <dsp:cNvSpPr/>
      </dsp:nvSpPr>
      <dsp:spPr>
        <a:xfrm>
          <a:off x="2390584" y="3049814"/>
          <a:ext cx="2492860" cy="2300960"/>
        </a:xfrm>
        <a:prstGeom prst="roundRect">
          <a:avLst/>
        </a:prstGeom>
        <a:solidFill>
          <a:srgbClr val="24243A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Bahnschrift"/>
            </a:rPr>
            <a:t>Balanced dataset by random under-sampling of the majority class.</a:t>
          </a:r>
        </a:p>
      </dsp:txBody>
      <dsp:txXfrm>
        <a:off x="2502908" y="3162138"/>
        <a:ext cx="2268212" cy="2076312"/>
      </dsp:txXfrm>
    </dsp:sp>
    <dsp:sp modelId="{B9F016AC-A4E4-493D-AF79-56FF9CB7F999}">
      <dsp:nvSpPr>
        <dsp:cNvPr id="0" name=""/>
        <dsp:cNvSpPr/>
      </dsp:nvSpPr>
      <dsp:spPr>
        <a:xfrm>
          <a:off x="5201376" y="3034605"/>
          <a:ext cx="2492860" cy="2300960"/>
        </a:xfrm>
        <a:prstGeom prst="roundRect">
          <a:avLst/>
        </a:prstGeom>
        <a:solidFill>
          <a:srgbClr val="24243A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Bahnschrift"/>
            </a:rPr>
            <a:t>Scaled all numeric predictors.</a:t>
          </a:r>
        </a:p>
      </dsp:txBody>
      <dsp:txXfrm>
        <a:off x="5313700" y="3146929"/>
        <a:ext cx="2268212" cy="2076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89BB9-9D15-4BFF-8BB7-22BB7661C029}" type="datetimeFigureOut"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4CA6A-FF15-4C03-9B0C-F9DDD42E5C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3F741-1A2E-7971-CD43-9EF4C6B51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15658-64A4-DF1A-326B-E9C84E15B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BB22-A53E-37CC-1AC3-077EE8F17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FC32E-3D8B-73CC-D222-0A0EC0F42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4CC77-2235-4E7F-BB2B-68934B74C08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8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3"/>
            <a:ext cx="32918400" cy="79476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1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1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1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0" y="8069583"/>
            <a:ext cx="18568033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0" y="12024361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3"/>
            <a:ext cx="18659477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1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1"/>
            <a:ext cx="14156053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1"/>
            <a:ext cx="14156053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1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18" Type="http://schemas.openxmlformats.org/officeDocument/2006/relationships/diagramData" Target="../diagrams/data1.xml"/><Relationship Id="rId26" Type="http://schemas.openxmlformats.org/officeDocument/2006/relationships/image" Target="../media/image17.jpeg"/><Relationship Id="rId3" Type="http://schemas.openxmlformats.org/officeDocument/2006/relationships/notesSlide" Target="../notesSlides/notesSlide1.xml"/><Relationship Id="rId21" Type="http://schemas.openxmlformats.org/officeDocument/2006/relationships/diagramColors" Target="../diagrams/colors1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png"/><Relationship Id="rId20" Type="http://schemas.openxmlformats.org/officeDocument/2006/relationships/diagramQuickStyle" Target="../diagrams/quickStyle1.xml"/><Relationship Id="rId29" Type="http://schemas.openxmlformats.org/officeDocument/2006/relationships/image" Target="../media/image20.svg"/><Relationship Id="rId1" Type="http://schemas.openxmlformats.org/officeDocument/2006/relationships/tags" Target="../tags/tag1.xml"/><Relationship Id="rId6" Type="http://schemas.openxmlformats.org/officeDocument/2006/relationships/image" Target="../media/image2.emf"/><Relationship Id="rId11" Type="http://schemas.openxmlformats.org/officeDocument/2006/relationships/image" Target="../media/image7.svg"/><Relationship Id="rId24" Type="http://schemas.openxmlformats.org/officeDocument/2006/relationships/image" Target="../media/image15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1.svg"/><Relationship Id="rId23" Type="http://schemas.openxmlformats.org/officeDocument/2006/relationships/image" Target="../media/image14.jpeg"/><Relationship Id="rId28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diagramLayout" Target="../diagrams/layout1.xml"/><Relationship Id="rId4" Type="http://schemas.openxmlformats.org/officeDocument/2006/relationships/image" Target="../media/image1.jpeg"/><Relationship Id="rId9" Type="http://schemas.openxmlformats.org/officeDocument/2006/relationships/image" Target="../media/image5.svg"/><Relationship Id="rId14" Type="http://schemas.openxmlformats.org/officeDocument/2006/relationships/image" Target="../media/image10.png"/><Relationship Id="rId22" Type="http://schemas.microsoft.com/office/2007/relationships/diagramDrawing" Target="../diagrams/drawing1.xml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F3438-49F6-8B8E-E15F-F3E9C9F8A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1423C0-CD07-6660-0627-AAC75858FEE4}"/>
              </a:ext>
            </a:extLst>
          </p:cNvPr>
          <p:cNvSpPr/>
          <p:nvPr/>
        </p:nvSpPr>
        <p:spPr>
          <a:xfrm>
            <a:off x="-1" y="0"/>
            <a:ext cx="43891201" cy="32918400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56487" rtlCol="0" anchor="t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de-DE" sz="6769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Using Support Vector Machines to Predict Heart Disease</a:t>
            </a:r>
            <a:br>
              <a:rPr lang="de-DE" sz="6769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</a:br>
            <a:r>
              <a:rPr lang="de-DE" sz="4923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By Doga Karabey | Statistical Machine Learning II | April 29, 2025 </a:t>
            </a:r>
            <a:endParaRPr lang="de-DE" sz="6769" dirty="0">
              <a:solidFill>
                <a:schemeClr val="bg1"/>
              </a:solidFill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50C66F9-EE6B-7C4F-ABE2-8E06C240F6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968745" y="938788"/>
          <a:ext cx="1152" cy="1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592" imgH="591" progId="TCLayout.ActiveDocument.1">
                  <p:embed/>
                </p:oleObj>
              </mc:Choice>
              <mc:Fallback>
                <p:oleObj name="think-cell Slide" r:id="rId5" imgW="592" imgH="591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0C66F9-EE6B-7C4F-ABE2-8E06C240F6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8745" y="938788"/>
                        <a:ext cx="1152" cy="1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D8BB83CE-E410-15C7-D2F9-BB672990F21D}"/>
              </a:ext>
            </a:extLst>
          </p:cNvPr>
          <p:cNvSpPr/>
          <p:nvPr/>
        </p:nvSpPr>
        <p:spPr>
          <a:xfrm>
            <a:off x="491629" y="5362413"/>
            <a:ext cx="14067588" cy="431824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85E596-B345-A4C3-FB85-9F96F9961D61}"/>
              </a:ext>
            </a:extLst>
          </p:cNvPr>
          <p:cNvSpPr txBox="1"/>
          <p:nvPr/>
        </p:nvSpPr>
        <p:spPr>
          <a:xfrm>
            <a:off x="418121" y="4121690"/>
            <a:ext cx="695564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01 | 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30C95-226F-5D15-A59F-D59162442954}"/>
              </a:ext>
            </a:extLst>
          </p:cNvPr>
          <p:cNvSpPr txBox="1"/>
          <p:nvPr/>
        </p:nvSpPr>
        <p:spPr>
          <a:xfrm>
            <a:off x="14873779" y="4121690"/>
            <a:ext cx="14067588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03 | Methodology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AB10A2-6DC8-1997-1FF5-4D66154E98B5}"/>
              </a:ext>
            </a:extLst>
          </p:cNvPr>
          <p:cNvCxnSpPr>
            <a:cxnSpLocks/>
          </p:cNvCxnSpPr>
          <p:nvPr/>
        </p:nvCxnSpPr>
        <p:spPr>
          <a:xfrm flipV="1">
            <a:off x="484916" y="5088094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A7E042D4-C913-DEE6-E107-5368961A2C8C}"/>
              </a:ext>
            </a:extLst>
          </p:cNvPr>
          <p:cNvSpPr txBox="1"/>
          <p:nvPr/>
        </p:nvSpPr>
        <p:spPr>
          <a:xfrm>
            <a:off x="34353334" y="29107842"/>
            <a:ext cx="8300562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IPUMS Health Survey, National Health Interview Survey (NHIS) 2022.​</a:t>
            </a:r>
          </a:p>
          <a:p>
            <a:pPr algn="just"/>
            <a:endParaRPr lang="en-US" sz="2400" b="1" dirty="0">
              <a:solidFill>
                <a:schemeClr val="bg1"/>
              </a:solidFill>
              <a:latin typeface="Bahnschrift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Centers for Disease Control and Prevention (CDC). (2023). Heart Disease Facts.</a:t>
            </a:r>
            <a:endParaRPr lang="de-DE" sz="2400" dirty="0">
              <a:solidFill>
                <a:schemeClr val="bg1"/>
              </a:solidFill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716B7-E149-D893-66A3-2BBBA3EC8F6C}"/>
              </a:ext>
            </a:extLst>
          </p:cNvPr>
          <p:cNvSpPr/>
          <p:nvPr/>
        </p:nvSpPr>
        <p:spPr>
          <a:xfrm>
            <a:off x="14873778" y="5391489"/>
            <a:ext cx="14067588" cy="1591944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859EE-CF9E-2248-4CB4-8DE3EF6B41D3}"/>
              </a:ext>
            </a:extLst>
          </p:cNvPr>
          <p:cNvSpPr/>
          <p:nvPr/>
        </p:nvSpPr>
        <p:spPr>
          <a:xfrm>
            <a:off x="29255927" y="5362413"/>
            <a:ext cx="14067588" cy="15919446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Map illustrating heart disease death rates by county in the United States from 2018–2020 for adults ages 35+.">
            <a:extLst>
              <a:ext uri="{FF2B5EF4-FFF2-40B4-BE49-F238E27FC236}">
                <a16:creationId xmlns:a16="http://schemas.microsoft.com/office/drawing/2014/main" id="{0F4BAA94-696D-0AAD-CB84-A19C7BB6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592" y="5606429"/>
            <a:ext cx="6747466" cy="37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7B089C-5C85-6D70-7919-14947AEF1A48}"/>
              </a:ext>
            </a:extLst>
          </p:cNvPr>
          <p:cNvSpPr>
            <a:spLocks noGrp="1"/>
          </p:cNvSpPr>
          <p:nvPr/>
        </p:nvSpPr>
        <p:spPr>
          <a:xfrm>
            <a:off x="788231" y="5601625"/>
            <a:ext cx="6400800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Heart disease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remains a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leading cause of death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globally. Predicting risk based on everyday behaviors and demographics could assist prevention efforts. </a:t>
            </a:r>
          </a:p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This study uses the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National Health Interview Survey (NHIS)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2022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data to predict the presence of heart disease using </a:t>
            </a:r>
            <a:b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</a:b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Support Vector Machines (SVMs).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7D1C6-025C-1432-12A6-3C70934E2F58}"/>
              </a:ext>
            </a:extLst>
          </p:cNvPr>
          <p:cNvSpPr>
            <a:spLocks noGrp="1"/>
          </p:cNvSpPr>
          <p:nvPr/>
        </p:nvSpPr>
        <p:spPr>
          <a:xfrm>
            <a:off x="788231" y="7504154"/>
            <a:ext cx="6400800" cy="189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89191-E56C-25EC-2911-0C31F90384D7}"/>
              </a:ext>
            </a:extLst>
          </p:cNvPr>
          <p:cNvSpPr/>
          <p:nvPr/>
        </p:nvSpPr>
        <p:spPr>
          <a:xfrm>
            <a:off x="491576" y="9730791"/>
            <a:ext cx="14067588" cy="916498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8B9ED8-2F0A-5E49-F9C5-04D6E80AF922}"/>
              </a:ext>
            </a:extLst>
          </p:cNvPr>
          <p:cNvSpPr>
            <a:spLocks noGrp="1"/>
          </p:cNvSpPr>
          <p:nvPr/>
        </p:nvSpPr>
        <p:spPr>
          <a:xfrm>
            <a:off x="788231" y="9915964"/>
            <a:ext cx="6400800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Data Description: 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197EB9-8248-06A5-F1A6-11EE5A02EEC0}"/>
              </a:ext>
            </a:extLst>
          </p:cNvPr>
          <p:cNvSpPr txBox="1"/>
          <p:nvPr/>
        </p:nvSpPr>
        <p:spPr>
          <a:xfrm>
            <a:off x="6086360" y="9990940"/>
            <a:ext cx="2574801" cy="510778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48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4E445E-D096-6306-88E4-429655AA7CB3}"/>
              </a:ext>
            </a:extLst>
          </p:cNvPr>
          <p:cNvSpPr txBox="1"/>
          <p:nvPr/>
        </p:nvSpPr>
        <p:spPr>
          <a:xfrm>
            <a:off x="1675074" y="11176412"/>
            <a:ext cx="2574801" cy="919401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Survey 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119E7-8FD2-D902-E86F-5E70CA75CD76}"/>
              </a:ext>
            </a:extLst>
          </p:cNvPr>
          <p:cNvSpPr txBox="1"/>
          <p:nvPr/>
        </p:nvSpPr>
        <p:spPr>
          <a:xfrm>
            <a:off x="4666941" y="11176412"/>
            <a:ext cx="2574801" cy="919401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Demographic 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65397C-5FDD-AECD-323D-EBE46EA34212}"/>
              </a:ext>
            </a:extLst>
          </p:cNvPr>
          <p:cNvSpPr txBox="1"/>
          <p:nvPr/>
        </p:nvSpPr>
        <p:spPr>
          <a:xfrm>
            <a:off x="7658808" y="11176412"/>
            <a:ext cx="2574801" cy="919401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Disease Indicators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506AE-F047-E9E1-2DD6-FD72BAB27226}"/>
              </a:ext>
            </a:extLst>
          </p:cNvPr>
          <p:cNvSpPr txBox="1"/>
          <p:nvPr/>
        </p:nvSpPr>
        <p:spPr>
          <a:xfrm>
            <a:off x="10650674" y="11176412"/>
            <a:ext cx="2574801" cy="919401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Health Metrics &amp; Habits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D36372A-E37E-F461-ED1F-A8871B7BD775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rot="5400000">
            <a:off x="4830771" y="8633422"/>
            <a:ext cx="674694" cy="441128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369D4D0-C215-9373-65A0-7F6263F9D99D}"/>
              </a:ext>
            </a:extLst>
          </p:cNvPr>
          <p:cNvCxnSpPr>
            <a:cxnSpLocks/>
            <a:stCxn id="14" idx="1"/>
            <a:endCxn id="29" idx="3"/>
          </p:cNvCxnSpPr>
          <p:nvPr/>
        </p:nvCxnSpPr>
        <p:spPr>
          <a:xfrm rot="16200000" flipH="1">
            <a:off x="9318571" y="8556908"/>
            <a:ext cx="674694" cy="45643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59012B4-8B4C-25CD-E0B4-E6149044F9F4}"/>
              </a:ext>
            </a:extLst>
          </p:cNvPr>
          <p:cNvCxnSpPr>
            <a:cxnSpLocks/>
            <a:stCxn id="14" idx="1"/>
            <a:endCxn id="28" idx="3"/>
          </p:cNvCxnSpPr>
          <p:nvPr/>
        </p:nvCxnSpPr>
        <p:spPr>
          <a:xfrm rot="16200000" flipH="1">
            <a:off x="7822638" y="10052841"/>
            <a:ext cx="674694" cy="157244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E53F301-5783-6CEE-956D-B92B2194C74C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rot="5400000">
            <a:off x="6326705" y="10129356"/>
            <a:ext cx="674694" cy="141941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077A143-560E-6270-B0C5-7CBD5E15934E}"/>
              </a:ext>
            </a:extLst>
          </p:cNvPr>
          <p:cNvSpPr/>
          <p:nvPr/>
        </p:nvSpPr>
        <p:spPr>
          <a:xfrm>
            <a:off x="1675074" y="12145950"/>
            <a:ext cx="2574801" cy="1904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ID numbers, weights; not used in modeling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8BDBC2-C4DD-79BA-E4E7-D5626286BB6F}"/>
              </a:ext>
            </a:extLst>
          </p:cNvPr>
          <p:cNvSpPr/>
          <p:nvPr/>
        </p:nvSpPr>
        <p:spPr>
          <a:xfrm>
            <a:off x="4667744" y="12145950"/>
            <a:ext cx="2574801" cy="1904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Bahnschrift" panose="020B0502040204020203" pitchFamily="34" charset="0"/>
              </a:rPr>
              <a:t>A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ge, sex, marital status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01E9265-0949-4D13-FD6A-DD0337086F8E}"/>
              </a:ext>
            </a:extLst>
          </p:cNvPr>
          <p:cNvSpPr/>
          <p:nvPr/>
        </p:nvSpPr>
        <p:spPr>
          <a:xfrm>
            <a:off x="7660414" y="12145950"/>
            <a:ext cx="2574801" cy="1904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Bahnschrift" panose="020B0502040204020203" pitchFamily="34" charset="0"/>
              </a:rPr>
              <a:t>P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resence of cancer, heart disease, diabetes, heart attack, or stroke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8BCBE59-72D7-C0A3-7781-635B4B447E96}"/>
              </a:ext>
            </a:extLst>
          </p:cNvPr>
          <p:cNvSpPr/>
          <p:nvPr/>
        </p:nvSpPr>
        <p:spPr>
          <a:xfrm>
            <a:off x="10653083" y="12145950"/>
            <a:ext cx="2574801" cy="1904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Bahnschrift" panose="020B0502040204020203" pitchFamily="34" charset="0"/>
              </a:rPr>
              <a:t>P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hysical activity, sleep habits, diet, alcohol use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E1CC66DA-7098-35DB-4CA2-1ECFE16B6A62}"/>
              </a:ext>
            </a:extLst>
          </p:cNvPr>
          <p:cNvSpPr>
            <a:spLocks noGrp="1"/>
          </p:cNvSpPr>
          <p:nvPr/>
        </p:nvSpPr>
        <p:spPr>
          <a:xfrm>
            <a:off x="695540" y="14677859"/>
            <a:ext cx="13464959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Variable Description: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In this project, we focus on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predicting self-reported heart disease status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based on demographic &amp; health behavior variables, including: 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19" name="AutoShape 4" descr="3d Glasses with solid fill">
            <a:extLst>
              <a:ext uri="{FF2B5EF4-FFF2-40B4-BE49-F238E27FC236}">
                <a16:creationId xmlns:a16="http://schemas.microsoft.com/office/drawing/2014/main" id="{6DDD7785-3451-D3A6-3510-5976EBEB92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38509" y="1536469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EDF2A-22A3-38ED-A630-A8EECA1E3E12}"/>
              </a:ext>
            </a:extLst>
          </p:cNvPr>
          <p:cNvSpPr txBox="1"/>
          <p:nvPr/>
        </p:nvSpPr>
        <p:spPr>
          <a:xfrm>
            <a:off x="3749112" y="17530613"/>
            <a:ext cx="1828800" cy="885349"/>
          </a:xfrm>
          <a:prstGeom prst="round2Diag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Body Mass Index (BIM)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52AF37-E1C1-9770-BFC5-0E1D29562D23}"/>
              </a:ext>
            </a:extLst>
          </p:cNvPr>
          <p:cNvCxnSpPr/>
          <p:nvPr/>
        </p:nvCxnSpPr>
        <p:spPr>
          <a:xfrm>
            <a:off x="1218069" y="17373119"/>
            <a:ext cx="1282729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Weight Loss outline">
            <a:extLst>
              <a:ext uri="{FF2B5EF4-FFF2-40B4-BE49-F238E27FC236}">
                <a16:creationId xmlns:a16="http://schemas.microsoft.com/office/drawing/2014/main" id="{5DA56A49-77CA-BA5F-B3C6-9E0E58FC9B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0292" y="15885426"/>
            <a:ext cx="1340365" cy="13403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364476-70A6-30CC-24D2-30514EAF882A}"/>
              </a:ext>
            </a:extLst>
          </p:cNvPr>
          <p:cNvSpPr txBox="1"/>
          <p:nvPr/>
        </p:nvSpPr>
        <p:spPr>
          <a:xfrm>
            <a:off x="1175061" y="17530613"/>
            <a:ext cx="1828800" cy="493752"/>
          </a:xfrm>
          <a:prstGeom prst="round2Diag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87370-3889-66A0-1F42-55EEA83E9699}"/>
              </a:ext>
            </a:extLst>
          </p:cNvPr>
          <p:cNvSpPr txBox="1"/>
          <p:nvPr/>
        </p:nvSpPr>
        <p:spPr>
          <a:xfrm>
            <a:off x="6323163" y="17530613"/>
            <a:ext cx="2506326" cy="1225868"/>
          </a:xfrm>
          <a:prstGeom prst="round2Diag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Weekly moderate Physical Activity Minutes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D32C5-5C3B-61B8-775B-43302D8A3273}"/>
              </a:ext>
            </a:extLst>
          </p:cNvPr>
          <p:cNvSpPr txBox="1"/>
          <p:nvPr/>
        </p:nvSpPr>
        <p:spPr>
          <a:xfrm>
            <a:off x="9574740" y="17530613"/>
            <a:ext cx="1828800" cy="885349"/>
          </a:xfrm>
          <a:prstGeom prst="round2Diag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Sleep Hours per Night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823DE5-0B24-5724-4D0D-5AB968147E53}"/>
              </a:ext>
            </a:extLst>
          </p:cNvPr>
          <p:cNvSpPr txBox="1"/>
          <p:nvPr/>
        </p:nvSpPr>
        <p:spPr>
          <a:xfrm>
            <a:off x="12148789" y="17530613"/>
            <a:ext cx="1828800" cy="885349"/>
          </a:xfrm>
          <a:prstGeom prst="round2Diag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Bahnschrift" panose="020B0502040204020203" pitchFamily="34" charset="0"/>
              </a:rPr>
              <a:t>Alcohol Use History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C5389D-696F-7DEB-B4DC-B2EDDFFB3C20}"/>
              </a:ext>
            </a:extLst>
          </p:cNvPr>
          <p:cNvSpPr/>
          <p:nvPr/>
        </p:nvSpPr>
        <p:spPr>
          <a:xfrm>
            <a:off x="4750469" y="1728260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B3B1E0-18C3-2CEC-EED2-6BA632499A6E}"/>
              </a:ext>
            </a:extLst>
          </p:cNvPr>
          <p:cNvSpPr/>
          <p:nvPr/>
        </p:nvSpPr>
        <p:spPr>
          <a:xfrm>
            <a:off x="2003756" y="17291206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18DB9B-4896-9F1B-88A0-379494A81C17}"/>
              </a:ext>
            </a:extLst>
          </p:cNvPr>
          <p:cNvSpPr/>
          <p:nvPr/>
        </p:nvSpPr>
        <p:spPr>
          <a:xfrm>
            <a:off x="7497182" y="17282601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A9FA0C-18AF-0F57-FB08-D95269A10D39}"/>
              </a:ext>
            </a:extLst>
          </p:cNvPr>
          <p:cNvSpPr/>
          <p:nvPr/>
        </p:nvSpPr>
        <p:spPr>
          <a:xfrm>
            <a:off x="10243895" y="172939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805981-FC98-9DD7-E3CF-63BC67579604}"/>
              </a:ext>
            </a:extLst>
          </p:cNvPr>
          <p:cNvSpPr/>
          <p:nvPr/>
        </p:nvSpPr>
        <p:spPr>
          <a:xfrm>
            <a:off x="12990607" y="17293957"/>
            <a:ext cx="182880" cy="18288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Snooze outline">
            <a:extLst>
              <a:ext uri="{FF2B5EF4-FFF2-40B4-BE49-F238E27FC236}">
                <a16:creationId xmlns:a16="http://schemas.microsoft.com/office/drawing/2014/main" id="{D71AEAE2-F953-2AB3-70BF-3EBEB69856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4545" y="15880211"/>
            <a:ext cx="1335942" cy="1335942"/>
          </a:xfrm>
          <a:prstGeom prst="rect">
            <a:avLst/>
          </a:prstGeom>
        </p:spPr>
      </p:pic>
      <p:pic>
        <p:nvPicPr>
          <p:cNvPr id="42" name="Graphic 41" descr="Beer outline">
            <a:extLst>
              <a:ext uri="{FF2B5EF4-FFF2-40B4-BE49-F238E27FC236}">
                <a16:creationId xmlns:a16="http://schemas.microsoft.com/office/drawing/2014/main" id="{3D613930-CC04-903D-910C-24E80A42A4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00867" y="16143170"/>
            <a:ext cx="1110884" cy="1110884"/>
          </a:xfrm>
          <a:prstGeom prst="rect">
            <a:avLst/>
          </a:prstGeom>
        </p:spPr>
      </p:pic>
      <p:pic>
        <p:nvPicPr>
          <p:cNvPr id="46" name="Graphic 45" descr="Man with cane outline">
            <a:extLst>
              <a:ext uri="{FF2B5EF4-FFF2-40B4-BE49-F238E27FC236}">
                <a16:creationId xmlns:a16="http://schemas.microsoft.com/office/drawing/2014/main" id="{27A51C09-9D10-9E54-6A99-2606EC01D7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5373" y="15972532"/>
            <a:ext cx="1184533" cy="11845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CB11F3A-2CCA-B144-1922-DDD6892E9388}"/>
              </a:ext>
            </a:extLst>
          </p:cNvPr>
          <p:cNvSpPr/>
          <p:nvPr/>
        </p:nvSpPr>
        <p:spPr>
          <a:xfrm>
            <a:off x="491629" y="18945914"/>
            <a:ext cx="14067588" cy="236502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A683BA3-E0B7-C241-1D3A-2C7BD30055B1}"/>
              </a:ext>
            </a:extLst>
          </p:cNvPr>
          <p:cNvSpPr>
            <a:spLocks noGrp="1"/>
          </p:cNvSpPr>
          <p:nvPr/>
        </p:nvSpPr>
        <p:spPr>
          <a:xfrm>
            <a:off x="788231" y="19155925"/>
            <a:ext cx="13462827" cy="912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Model Description: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We employ three types of Support Vector Machine (SVM) Models: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A53957-81B7-7854-53DA-16099F693DCA}"/>
              </a:ext>
            </a:extLst>
          </p:cNvPr>
          <p:cNvSpPr txBox="1"/>
          <p:nvPr/>
        </p:nvSpPr>
        <p:spPr>
          <a:xfrm>
            <a:off x="870945" y="20118518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01 | Linear Kernel</a:t>
            </a:r>
            <a:br>
              <a:rPr lang="en-US" sz="2400" b="1" dirty="0">
                <a:latin typeface="Bahnschrift" panose="020B0502040204020203" pitchFamily="34" charset="0"/>
              </a:rPr>
            </a:b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F1E955-2F8B-A28C-8A96-E9A4E9BAE613}"/>
              </a:ext>
            </a:extLst>
          </p:cNvPr>
          <p:cNvSpPr txBox="1"/>
          <p:nvPr/>
        </p:nvSpPr>
        <p:spPr>
          <a:xfrm>
            <a:off x="5686922" y="20118518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02 | Radial Basis Function (RBF) Kernel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4E69D9-E6EE-2868-2EE7-D4CE588752D9}"/>
              </a:ext>
            </a:extLst>
          </p:cNvPr>
          <p:cNvSpPr txBox="1"/>
          <p:nvPr/>
        </p:nvSpPr>
        <p:spPr>
          <a:xfrm>
            <a:off x="10502899" y="20118518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03 | Polynomial Kernel</a:t>
            </a:r>
            <a:br>
              <a:rPr lang="en-US" sz="2400" b="1" dirty="0">
                <a:latin typeface="Bahnschrift" panose="020B0502040204020203" pitchFamily="34" charset="0"/>
              </a:rPr>
            </a:b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69488C-5E79-3D71-03AD-A77FEB18D7A9}"/>
              </a:ext>
            </a:extLst>
          </p:cNvPr>
          <p:cNvSpPr txBox="1"/>
          <p:nvPr/>
        </p:nvSpPr>
        <p:spPr>
          <a:xfrm>
            <a:off x="484915" y="21748530"/>
            <a:ext cx="14074301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02 | Theoretical Background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DD5E99-A136-11DA-1AE3-0E86D528F825}"/>
              </a:ext>
            </a:extLst>
          </p:cNvPr>
          <p:cNvCxnSpPr>
            <a:cxnSpLocks/>
          </p:cNvCxnSpPr>
          <p:nvPr/>
        </p:nvCxnSpPr>
        <p:spPr>
          <a:xfrm flipV="1">
            <a:off x="551711" y="22691778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59593BE-9864-8E82-F2EE-08995DAA682C}"/>
              </a:ext>
            </a:extLst>
          </p:cNvPr>
          <p:cNvSpPr/>
          <p:nvPr/>
        </p:nvSpPr>
        <p:spPr>
          <a:xfrm>
            <a:off x="551711" y="22921135"/>
            <a:ext cx="24456095" cy="969264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42C5209-2BED-E293-B09E-4786B616C1E7}"/>
              </a:ext>
            </a:extLst>
          </p:cNvPr>
          <p:cNvSpPr/>
          <p:nvPr/>
        </p:nvSpPr>
        <p:spPr>
          <a:xfrm>
            <a:off x="34308473" y="22921135"/>
            <a:ext cx="9015042" cy="4066724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3FF6858-35A3-F558-29A4-6ADB586EFFAD}"/>
              </a:ext>
            </a:extLst>
          </p:cNvPr>
          <p:cNvSpPr/>
          <p:nvPr/>
        </p:nvSpPr>
        <p:spPr>
          <a:xfrm>
            <a:off x="25245082" y="22921135"/>
            <a:ext cx="8781592" cy="969264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940" dirty="0">
              <a:latin typeface="Bahnschrif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CD6B38-6637-C68C-690A-F095F48C5252}"/>
              </a:ext>
            </a:extLst>
          </p:cNvPr>
          <p:cNvSpPr txBox="1"/>
          <p:nvPr/>
        </p:nvSpPr>
        <p:spPr>
          <a:xfrm>
            <a:off x="29255927" y="4121690"/>
            <a:ext cx="695564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04 | Results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D829E5-EDFD-D5CE-1A37-A9DF871DEB87}"/>
              </a:ext>
            </a:extLst>
          </p:cNvPr>
          <p:cNvCxnSpPr>
            <a:cxnSpLocks/>
          </p:cNvCxnSpPr>
          <p:nvPr/>
        </p:nvCxnSpPr>
        <p:spPr>
          <a:xfrm flipV="1">
            <a:off x="29322722" y="5088094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988E7A-7BE8-2884-78C9-077FFCDDD46B}"/>
              </a:ext>
            </a:extLst>
          </p:cNvPr>
          <p:cNvCxnSpPr>
            <a:cxnSpLocks/>
          </p:cNvCxnSpPr>
          <p:nvPr/>
        </p:nvCxnSpPr>
        <p:spPr>
          <a:xfrm flipV="1">
            <a:off x="14918640" y="5088094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D625B61-1C3D-4146-D63D-807589C62749}"/>
              </a:ext>
            </a:extLst>
          </p:cNvPr>
          <p:cNvSpPr txBox="1"/>
          <p:nvPr/>
        </p:nvSpPr>
        <p:spPr>
          <a:xfrm>
            <a:off x="25200221" y="21849038"/>
            <a:ext cx="8345422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05 | Discussion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F7D297-C2B8-93BC-0D35-3D231C75AB14}"/>
              </a:ext>
            </a:extLst>
          </p:cNvPr>
          <p:cNvCxnSpPr>
            <a:cxnSpLocks/>
          </p:cNvCxnSpPr>
          <p:nvPr/>
        </p:nvCxnSpPr>
        <p:spPr>
          <a:xfrm flipV="1">
            <a:off x="25245082" y="22691778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DE062B-7A5F-C5AF-40F4-57EF4F717B11}"/>
              </a:ext>
            </a:extLst>
          </p:cNvPr>
          <p:cNvSpPr txBox="1"/>
          <p:nvPr/>
        </p:nvSpPr>
        <p:spPr>
          <a:xfrm>
            <a:off x="34308473" y="21748530"/>
            <a:ext cx="14067588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06 | Conclusion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ABF05D-A6A7-D1FF-7E48-C8B832C4EBE2}"/>
              </a:ext>
            </a:extLst>
          </p:cNvPr>
          <p:cNvCxnSpPr>
            <a:cxnSpLocks/>
          </p:cNvCxnSpPr>
          <p:nvPr/>
        </p:nvCxnSpPr>
        <p:spPr>
          <a:xfrm flipV="1">
            <a:off x="34353334" y="22691778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Heart with pulse with solid fill">
            <a:extLst>
              <a:ext uri="{FF2B5EF4-FFF2-40B4-BE49-F238E27FC236}">
                <a16:creationId xmlns:a16="http://schemas.microsoft.com/office/drawing/2014/main" id="{73085EA0-3E7A-9650-9A9D-90CDB1B553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957091" y="23329119"/>
            <a:ext cx="2476609" cy="2476609"/>
          </a:xfrm>
          <a:prstGeom prst="rect">
            <a:avLst/>
          </a:prstGeom>
        </p:spPr>
      </p:pic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7F1C8FB1-E5CC-5C4B-44F3-12D150CA928D}"/>
              </a:ext>
            </a:extLst>
          </p:cNvPr>
          <p:cNvSpPr>
            <a:spLocks noGrp="1"/>
          </p:cNvSpPr>
          <p:nvPr/>
        </p:nvSpPr>
        <p:spPr>
          <a:xfrm>
            <a:off x="34666476" y="23192411"/>
            <a:ext cx="6400800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Support vector machines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can reasonably predict heart disease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based on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lifestyle and demographic variables.​</a:t>
            </a:r>
          </a:p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Future work could explore ensemble methods, time-series health data, or incorporating richer behavioral data to improve prediction.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F06250-28E4-F49B-2DFF-7E8EAFBD847F}"/>
              </a:ext>
            </a:extLst>
          </p:cNvPr>
          <p:cNvSpPr txBox="1"/>
          <p:nvPr/>
        </p:nvSpPr>
        <p:spPr>
          <a:xfrm>
            <a:off x="34308473" y="27711331"/>
            <a:ext cx="14067588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654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1309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963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2617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3272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3926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4581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5235" algn="l" defTabSz="480654" rtl="0" eaLnBrk="1" latinLnBrk="0" hangingPunct="1">
              <a:defRPr sz="18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b="1" dirty="0">
                <a:solidFill>
                  <a:schemeClr val="bg1"/>
                </a:solidFill>
                <a:latin typeface="Bahnschrift" panose="020B0502040204020203" pitchFamily="34" charset="0"/>
                <a:cs typeface="Segoe UI" panose="020B0502040204020203" pitchFamily="34" charset="0"/>
              </a:rPr>
              <a:t>07 | Bibliography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1369A10-0E1F-C050-610E-73D00B531E89}"/>
              </a:ext>
            </a:extLst>
          </p:cNvPr>
          <p:cNvCxnSpPr>
            <a:cxnSpLocks/>
          </p:cNvCxnSpPr>
          <p:nvPr/>
        </p:nvCxnSpPr>
        <p:spPr>
          <a:xfrm flipV="1">
            <a:off x="34353334" y="28654579"/>
            <a:ext cx="8300561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F8ED8C7D-1DC0-2AEC-3A7F-10982CC12B09}"/>
              </a:ext>
            </a:extLst>
          </p:cNvPr>
          <p:cNvSpPr>
            <a:spLocks noGrp="1"/>
          </p:cNvSpPr>
          <p:nvPr/>
        </p:nvSpPr>
        <p:spPr>
          <a:xfrm>
            <a:off x="25652891" y="23146701"/>
            <a:ext cx="8138696" cy="2633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BMI &amp; age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were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strong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predictors of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heart disease presence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Surprisingly,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sleep hours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&amp;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physical activity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had relatively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lower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feature importance.​</a:t>
            </a:r>
          </a:p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Demographic &amp; lifestyle factors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together moderately predict heart disease — but no single factor dominates.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C21A6803-9FEB-55B6-C8F6-940C64ED5E9E}"/>
              </a:ext>
            </a:extLst>
          </p:cNvPr>
          <p:cNvSpPr>
            <a:spLocks noGrp="1"/>
          </p:cNvSpPr>
          <p:nvPr/>
        </p:nvSpPr>
        <p:spPr>
          <a:xfrm>
            <a:off x="25524691" y="26121469"/>
            <a:ext cx="8138696" cy="4771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b="1" dirty="0">
              <a:solidFill>
                <a:srgbClr val="8F1B1B"/>
              </a:solidFill>
              <a:latin typeface="Bahnschrift" panose="020B0502040204020203" pitchFamily="34" charset="0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8F1B1B"/>
                </a:solidFill>
                <a:latin typeface="Bahnschrift" panose="020B0502040204020203" pitchFamily="34" charset="0"/>
                <a:ea typeface="+mn-lt"/>
                <a:cs typeface="+mn-lt"/>
              </a:rPr>
              <a:t>Implications:​</a:t>
            </a:r>
          </a:p>
          <a:p>
            <a:pPr lvl="1" algn="just"/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Public health policies could prioritize campaigns focusing on weight management and healthy aging to prevent heart disease.​</a:t>
            </a:r>
          </a:p>
          <a:p>
            <a:pPr lvl="1" algn="just"/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Alcohol use showed association, suggesting potential for lifestyle interventions.​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8F1B1B"/>
                </a:solidFill>
                <a:latin typeface="Bahnschrift" panose="020B0502040204020203" pitchFamily="34" charset="0"/>
                <a:ea typeface="+mn-lt"/>
                <a:cs typeface="+mn-lt"/>
              </a:rPr>
              <a:t>Limitations:​</a:t>
            </a:r>
          </a:p>
          <a:p>
            <a:pPr lvl="1" algn="just"/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SVMs are black-box models: interpretation is less intuitive than logistic regression.​</a:t>
            </a:r>
          </a:p>
          <a:p>
            <a:pPr lvl="1" algn="just"/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Survey-based data may have self-reporting biases.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0FF9CBC-261D-72F3-DC44-E0C5A371C726}"/>
              </a:ext>
            </a:extLst>
          </p:cNvPr>
          <p:cNvCxnSpPr/>
          <p:nvPr/>
        </p:nvCxnSpPr>
        <p:spPr>
          <a:xfrm>
            <a:off x="15431599" y="12012686"/>
            <a:ext cx="128272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A0AA89-C8E4-5A7B-E270-8981F9122D85}"/>
              </a:ext>
            </a:extLst>
          </p:cNvPr>
          <p:cNvCxnSpPr/>
          <p:nvPr/>
        </p:nvCxnSpPr>
        <p:spPr>
          <a:xfrm>
            <a:off x="15431599" y="16698612"/>
            <a:ext cx="128272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FC0B46A8-9648-6145-47E4-7AAF38853DA4}"/>
              </a:ext>
            </a:extLst>
          </p:cNvPr>
          <p:cNvSpPr>
            <a:spLocks noGrp="1"/>
          </p:cNvSpPr>
          <p:nvPr/>
        </p:nvSpPr>
        <p:spPr>
          <a:xfrm>
            <a:off x="15188391" y="5601625"/>
            <a:ext cx="6400800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Data Handling: 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1EB9E7D1-82A3-FD0B-6FA8-4DD017333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18354"/>
              </p:ext>
            </p:extLst>
          </p:nvPr>
        </p:nvGraphicFramePr>
        <p:xfrm>
          <a:off x="21139650" y="12393511"/>
          <a:ext cx="7119241" cy="4005233"/>
        </p:xfrm>
        <a:graphic>
          <a:graphicData uri="http://schemas.openxmlformats.org/drawingml/2006/table">
            <a:tbl>
              <a:tblPr/>
              <a:tblGrid>
                <a:gridCol w="2487697">
                  <a:extLst>
                    <a:ext uri="{9D8B030D-6E8A-4147-A177-3AD203B41FA5}">
                      <a16:colId xmlns:a16="http://schemas.microsoft.com/office/drawing/2014/main" val="1319171841"/>
                    </a:ext>
                  </a:extLst>
                </a:gridCol>
                <a:gridCol w="2234142">
                  <a:extLst>
                    <a:ext uri="{9D8B030D-6E8A-4147-A177-3AD203B41FA5}">
                      <a16:colId xmlns:a16="http://schemas.microsoft.com/office/drawing/2014/main" val="3186718490"/>
                    </a:ext>
                  </a:extLst>
                </a:gridCol>
                <a:gridCol w="2397402">
                  <a:extLst>
                    <a:ext uri="{9D8B030D-6E8A-4147-A177-3AD203B41FA5}">
                      <a16:colId xmlns:a16="http://schemas.microsoft.com/office/drawing/2014/main" val="584650876"/>
                    </a:ext>
                  </a:extLst>
                </a:gridCol>
              </a:tblGrid>
              <a:tr h="1118871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Model Type​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Parameters Tuned​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Values Tested​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022661"/>
                  </a:ext>
                </a:extLst>
              </a:tr>
              <a:tr h="648620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Linear SVM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Cost (C)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0.1, 1, 10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76796"/>
                  </a:ext>
                </a:extLst>
              </a:tr>
              <a:tr h="1118871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Radial SVM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Cost (C)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Gamma (</a:t>
                      </a:r>
                      <a:r>
                        <a:rPr lang="el-GR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γ)</a:t>
                      </a:r>
                      <a:r>
                        <a:rPr lang="el-GR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l-GR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C: 0.1, 1, 10 </a:t>
                      </a:r>
                      <a:r>
                        <a:rPr lang="el-GR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l-GR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γ: 0.1, 1</a:t>
                      </a:r>
                      <a:r>
                        <a:rPr lang="el-GR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528153"/>
                  </a:ext>
                </a:extLst>
              </a:tr>
              <a:tr h="1118871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Polynomial SVM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Cost (C) 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Degree (d)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C: 0.1, 1 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d: 2, 3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92689"/>
                  </a:ext>
                </a:extLst>
              </a:tr>
            </a:tbl>
          </a:graphicData>
        </a:graphic>
      </p:graphicFrame>
      <p:sp>
        <p:nvSpPr>
          <p:cNvPr id="105" name="Rectangle 5">
            <a:extLst>
              <a:ext uri="{FF2B5EF4-FFF2-40B4-BE49-F238E27FC236}">
                <a16:creationId xmlns:a16="http://schemas.microsoft.com/office/drawing/2014/main" id="{00079517-73D9-13E0-AF72-1B21894E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354" y="13451087"/>
            <a:ext cx="685109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graphicFrame>
        <p:nvGraphicFramePr>
          <p:cNvPr id="122" name="Content Placeholder 2">
            <a:extLst>
              <a:ext uri="{FF2B5EF4-FFF2-40B4-BE49-F238E27FC236}">
                <a16:creationId xmlns:a16="http://schemas.microsoft.com/office/drawing/2014/main" id="{E6FD0DE2-548A-7E31-1AB0-D282072A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95692"/>
              </p:ext>
            </p:extLst>
          </p:nvPr>
        </p:nvGraphicFramePr>
        <p:xfrm>
          <a:off x="16823706" y="5709745"/>
          <a:ext cx="10142185" cy="589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B8BA5D05-F65A-6EF4-074A-50E5DA126E6D}"/>
              </a:ext>
            </a:extLst>
          </p:cNvPr>
          <p:cNvSpPr>
            <a:spLocks noGrp="1"/>
          </p:cNvSpPr>
          <p:nvPr/>
        </p:nvSpPr>
        <p:spPr>
          <a:xfrm>
            <a:off x="15188392" y="12328764"/>
            <a:ext cx="5507378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Tuning: </a:t>
            </a:r>
          </a:p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We performed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5-fold cross-validation to tune hyperparameters: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6FF50C2-2C18-E1B4-4DEC-5B0E28200A66}"/>
              </a:ext>
            </a:extLst>
          </p:cNvPr>
          <p:cNvSpPr>
            <a:spLocks noGrp="1"/>
          </p:cNvSpPr>
          <p:nvPr/>
        </p:nvSpPr>
        <p:spPr>
          <a:xfrm>
            <a:off x="15188391" y="17040221"/>
            <a:ext cx="5507378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Selected Parameters: </a:t>
            </a:r>
          </a:p>
          <a:p>
            <a:pPr marL="0" indent="0" algn="just">
              <a:buNone/>
            </a:pP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Those are the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chosen parameters 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for each model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after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 the 5-fold </a:t>
            </a: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cross-validation</a:t>
            </a:r>
            <a:r>
              <a:rPr lang="en-US" sz="2400" dirty="0">
                <a:latin typeface="Bahnschrift" panose="020B0502040204020203" pitchFamily="34" charset="0"/>
                <a:ea typeface="+mn-lt"/>
                <a:cs typeface="+mn-lt"/>
              </a:rPr>
              <a:t>: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0F6A560B-4446-5F34-BB25-34FC1C1F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839764"/>
              </p:ext>
            </p:extLst>
          </p:nvPr>
        </p:nvGraphicFramePr>
        <p:xfrm>
          <a:off x="21139650" y="17198954"/>
          <a:ext cx="7119241" cy="3616730"/>
        </p:xfrm>
        <a:graphic>
          <a:graphicData uri="http://schemas.openxmlformats.org/drawingml/2006/table">
            <a:tbl>
              <a:tblPr/>
              <a:tblGrid>
                <a:gridCol w="2438547">
                  <a:extLst>
                    <a:ext uri="{9D8B030D-6E8A-4147-A177-3AD203B41FA5}">
                      <a16:colId xmlns:a16="http://schemas.microsoft.com/office/drawing/2014/main" val="2889021668"/>
                    </a:ext>
                  </a:extLst>
                </a:gridCol>
                <a:gridCol w="1518734">
                  <a:extLst>
                    <a:ext uri="{9D8B030D-6E8A-4147-A177-3AD203B41FA5}">
                      <a16:colId xmlns:a16="http://schemas.microsoft.com/office/drawing/2014/main" val="3502166456"/>
                    </a:ext>
                  </a:extLst>
                </a:gridCol>
                <a:gridCol w="1499748">
                  <a:extLst>
                    <a:ext uri="{9D8B030D-6E8A-4147-A177-3AD203B41FA5}">
                      <a16:colId xmlns:a16="http://schemas.microsoft.com/office/drawing/2014/main" val="682746724"/>
                    </a:ext>
                  </a:extLst>
                </a:gridCol>
                <a:gridCol w="1662212">
                  <a:extLst>
                    <a:ext uri="{9D8B030D-6E8A-4147-A177-3AD203B41FA5}">
                      <a16:colId xmlns:a16="http://schemas.microsoft.com/office/drawing/2014/main" val="3859339246"/>
                    </a:ext>
                  </a:extLst>
                </a:gridCol>
              </a:tblGrid>
              <a:tr h="120271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Model Type</a:t>
                      </a:r>
                      <a:endParaRPr lang="en-US" sz="2400" b="1" i="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Best Cost (C)</a:t>
                      </a:r>
                      <a:endParaRPr lang="en-US" sz="2400" b="1" i="0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Best Gamma</a:t>
                      </a:r>
                      <a:r>
                        <a:rPr lang="en-US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 </a:t>
                      </a:r>
                      <a:br>
                        <a:rPr lang="en-US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</a:br>
                      <a:r>
                        <a:rPr lang="en-US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(</a:t>
                      </a:r>
                      <a:r>
                        <a:rPr lang="el-GR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γ)</a:t>
                      </a:r>
                      <a:r>
                        <a:rPr lang="el-GR" sz="2400" b="1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Best Degree</a:t>
                      </a:r>
                      <a:r>
                        <a:rPr lang="en-US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 (D</a:t>
                      </a:r>
                      <a:r>
                        <a:rPr lang="el-GR" sz="2400" b="1" i="0" cap="all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)</a:t>
                      </a:r>
                      <a:r>
                        <a:rPr lang="el-GR" sz="2400" b="1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32444"/>
                  </a:ext>
                </a:extLst>
              </a:tr>
              <a:tr h="71303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Linear SVM​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–​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–​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58483"/>
                  </a:ext>
                </a:extLst>
              </a:tr>
              <a:tr h="713037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Radial SVM​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1​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–​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557708"/>
                  </a:ext>
                </a:extLst>
              </a:tr>
              <a:tr h="98794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Polynomial SVM​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4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0.1​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–​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3​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3163"/>
                  </a:ext>
                </a:extLst>
              </a:tr>
            </a:tbl>
          </a:graphicData>
        </a:graphic>
      </p:graphicFrame>
      <p:sp>
        <p:nvSpPr>
          <p:cNvPr id="138" name="Rectangle 6">
            <a:extLst>
              <a:ext uri="{FF2B5EF4-FFF2-40B4-BE49-F238E27FC236}">
                <a16:creationId xmlns:a16="http://schemas.microsoft.com/office/drawing/2014/main" id="{706F3B1F-A731-470B-876E-247EFBBE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599" y="17943110"/>
            <a:ext cx="864131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948ADC1-276A-875F-1863-5FFBA86217F0}"/>
              </a:ext>
            </a:extLst>
          </p:cNvPr>
          <p:cNvSpPr txBox="1"/>
          <p:nvPr/>
        </p:nvSpPr>
        <p:spPr>
          <a:xfrm>
            <a:off x="695540" y="23130680"/>
            <a:ext cx="8556291" cy="512064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Maximal Margin Classifier​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8A7F6D-3BE6-44FA-9E4F-A7227BF73C72}"/>
              </a:ext>
            </a:extLst>
          </p:cNvPr>
          <p:cNvSpPr txBox="1"/>
          <p:nvPr/>
        </p:nvSpPr>
        <p:spPr>
          <a:xfrm>
            <a:off x="655203" y="23721489"/>
            <a:ext cx="8556291" cy="8586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Use case​: </a:t>
            </a:r>
            <a:r>
              <a:rPr lang="en-US" sz="2400" dirty="0">
                <a:latin typeface="Bahnschrift" panose="020B0502040204020203" pitchFamily="34" charset="0"/>
              </a:rPr>
              <a:t>Effective when the data is perfectly linearly separable. Only support vectors influence the decision boundary. ​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en-US" sz="2400" b="1" dirty="0">
                <a:latin typeface="Bahnschrift" panose="020B0502040204020203" pitchFamily="34" charset="0"/>
              </a:rPr>
              <a:t>Advantages​: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Simple and interpretable model.​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Effective for noise-free, linearly separable data.​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Disadvantages​: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Highly sensitive to outliers and noise.​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Inapplicable to overlapping or noisy datasets.​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b="1" dirty="0">
                <a:latin typeface="Bahnschrift" panose="020B0502040204020203" pitchFamily="34" charset="0"/>
              </a:rPr>
              <a:t>Approach​: </a:t>
            </a:r>
            <a:r>
              <a:rPr lang="en-US" sz="2400" dirty="0">
                <a:latin typeface="Bahnschrift" panose="020B0502040204020203" pitchFamily="34" charset="0"/>
              </a:rPr>
              <a:t>Find the hyperplane that maximizes the distance to the nearest points of any class.​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Ensure that no data points fall inside the margin.​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Use only the support vectors to define the hyperplane.​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E765B9-34FA-8316-DD7C-123EDA1D30D1}"/>
              </a:ext>
            </a:extLst>
          </p:cNvPr>
          <p:cNvSpPr txBox="1"/>
          <p:nvPr/>
        </p:nvSpPr>
        <p:spPr>
          <a:xfrm>
            <a:off x="9574740" y="23131741"/>
            <a:ext cx="5349799" cy="510778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Example SVM Decision Boundary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F0227C-C93B-14FA-992D-EE9324C2A7EE}"/>
              </a:ext>
            </a:extLst>
          </p:cNvPr>
          <p:cNvSpPr txBox="1"/>
          <p:nvPr/>
        </p:nvSpPr>
        <p:spPr>
          <a:xfrm>
            <a:off x="15214740" y="23126480"/>
            <a:ext cx="9572842" cy="510778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Radial Kernel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2EC5788-BEC4-3AAE-1067-C89021E12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809" y="23787082"/>
            <a:ext cx="5365772" cy="547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61FCA75F-FC59-5DCD-FE35-32D12BAF55D5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21747"/>
          <a:stretch/>
        </p:blipFill>
        <p:spPr>
          <a:xfrm>
            <a:off x="19534630" y="23803656"/>
            <a:ext cx="5245100" cy="3320235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3F471AD4-4B24-FBC5-0E16-F0D7B140F7D1}"/>
              </a:ext>
            </a:extLst>
          </p:cNvPr>
          <p:cNvSpPr txBox="1"/>
          <p:nvPr/>
        </p:nvSpPr>
        <p:spPr>
          <a:xfrm>
            <a:off x="19544273" y="26848904"/>
            <a:ext cx="156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gamma = 1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6AAD5326-04DE-7C15-7C50-EBCACB51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3" t="12308"/>
          <a:stretch/>
        </p:blipFill>
        <p:spPr bwMode="auto">
          <a:xfrm>
            <a:off x="19531346" y="27281550"/>
            <a:ext cx="5267769" cy="32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4D574CF8-357D-E0B4-3C8D-27CD2708FCBA}"/>
              </a:ext>
            </a:extLst>
          </p:cNvPr>
          <p:cNvSpPr txBox="1"/>
          <p:nvPr/>
        </p:nvSpPr>
        <p:spPr>
          <a:xfrm>
            <a:off x="19493473" y="30218638"/>
            <a:ext cx="156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gamma = 10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3DA2A53-EC60-C537-505E-5E6BA2729CFD}"/>
              </a:ext>
            </a:extLst>
          </p:cNvPr>
          <p:cNvSpPr txBox="1"/>
          <p:nvPr/>
        </p:nvSpPr>
        <p:spPr>
          <a:xfrm>
            <a:off x="15366363" y="23837421"/>
            <a:ext cx="40000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Bahnschrift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Circular boundaries possible​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Far away points matter much less, close together points matter a lot.​</a:t>
            </a:r>
          </a:p>
          <a:p>
            <a:endParaRPr lang="en-US" dirty="0"/>
          </a:p>
          <a:p>
            <a:r>
              <a:rPr lang="en-US" dirty="0"/>
              <a:t>Gamma tuning parameter: 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Small gamma: </a:t>
            </a:r>
            <a:r>
              <a:rPr lang="en-US" sz="2400" dirty="0">
                <a:latin typeface="Bahnschrift" panose="020B0502040204020203" pitchFamily="34" charset="0"/>
              </a:rPr>
              <a:t>larger sphere of influence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Large gamma: </a:t>
            </a:r>
            <a:r>
              <a:rPr lang="en-US" sz="2400" dirty="0">
                <a:latin typeface="Bahnschrift" panose="020B0502040204020203" pitchFamily="34" charset="0"/>
              </a:rPr>
              <a:t>smaller sphere of influence ​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C6FFB8C-7C0A-A44C-5213-9604F426023E}"/>
              </a:ext>
            </a:extLst>
          </p:cNvPr>
          <p:cNvSpPr txBox="1"/>
          <p:nvPr/>
        </p:nvSpPr>
        <p:spPr>
          <a:xfrm>
            <a:off x="9574740" y="29482802"/>
            <a:ext cx="52990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Separates two classes (Class 1 and Class 2) using a </a:t>
            </a:r>
            <a:r>
              <a:rPr lang="en-US" b="1" dirty="0"/>
              <a:t>nonlinear boundary</a:t>
            </a:r>
            <a:r>
              <a:rPr lang="en-US" dirty="0"/>
              <a:t>.​</a:t>
            </a:r>
          </a:p>
          <a:p>
            <a:endParaRPr lang="en-US" dirty="0"/>
          </a:p>
          <a:p>
            <a:r>
              <a:rPr lang="en-US" dirty="0"/>
              <a:t>The black curve represents the SVM's </a:t>
            </a:r>
            <a:r>
              <a:rPr lang="en-US" b="1" dirty="0"/>
              <a:t>optimal decision boundary maximizing the margin </a:t>
            </a:r>
            <a:r>
              <a:rPr lang="en-US" dirty="0"/>
              <a:t>between classes.​</a:t>
            </a:r>
          </a:p>
        </p:txBody>
      </p:sp>
      <p:pic>
        <p:nvPicPr>
          <p:cNvPr id="153" name="Picture 8">
            <a:extLst>
              <a:ext uri="{FF2B5EF4-FFF2-40B4-BE49-F238E27FC236}">
                <a16:creationId xmlns:a16="http://schemas.microsoft.com/office/drawing/2014/main" id="{6337ED6D-9A7B-7DB9-EC45-AEC91909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30" y="24671173"/>
            <a:ext cx="5268776" cy="33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D959684-254C-BBF2-5A3A-EBA55F1A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7" b="832"/>
          <a:stretch/>
        </p:blipFill>
        <p:spPr bwMode="auto">
          <a:xfrm>
            <a:off x="35556188" y="5636312"/>
            <a:ext cx="7546782" cy="531946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3F5BA69-E4DF-2ECA-7A7A-F61E81187777}"/>
              </a:ext>
            </a:extLst>
          </p:cNvPr>
          <p:cNvCxnSpPr/>
          <p:nvPr/>
        </p:nvCxnSpPr>
        <p:spPr>
          <a:xfrm>
            <a:off x="29932266" y="11161370"/>
            <a:ext cx="128272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6D6774-0CA9-DEF7-907A-0325D0D3B145}"/>
              </a:ext>
            </a:extLst>
          </p:cNvPr>
          <p:cNvCxnSpPr/>
          <p:nvPr/>
        </p:nvCxnSpPr>
        <p:spPr>
          <a:xfrm>
            <a:off x="29856066" y="16723184"/>
            <a:ext cx="12827292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0D1109AC-AD6D-3784-C562-4C8536152443}"/>
              </a:ext>
            </a:extLst>
          </p:cNvPr>
          <p:cNvSpPr>
            <a:spLocks noGrp="1"/>
          </p:cNvSpPr>
          <p:nvPr/>
        </p:nvSpPr>
        <p:spPr>
          <a:xfrm>
            <a:off x="29612858" y="5626197"/>
            <a:ext cx="6400800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Feature Importance in Linear SVM:</a:t>
            </a:r>
            <a:endParaRPr lang="en-US" sz="2400" b="1" dirty="0">
              <a:latin typeface="Bahnschrift" panose="020B0502040204020203" pitchFamily="34" charset="0"/>
            </a:endParaRP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B78B4A0D-AB03-E0B0-E00B-A08C7FCCFCF1}"/>
              </a:ext>
            </a:extLst>
          </p:cNvPr>
          <p:cNvSpPr>
            <a:spLocks noGrp="1"/>
          </p:cNvSpPr>
          <p:nvPr/>
        </p:nvSpPr>
        <p:spPr>
          <a:xfrm>
            <a:off x="29544291" y="11297135"/>
            <a:ext cx="5507378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SVM Model Performance Comparison: 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C95F1EF-456E-B054-5291-02C4C8BDE1F4}"/>
              </a:ext>
            </a:extLst>
          </p:cNvPr>
          <p:cNvSpPr/>
          <p:nvPr/>
        </p:nvSpPr>
        <p:spPr>
          <a:xfrm>
            <a:off x="35556187" y="5973723"/>
            <a:ext cx="1186884" cy="38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Age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EE8A1D9-1070-A69C-973F-6783819F1C7B}"/>
              </a:ext>
            </a:extLst>
          </p:cNvPr>
          <p:cNvSpPr/>
          <p:nvPr/>
        </p:nvSpPr>
        <p:spPr>
          <a:xfrm>
            <a:off x="35580157" y="6900363"/>
            <a:ext cx="1158259" cy="388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ahnschrift" panose="020B0502040204020203" pitchFamily="34" charset="0"/>
              </a:rPr>
              <a:t>BMI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2B60FE-A9DC-914E-2F0D-255B79FAC90C}"/>
              </a:ext>
            </a:extLst>
          </p:cNvPr>
          <p:cNvSpPr/>
          <p:nvPr/>
        </p:nvSpPr>
        <p:spPr>
          <a:xfrm>
            <a:off x="35580157" y="7699366"/>
            <a:ext cx="1158259" cy="66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Moderate Activity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703389-86C9-E0DD-E59C-E653A74EFA6B}"/>
              </a:ext>
            </a:extLst>
          </p:cNvPr>
          <p:cNvSpPr/>
          <p:nvPr/>
        </p:nvSpPr>
        <p:spPr>
          <a:xfrm>
            <a:off x="35601244" y="8680001"/>
            <a:ext cx="1158259" cy="66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Alcohol Use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B85D9B7-EE08-CF15-3D2A-E2020602139B}"/>
              </a:ext>
            </a:extLst>
          </p:cNvPr>
          <p:cNvSpPr/>
          <p:nvPr/>
        </p:nvSpPr>
        <p:spPr>
          <a:xfrm>
            <a:off x="35610500" y="9620967"/>
            <a:ext cx="1158259" cy="662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Hours of Sleep</a:t>
            </a:r>
          </a:p>
        </p:txBody>
      </p:sp>
      <p:pic>
        <p:nvPicPr>
          <p:cNvPr id="164" name="Graphic 163" descr="Man with cane outline">
            <a:extLst>
              <a:ext uri="{FF2B5EF4-FFF2-40B4-BE49-F238E27FC236}">
                <a16:creationId xmlns:a16="http://schemas.microsoft.com/office/drawing/2014/main" id="{5CAC8BE0-9F44-2DA8-F2E7-500BBD71A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666633" y="5773416"/>
            <a:ext cx="823799" cy="823799"/>
          </a:xfrm>
          <a:prstGeom prst="rect">
            <a:avLst/>
          </a:prstGeom>
        </p:spPr>
      </p:pic>
      <p:pic>
        <p:nvPicPr>
          <p:cNvPr id="165" name="Graphic 164" descr="Weight Loss outline">
            <a:extLst>
              <a:ext uri="{FF2B5EF4-FFF2-40B4-BE49-F238E27FC236}">
                <a16:creationId xmlns:a16="http://schemas.microsoft.com/office/drawing/2014/main" id="{8F61897E-FFB6-272F-5054-9B00BCB69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36323" y="6699034"/>
            <a:ext cx="881972" cy="881972"/>
          </a:xfrm>
          <a:prstGeom prst="rect">
            <a:avLst/>
          </a:prstGeom>
        </p:spPr>
      </p:pic>
      <p:pic>
        <p:nvPicPr>
          <p:cNvPr id="169" name="Graphic 168" descr="Run outline">
            <a:extLst>
              <a:ext uri="{FF2B5EF4-FFF2-40B4-BE49-F238E27FC236}">
                <a16:creationId xmlns:a16="http://schemas.microsoft.com/office/drawing/2014/main" id="{5D9B01F8-344A-D979-19B4-253F8244284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041997" y="15924492"/>
            <a:ext cx="1232573" cy="1232573"/>
          </a:xfrm>
          <a:prstGeom prst="rect">
            <a:avLst/>
          </a:prstGeom>
        </p:spPr>
      </p:pic>
      <p:pic>
        <p:nvPicPr>
          <p:cNvPr id="172" name="Graphic 171" descr="Run outline">
            <a:extLst>
              <a:ext uri="{FF2B5EF4-FFF2-40B4-BE49-F238E27FC236}">
                <a16:creationId xmlns:a16="http://schemas.microsoft.com/office/drawing/2014/main" id="{0D69748D-0DB3-9AF4-CCC4-CD37198CA8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4652326" y="7772750"/>
            <a:ext cx="823799" cy="823799"/>
          </a:xfrm>
          <a:prstGeom prst="rect">
            <a:avLst/>
          </a:prstGeom>
        </p:spPr>
      </p:pic>
      <p:pic>
        <p:nvPicPr>
          <p:cNvPr id="173" name="Graphic 172" descr="Beer outline">
            <a:extLst>
              <a:ext uri="{FF2B5EF4-FFF2-40B4-BE49-F238E27FC236}">
                <a16:creationId xmlns:a16="http://schemas.microsoft.com/office/drawing/2014/main" id="{2001EE20-E273-07B3-2855-DA03FE9BF9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91359" y="8707405"/>
            <a:ext cx="765813" cy="765813"/>
          </a:xfrm>
          <a:prstGeom prst="rect">
            <a:avLst/>
          </a:prstGeom>
        </p:spPr>
      </p:pic>
      <p:pic>
        <p:nvPicPr>
          <p:cNvPr id="174" name="Graphic 173" descr="Snooze outline">
            <a:extLst>
              <a:ext uri="{FF2B5EF4-FFF2-40B4-BE49-F238E27FC236}">
                <a16:creationId xmlns:a16="http://schemas.microsoft.com/office/drawing/2014/main" id="{C10FE689-D97A-074E-FC48-016D9EE4E1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03187" y="9629486"/>
            <a:ext cx="746455" cy="746455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5DFC8662-D7E3-A841-2F96-9DC05CB884D1}"/>
              </a:ext>
            </a:extLst>
          </p:cNvPr>
          <p:cNvSpPr txBox="1"/>
          <p:nvPr/>
        </p:nvSpPr>
        <p:spPr>
          <a:xfrm rot="16200000">
            <a:off x="32894865" y="8043054"/>
            <a:ext cx="2574801" cy="510778"/>
          </a:xfrm>
          <a:prstGeom prst="round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Features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96C11D21-F092-AFCB-11FC-7138C563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19" y="11862677"/>
            <a:ext cx="7590172" cy="4552929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227F523E-3B75-9D9D-BADE-6C941F5B3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1975"/>
              </p:ext>
            </p:extLst>
          </p:nvPr>
        </p:nvGraphicFramePr>
        <p:xfrm>
          <a:off x="33526113" y="17159495"/>
          <a:ext cx="7430978" cy="3869905"/>
        </p:xfrm>
        <a:graphic>
          <a:graphicData uri="http://schemas.openxmlformats.org/drawingml/2006/table">
            <a:tbl>
              <a:tblPr/>
              <a:tblGrid>
                <a:gridCol w="2549221">
                  <a:extLst>
                    <a:ext uri="{9D8B030D-6E8A-4147-A177-3AD203B41FA5}">
                      <a16:colId xmlns:a16="http://schemas.microsoft.com/office/drawing/2014/main" val="2162148589"/>
                    </a:ext>
                  </a:extLst>
                </a:gridCol>
                <a:gridCol w="2811939">
                  <a:extLst>
                    <a:ext uri="{9D8B030D-6E8A-4147-A177-3AD203B41FA5}">
                      <a16:colId xmlns:a16="http://schemas.microsoft.com/office/drawing/2014/main" val="882837945"/>
                    </a:ext>
                  </a:extLst>
                </a:gridCol>
                <a:gridCol w="769717">
                  <a:extLst>
                    <a:ext uri="{9D8B030D-6E8A-4147-A177-3AD203B41FA5}">
                      <a16:colId xmlns:a16="http://schemas.microsoft.com/office/drawing/2014/main" val="2439532565"/>
                    </a:ext>
                  </a:extLst>
                </a:gridCol>
                <a:gridCol w="1300101">
                  <a:extLst>
                    <a:ext uri="{9D8B030D-6E8A-4147-A177-3AD203B41FA5}">
                      <a16:colId xmlns:a16="http://schemas.microsoft.com/office/drawing/2014/main" val="3162079470"/>
                    </a:ext>
                  </a:extLst>
                </a:gridCol>
              </a:tblGrid>
              <a:tr h="610376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2400" b="1" i="0" cap="all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Model</a:t>
                      </a:r>
                      <a:r>
                        <a:rPr lang="en-US" sz="2400" b="1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2400" b="1" i="0" cap="all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Actual / Predicted</a:t>
                      </a:r>
                      <a:r>
                        <a:rPr lang="en-US" sz="2400" b="1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2400" b="1" i="0" cap="all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No</a:t>
                      </a:r>
                      <a:r>
                        <a:rPr lang="en-US" sz="2400" b="1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2400" b="1" i="0" cap="all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Yes</a:t>
                      </a:r>
                      <a:r>
                        <a:rPr lang="en-US" sz="2400" b="1" i="0">
                          <a:solidFill>
                            <a:srgbClr val="FFFFFF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997963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Linear SVM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No​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203​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44​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528375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 algn="l" fontAlgn="auto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Yes​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108​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255​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664213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Radial SVM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No​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196​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28​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24311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 algn="l" fontAlgn="auto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Yes​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115​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271​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775339"/>
                  </a:ext>
                </a:extLst>
              </a:tr>
              <a:tr h="728519"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Polynomial SVM</a:t>
                      </a: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No​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155​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23​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93406"/>
                  </a:ext>
                </a:extLst>
              </a:tr>
              <a:tr h="506202">
                <a:tc>
                  <a:txBody>
                    <a:bodyPr/>
                    <a:lstStyle/>
                    <a:p>
                      <a:pPr algn="l" fontAlgn="auto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Yes​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156​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625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276​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43726"/>
                  </a:ext>
                </a:extLst>
              </a:tr>
            </a:tbl>
          </a:graphicData>
        </a:graphic>
      </p:graphicFrame>
      <p:sp>
        <p:nvSpPr>
          <p:cNvPr id="178" name="Rectangle 19">
            <a:extLst>
              <a:ext uri="{FF2B5EF4-FFF2-40B4-BE49-F238E27FC236}">
                <a16:creationId xmlns:a16="http://schemas.microsoft.com/office/drawing/2014/main" id="{0F9D2521-1774-E425-7156-3F9CF8AC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7226" y="16727302"/>
            <a:ext cx="615060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Bahnschrift" panose="020B0502040204020203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B768FBFB-2166-BE12-574C-0BB988656D09}"/>
              </a:ext>
            </a:extLst>
          </p:cNvPr>
          <p:cNvSpPr>
            <a:spLocks noGrp="1"/>
          </p:cNvSpPr>
          <p:nvPr/>
        </p:nvSpPr>
        <p:spPr>
          <a:xfrm>
            <a:off x="29885101" y="16967754"/>
            <a:ext cx="5507378" cy="3795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Confusion Matrices:</a:t>
            </a:r>
          </a:p>
        </p:txBody>
      </p:sp>
      <p:graphicFrame>
        <p:nvGraphicFramePr>
          <p:cNvPr id="180" name="Table 179">
            <a:extLst>
              <a:ext uri="{FF2B5EF4-FFF2-40B4-BE49-F238E27FC236}">
                <a16:creationId xmlns:a16="http://schemas.microsoft.com/office/drawing/2014/main" id="{ACD7D781-F418-ABDC-26A5-DE151973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71719"/>
              </p:ext>
            </p:extLst>
          </p:nvPr>
        </p:nvGraphicFramePr>
        <p:xfrm>
          <a:off x="37408733" y="12033268"/>
          <a:ext cx="5694236" cy="4270566"/>
        </p:xfrm>
        <a:graphic>
          <a:graphicData uri="http://schemas.openxmlformats.org/drawingml/2006/table">
            <a:tbl>
              <a:tblPr/>
              <a:tblGrid>
                <a:gridCol w="1423559">
                  <a:extLst>
                    <a:ext uri="{9D8B030D-6E8A-4147-A177-3AD203B41FA5}">
                      <a16:colId xmlns:a16="http://schemas.microsoft.com/office/drawing/2014/main" val="4251347718"/>
                    </a:ext>
                  </a:extLst>
                </a:gridCol>
                <a:gridCol w="1423559">
                  <a:extLst>
                    <a:ext uri="{9D8B030D-6E8A-4147-A177-3AD203B41FA5}">
                      <a16:colId xmlns:a16="http://schemas.microsoft.com/office/drawing/2014/main" val="2704574341"/>
                    </a:ext>
                  </a:extLst>
                </a:gridCol>
                <a:gridCol w="1423559">
                  <a:extLst>
                    <a:ext uri="{9D8B030D-6E8A-4147-A177-3AD203B41FA5}">
                      <a16:colId xmlns:a16="http://schemas.microsoft.com/office/drawing/2014/main" val="683412021"/>
                    </a:ext>
                  </a:extLst>
                </a:gridCol>
                <a:gridCol w="1423559">
                  <a:extLst>
                    <a:ext uri="{9D8B030D-6E8A-4147-A177-3AD203B41FA5}">
                      <a16:colId xmlns:a16="http://schemas.microsoft.com/office/drawing/2014/main" val="797770045"/>
                    </a:ext>
                  </a:extLst>
                </a:gridCol>
              </a:tblGrid>
              <a:tr h="8948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Model​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Accuracy​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Sensitivity​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Specificity​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A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50284"/>
                  </a:ext>
                </a:extLst>
              </a:tr>
              <a:tr h="8948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Linear SVM​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75.08%​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65.27%​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85.28%​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066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508796"/>
                  </a:ext>
                </a:extLst>
              </a:tr>
              <a:tr h="8948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Radial SVM​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76.56%​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63.02%​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90.64%​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57772"/>
                  </a:ext>
                </a:extLst>
              </a:tr>
              <a:tr h="158591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Polynomial SVM​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70.66%​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49.84%​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92.31%​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9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86144"/>
                  </a:ext>
                </a:extLst>
              </a:tr>
            </a:tbl>
          </a:graphicData>
        </a:graphic>
      </p:graphicFrame>
      <p:sp>
        <p:nvSpPr>
          <p:cNvPr id="181" name="Rectangle 20">
            <a:extLst>
              <a:ext uri="{FF2B5EF4-FFF2-40B4-BE49-F238E27FC236}">
                <a16:creationId xmlns:a16="http://schemas.microsoft.com/office/drawing/2014/main" id="{9394923C-8715-2892-F697-0BDBF02E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8525" y="11903431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92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0">
    <wetp:webextensionref xmlns:r="http://schemas.openxmlformats.org/officeDocument/2006/relationships" r:id="rId1"/>
  </wetp:taskpane>
  <wetp:taskpane dockstate="right" visibility="0" width="525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F5713D-7FB8-492F-AEC8-D4004851AD6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5209C2-4CF5-40EF-86D1-B3B08F44C324}">
  <we:reference id="wa200006805" version="1.0.0.0" store="en-US" storeType="OMEX"/>
  <we:alternateReferences>
    <we:reference id="WA200006805" version="1.0.0.0" store="WA20000680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899</Words>
  <Application>Microsoft Office PowerPoint</Application>
  <PresentationFormat>Custom</PresentationFormat>
  <Paragraphs>178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Bahnschrift</vt:lpstr>
      <vt:lpstr>Bierstadt</vt:lpstr>
      <vt:lpstr>Calibri</vt:lpstr>
      <vt:lpstr>Times New Roman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Doga Karabey</dc:creator>
  <cp:lastModifiedBy>Doga Karabey</cp:lastModifiedBy>
  <cp:revision>116</cp:revision>
  <dcterms:created xsi:type="dcterms:W3CDTF">2013-07-15T20:26:40Z</dcterms:created>
  <dcterms:modified xsi:type="dcterms:W3CDTF">2025-04-29T19:36:25Z</dcterms:modified>
</cp:coreProperties>
</file>