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tr-TR"/>
              <a:t>Asıl başlık stilini düzenlemek için tıklayın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4B775A93-915A-4017-AC6C-7739379C9B50}" type="datetimeFigureOut">
              <a:rPr lang="tr-TR" smtClean="0"/>
              <a:t>23.05.2022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D5D7A81-978A-4BD3-86E9-606E056D2B47}" type="slidenum">
              <a:rPr lang="tr-TR" smtClean="0"/>
              <a:t>‹#›</a:t>
            </a:fld>
            <a:endParaRPr lang="tr-TR"/>
          </a:p>
        </p:txBody>
      </p:sp>
    </p:spTree>
    <p:extLst>
      <p:ext uri="{BB962C8B-B14F-4D97-AF65-F5344CB8AC3E}">
        <p14:creationId xmlns:p14="http://schemas.microsoft.com/office/powerpoint/2010/main" val="25642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B775A93-915A-4017-AC6C-7739379C9B50}" type="datetimeFigureOut">
              <a:rPr lang="tr-TR" smtClean="0"/>
              <a:t>23.05.2022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D5D7A81-978A-4BD3-86E9-606E056D2B47}" type="slidenum">
              <a:rPr lang="tr-TR" smtClean="0"/>
              <a:t>‹#›</a:t>
            </a:fld>
            <a:endParaRPr lang="tr-TR"/>
          </a:p>
        </p:txBody>
      </p:sp>
    </p:spTree>
    <p:extLst>
      <p:ext uri="{BB962C8B-B14F-4D97-AF65-F5344CB8AC3E}">
        <p14:creationId xmlns:p14="http://schemas.microsoft.com/office/powerpoint/2010/main" val="2028942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tr-TR"/>
              <a:t>Asıl başlık stilini düzenlemek için tıklayın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B775A93-915A-4017-AC6C-7739379C9B50}" type="datetimeFigureOut">
              <a:rPr lang="tr-TR" smtClean="0"/>
              <a:t>23.05.2022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D5D7A81-978A-4BD3-86E9-606E056D2B47}" type="slidenum">
              <a:rPr lang="tr-TR" smtClean="0"/>
              <a:t>‹#›</a:t>
            </a:fld>
            <a:endParaRPr lang="tr-TR"/>
          </a:p>
        </p:txBody>
      </p:sp>
    </p:spTree>
    <p:extLst>
      <p:ext uri="{BB962C8B-B14F-4D97-AF65-F5344CB8AC3E}">
        <p14:creationId xmlns:p14="http://schemas.microsoft.com/office/powerpoint/2010/main" val="42115229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tr-TR"/>
              <a:t>Asıl başlık stilini düzenlemek için tıklayın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tr-TR"/>
              <a:t>Asıl metin stillerini düzenlemek için tıklayın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B775A93-915A-4017-AC6C-7739379C9B50}" type="datetimeFigureOut">
              <a:rPr lang="tr-TR" smtClean="0"/>
              <a:t>23.05.2022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D5D7A81-978A-4BD3-86E9-606E056D2B47}" type="slidenum">
              <a:rPr lang="tr-TR" smtClean="0"/>
              <a:t>‹#›</a:t>
            </a:fld>
            <a:endParaRPr lang="tr-T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975681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B775A93-915A-4017-AC6C-7739379C9B50}" type="datetimeFigureOut">
              <a:rPr lang="tr-TR" smtClean="0"/>
              <a:t>23.05.2022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D5D7A81-978A-4BD3-86E9-606E056D2B47}" type="slidenum">
              <a:rPr lang="tr-TR" smtClean="0"/>
              <a:t>‹#›</a:t>
            </a:fld>
            <a:endParaRPr lang="tr-TR"/>
          </a:p>
        </p:txBody>
      </p:sp>
    </p:spTree>
    <p:extLst>
      <p:ext uri="{BB962C8B-B14F-4D97-AF65-F5344CB8AC3E}">
        <p14:creationId xmlns:p14="http://schemas.microsoft.com/office/powerpoint/2010/main" val="20944346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B775A93-915A-4017-AC6C-7739379C9B50}" type="datetimeFigureOut">
              <a:rPr lang="tr-TR" smtClean="0"/>
              <a:t>23.05.2022</a:t>
            </a:fld>
            <a:endParaRPr lang="tr-TR"/>
          </a:p>
        </p:txBody>
      </p:sp>
      <p:sp>
        <p:nvSpPr>
          <p:cNvPr id="4"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D5D7A81-978A-4BD3-86E9-606E056D2B47}" type="slidenum">
              <a:rPr lang="tr-TR" smtClean="0"/>
              <a:t>‹#›</a:t>
            </a:fld>
            <a:endParaRPr lang="tr-TR"/>
          </a:p>
        </p:txBody>
      </p:sp>
    </p:spTree>
    <p:extLst>
      <p:ext uri="{BB962C8B-B14F-4D97-AF65-F5344CB8AC3E}">
        <p14:creationId xmlns:p14="http://schemas.microsoft.com/office/powerpoint/2010/main" val="9913565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B775A93-915A-4017-AC6C-7739379C9B50}" type="datetimeFigureOut">
              <a:rPr lang="tr-TR" smtClean="0"/>
              <a:t>23.05.2022</a:t>
            </a:fld>
            <a:endParaRPr lang="tr-TR"/>
          </a:p>
        </p:txBody>
      </p:sp>
      <p:sp>
        <p:nvSpPr>
          <p:cNvPr id="4"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D5D7A81-978A-4BD3-86E9-606E056D2B47}" type="slidenum">
              <a:rPr lang="tr-TR" smtClean="0"/>
              <a:t>‹#›</a:t>
            </a:fld>
            <a:endParaRPr lang="tr-TR"/>
          </a:p>
        </p:txBody>
      </p:sp>
    </p:spTree>
    <p:extLst>
      <p:ext uri="{BB962C8B-B14F-4D97-AF65-F5344CB8AC3E}">
        <p14:creationId xmlns:p14="http://schemas.microsoft.com/office/powerpoint/2010/main" val="17872868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nchorCtr="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B775A93-915A-4017-AC6C-7739379C9B50}" type="datetimeFigureOut">
              <a:rPr lang="tr-TR" smtClean="0"/>
              <a:t>23.05.2022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D5D7A81-978A-4BD3-86E9-606E056D2B47}" type="slidenum">
              <a:rPr lang="tr-TR" smtClean="0"/>
              <a:t>‹#›</a:t>
            </a:fld>
            <a:endParaRPr lang="tr-TR"/>
          </a:p>
        </p:txBody>
      </p:sp>
    </p:spTree>
    <p:extLst>
      <p:ext uri="{BB962C8B-B14F-4D97-AF65-F5344CB8AC3E}">
        <p14:creationId xmlns:p14="http://schemas.microsoft.com/office/powerpoint/2010/main" val="34228687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B775A93-915A-4017-AC6C-7739379C9B50}" type="datetimeFigureOut">
              <a:rPr lang="tr-TR" smtClean="0"/>
              <a:t>23.05.2022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D5D7A81-978A-4BD3-86E9-606E056D2B47}" type="slidenum">
              <a:rPr lang="tr-TR" smtClean="0"/>
              <a:t>‹#›</a:t>
            </a:fld>
            <a:endParaRPr lang="tr-TR"/>
          </a:p>
        </p:txBody>
      </p:sp>
    </p:spTree>
    <p:extLst>
      <p:ext uri="{BB962C8B-B14F-4D97-AF65-F5344CB8AC3E}">
        <p14:creationId xmlns:p14="http://schemas.microsoft.com/office/powerpoint/2010/main" val="321472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3"/>
          <p:cNvSpPr>
            <a:spLocks noGrp="1"/>
          </p:cNvSpPr>
          <p:nvPr>
            <p:ph type="dt" sz="half" idx="10"/>
          </p:nvPr>
        </p:nvSpPr>
        <p:spPr/>
        <p:txBody>
          <a:bodyPr/>
          <a:lstStyle/>
          <a:p>
            <a:fld id="{4B775A93-915A-4017-AC6C-7739379C9B50}" type="datetimeFigureOut">
              <a:rPr lang="tr-TR" smtClean="0"/>
              <a:t>23.05.2022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D5D7A81-978A-4BD3-86E9-606E056D2B47}" type="slidenum">
              <a:rPr lang="tr-TR" smtClean="0"/>
              <a:t>‹#›</a:t>
            </a:fld>
            <a:endParaRPr lang="tr-TR"/>
          </a:p>
        </p:txBody>
      </p:sp>
    </p:spTree>
    <p:extLst>
      <p:ext uri="{BB962C8B-B14F-4D97-AF65-F5344CB8AC3E}">
        <p14:creationId xmlns:p14="http://schemas.microsoft.com/office/powerpoint/2010/main" val="340024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B775A93-915A-4017-AC6C-7739379C9B50}" type="datetimeFigureOut">
              <a:rPr lang="tr-TR" smtClean="0"/>
              <a:t>23.05.2022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D5D7A81-978A-4BD3-86E9-606E056D2B47}" type="slidenum">
              <a:rPr lang="tr-TR" smtClean="0"/>
              <a:t>‹#›</a:t>
            </a:fld>
            <a:endParaRPr lang="tr-TR"/>
          </a:p>
        </p:txBody>
      </p:sp>
    </p:spTree>
    <p:extLst>
      <p:ext uri="{BB962C8B-B14F-4D97-AF65-F5344CB8AC3E}">
        <p14:creationId xmlns:p14="http://schemas.microsoft.com/office/powerpoint/2010/main" val="1174067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4B775A93-915A-4017-AC6C-7739379C9B50}" type="datetimeFigureOut">
              <a:rPr lang="tr-TR" smtClean="0"/>
              <a:t>23.05.2022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D5D7A81-978A-4BD3-86E9-606E056D2B47}" type="slidenum">
              <a:rPr lang="tr-TR" smtClean="0"/>
              <a:t>‹#›</a:t>
            </a:fld>
            <a:endParaRPr lang="tr-TR"/>
          </a:p>
        </p:txBody>
      </p:sp>
    </p:spTree>
    <p:extLst>
      <p:ext uri="{BB962C8B-B14F-4D97-AF65-F5344CB8AC3E}">
        <p14:creationId xmlns:p14="http://schemas.microsoft.com/office/powerpoint/2010/main" val="4159632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4B775A93-915A-4017-AC6C-7739379C9B50}" type="datetimeFigureOut">
              <a:rPr lang="tr-TR" smtClean="0"/>
              <a:t>23.05.2022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8D5D7A81-978A-4BD3-86E9-606E056D2B47}" type="slidenum">
              <a:rPr lang="tr-TR" smtClean="0"/>
              <a:t>‹#›</a:t>
            </a:fld>
            <a:endParaRPr lang="tr-TR"/>
          </a:p>
        </p:txBody>
      </p:sp>
    </p:spTree>
    <p:extLst>
      <p:ext uri="{BB962C8B-B14F-4D97-AF65-F5344CB8AC3E}">
        <p14:creationId xmlns:p14="http://schemas.microsoft.com/office/powerpoint/2010/main" val="4060989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7" name="Date Placeholder 2"/>
          <p:cNvSpPr>
            <a:spLocks noGrp="1"/>
          </p:cNvSpPr>
          <p:nvPr>
            <p:ph type="dt" sz="half" idx="10"/>
          </p:nvPr>
        </p:nvSpPr>
        <p:spPr/>
        <p:txBody>
          <a:bodyPr/>
          <a:lstStyle/>
          <a:p>
            <a:fld id="{4B775A93-915A-4017-AC6C-7739379C9B50}" type="datetimeFigureOut">
              <a:rPr lang="tr-TR" smtClean="0"/>
              <a:t>23.05.2022</a:t>
            </a:fld>
            <a:endParaRPr lang="tr-TR"/>
          </a:p>
        </p:txBody>
      </p:sp>
      <p:sp>
        <p:nvSpPr>
          <p:cNvPr id="5" name="Footer Placeholder 3"/>
          <p:cNvSpPr>
            <a:spLocks noGrp="1"/>
          </p:cNvSpPr>
          <p:nvPr>
            <p:ph type="ftr" sz="quarter" idx="11"/>
          </p:nvPr>
        </p:nvSpPr>
        <p:spPr/>
        <p:txBody>
          <a:bodyPr/>
          <a:lstStyle/>
          <a:p>
            <a:endParaRPr lang="tr-TR"/>
          </a:p>
        </p:txBody>
      </p:sp>
      <p:sp>
        <p:nvSpPr>
          <p:cNvPr id="6" name="Slide Number Placeholder 4"/>
          <p:cNvSpPr>
            <a:spLocks noGrp="1"/>
          </p:cNvSpPr>
          <p:nvPr>
            <p:ph type="sldNum" sz="quarter" idx="12"/>
          </p:nvPr>
        </p:nvSpPr>
        <p:spPr/>
        <p:txBody>
          <a:bodyPr/>
          <a:lstStyle/>
          <a:p>
            <a:fld id="{8D5D7A81-978A-4BD3-86E9-606E056D2B47}" type="slidenum">
              <a:rPr lang="tr-TR" smtClean="0"/>
              <a:t>‹#›</a:t>
            </a:fld>
            <a:endParaRPr lang="tr-TR"/>
          </a:p>
        </p:txBody>
      </p:sp>
    </p:spTree>
    <p:extLst>
      <p:ext uri="{BB962C8B-B14F-4D97-AF65-F5344CB8AC3E}">
        <p14:creationId xmlns:p14="http://schemas.microsoft.com/office/powerpoint/2010/main" val="2564608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B775A93-915A-4017-AC6C-7739379C9B50}" type="datetimeFigureOut">
              <a:rPr lang="tr-TR" smtClean="0"/>
              <a:t>23.05.2022</a:t>
            </a:fld>
            <a:endParaRPr lang="tr-TR"/>
          </a:p>
        </p:txBody>
      </p:sp>
      <p:sp>
        <p:nvSpPr>
          <p:cNvPr id="5" name="Footer Placeholder 2"/>
          <p:cNvSpPr>
            <a:spLocks noGrp="1"/>
          </p:cNvSpPr>
          <p:nvPr>
            <p:ph type="ftr" sz="quarter" idx="11"/>
          </p:nvPr>
        </p:nvSpPr>
        <p:spPr/>
        <p:txBody>
          <a:bodyPr/>
          <a:lstStyle/>
          <a:p>
            <a:endParaRPr lang="tr-TR"/>
          </a:p>
        </p:txBody>
      </p:sp>
      <p:sp>
        <p:nvSpPr>
          <p:cNvPr id="6" name="Slide Number Placeholder 3"/>
          <p:cNvSpPr>
            <a:spLocks noGrp="1"/>
          </p:cNvSpPr>
          <p:nvPr>
            <p:ph type="sldNum" sz="quarter" idx="12"/>
          </p:nvPr>
        </p:nvSpPr>
        <p:spPr/>
        <p:txBody>
          <a:bodyPr/>
          <a:lstStyle/>
          <a:p>
            <a:fld id="{8D5D7A81-978A-4BD3-86E9-606E056D2B47}" type="slidenum">
              <a:rPr lang="tr-TR" smtClean="0"/>
              <a:t>‹#›</a:t>
            </a:fld>
            <a:endParaRPr lang="tr-TR"/>
          </a:p>
        </p:txBody>
      </p:sp>
    </p:spTree>
    <p:extLst>
      <p:ext uri="{BB962C8B-B14F-4D97-AF65-F5344CB8AC3E}">
        <p14:creationId xmlns:p14="http://schemas.microsoft.com/office/powerpoint/2010/main" val="3160901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7" name="Date Placeholder 4"/>
          <p:cNvSpPr>
            <a:spLocks noGrp="1"/>
          </p:cNvSpPr>
          <p:nvPr>
            <p:ph type="dt" sz="half" idx="10"/>
          </p:nvPr>
        </p:nvSpPr>
        <p:spPr/>
        <p:txBody>
          <a:bodyPr/>
          <a:lstStyle/>
          <a:p>
            <a:fld id="{4B775A93-915A-4017-AC6C-7739379C9B50}" type="datetimeFigureOut">
              <a:rPr lang="tr-TR" smtClean="0"/>
              <a:t>23.05.2022</a:t>
            </a:fld>
            <a:endParaRPr lang="tr-TR"/>
          </a:p>
        </p:txBody>
      </p:sp>
      <p:sp>
        <p:nvSpPr>
          <p:cNvPr id="5" name="Footer Placeholder 5"/>
          <p:cNvSpPr>
            <a:spLocks noGrp="1"/>
          </p:cNvSpPr>
          <p:nvPr>
            <p:ph type="ftr" sz="quarter" idx="11"/>
          </p:nvPr>
        </p:nvSpPr>
        <p:spPr/>
        <p:txBody>
          <a:bodyPr/>
          <a:lstStyle/>
          <a:p>
            <a:endParaRPr lang="tr-TR"/>
          </a:p>
        </p:txBody>
      </p:sp>
      <p:sp>
        <p:nvSpPr>
          <p:cNvPr id="6" name="Slide Number Placeholder 6"/>
          <p:cNvSpPr>
            <a:spLocks noGrp="1"/>
          </p:cNvSpPr>
          <p:nvPr>
            <p:ph type="sldNum" sz="quarter" idx="12"/>
          </p:nvPr>
        </p:nvSpPr>
        <p:spPr/>
        <p:txBody>
          <a:bodyPr/>
          <a:lstStyle/>
          <a:p>
            <a:fld id="{8D5D7A81-978A-4BD3-86E9-606E056D2B47}" type="slidenum">
              <a:rPr lang="tr-TR" smtClean="0"/>
              <a:t>‹#›</a:t>
            </a:fld>
            <a:endParaRPr lang="tr-TR"/>
          </a:p>
        </p:txBody>
      </p:sp>
    </p:spTree>
    <p:extLst>
      <p:ext uri="{BB962C8B-B14F-4D97-AF65-F5344CB8AC3E}">
        <p14:creationId xmlns:p14="http://schemas.microsoft.com/office/powerpoint/2010/main" val="3369350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B775A93-915A-4017-AC6C-7739379C9B50}" type="datetimeFigureOut">
              <a:rPr lang="tr-TR" smtClean="0"/>
              <a:t>23.05.2022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D5D7A81-978A-4BD3-86E9-606E056D2B47}" type="slidenum">
              <a:rPr lang="tr-TR" smtClean="0"/>
              <a:t>‹#›</a:t>
            </a:fld>
            <a:endParaRPr lang="tr-TR"/>
          </a:p>
        </p:txBody>
      </p:sp>
    </p:spTree>
    <p:extLst>
      <p:ext uri="{BB962C8B-B14F-4D97-AF65-F5344CB8AC3E}">
        <p14:creationId xmlns:p14="http://schemas.microsoft.com/office/powerpoint/2010/main" val="3151838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B775A93-915A-4017-AC6C-7739379C9B50}" type="datetimeFigureOut">
              <a:rPr lang="tr-TR" smtClean="0"/>
              <a:t>23.05.2022</a:t>
            </a:fld>
            <a:endParaRPr lang="tr-T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tr-T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D5D7A81-978A-4BD3-86E9-606E056D2B47}" type="slidenum">
              <a:rPr lang="tr-TR" smtClean="0"/>
              <a:t>‹#›</a:t>
            </a:fld>
            <a:endParaRPr lang="tr-TR"/>
          </a:p>
        </p:txBody>
      </p:sp>
    </p:spTree>
    <p:extLst>
      <p:ext uri="{BB962C8B-B14F-4D97-AF65-F5344CB8AC3E}">
        <p14:creationId xmlns:p14="http://schemas.microsoft.com/office/powerpoint/2010/main" val="225989341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7BEB234-8CFD-601A-8D63-6B3EDC09D288}"/>
              </a:ext>
            </a:extLst>
          </p:cNvPr>
          <p:cNvSpPr>
            <a:spLocks noGrp="1"/>
          </p:cNvSpPr>
          <p:nvPr>
            <p:ph type="ctrTitle"/>
          </p:nvPr>
        </p:nvSpPr>
        <p:spPr/>
        <p:txBody>
          <a:bodyPr>
            <a:normAutofit fontScale="90000"/>
          </a:bodyPr>
          <a:lstStyle/>
          <a:p>
            <a:r>
              <a:rPr lang="tr-TR" dirty="0" err="1"/>
              <a:t>Clean</a:t>
            </a:r>
            <a:r>
              <a:rPr lang="tr-TR" dirty="0"/>
              <a:t> </a:t>
            </a:r>
            <a:r>
              <a:rPr lang="tr-TR" dirty="0" err="1"/>
              <a:t>Code</a:t>
            </a:r>
            <a:r>
              <a:rPr lang="tr-TR" dirty="0"/>
              <a:t> </a:t>
            </a:r>
            <a:br>
              <a:rPr lang="tr-TR" dirty="0"/>
            </a:br>
            <a:r>
              <a:rPr lang="tr-TR" dirty="0"/>
              <a:t>(Temiz Kod) </a:t>
            </a:r>
            <a:br>
              <a:rPr lang="tr-TR" dirty="0"/>
            </a:br>
            <a:r>
              <a:rPr lang="tr-TR" dirty="0"/>
              <a:t>Nedir ?</a:t>
            </a:r>
          </a:p>
        </p:txBody>
      </p:sp>
    </p:spTree>
    <p:extLst>
      <p:ext uri="{BB962C8B-B14F-4D97-AF65-F5344CB8AC3E}">
        <p14:creationId xmlns:p14="http://schemas.microsoft.com/office/powerpoint/2010/main" val="1091656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3CB6CCE-B595-4BBA-896C-D3000E00E4CA}"/>
              </a:ext>
            </a:extLst>
          </p:cNvPr>
          <p:cNvSpPr>
            <a:spLocks noGrp="1"/>
          </p:cNvSpPr>
          <p:nvPr>
            <p:ph type="title"/>
          </p:nvPr>
        </p:nvSpPr>
        <p:spPr/>
        <p:txBody>
          <a:bodyPr/>
          <a:lstStyle/>
          <a:p>
            <a:r>
              <a:rPr lang="tr-TR" dirty="0"/>
              <a:t>A.8 Objeler ve Veri Yapıları</a:t>
            </a:r>
          </a:p>
        </p:txBody>
      </p:sp>
      <p:sp>
        <p:nvSpPr>
          <p:cNvPr id="3" name="İçerik Yer Tutucusu 2">
            <a:extLst>
              <a:ext uri="{FF2B5EF4-FFF2-40B4-BE49-F238E27FC236}">
                <a16:creationId xmlns:a16="http://schemas.microsoft.com/office/drawing/2014/main" id="{0EAF8FF8-51AE-C5D8-0051-E5AB22E20FED}"/>
              </a:ext>
            </a:extLst>
          </p:cNvPr>
          <p:cNvSpPr>
            <a:spLocks noGrp="1"/>
          </p:cNvSpPr>
          <p:nvPr>
            <p:ph idx="1"/>
          </p:nvPr>
        </p:nvSpPr>
        <p:spPr/>
        <p:txBody>
          <a:bodyPr>
            <a:normAutofit lnSpcReduction="10000"/>
          </a:bodyPr>
          <a:lstStyle/>
          <a:p>
            <a:r>
              <a:rPr lang="tr-TR" dirty="0"/>
              <a:t>Kodun iç yapısını gizleyin.</a:t>
            </a:r>
          </a:p>
          <a:p>
            <a:r>
              <a:rPr lang="tr-TR" dirty="0"/>
              <a:t>Veri yapılarını, dillerin hazır Collection yapılarını tercih edin</a:t>
            </a:r>
          </a:p>
          <a:p>
            <a:r>
              <a:rPr lang="tr-TR" dirty="0" err="1"/>
              <a:t>Hibrid</a:t>
            </a:r>
            <a:r>
              <a:rPr lang="tr-TR" dirty="0"/>
              <a:t> yapılardan kaçının.</a:t>
            </a:r>
          </a:p>
          <a:p>
            <a:r>
              <a:rPr lang="tr-TR" dirty="0"/>
              <a:t>Olabildiğince küçük olun.</a:t>
            </a:r>
          </a:p>
          <a:p>
            <a:r>
              <a:rPr lang="tr-TR" dirty="0"/>
              <a:t>Bir </a:t>
            </a:r>
            <a:r>
              <a:rPr lang="tr-TR" dirty="0" err="1"/>
              <a:t>sey</a:t>
            </a:r>
            <a:r>
              <a:rPr lang="tr-TR" dirty="0"/>
              <a:t> yapın.</a:t>
            </a:r>
          </a:p>
          <a:p>
            <a:r>
              <a:rPr lang="tr-TR" dirty="0"/>
              <a:t>Küçük sayıdaki değişkenlerle çalışın.</a:t>
            </a:r>
          </a:p>
          <a:p>
            <a:r>
              <a:rPr lang="tr-TR" dirty="0"/>
              <a:t>Temel sınıf, kendisinden türeyenler hakkında hiçbir şey bilmemelidir.</a:t>
            </a:r>
          </a:p>
          <a:p>
            <a:r>
              <a:rPr lang="tr-TR" dirty="0"/>
              <a:t>Fonksiyona bir takım parametreler geçirerek bunların istenen davranışa göre şekillenmesindense, birçok sade fonksiyona sahip olmak daha iyidir.</a:t>
            </a:r>
          </a:p>
          <a:p>
            <a:r>
              <a:rPr lang="tr-TR" dirty="0" err="1"/>
              <a:t>Static</a:t>
            </a:r>
            <a:r>
              <a:rPr lang="tr-TR" dirty="0"/>
              <a:t> </a:t>
            </a:r>
            <a:r>
              <a:rPr lang="tr-TR" dirty="0" err="1"/>
              <a:t>metodları</a:t>
            </a:r>
            <a:r>
              <a:rPr lang="tr-TR" dirty="0"/>
              <a:t> tercih etme.</a:t>
            </a:r>
          </a:p>
        </p:txBody>
      </p:sp>
    </p:spTree>
    <p:extLst>
      <p:ext uri="{BB962C8B-B14F-4D97-AF65-F5344CB8AC3E}">
        <p14:creationId xmlns:p14="http://schemas.microsoft.com/office/powerpoint/2010/main" val="2778558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B4E4075-9C68-4B34-5CCC-5AF9A43B384B}"/>
              </a:ext>
            </a:extLst>
          </p:cNvPr>
          <p:cNvSpPr>
            <a:spLocks noGrp="1"/>
          </p:cNvSpPr>
          <p:nvPr>
            <p:ph type="title"/>
          </p:nvPr>
        </p:nvSpPr>
        <p:spPr/>
        <p:txBody>
          <a:bodyPr/>
          <a:lstStyle/>
          <a:p>
            <a:r>
              <a:rPr lang="tr-TR" dirty="0"/>
              <a:t>A.9 </a:t>
            </a:r>
            <a:r>
              <a:rPr lang="tr-TR" dirty="0" err="1"/>
              <a:t>Tests</a:t>
            </a:r>
            <a:endParaRPr lang="tr-TR" dirty="0"/>
          </a:p>
        </p:txBody>
      </p:sp>
      <p:sp>
        <p:nvSpPr>
          <p:cNvPr id="3" name="İçerik Yer Tutucusu 2">
            <a:extLst>
              <a:ext uri="{FF2B5EF4-FFF2-40B4-BE49-F238E27FC236}">
                <a16:creationId xmlns:a16="http://schemas.microsoft.com/office/drawing/2014/main" id="{673618E6-471D-3176-A7D8-A44E812478AA}"/>
              </a:ext>
            </a:extLst>
          </p:cNvPr>
          <p:cNvSpPr>
            <a:spLocks noGrp="1"/>
          </p:cNvSpPr>
          <p:nvPr>
            <p:ph idx="1"/>
          </p:nvPr>
        </p:nvSpPr>
        <p:spPr/>
        <p:txBody>
          <a:bodyPr/>
          <a:lstStyle/>
          <a:p>
            <a:r>
              <a:rPr lang="tr-TR" dirty="0"/>
              <a:t>Her test için bir </a:t>
            </a:r>
            <a:r>
              <a:rPr lang="tr-TR" dirty="0" err="1"/>
              <a:t>assert</a:t>
            </a:r>
            <a:endParaRPr lang="tr-TR" dirty="0"/>
          </a:p>
          <a:p>
            <a:r>
              <a:rPr lang="tr-TR" dirty="0"/>
              <a:t>Test okunabilir olmalı</a:t>
            </a:r>
          </a:p>
          <a:p>
            <a:r>
              <a:rPr lang="tr-TR" dirty="0"/>
              <a:t>Test hızlı çalışabilir olmalı</a:t>
            </a:r>
          </a:p>
          <a:p>
            <a:r>
              <a:rPr lang="tr-TR" dirty="0"/>
              <a:t>Test bağımsız olmalı</a:t>
            </a:r>
          </a:p>
          <a:p>
            <a:r>
              <a:rPr lang="tr-TR" dirty="0"/>
              <a:t>Test tekrar edebilir olmalı</a:t>
            </a:r>
          </a:p>
        </p:txBody>
      </p:sp>
    </p:spTree>
    <p:extLst>
      <p:ext uri="{BB962C8B-B14F-4D97-AF65-F5344CB8AC3E}">
        <p14:creationId xmlns:p14="http://schemas.microsoft.com/office/powerpoint/2010/main" val="3529813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FBD43EA-DC9F-75C3-2424-2DF4B46F9245}"/>
              </a:ext>
            </a:extLst>
          </p:cNvPr>
          <p:cNvSpPr>
            <a:spLocks noGrp="1"/>
          </p:cNvSpPr>
          <p:nvPr>
            <p:ph type="title"/>
          </p:nvPr>
        </p:nvSpPr>
        <p:spPr/>
        <p:txBody>
          <a:bodyPr/>
          <a:lstStyle/>
          <a:p>
            <a:r>
              <a:rPr lang="tr-TR" dirty="0"/>
              <a:t>B. CODE SMELLS (Kodun Kötü Kokması)</a:t>
            </a:r>
          </a:p>
        </p:txBody>
      </p:sp>
      <p:sp>
        <p:nvSpPr>
          <p:cNvPr id="3" name="İçerik Yer Tutucusu 2">
            <a:extLst>
              <a:ext uri="{FF2B5EF4-FFF2-40B4-BE49-F238E27FC236}">
                <a16:creationId xmlns:a16="http://schemas.microsoft.com/office/drawing/2014/main" id="{4B637D22-748C-759B-DB53-149E4649D16A}"/>
              </a:ext>
            </a:extLst>
          </p:cNvPr>
          <p:cNvSpPr>
            <a:spLocks noGrp="1"/>
          </p:cNvSpPr>
          <p:nvPr>
            <p:ph idx="1"/>
          </p:nvPr>
        </p:nvSpPr>
        <p:spPr/>
        <p:txBody>
          <a:bodyPr>
            <a:normAutofit fontScale="70000" lnSpcReduction="20000"/>
          </a:bodyPr>
          <a:lstStyle/>
          <a:p>
            <a:r>
              <a:rPr lang="tr-TR" dirty="0"/>
              <a:t>Yukarıda temiz kodun tanımını ve özelliklerini verdik. Bazen bir takım nedenlerden dolayı. Örneğin;</a:t>
            </a:r>
          </a:p>
          <a:p>
            <a:endParaRPr lang="tr-TR" dirty="0"/>
          </a:p>
          <a:p>
            <a:r>
              <a:rPr lang="tr-TR" dirty="0"/>
              <a:t>zamanın azlığı,</a:t>
            </a:r>
          </a:p>
          <a:p>
            <a:r>
              <a:rPr lang="tr-TR" dirty="0"/>
              <a:t>takımın deneyim eksikliği,</a:t>
            </a:r>
          </a:p>
          <a:p>
            <a:r>
              <a:rPr lang="tr-TR" dirty="0"/>
              <a:t>yönetimsel hatalar,</a:t>
            </a:r>
          </a:p>
          <a:p>
            <a:r>
              <a:rPr lang="tr-TR" dirty="0"/>
              <a:t>yanlış 3rd </a:t>
            </a:r>
            <a:r>
              <a:rPr lang="tr-TR" dirty="0" err="1"/>
              <a:t>party</a:t>
            </a:r>
            <a:r>
              <a:rPr lang="tr-TR" dirty="0"/>
              <a:t> ürün ve kütüphane seçimleri,</a:t>
            </a:r>
          </a:p>
          <a:p>
            <a:r>
              <a:rPr lang="tr-TR" dirty="0"/>
              <a:t>müşteriyi iyi analiz edememe,</a:t>
            </a:r>
          </a:p>
          <a:p>
            <a:r>
              <a:rPr lang="tr-TR" dirty="0"/>
              <a:t>yanlış bir geliştirme modelini kullanma,</a:t>
            </a:r>
          </a:p>
          <a:p>
            <a:r>
              <a:rPr lang="tr-TR" dirty="0"/>
              <a:t>yanlış önceliklerde kod geliştirme,</a:t>
            </a:r>
          </a:p>
          <a:p>
            <a:r>
              <a:rPr lang="tr-TR" dirty="0" err="1"/>
              <a:t>design</a:t>
            </a:r>
            <a:r>
              <a:rPr lang="tr-TR" dirty="0"/>
              <a:t> </a:t>
            </a:r>
            <a:r>
              <a:rPr lang="tr-TR" dirty="0" err="1"/>
              <a:t>system</a:t>
            </a:r>
            <a:r>
              <a:rPr lang="tr-TR" dirty="0"/>
              <a:t> kullanmamak,</a:t>
            </a:r>
          </a:p>
          <a:p>
            <a:r>
              <a:rPr lang="tr-TR" dirty="0"/>
              <a:t>vb.. bir çok konu buna neden olmuş olabilir. Bu konuda Kod kalitesi için Kod Kalitesini Neler Kötü Etkiler ve Yazılım Mimarisi açısından Yazılım Mimarının 5 Yanlışı yazılarımı okumanızı öneririm.</a:t>
            </a:r>
          </a:p>
          <a:p>
            <a:r>
              <a:rPr lang="tr-TR" dirty="0"/>
              <a:t>kodumuzu istediğimiz </a:t>
            </a:r>
            <a:r>
              <a:rPr lang="tr-TR" dirty="0" err="1"/>
              <a:t>Clean</a:t>
            </a:r>
            <a:r>
              <a:rPr lang="tr-TR" dirty="0"/>
              <a:t> </a:t>
            </a:r>
            <a:r>
              <a:rPr lang="tr-TR" dirty="0" err="1"/>
              <a:t>Code</a:t>
            </a:r>
            <a:r>
              <a:rPr lang="tr-TR" dirty="0"/>
              <a:t> (Temiz Kod) kalitesinde yazamayız. Temiz kod yerine kirli kod ortaya çıkar.</a:t>
            </a:r>
          </a:p>
        </p:txBody>
      </p:sp>
    </p:spTree>
    <p:extLst>
      <p:ext uri="{BB962C8B-B14F-4D97-AF65-F5344CB8AC3E}">
        <p14:creationId xmlns:p14="http://schemas.microsoft.com/office/powerpoint/2010/main" val="1562917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279B24E-D4BC-A0F7-0337-AE81A6CCFB9F}"/>
              </a:ext>
            </a:extLst>
          </p:cNvPr>
          <p:cNvSpPr>
            <a:spLocks noGrp="1"/>
          </p:cNvSpPr>
          <p:nvPr>
            <p:ph type="title"/>
          </p:nvPr>
        </p:nvSpPr>
        <p:spPr/>
        <p:txBody>
          <a:bodyPr/>
          <a:lstStyle/>
          <a:p>
            <a:r>
              <a:rPr lang="tr-TR" dirty="0"/>
              <a:t>Bu durumu nasıl algılarız?</a:t>
            </a:r>
          </a:p>
        </p:txBody>
      </p:sp>
      <p:sp>
        <p:nvSpPr>
          <p:cNvPr id="3" name="İçerik Yer Tutucusu 2">
            <a:extLst>
              <a:ext uri="{FF2B5EF4-FFF2-40B4-BE49-F238E27FC236}">
                <a16:creationId xmlns:a16="http://schemas.microsoft.com/office/drawing/2014/main" id="{C9D7B35F-A941-E1D4-0CCE-E3F1241FAEB2}"/>
              </a:ext>
            </a:extLst>
          </p:cNvPr>
          <p:cNvSpPr>
            <a:spLocks noGrp="1"/>
          </p:cNvSpPr>
          <p:nvPr>
            <p:ph idx="1"/>
          </p:nvPr>
        </p:nvSpPr>
        <p:spPr/>
        <p:txBody>
          <a:bodyPr>
            <a:normAutofit fontScale="77500" lnSpcReduction="20000"/>
          </a:bodyPr>
          <a:lstStyle/>
          <a:p>
            <a:r>
              <a:rPr lang="tr-TR" dirty="0" err="1"/>
              <a:t>Rigidity</a:t>
            </a:r>
            <a:r>
              <a:rPr lang="tr-TR" dirty="0"/>
              <a:t> (Sertlik): Yazılımı değiştirmeniz çok zor hale gelmiş, bir değişiklik bir çok yeri etkiliyor ise.</a:t>
            </a:r>
          </a:p>
          <a:p>
            <a:r>
              <a:rPr lang="tr-TR" dirty="0" err="1"/>
              <a:t>Fragility</a:t>
            </a:r>
            <a:r>
              <a:rPr lang="tr-TR" dirty="0"/>
              <a:t> (Kırılganlık): Yazılımda ufak bir değişiklik uygulamanın bir çok yerini bozuyor ise.</a:t>
            </a:r>
          </a:p>
          <a:p>
            <a:r>
              <a:rPr lang="tr-TR" dirty="0" err="1"/>
              <a:t>Immobility</a:t>
            </a:r>
            <a:r>
              <a:rPr lang="tr-TR" dirty="0"/>
              <a:t> (Hareketsizlik): Kodunuzun bir takım tekrar eden kısımlarını diğer projelerde kullanabiliyorsanız.</a:t>
            </a:r>
          </a:p>
          <a:p>
            <a:r>
              <a:rPr lang="tr-TR" dirty="0" err="1"/>
              <a:t>Needless</a:t>
            </a:r>
            <a:r>
              <a:rPr lang="tr-TR" dirty="0"/>
              <a:t> </a:t>
            </a:r>
            <a:r>
              <a:rPr lang="tr-TR" dirty="0" err="1"/>
              <a:t>Complexity</a:t>
            </a:r>
            <a:r>
              <a:rPr lang="tr-TR" dirty="0"/>
              <a:t>: Gereksiz kompleks ise</a:t>
            </a:r>
          </a:p>
          <a:p>
            <a:r>
              <a:rPr lang="tr-TR" dirty="0" err="1"/>
              <a:t>Needless</a:t>
            </a:r>
            <a:r>
              <a:rPr lang="tr-TR" dirty="0"/>
              <a:t> </a:t>
            </a:r>
            <a:r>
              <a:rPr lang="tr-TR" dirty="0" err="1"/>
              <a:t>Repetition</a:t>
            </a:r>
            <a:r>
              <a:rPr lang="tr-TR" dirty="0"/>
              <a:t>: Gereksiz tekrar var ise</a:t>
            </a:r>
          </a:p>
          <a:p>
            <a:r>
              <a:rPr lang="tr-TR" dirty="0" err="1"/>
              <a:t>Opacity</a:t>
            </a:r>
            <a:r>
              <a:rPr lang="tr-TR" dirty="0"/>
              <a:t> (Saydamlık): Okunabilirliği zor ise.</a:t>
            </a:r>
          </a:p>
          <a:p>
            <a:r>
              <a:rPr lang="tr-TR" dirty="0"/>
              <a:t>Kod ile ilgili bir tarz sinyaller alıyorsanız, kodunuzda bir takım düzenlemeler ve düzeltmeler yapma zamanı gelmiştir.</a:t>
            </a:r>
          </a:p>
          <a:p>
            <a:endParaRPr lang="tr-TR" dirty="0"/>
          </a:p>
          <a:p>
            <a:r>
              <a:rPr lang="tr-TR" dirty="0"/>
              <a:t>Bu durumda kodumuzu nasıl temiz hale getireceğiz ? İşte burada Refactoring teknikleri devreye giriyor. Kodu nasıl temiz hale getireceğiz, hangi yöntemleri nasıl kullanacağız.</a:t>
            </a:r>
          </a:p>
        </p:txBody>
      </p:sp>
    </p:spTree>
    <p:extLst>
      <p:ext uri="{BB962C8B-B14F-4D97-AF65-F5344CB8AC3E}">
        <p14:creationId xmlns:p14="http://schemas.microsoft.com/office/powerpoint/2010/main" val="441692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E2A0EFE-23C4-4C4B-EB65-CAD37B375C3D}"/>
              </a:ext>
            </a:extLst>
          </p:cNvPr>
          <p:cNvSpPr>
            <a:spLocks noGrp="1"/>
          </p:cNvSpPr>
          <p:nvPr>
            <p:ph idx="1"/>
          </p:nvPr>
        </p:nvSpPr>
        <p:spPr>
          <a:xfrm>
            <a:off x="319596" y="221942"/>
            <a:ext cx="11683014" cy="6427433"/>
          </a:xfrm>
        </p:spPr>
        <p:txBody>
          <a:bodyPr/>
          <a:lstStyle/>
          <a:p>
            <a:r>
              <a:rPr lang="tr-TR" dirty="0" err="1"/>
              <a:t>Clean</a:t>
            </a:r>
            <a:r>
              <a:rPr lang="tr-TR" dirty="0"/>
              <a:t> </a:t>
            </a:r>
            <a:r>
              <a:rPr lang="tr-TR" dirty="0" err="1"/>
              <a:t>Code</a:t>
            </a:r>
            <a:r>
              <a:rPr lang="tr-TR" dirty="0"/>
              <a:t> (Temiz Kod) kavramı Robert C. Martin </a:t>
            </a:r>
            <a:r>
              <a:rPr lang="tr-TR" dirty="0" err="1"/>
              <a:t>Clean</a:t>
            </a:r>
            <a:r>
              <a:rPr lang="tr-TR" dirty="0"/>
              <a:t> </a:t>
            </a:r>
            <a:r>
              <a:rPr lang="tr-TR" dirty="0" err="1"/>
              <a:t>Code</a:t>
            </a:r>
            <a:r>
              <a:rPr lang="tr-TR" dirty="0"/>
              <a:t> kitabıyla özdeşlemiş </a:t>
            </a:r>
            <a:r>
              <a:rPr lang="tr-TR" dirty="0" err="1"/>
              <a:t>durumdır</a:t>
            </a:r>
            <a:r>
              <a:rPr lang="tr-TR" dirty="0"/>
              <a:t>.</a:t>
            </a:r>
          </a:p>
          <a:p>
            <a:endParaRPr lang="tr-TR" dirty="0"/>
          </a:p>
          <a:p>
            <a:r>
              <a:rPr lang="tr-TR" dirty="0"/>
              <a:t>Kodun temiz olması, kodu yazan geliştirici dışında ekiptekilerin kodu kolay şekilde anlayabilmesi ve geliştirme yapabilmesidir. Burada kolay kelimesini vurgulamak istiyorum. Kolay için olması gerekenler</a:t>
            </a:r>
          </a:p>
          <a:p>
            <a:endParaRPr lang="tr-TR" dirty="0"/>
          </a:p>
          <a:p>
            <a:r>
              <a:rPr lang="tr-TR" dirty="0" err="1"/>
              <a:t>readability</a:t>
            </a:r>
            <a:r>
              <a:rPr lang="tr-TR" dirty="0"/>
              <a:t>, (Basitçe okunup anlaşılıyor ise)</a:t>
            </a:r>
          </a:p>
          <a:p>
            <a:r>
              <a:rPr lang="tr-TR" dirty="0" err="1"/>
              <a:t>changeability</a:t>
            </a:r>
            <a:r>
              <a:rPr lang="tr-TR" dirty="0"/>
              <a:t>, (Basitçe değiştirilebiliyor ise)</a:t>
            </a:r>
          </a:p>
          <a:p>
            <a:r>
              <a:rPr lang="tr-TR" dirty="0" err="1"/>
              <a:t>extensibility</a:t>
            </a:r>
            <a:r>
              <a:rPr lang="tr-TR" dirty="0"/>
              <a:t> (Basitçe genişletilebiliyor ise)</a:t>
            </a:r>
          </a:p>
          <a:p>
            <a:r>
              <a:rPr lang="tr-TR" dirty="0" err="1"/>
              <a:t>maintainability</a:t>
            </a:r>
            <a:r>
              <a:rPr lang="tr-TR" dirty="0"/>
              <a:t>. (Basitçe bakım yapılabiliyor ise)</a:t>
            </a:r>
          </a:p>
          <a:p>
            <a:r>
              <a:rPr lang="tr-TR" dirty="0"/>
              <a:t>Gelelim Temiz Kod kitabının bize önerdiği basit pratikler nelerdir. Aşağıdaki özetlerde bunlardan kısaca bahsediyor, bu konuların detaylarını uygulama geliştirdikçe, gerçek hayatta kodun içerisine girince daha fazla anlıyor olacaksınız veya algılama derinliğiniz artacaktır.</a:t>
            </a:r>
          </a:p>
        </p:txBody>
      </p:sp>
    </p:spTree>
    <p:extLst>
      <p:ext uri="{BB962C8B-B14F-4D97-AF65-F5344CB8AC3E}">
        <p14:creationId xmlns:p14="http://schemas.microsoft.com/office/powerpoint/2010/main" val="985169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8398492-24F2-0FB2-C5BD-4E25EB59B933}"/>
              </a:ext>
            </a:extLst>
          </p:cNvPr>
          <p:cNvSpPr>
            <a:spLocks noGrp="1"/>
          </p:cNvSpPr>
          <p:nvPr>
            <p:ph type="title"/>
          </p:nvPr>
        </p:nvSpPr>
        <p:spPr/>
        <p:txBody>
          <a:bodyPr/>
          <a:lstStyle/>
          <a:p>
            <a:r>
              <a:rPr lang="tr-TR" dirty="0"/>
              <a:t>A.1 Genel Kurallar</a:t>
            </a:r>
          </a:p>
        </p:txBody>
      </p:sp>
      <p:sp>
        <p:nvSpPr>
          <p:cNvPr id="3" name="İçerik Yer Tutucusu 2">
            <a:extLst>
              <a:ext uri="{FF2B5EF4-FFF2-40B4-BE49-F238E27FC236}">
                <a16:creationId xmlns:a16="http://schemas.microsoft.com/office/drawing/2014/main" id="{13E1DFBB-0AD6-A772-EA59-DCD3B7463E39}"/>
              </a:ext>
            </a:extLst>
          </p:cNvPr>
          <p:cNvSpPr>
            <a:spLocks noGrp="1"/>
          </p:cNvSpPr>
          <p:nvPr>
            <p:ph idx="1"/>
          </p:nvPr>
        </p:nvSpPr>
        <p:spPr/>
        <p:txBody>
          <a:bodyPr/>
          <a:lstStyle/>
          <a:p>
            <a:r>
              <a:rPr lang="tr-TR" dirty="0"/>
              <a:t>Standart yaklaşımları uygula</a:t>
            </a:r>
          </a:p>
          <a:p>
            <a:r>
              <a:rPr lang="tr-TR" dirty="0"/>
              <a:t>Kodu basit tutmaya çalış, Olabildiğince kompleks yapılardan uzak dur</a:t>
            </a:r>
          </a:p>
          <a:p>
            <a:r>
              <a:rPr lang="tr-TR" dirty="0"/>
              <a:t>Kodu bulduğunuzdan daha temiz halde bırakın.</a:t>
            </a:r>
          </a:p>
          <a:p>
            <a:r>
              <a:rPr lang="tr-TR" dirty="0"/>
              <a:t>Her zaman sorunun kaynağına odaklanın. Problemin ana kaynağını bulmaya çalışın</a:t>
            </a:r>
          </a:p>
        </p:txBody>
      </p:sp>
    </p:spTree>
    <p:extLst>
      <p:ext uri="{BB962C8B-B14F-4D97-AF65-F5344CB8AC3E}">
        <p14:creationId xmlns:p14="http://schemas.microsoft.com/office/powerpoint/2010/main" val="3769781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D67DDB0-7AC9-B69A-0AD5-EB6AE55E1A15}"/>
              </a:ext>
            </a:extLst>
          </p:cNvPr>
          <p:cNvSpPr>
            <a:spLocks noGrp="1"/>
          </p:cNvSpPr>
          <p:nvPr>
            <p:ph type="title"/>
          </p:nvPr>
        </p:nvSpPr>
        <p:spPr/>
        <p:txBody>
          <a:bodyPr/>
          <a:lstStyle/>
          <a:p>
            <a:r>
              <a:rPr lang="tr-TR" dirty="0"/>
              <a:t>A.2 Tasarım Kuralları</a:t>
            </a:r>
          </a:p>
        </p:txBody>
      </p:sp>
      <p:sp>
        <p:nvSpPr>
          <p:cNvPr id="3" name="İçerik Yer Tutucusu 2">
            <a:extLst>
              <a:ext uri="{FF2B5EF4-FFF2-40B4-BE49-F238E27FC236}">
                <a16:creationId xmlns:a16="http://schemas.microsoft.com/office/drawing/2014/main" id="{5416C434-A8FE-6984-CFAB-69455AC3C5C8}"/>
              </a:ext>
            </a:extLst>
          </p:cNvPr>
          <p:cNvSpPr>
            <a:spLocks noGrp="1"/>
          </p:cNvSpPr>
          <p:nvPr>
            <p:ph idx="1"/>
          </p:nvPr>
        </p:nvSpPr>
        <p:spPr/>
        <p:txBody>
          <a:bodyPr/>
          <a:lstStyle/>
          <a:p>
            <a:r>
              <a:rPr lang="tr-TR" dirty="0" err="1"/>
              <a:t>Konfigüre</a:t>
            </a:r>
            <a:r>
              <a:rPr lang="tr-TR" dirty="0"/>
              <a:t> edilen veriyi kodun içerisinde derinlerinde </a:t>
            </a:r>
            <a:r>
              <a:rPr lang="tr-TR" dirty="0" err="1"/>
              <a:t>değilde</a:t>
            </a:r>
            <a:r>
              <a:rPr lang="tr-TR" dirty="0"/>
              <a:t> rahat erişilebilen değiştirilebilen kısımda bulundur.</a:t>
            </a:r>
          </a:p>
          <a:p>
            <a:r>
              <a:rPr lang="tr-TR" dirty="0" err="1"/>
              <a:t>if</a:t>
            </a:r>
            <a:r>
              <a:rPr lang="tr-TR" dirty="0"/>
              <a:t>/else veya </a:t>
            </a:r>
            <a:r>
              <a:rPr lang="tr-TR" dirty="0" err="1"/>
              <a:t>switch</a:t>
            </a:r>
            <a:r>
              <a:rPr lang="tr-TR" dirty="0"/>
              <a:t>/</a:t>
            </a:r>
            <a:r>
              <a:rPr lang="tr-TR" dirty="0" err="1"/>
              <a:t>case</a:t>
            </a:r>
            <a:r>
              <a:rPr lang="tr-TR" dirty="0"/>
              <a:t> koşulları yazmak yerine </a:t>
            </a:r>
            <a:r>
              <a:rPr lang="tr-TR" dirty="0" err="1"/>
              <a:t>polymorphism</a:t>
            </a:r>
            <a:r>
              <a:rPr lang="tr-TR" dirty="0"/>
              <a:t> tercih et.</a:t>
            </a:r>
          </a:p>
          <a:p>
            <a:r>
              <a:rPr lang="tr-TR" dirty="0" err="1"/>
              <a:t>multi-threading</a:t>
            </a:r>
            <a:r>
              <a:rPr lang="tr-TR" dirty="0"/>
              <a:t> kodları ayrıştır.</a:t>
            </a:r>
          </a:p>
          <a:p>
            <a:r>
              <a:rPr lang="tr-TR" dirty="0"/>
              <a:t>Her kod yapısını konfigürasyonlu ve dinamik hale getirmekten kaçının.</a:t>
            </a:r>
          </a:p>
          <a:p>
            <a:r>
              <a:rPr lang="tr-TR" dirty="0" err="1"/>
              <a:t>Dependency</a:t>
            </a:r>
            <a:r>
              <a:rPr lang="tr-TR" dirty="0"/>
              <a:t> </a:t>
            </a:r>
            <a:r>
              <a:rPr lang="tr-TR" dirty="0" err="1"/>
              <a:t>Injection</a:t>
            </a:r>
            <a:r>
              <a:rPr lang="tr-TR" dirty="0"/>
              <a:t> (Bağımlılık Enjekte Etmeyi) kullanın.</a:t>
            </a:r>
          </a:p>
          <a:p>
            <a:r>
              <a:rPr lang="tr-TR" dirty="0"/>
              <a:t>Bir sınıf doğrudan sadece bağımlılıklarını bilmelidir yasasını takip et.</a:t>
            </a:r>
          </a:p>
        </p:txBody>
      </p:sp>
    </p:spTree>
    <p:extLst>
      <p:ext uri="{BB962C8B-B14F-4D97-AF65-F5344CB8AC3E}">
        <p14:creationId xmlns:p14="http://schemas.microsoft.com/office/powerpoint/2010/main" val="2640899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B147671-3242-6EDB-8DA1-8CB1FBBE7311}"/>
              </a:ext>
            </a:extLst>
          </p:cNvPr>
          <p:cNvSpPr>
            <a:spLocks noGrp="1"/>
          </p:cNvSpPr>
          <p:nvPr>
            <p:ph type="title"/>
          </p:nvPr>
        </p:nvSpPr>
        <p:spPr/>
        <p:txBody>
          <a:bodyPr/>
          <a:lstStyle/>
          <a:p>
            <a:r>
              <a:rPr lang="tr-TR" dirty="0"/>
              <a:t>A.3 </a:t>
            </a:r>
            <a:r>
              <a:rPr lang="tr-TR" dirty="0" err="1"/>
              <a:t>Anlaşılabilirlik</a:t>
            </a:r>
            <a:r>
              <a:rPr lang="tr-TR" dirty="0"/>
              <a:t> İpuçları</a:t>
            </a:r>
          </a:p>
        </p:txBody>
      </p:sp>
      <p:sp>
        <p:nvSpPr>
          <p:cNvPr id="3" name="İçerik Yer Tutucusu 2">
            <a:extLst>
              <a:ext uri="{FF2B5EF4-FFF2-40B4-BE49-F238E27FC236}">
                <a16:creationId xmlns:a16="http://schemas.microsoft.com/office/drawing/2014/main" id="{038E9BD2-5216-D861-310A-ABB0880F3CC3}"/>
              </a:ext>
            </a:extLst>
          </p:cNvPr>
          <p:cNvSpPr>
            <a:spLocks noGrp="1"/>
          </p:cNvSpPr>
          <p:nvPr>
            <p:ph idx="1"/>
          </p:nvPr>
        </p:nvSpPr>
        <p:spPr/>
        <p:txBody>
          <a:bodyPr/>
          <a:lstStyle/>
          <a:p>
            <a:r>
              <a:rPr lang="tr-TR" dirty="0"/>
              <a:t>Tutarlı ol. Bir işi bir yöntemle yapıyorsan, her yerde aynı yöntemi kullan.</a:t>
            </a:r>
          </a:p>
          <a:p>
            <a:r>
              <a:rPr lang="tr-TR" dirty="0"/>
              <a:t>Açıklayıcı değişken isimleri kullan.</a:t>
            </a:r>
          </a:p>
          <a:p>
            <a:r>
              <a:rPr lang="tr-TR" dirty="0"/>
              <a:t>Kod içerisindeki değişkenlerin tuttuğu (primitif ve </a:t>
            </a:r>
            <a:r>
              <a:rPr lang="tr-TR" dirty="0" err="1"/>
              <a:t>object</a:t>
            </a:r>
            <a:r>
              <a:rPr lang="tr-TR" dirty="0"/>
              <a:t>) türemiş verilerin veya kod akışının sınıf koşullarını kapsayacak şekilde </a:t>
            </a:r>
            <a:r>
              <a:rPr lang="tr-TR" dirty="0" err="1"/>
              <a:t>encapsulate</a:t>
            </a:r>
            <a:r>
              <a:rPr lang="tr-TR" dirty="0"/>
              <a:t> edin. Sınır koşullarını takip etmek zor olduğundan bu tarz işlemleri tek bir yerden gerçekleştirin.</a:t>
            </a:r>
          </a:p>
          <a:p>
            <a:r>
              <a:rPr lang="tr-TR" dirty="0"/>
              <a:t>Object Türler yerine Primitif Türleri tercih edin. (</a:t>
            </a:r>
            <a:r>
              <a:rPr lang="tr-TR" dirty="0" err="1"/>
              <a:t>Immutable</a:t>
            </a:r>
            <a:r>
              <a:rPr lang="tr-TR" dirty="0"/>
              <a:t>)</a:t>
            </a:r>
          </a:p>
          <a:p>
            <a:r>
              <a:rPr lang="tr-TR" dirty="0"/>
              <a:t>Mantıksal bağımlılıklardan kaçının. Aynı sınıf içerisinde başka bir takım şeylere bağımlılığı olan </a:t>
            </a:r>
            <a:r>
              <a:rPr lang="tr-TR" dirty="0" err="1"/>
              <a:t>metodlar</a:t>
            </a:r>
            <a:r>
              <a:rPr lang="tr-TR" dirty="0"/>
              <a:t> yazmayın.</a:t>
            </a:r>
          </a:p>
          <a:p>
            <a:r>
              <a:rPr lang="tr-TR" dirty="0" err="1"/>
              <a:t>Negative</a:t>
            </a:r>
            <a:r>
              <a:rPr lang="tr-TR" dirty="0"/>
              <a:t> koşullardan sakının.</a:t>
            </a:r>
          </a:p>
        </p:txBody>
      </p:sp>
    </p:spTree>
    <p:extLst>
      <p:ext uri="{BB962C8B-B14F-4D97-AF65-F5344CB8AC3E}">
        <p14:creationId xmlns:p14="http://schemas.microsoft.com/office/powerpoint/2010/main" val="3053548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3280E16-B244-2A50-28A3-05763891C0DE}"/>
              </a:ext>
            </a:extLst>
          </p:cNvPr>
          <p:cNvSpPr>
            <a:spLocks noGrp="1"/>
          </p:cNvSpPr>
          <p:nvPr>
            <p:ph type="title"/>
          </p:nvPr>
        </p:nvSpPr>
        <p:spPr/>
        <p:txBody>
          <a:bodyPr/>
          <a:lstStyle/>
          <a:p>
            <a:r>
              <a:rPr lang="tr-TR" dirty="0"/>
              <a:t>A.4 İsimlendirme Kuralları</a:t>
            </a:r>
          </a:p>
        </p:txBody>
      </p:sp>
      <p:sp>
        <p:nvSpPr>
          <p:cNvPr id="3" name="İçerik Yer Tutucusu 2">
            <a:extLst>
              <a:ext uri="{FF2B5EF4-FFF2-40B4-BE49-F238E27FC236}">
                <a16:creationId xmlns:a16="http://schemas.microsoft.com/office/drawing/2014/main" id="{F9A34212-AA6B-28C3-C6EA-AEC813CFBF8C}"/>
              </a:ext>
            </a:extLst>
          </p:cNvPr>
          <p:cNvSpPr>
            <a:spLocks noGrp="1"/>
          </p:cNvSpPr>
          <p:nvPr>
            <p:ph idx="1"/>
          </p:nvPr>
        </p:nvSpPr>
        <p:spPr/>
        <p:txBody>
          <a:bodyPr>
            <a:normAutofit lnSpcReduction="10000"/>
          </a:bodyPr>
          <a:lstStyle/>
          <a:p>
            <a:r>
              <a:rPr lang="tr-TR" dirty="0"/>
              <a:t>Açıklayıcı ve kafa karışıklığına neden olmayacak isimlendirmeler kullanın</a:t>
            </a:r>
          </a:p>
          <a:p>
            <a:r>
              <a:rPr lang="tr-TR" dirty="0"/>
              <a:t>İsimlendirmeler ile anlamlı ayrımlar oluşturun (Soyutlama için önemli)</a:t>
            </a:r>
          </a:p>
          <a:p>
            <a:r>
              <a:rPr lang="tr-TR" dirty="0" err="1"/>
              <a:t>Telefazu</a:t>
            </a:r>
            <a:r>
              <a:rPr lang="tr-TR" dirty="0"/>
              <a:t> kolay isimlendirmeler bulun</a:t>
            </a:r>
          </a:p>
          <a:p>
            <a:r>
              <a:rPr lang="tr-TR" dirty="0"/>
              <a:t>Aradığınızda kolay şekilde bulunabilecek ve erişebilecek isimlendirmeler seçin</a:t>
            </a:r>
          </a:p>
          <a:p>
            <a:r>
              <a:rPr lang="tr-TR" dirty="0"/>
              <a:t>Kodun içerisinde gizli rakamlar ve sabitlerden kaçının</a:t>
            </a:r>
          </a:p>
          <a:p>
            <a:r>
              <a:rPr lang="tr-TR" dirty="0" err="1"/>
              <a:t>Encoding</a:t>
            </a:r>
            <a:r>
              <a:rPr lang="tr-TR" dirty="0"/>
              <a:t> ve değişkenlerin önüne bir takım başlangıç </a:t>
            </a:r>
            <a:r>
              <a:rPr lang="tr-TR" dirty="0" err="1"/>
              <a:t>tag</a:t>
            </a:r>
            <a:r>
              <a:rPr lang="tr-TR" dirty="0"/>
              <a:t> takmayın.</a:t>
            </a:r>
          </a:p>
          <a:p>
            <a:r>
              <a:rPr lang="tr-TR" dirty="0"/>
              <a:t>Not: Eskiden </a:t>
            </a:r>
            <a:r>
              <a:rPr lang="tr-TR" dirty="0" err="1"/>
              <a:t>Code</a:t>
            </a:r>
            <a:r>
              <a:rPr lang="tr-TR" dirty="0"/>
              <a:t> </a:t>
            </a:r>
            <a:r>
              <a:rPr lang="tr-TR" dirty="0" err="1"/>
              <a:t>Editorleri</a:t>
            </a:r>
            <a:r>
              <a:rPr lang="tr-TR" dirty="0"/>
              <a:t> zayıfken C gibi dillerde i, s …. </a:t>
            </a:r>
            <a:r>
              <a:rPr lang="tr-TR" dirty="0" err="1"/>
              <a:t>Javada</a:t>
            </a:r>
            <a:r>
              <a:rPr lang="tr-TR" dirty="0"/>
              <a:t> Interface I gibi ön takılar olurdu. Şimdi editörlerin görsel gösterimleri ve arama kabiliyetleri sayesinde bu tarz isimlendirmelere gerek yok</a:t>
            </a:r>
          </a:p>
        </p:txBody>
      </p:sp>
    </p:spTree>
    <p:extLst>
      <p:ext uri="{BB962C8B-B14F-4D97-AF65-F5344CB8AC3E}">
        <p14:creationId xmlns:p14="http://schemas.microsoft.com/office/powerpoint/2010/main" val="943632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B845388-0727-9E9A-FD6F-6D1910526772}"/>
              </a:ext>
            </a:extLst>
          </p:cNvPr>
          <p:cNvSpPr>
            <a:spLocks noGrp="1"/>
          </p:cNvSpPr>
          <p:nvPr>
            <p:ph type="title"/>
          </p:nvPr>
        </p:nvSpPr>
        <p:spPr/>
        <p:txBody>
          <a:bodyPr/>
          <a:lstStyle/>
          <a:p>
            <a:r>
              <a:rPr lang="tr-TR" dirty="0"/>
              <a:t>A.5 Fonksiyon Kuralları</a:t>
            </a:r>
          </a:p>
        </p:txBody>
      </p:sp>
      <p:sp>
        <p:nvSpPr>
          <p:cNvPr id="3" name="İçerik Yer Tutucusu 2">
            <a:extLst>
              <a:ext uri="{FF2B5EF4-FFF2-40B4-BE49-F238E27FC236}">
                <a16:creationId xmlns:a16="http://schemas.microsoft.com/office/drawing/2014/main" id="{D7DB21B1-8474-7653-5B10-7784A9421663}"/>
              </a:ext>
            </a:extLst>
          </p:cNvPr>
          <p:cNvSpPr>
            <a:spLocks noGrp="1"/>
          </p:cNvSpPr>
          <p:nvPr>
            <p:ph idx="1"/>
          </p:nvPr>
        </p:nvSpPr>
        <p:spPr/>
        <p:txBody>
          <a:bodyPr/>
          <a:lstStyle/>
          <a:p>
            <a:r>
              <a:rPr lang="tr-TR" dirty="0"/>
              <a:t>Küçük olmalı.</a:t>
            </a:r>
          </a:p>
          <a:p>
            <a:r>
              <a:rPr lang="tr-TR" dirty="0"/>
              <a:t>Bir tek iş yapmalı</a:t>
            </a:r>
          </a:p>
          <a:p>
            <a:r>
              <a:rPr lang="tr-TR" dirty="0"/>
              <a:t>İsmi açıklayıcı olmalı</a:t>
            </a:r>
          </a:p>
          <a:p>
            <a:r>
              <a:rPr lang="tr-TR" dirty="0"/>
              <a:t>Olabildiğince az argüman almalı</a:t>
            </a:r>
          </a:p>
          <a:p>
            <a:r>
              <a:rPr lang="tr-TR" dirty="0"/>
              <a:t>Side </a:t>
            </a:r>
            <a:r>
              <a:rPr lang="tr-TR" dirty="0" err="1"/>
              <a:t>Effect</a:t>
            </a:r>
            <a:r>
              <a:rPr lang="tr-TR" dirty="0"/>
              <a:t> içermemeli</a:t>
            </a:r>
          </a:p>
          <a:p>
            <a:r>
              <a:rPr lang="tr-TR" dirty="0" err="1"/>
              <a:t>Flag</a:t>
            </a:r>
            <a:r>
              <a:rPr lang="tr-TR" dirty="0"/>
              <a:t> (</a:t>
            </a:r>
            <a:r>
              <a:rPr lang="tr-TR" dirty="0" err="1"/>
              <a:t>true</a:t>
            </a:r>
            <a:r>
              <a:rPr lang="tr-TR" dirty="0"/>
              <a:t>/</a:t>
            </a:r>
            <a:r>
              <a:rPr lang="tr-TR" dirty="0" err="1"/>
              <a:t>false</a:t>
            </a:r>
            <a:r>
              <a:rPr lang="tr-TR" dirty="0"/>
              <a:t>) argümanlarını parametre olarak koda geçirilip bu </a:t>
            </a:r>
            <a:r>
              <a:rPr lang="tr-TR" dirty="0" err="1"/>
              <a:t>method</a:t>
            </a:r>
            <a:r>
              <a:rPr lang="tr-TR" dirty="0"/>
              <a:t> </a:t>
            </a:r>
            <a:r>
              <a:rPr lang="tr-TR" dirty="0" err="1"/>
              <a:t>içerieisinde</a:t>
            </a:r>
            <a:r>
              <a:rPr lang="tr-TR" dirty="0"/>
              <a:t> farklı </a:t>
            </a:r>
            <a:r>
              <a:rPr lang="tr-TR" dirty="0" err="1"/>
              <a:t>metod</a:t>
            </a:r>
            <a:r>
              <a:rPr lang="tr-TR" dirty="0"/>
              <a:t> çağrımları yapılmamalı.</a:t>
            </a:r>
          </a:p>
        </p:txBody>
      </p:sp>
    </p:spTree>
    <p:extLst>
      <p:ext uri="{BB962C8B-B14F-4D97-AF65-F5344CB8AC3E}">
        <p14:creationId xmlns:p14="http://schemas.microsoft.com/office/powerpoint/2010/main" val="3400825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82645F6-0E0D-149B-BE94-320FBA0B3E46}"/>
              </a:ext>
            </a:extLst>
          </p:cNvPr>
          <p:cNvSpPr>
            <a:spLocks noGrp="1"/>
          </p:cNvSpPr>
          <p:nvPr>
            <p:ph type="title"/>
          </p:nvPr>
        </p:nvSpPr>
        <p:spPr/>
        <p:txBody>
          <a:bodyPr/>
          <a:lstStyle/>
          <a:p>
            <a:r>
              <a:rPr lang="tr-TR" dirty="0"/>
              <a:t>A.6 Yorum Satırı Kuralları</a:t>
            </a:r>
          </a:p>
        </p:txBody>
      </p:sp>
      <p:sp>
        <p:nvSpPr>
          <p:cNvPr id="3" name="İçerik Yer Tutucusu 2">
            <a:extLst>
              <a:ext uri="{FF2B5EF4-FFF2-40B4-BE49-F238E27FC236}">
                <a16:creationId xmlns:a16="http://schemas.microsoft.com/office/drawing/2014/main" id="{E730D179-64F1-520B-DD4C-FEC5BB7475DE}"/>
              </a:ext>
            </a:extLst>
          </p:cNvPr>
          <p:cNvSpPr>
            <a:spLocks noGrp="1"/>
          </p:cNvSpPr>
          <p:nvPr>
            <p:ph idx="1"/>
          </p:nvPr>
        </p:nvSpPr>
        <p:spPr/>
        <p:txBody>
          <a:bodyPr/>
          <a:lstStyle/>
          <a:p>
            <a:r>
              <a:rPr lang="tr-TR" dirty="0"/>
              <a:t>Olabildiğince kendinizi kod içerisinde anlatmaya çalışın,</a:t>
            </a:r>
          </a:p>
          <a:p>
            <a:r>
              <a:rPr lang="tr-TR" dirty="0"/>
              <a:t>Gereksiz yorum ekleme</a:t>
            </a:r>
          </a:p>
          <a:p>
            <a:r>
              <a:rPr lang="tr-TR" dirty="0"/>
              <a:t>Başlangıç bitiş kodu ayırma amaçlı yorum satırları eklemeyin.</a:t>
            </a:r>
          </a:p>
          <a:p>
            <a:r>
              <a:rPr lang="tr-TR" dirty="0"/>
              <a:t>Kodu yorum satırı haline getirip bekletmeyin. Gereksiz kodları silin.</a:t>
            </a:r>
          </a:p>
          <a:p>
            <a:r>
              <a:rPr lang="tr-TR" dirty="0"/>
              <a:t>Yorumu yazma nedeninizi açıklayın.</a:t>
            </a:r>
          </a:p>
          <a:p>
            <a:r>
              <a:rPr lang="tr-TR" dirty="0"/>
              <a:t>Kodun açıklaması olarak kullanın.</a:t>
            </a:r>
          </a:p>
          <a:p>
            <a:r>
              <a:rPr lang="tr-TR" dirty="0"/>
              <a:t>Sonuçların uyarısı olarak kullanın.</a:t>
            </a:r>
          </a:p>
        </p:txBody>
      </p:sp>
    </p:spTree>
    <p:extLst>
      <p:ext uri="{BB962C8B-B14F-4D97-AF65-F5344CB8AC3E}">
        <p14:creationId xmlns:p14="http://schemas.microsoft.com/office/powerpoint/2010/main" val="2776606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6B23D26-C23C-49ED-F4F3-36632590D998}"/>
              </a:ext>
            </a:extLst>
          </p:cNvPr>
          <p:cNvSpPr>
            <a:spLocks noGrp="1"/>
          </p:cNvSpPr>
          <p:nvPr>
            <p:ph type="title"/>
          </p:nvPr>
        </p:nvSpPr>
        <p:spPr/>
        <p:txBody>
          <a:bodyPr/>
          <a:lstStyle/>
          <a:p>
            <a:r>
              <a:rPr lang="tr-TR" dirty="0"/>
              <a:t>A.7 Source Kod Yapısı</a:t>
            </a:r>
          </a:p>
        </p:txBody>
      </p:sp>
      <p:sp>
        <p:nvSpPr>
          <p:cNvPr id="3" name="İçerik Yer Tutucusu 2">
            <a:extLst>
              <a:ext uri="{FF2B5EF4-FFF2-40B4-BE49-F238E27FC236}">
                <a16:creationId xmlns:a16="http://schemas.microsoft.com/office/drawing/2014/main" id="{94F3528A-6365-3F3E-74C1-3E3A8F26C2EA}"/>
              </a:ext>
            </a:extLst>
          </p:cNvPr>
          <p:cNvSpPr>
            <a:spLocks noGrp="1"/>
          </p:cNvSpPr>
          <p:nvPr>
            <p:ph idx="1"/>
          </p:nvPr>
        </p:nvSpPr>
        <p:spPr/>
        <p:txBody>
          <a:bodyPr>
            <a:normAutofit lnSpcReduction="10000"/>
          </a:bodyPr>
          <a:lstStyle/>
          <a:p>
            <a:r>
              <a:rPr lang="tr-TR" dirty="0"/>
              <a:t>Kavramları dikey olarak ayır.</a:t>
            </a:r>
          </a:p>
          <a:p>
            <a:r>
              <a:rPr lang="tr-TR" dirty="0"/>
              <a:t>Birbiri ile ilişkili kodlar dikey yoğunlukta görüntülenmeli</a:t>
            </a:r>
          </a:p>
          <a:p>
            <a:r>
              <a:rPr lang="tr-TR" dirty="0"/>
              <a:t>Değişkenleri kullanım alanlarına yakın tanımla</a:t>
            </a:r>
          </a:p>
          <a:p>
            <a:r>
              <a:rPr lang="tr-TR" dirty="0"/>
              <a:t>Birbirine yakın fonksiyonları birbirine yakın tanımla</a:t>
            </a:r>
          </a:p>
          <a:p>
            <a:r>
              <a:rPr lang="tr-TR" dirty="0"/>
              <a:t>Benzer işleri yapan fonksiyonlar birbirine yakın olmalı</a:t>
            </a:r>
          </a:p>
          <a:p>
            <a:r>
              <a:rPr lang="tr-TR" dirty="0"/>
              <a:t>Fonksiyonları aşağı yönlü akacak şekilde yerleştirin.</a:t>
            </a:r>
          </a:p>
          <a:p>
            <a:r>
              <a:rPr lang="tr-TR" dirty="0"/>
              <a:t>Kod satırlarını kısa tutun.</a:t>
            </a:r>
          </a:p>
          <a:p>
            <a:r>
              <a:rPr lang="tr-TR" dirty="0"/>
              <a:t>Yatay hizalama yapmayın. (üstteki, alttaki satır ile hizalama)</a:t>
            </a:r>
          </a:p>
          <a:p>
            <a:r>
              <a:rPr lang="tr-TR" dirty="0"/>
              <a:t>Boşluk kullanarak ilişkili şeyleri birbirine yakın , ilişkisizleri uzaklaştır.</a:t>
            </a:r>
          </a:p>
          <a:p>
            <a:r>
              <a:rPr lang="tr-TR" dirty="0"/>
              <a:t>Kodun oluşturduğu girintileri bozmayın</a:t>
            </a:r>
          </a:p>
        </p:txBody>
      </p:sp>
    </p:spTree>
    <p:extLst>
      <p:ext uri="{BB962C8B-B14F-4D97-AF65-F5344CB8AC3E}">
        <p14:creationId xmlns:p14="http://schemas.microsoft.com/office/powerpoint/2010/main" val="986769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yon">
  <a:themeElements>
    <a:clrScheme name="İy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y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y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13</TotalTime>
  <Words>890</Words>
  <Application>Microsoft Office PowerPoint</Application>
  <PresentationFormat>Geniş ekran</PresentationFormat>
  <Paragraphs>102</Paragraphs>
  <Slides>13</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13</vt:i4>
      </vt:variant>
    </vt:vector>
  </HeadingPairs>
  <TitlesOfParts>
    <vt:vector size="17" baseType="lpstr">
      <vt:lpstr>Arial</vt:lpstr>
      <vt:lpstr>Century Gothic</vt:lpstr>
      <vt:lpstr>Wingdings 3</vt:lpstr>
      <vt:lpstr>İyon</vt:lpstr>
      <vt:lpstr>Clean Code  (Temiz Kod)  Nedir ?</vt:lpstr>
      <vt:lpstr>PowerPoint Sunusu</vt:lpstr>
      <vt:lpstr>A.1 Genel Kurallar</vt:lpstr>
      <vt:lpstr>A.2 Tasarım Kuralları</vt:lpstr>
      <vt:lpstr>A.3 Anlaşılabilirlik İpuçları</vt:lpstr>
      <vt:lpstr>A.4 İsimlendirme Kuralları</vt:lpstr>
      <vt:lpstr>A.5 Fonksiyon Kuralları</vt:lpstr>
      <vt:lpstr>A.6 Yorum Satırı Kuralları</vt:lpstr>
      <vt:lpstr>A.7 Source Kod Yapısı</vt:lpstr>
      <vt:lpstr>A.8 Objeler ve Veri Yapıları</vt:lpstr>
      <vt:lpstr>A.9 Tests</vt:lpstr>
      <vt:lpstr>B. CODE SMELLS (Kodun Kötü Kokması)</vt:lpstr>
      <vt:lpstr>Bu durumu nasıl algılarız?</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Clean Code  (Temiz Kod)  Nedir ?</dc:title>
  <dc:creator>Taner Saydam</dc:creator>
  <cp:lastModifiedBy>Taner Saydam</cp:lastModifiedBy>
  <cp:revision>2</cp:revision>
  <dcterms:created xsi:type="dcterms:W3CDTF">2022-05-23T05:36:44Z</dcterms:created>
  <dcterms:modified xsi:type="dcterms:W3CDTF">2022-05-23T07:29:34Z</dcterms:modified>
</cp:coreProperties>
</file>