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58"/>
  </p:notesMasterIdLst>
  <p:sldIdLst>
    <p:sldId id="328" r:id="rId2"/>
    <p:sldId id="402" r:id="rId3"/>
    <p:sldId id="403" r:id="rId4"/>
    <p:sldId id="404" r:id="rId5"/>
    <p:sldId id="396" r:id="rId6"/>
    <p:sldId id="405" r:id="rId7"/>
    <p:sldId id="352" r:id="rId8"/>
    <p:sldId id="353" r:id="rId9"/>
    <p:sldId id="354" r:id="rId10"/>
    <p:sldId id="397" r:id="rId11"/>
    <p:sldId id="398" r:id="rId12"/>
    <p:sldId id="400" r:id="rId13"/>
    <p:sldId id="401" r:id="rId14"/>
    <p:sldId id="355" r:id="rId15"/>
    <p:sldId id="356" r:id="rId16"/>
    <p:sldId id="423" r:id="rId17"/>
    <p:sldId id="357" r:id="rId18"/>
    <p:sldId id="359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90" r:id="rId31"/>
    <p:sldId id="391" r:id="rId32"/>
    <p:sldId id="374" r:id="rId33"/>
    <p:sldId id="375" r:id="rId34"/>
    <p:sldId id="407" r:id="rId35"/>
    <p:sldId id="408" r:id="rId36"/>
    <p:sldId id="409" r:id="rId37"/>
    <p:sldId id="410" r:id="rId38"/>
    <p:sldId id="411" r:id="rId39"/>
    <p:sldId id="412" r:id="rId40"/>
    <p:sldId id="413" r:id="rId41"/>
    <p:sldId id="414" r:id="rId42"/>
    <p:sldId id="415" r:id="rId43"/>
    <p:sldId id="416" r:id="rId44"/>
    <p:sldId id="417" r:id="rId45"/>
    <p:sldId id="418" r:id="rId46"/>
    <p:sldId id="422" r:id="rId47"/>
    <p:sldId id="419" r:id="rId48"/>
    <p:sldId id="420" r:id="rId49"/>
    <p:sldId id="421" r:id="rId50"/>
    <p:sldId id="394" r:id="rId51"/>
    <p:sldId id="424" r:id="rId52"/>
    <p:sldId id="395" r:id="rId53"/>
    <p:sldId id="425" r:id="rId54"/>
    <p:sldId id="426" r:id="rId55"/>
    <p:sldId id="427" r:id="rId56"/>
    <p:sldId id="428" r:id="rId5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  <p14:sldId id="402"/>
            <p14:sldId id="403"/>
            <p14:sldId id="404"/>
            <p14:sldId id="396"/>
            <p14:sldId id="405"/>
          </p14:sldIdLst>
        </p14:section>
        <p14:section name="HTML" id="{2A0DDF69-99D8-ED41-8F76-7503BF19C544}">
          <p14:sldIdLst>
            <p14:sldId id="352"/>
            <p14:sldId id="353"/>
            <p14:sldId id="354"/>
            <p14:sldId id="397"/>
            <p14:sldId id="398"/>
            <p14:sldId id="400"/>
            <p14:sldId id="401"/>
          </p14:sldIdLst>
        </p14:section>
        <p14:section name="CSS" id="{D2B06BA2-18C2-B044-9D9E-361465CCC19A}">
          <p14:sldIdLst>
            <p14:sldId id="355"/>
            <p14:sldId id="356"/>
          </p14:sldIdLst>
        </p14:section>
        <p14:section name="CSS选择器" id="{43F2604F-D831-2F40-89CB-ADABF5F3D101}">
          <p14:sldIdLst>
            <p14:sldId id="423"/>
            <p14:sldId id="357"/>
            <p14:sldId id="359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90"/>
            <p14:sldId id="391"/>
          </p14:sldIdLst>
        </p14:section>
        <p14:section name="HTML标签类型" id="{8AD488D8-26ED-E641-B48D-26A1649FB372}">
          <p14:sldIdLst>
            <p14:sldId id="374"/>
            <p14:sldId id="375"/>
          </p14:sldIdLst>
        </p14:section>
        <p14:section name="CSS属性" id="{B2FA7658-7355-6341-9E44-93B8D0298564}">
          <p14:sldIdLst>
            <p14:sldId id="407"/>
            <p14:sldId id="408"/>
            <p14:sldId id="409"/>
          </p14:sldIdLst>
        </p14:section>
        <p14:section name="盒子模型" id="{3AFEE187-933E-1641-8BD5-86602637657F}">
          <p14:sldIdLst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22"/>
          </p14:sldIdLst>
        </p14:section>
        <p14:section name="CSS的布局" id="{3DB56A97-FF4A-3845-8F95-50B4EB3CF17B}">
          <p14:sldIdLst>
            <p14:sldId id="419"/>
            <p14:sldId id="420"/>
            <p14:sldId id="421"/>
          </p14:sldIdLst>
        </p14:section>
        <p14:section name="JavaScript" id="{AA5DC0A7-8D43-A849-BBBD-122669D38AAA}">
          <p14:sldIdLst>
            <p14:sldId id="394"/>
            <p14:sldId id="424"/>
            <p14:sldId id="395"/>
          </p14:sldIdLst>
        </p14:section>
        <p14:section name="Canvas" id="{43863506-C63F-3E49-95F9-DB782EA2D979}">
          <p14:sldIdLst>
            <p14:sldId id="425"/>
            <p14:sldId id="426"/>
            <p14:sldId id="427"/>
            <p14:sldId id="42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2" autoAdjust="0"/>
    <p:restoredTop sz="96067" autoAdjust="0"/>
  </p:normalViewPr>
  <p:slideViewPr>
    <p:cSldViewPr snapToGrid="0" snapToObjects="1">
      <p:cViewPr>
        <p:scale>
          <a:sx n="89" d="100"/>
          <a:sy n="89" d="100"/>
        </p:scale>
        <p:origin x="-656" y="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15/9/17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B09D5-7563-794D-93EF-CDF1A032DCA7}" type="slidenum">
              <a:rPr kumimoji="1" lang="zh-CN" altLang="en-US" smtClean="0"/>
              <a:t>55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011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501266"/>
            <a:ext cx="9148763" cy="138684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972846" y="6141720"/>
            <a:ext cx="319831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659131"/>
            <a:ext cx="7620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1"/>
            <a:ext cx="9148763" cy="240030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5644516"/>
            <a:ext cx="1055688" cy="46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733323"/>
            <a:ext cx="8498454" cy="9334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929784"/>
            <a:ext cx="8498454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6" y="473830"/>
            <a:ext cx="8128599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6" y="1450976"/>
            <a:ext cx="8128599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90" y="188913"/>
            <a:ext cx="8823325" cy="5449888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1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6"/>
            <a:ext cx="7772400" cy="3039976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5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6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6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15/9/17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15/9/17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9526"/>
            <a:ext cx="9167813" cy="686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1" y="4509136"/>
            <a:ext cx="7559675" cy="159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289686"/>
            <a:ext cx="9148763" cy="20954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1" y="6109336"/>
            <a:ext cx="1057275" cy="46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620546" y="6278880"/>
            <a:ext cx="319831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661" r:id="rId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tml5test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.com.cn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HTML5</a:t>
            </a:r>
            <a:r>
              <a:rPr kumimoji="1" lang="zh-CN" altLang="en-US" dirty="0" smtClean="0"/>
              <a:t>+</a:t>
            </a:r>
            <a:r>
              <a:rPr kumimoji="1" lang="en-US" altLang="zh-CN" dirty="0" smtClean="0"/>
              <a:t>CSS3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学院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叶建华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21156" y="439033"/>
            <a:ext cx="8128599" cy="827471"/>
          </a:xfrm>
        </p:spPr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新增标签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21156" y="2211683"/>
            <a:ext cx="8128599" cy="4409097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b="1" dirty="0" smtClean="0">
                <a:solidFill>
                  <a:srgbClr val="0000FF"/>
                </a:solidFill>
              </a:rPr>
              <a:t>1.</a:t>
            </a:r>
            <a:r>
              <a:rPr kumimoji="1" lang="zh-CN" altLang="en-US" b="1" dirty="0" smtClean="0">
                <a:solidFill>
                  <a:srgbClr val="0000FF"/>
                </a:solidFill>
              </a:rPr>
              <a:t>结构性标签</a:t>
            </a:r>
            <a:endParaRPr kumimoji="1" lang="en-US" altLang="zh-CN" b="1" dirty="0" smtClean="0">
              <a:solidFill>
                <a:srgbClr val="0000FF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zh-CN" altLang="en-US" dirty="0" smtClean="0"/>
              <a:t>负责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上下文结构的定义，</a:t>
            </a:r>
            <a:r>
              <a:rPr kumimoji="1" lang="zh-CN" altLang="en-US" dirty="0"/>
              <a:t>确</a:t>
            </a:r>
            <a:r>
              <a:rPr kumimoji="1" lang="zh-CN" altLang="en-US" dirty="0" smtClean="0"/>
              <a:t>保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文档，</a:t>
            </a:r>
            <a:r>
              <a:rPr kumimoji="1" lang="zh-CN" altLang="en-US" dirty="0"/>
              <a:t>包括</a:t>
            </a:r>
            <a:r>
              <a:rPr kumimoji="1" lang="zh-CN" altLang="en-US" dirty="0" smtClean="0"/>
              <a:t>：</a:t>
            </a:r>
            <a:endParaRPr kumimoji="1" lang="en-US" altLang="zh-CN" b="1" dirty="0" smtClean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800" dirty="0" smtClean="0">
                <a:solidFill>
                  <a:srgbClr val="FF0000"/>
                </a:solidFill>
              </a:rPr>
              <a:t>article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  </a:t>
            </a:r>
            <a:r>
              <a:rPr kumimoji="1" lang="zh-CN" altLang="en-US" sz="1800" dirty="0"/>
              <a:t>文章主体</a:t>
            </a:r>
            <a:r>
              <a:rPr kumimoji="1" lang="zh-CN" altLang="en-US" sz="1800" dirty="0" smtClean="0"/>
              <a:t>内容(一篇博客、一篇论坛帖子、一段用户评论、插件</a:t>
            </a:r>
            <a:r>
              <a:rPr kumimoji="1" lang="en-US" altLang="zh-CN" sz="1800" dirty="0" smtClean="0"/>
              <a:t>)</a:t>
            </a:r>
          </a:p>
          <a:p>
            <a:pPr>
              <a:lnSpc>
                <a:spcPct val="130000"/>
              </a:lnSpc>
            </a:pPr>
            <a:r>
              <a:rPr kumimoji="1" lang="en-US" altLang="zh-CN" sz="1800" dirty="0">
                <a:solidFill>
                  <a:srgbClr val="FF0000"/>
                </a:solidFill>
              </a:rPr>
              <a:t>header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>
                <a:solidFill>
                  <a:srgbClr val="FF0000"/>
                </a:solidFill>
              </a:rPr>
              <a:t> 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zh-CN" altLang="en-US" sz="1800" dirty="0"/>
              <a:t>标记头部区域</a:t>
            </a:r>
            <a:r>
              <a:rPr kumimoji="1" lang="zh-CN" altLang="en-US" sz="1800" dirty="0" smtClean="0"/>
              <a:t>内容</a:t>
            </a:r>
            <a:endParaRPr kumimoji="1" lang="en-US" altLang="zh-CN" sz="1800" dirty="0"/>
          </a:p>
          <a:p>
            <a:pPr>
              <a:lnSpc>
                <a:spcPct val="130000"/>
              </a:lnSpc>
            </a:pPr>
            <a:r>
              <a:rPr kumimoji="1" lang="en-US" altLang="zh-CN" sz="1800" dirty="0" smtClean="0">
                <a:solidFill>
                  <a:srgbClr val="FF0000"/>
                </a:solidFill>
              </a:rPr>
              <a:t>footer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   </a:t>
            </a:r>
            <a:r>
              <a:rPr kumimoji="1" lang="zh-CN" altLang="en-US" sz="1800" dirty="0" smtClean="0"/>
              <a:t>标记脚部区域内容</a:t>
            </a:r>
            <a:endParaRPr kumimoji="1" lang="en-US" altLang="zh-CN" sz="1800" dirty="0"/>
          </a:p>
          <a:p>
            <a:pPr>
              <a:lnSpc>
                <a:spcPct val="130000"/>
              </a:lnSpc>
            </a:pPr>
            <a:r>
              <a:rPr kumimoji="1" lang="en-US" altLang="zh-CN" sz="1800" dirty="0" smtClean="0">
                <a:solidFill>
                  <a:srgbClr val="FF0000"/>
                </a:solidFill>
              </a:rPr>
              <a:t>section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  </a:t>
            </a:r>
            <a:r>
              <a:rPr kumimoji="1" lang="zh-CN" altLang="en-US" sz="1800" dirty="0"/>
              <a:t>区域章节表述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 </a:t>
            </a:r>
            <a:endParaRPr kumimoji="1" lang="en-US" altLang="zh-CN" sz="1800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800" dirty="0" err="1" smtClean="0">
                <a:solidFill>
                  <a:srgbClr val="FF0000"/>
                </a:solidFill>
              </a:rPr>
              <a:t>nav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  </a:t>
            </a:r>
            <a:r>
              <a:rPr kumimoji="1" lang="zh-CN" altLang="en-US" sz="1800" dirty="0"/>
              <a:t> </a:t>
            </a:r>
            <a:r>
              <a:rPr kumimoji="1" lang="zh-CN" altLang="en-US" sz="1800" dirty="0" smtClean="0"/>
              <a:t>   菜单导航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链接导航</a:t>
            </a:r>
            <a:endParaRPr kumimoji="1"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1156" y="1163957"/>
            <a:ext cx="684256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  <a:spcBef>
                <a:spcPts val="800"/>
              </a:spcBef>
              <a:buSzPct val="75000"/>
            </a:pP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Eurostile"/>
              </a:rPr>
              <a:t>    </a:t>
            </a: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Eurostile"/>
              </a:rPr>
              <a:t>HTML5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Eurostile"/>
              </a:rPr>
              <a:t>新增了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Eurostile"/>
              </a:rPr>
              <a:t>27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Eurostile"/>
              </a:rPr>
              <a:t>个标签元素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Eurostile"/>
              </a:rPr>
              <a:t>,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Eurostile"/>
              </a:rPr>
              <a:t>废弃了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Eurostile"/>
              </a:rPr>
              <a:t>16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Eurostile"/>
              </a:rPr>
              <a:t>个标签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Eurostile"/>
              </a:rPr>
              <a:t>元素</a:t>
            </a: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Eurostile"/>
              </a:rPr>
              <a:t>,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Eurostile"/>
              </a:rPr>
              <a:t>主要包括</a:t>
            </a:r>
            <a:r>
              <a:rPr kumimoji="1" lang="zh-CN" altLang="en-US" dirty="0" smtClean="0">
                <a:solidFill>
                  <a:srgbClr val="FF0000"/>
                </a:solidFill>
                <a:latin typeface="+mn-ea"/>
                <a:cs typeface="Eurostile"/>
              </a:rPr>
              <a:t>结构性标签、级块性标签、行内语义性标签、交互性标签</a:t>
            </a:r>
            <a:endParaRPr kumimoji="1"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Eurostile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67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78448" y="1369817"/>
            <a:ext cx="8128599" cy="4409097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kumimoji="1" lang="zh-CN" altLang="zh-CN" b="1" dirty="0">
                <a:solidFill>
                  <a:srgbClr val="0000FF"/>
                </a:solidFill>
              </a:rPr>
              <a:t>2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.</a:t>
            </a:r>
            <a:r>
              <a:rPr kumimoji="1" lang="zh-CN" altLang="en-US" b="1" dirty="0" smtClean="0">
                <a:solidFill>
                  <a:srgbClr val="0000FF"/>
                </a:solidFill>
              </a:rPr>
              <a:t>块级性标签</a:t>
            </a:r>
            <a:endParaRPr kumimoji="1" lang="en-US" altLang="zh-CN" b="1" dirty="0" smtClean="0">
              <a:solidFill>
                <a:srgbClr val="0000FF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zh-CN" altLang="en-US" sz="1800" dirty="0" smtClean="0"/>
              <a:t>完成</a:t>
            </a:r>
            <a:r>
              <a:rPr kumimoji="1" lang="en-US" altLang="zh-CN" sz="1800" dirty="0"/>
              <a:t>Web</a:t>
            </a:r>
            <a:r>
              <a:rPr kumimoji="1" lang="zh-CN" altLang="en-US" sz="1800" dirty="0"/>
              <a:t>页面区域的划分，确保内容的有效分隔，包括：</a:t>
            </a:r>
            <a:endParaRPr kumimoji="1" lang="en-US" altLang="zh-CN" sz="1800" dirty="0"/>
          </a:p>
          <a:p>
            <a:pPr>
              <a:lnSpc>
                <a:spcPct val="130000"/>
              </a:lnSpc>
            </a:pPr>
            <a:r>
              <a:rPr kumimoji="1" lang="en-US" altLang="zh-CN" sz="1800" dirty="0" smtClean="0">
                <a:solidFill>
                  <a:srgbClr val="FF0000"/>
                </a:solidFill>
              </a:rPr>
              <a:t>aside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sz="1800" dirty="0" smtClean="0"/>
              <a:t>注记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贴士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侧栏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摘要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插入的引用作为补充主体的内容</a:t>
            </a:r>
            <a:endParaRPr kumimoji="1" lang="en-US" altLang="zh-CN" sz="1800" dirty="0"/>
          </a:p>
          <a:p>
            <a:pPr>
              <a:lnSpc>
                <a:spcPct val="130000"/>
              </a:lnSpc>
            </a:pPr>
            <a:r>
              <a:rPr kumimoji="1" lang="en-US" altLang="zh-CN" sz="1800" dirty="0" smtClean="0">
                <a:solidFill>
                  <a:srgbClr val="FF0000"/>
                </a:solidFill>
              </a:rPr>
              <a:t>figure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  </a:t>
            </a:r>
            <a:r>
              <a:rPr kumimoji="1" lang="zh-CN" altLang="en-US" sz="1800" dirty="0" smtClean="0"/>
              <a:t>对多个元素组合并展示的元素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常与</a:t>
            </a:r>
            <a:r>
              <a:rPr kumimoji="1" lang="en-US" altLang="zh-CN" sz="1800" dirty="0" smtClean="0">
                <a:solidFill>
                  <a:srgbClr val="0000FF"/>
                </a:solidFill>
              </a:rPr>
              <a:t>figcaption</a:t>
            </a:r>
            <a:r>
              <a:rPr kumimoji="1" lang="zh-CN" altLang="en-US" sz="1800" dirty="0" smtClean="0"/>
              <a:t>联合使用</a:t>
            </a:r>
            <a:endParaRPr kumimoji="1" lang="en-US" altLang="zh-CN" sz="1800" dirty="0"/>
          </a:p>
          <a:p>
            <a:pPr>
              <a:lnSpc>
                <a:spcPct val="130000"/>
              </a:lnSpc>
            </a:pPr>
            <a:r>
              <a:rPr kumimoji="1" lang="en-US" altLang="zh-CN" sz="1800" dirty="0" smtClean="0">
                <a:solidFill>
                  <a:srgbClr val="FF0000"/>
                </a:solidFill>
              </a:rPr>
              <a:t>code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    </a:t>
            </a:r>
            <a:r>
              <a:rPr kumimoji="1" lang="zh-CN" altLang="en-US" sz="1800" dirty="0" smtClean="0"/>
              <a:t>表示一段代码块</a:t>
            </a:r>
            <a:endParaRPr kumimoji="1" lang="en-US" altLang="zh-CN" sz="1800" dirty="0" smtClean="0"/>
          </a:p>
          <a:p>
            <a:pPr>
              <a:lnSpc>
                <a:spcPct val="130000"/>
              </a:lnSpc>
            </a:pPr>
            <a:r>
              <a:rPr kumimoji="1" lang="en-US" altLang="zh-CN" sz="1800" dirty="0" smtClean="0">
                <a:solidFill>
                  <a:srgbClr val="FF0000"/>
                </a:solidFill>
              </a:rPr>
              <a:t>dialog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  </a:t>
            </a:r>
            <a:r>
              <a:rPr kumimoji="1" lang="zh-CN" altLang="en-US" sz="1800" dirty="0" smtClean="0"/>
              <a:t>人与人之间对话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包含</a:t>
            </a:r>
            <a:r>
              <a:rPr kumimoji="1" lang="en-US" altLang="zh-CN" sz="1800" dirty="0" smtClean="0"/>
              <a:t>dt</a:t>
            </a:r>
            <a:r>
              <a:rPr kumimoji="1" lang="zh-CN" altLang="en-US" sz="1800" dirty="0" smtClean="0"/>
              <a:t>和</a:t>
            </a:r>
            <a:r>
              <a:rPr kumimoji="1" lang="en-US" altLang="zh-CN" sz="1800" dirty="0" err="1" smtClean="0"/>
              <a:t>dd</a:t>
            </a:r>
            <a:r>
              <a:rPr kumimoji="1" lang="zh-CN" altLang="en-US" sz="1800" dirty="0" smtClean="0"/>
              <a:t>两个组合元素（</a:t>
            </a:r>
            <a:r>
              <a:rPr kumimoji="1" lang="en-US" altLang="zh-CN" sz="1800" dirty="0" smtClean="0"/>
              <a:t>dt</a:t>
            </a:r>
            <a:r>
              <a:rPr kumimoji="1" lang="zh-CN" altLang="en-US" sz="1800" dirty="0" smtClean="0"/>
              <a:t>用于表示说话者、</a:t>
            </a:r>
            <a:r>
              <a:rPr kumimoji="1" lang="en-US" altLang="zh-CN" sz="1800" dirty="0" err="1" smtClean="0"/>
              <a:t>dd</a:t>
            </a:r>
            <a:r>
              <a:rPr kumimoji="1" lang="zh-CN" altLang="en-US" sz="1800" dirty="0" smtClean="0"/>
              <a:t>用于表示说话者的内容）</a:t>
            </a:r>
            <a:endParaRPr kumimoji="1"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21156" y="439033"/>
            <a:ext cx="8128599" cy="827471"/>
          </a:xfrm>
        </p:spPr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新增标签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72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78448" y="1369817"/>
            <a:ext cx="8426621" cy="4409097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kumimoji="1" lang="zh-CN" altLang="zh-CN" b="1" dirty="0" smtClean="0">
                <a:solidFill>
                  <a:srgbClr val="0000FF"/>
                </a:solidFill>
              </a:rPr>
              <a:t>3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.</a:t>
            </a:r>
            <a:r>
              <a:rPr kumimoji="1" lang="zh-CN" altLang="en-US" b="1" dirty="0" smtClean="0">
                <a:solidFill>
                  <a:srgbClr val="0000FF"/>
                </a:solidFill>
              </a:rPr>
              <a:t>行内语义性标签</a:t>
            </a:r>
            <a:endParaRPr kumimoji="1" lang="en-US" altLang="zh-CN" b="1" dirty="0" smtClean="0">
              <a:solidFill>
                <a:srgbClr val="0000FF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zh-CN" altLang="en-US" dirty="0"/>
              <a:t>完成</a:t>
            </a:r>
            <a:r>
              <a:rPr kumimoji="1" lang="en-US" altLang="zh-CN" dirty="0"/>
              <a:t>Web</a:t>
            </a:r>
            <a:r>
              <a:rPr kumimoji="1" lang="zh-CN" altLang="en-US" dirty="0" smtClean="0"/>
              <a:t>页面具体内容的引用和表述，丰富展示内容，</a:t>
            </a:r>
            <a:r>
              <a:rPr kumimoji="1" lang="zh-CN" altLang="en-US" dirty="0"/>
              <a:t>包括</a:t>
            </a:r>
            <a:r>
              <a:rPr kumimoji="1" lang="zh-CN" altLang="en-US" dirty="0" smtClean="0"/>
              <a:t>：</a:t>
            </a:r>
            <a:endParaRPr kumimoji="1" lang="en-US" altLang="zh-CN" b="1" dirty="0" smtClean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800" dirty="0" smtClean="0">
                <a:solidFill>
                  <a:srgbClr val="FF0000"/>
                </a:solidFill>
              </a:rPr>
              <a:t>meter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   </a:t>
            </a:r>
            <a:r>
              <a:rPr kumimoji="1" lang="zh-CN" altLang="en-US" sz="1800" dirty="0" smtClean="0"/>
              <a:t>特定范围内的数值，如工资、数量、百分比</a:t>
            </a:r>
            <a:endParaRPr kumimoji="1" lang="en-US" altLang="zh-CN" sz="1800" dirty="0"/>
          </a:p>
          <a:p>
            <a:pPr>
              <a:lnSpc>
                <a:spcPct val="130000"/>
              </a:lnSpc>
            </a:pPr>
            <a:r>
              <a:rPr kumimoji="1" lang="en-US" altLang="zh-CN" sz="1800" dirty="0" smtClean="0">
                <a:solidFill>
                  <a:srgbClr val="FF0000"/>
                </a:solidFill>
              </a:rPr>
              <a:t>time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      </a:t>
            </a:r>
            <a:r>
              <a:rPr kumimoji="1" lang="zh-CN" altLang="en-US" sz="1800" dirty="0" smtClean="0"/>
              <a:t>时间值</a:t>
            </a:r>
            <a:endParaRPr kumimoji="1" lang="en-US" altLang="zh-CN" sz="1800" dirty="0"/>
          </a:p>
          <a:p>
            <a:pPr>
              <a:lnSpc>
                <a:spcPct val="130000"/>
              </a:lnSpc>
            </a:pPr>
            <a:r>
              <a:rPr kumimoji="1" lang="en-US" altLang="zh-CN" sz="1800" dirty="0" smtClean="0">
                <a:solidFill>
                  <a:srgbClr val="FF0000"/>
                </a:solidFill>
              </a:rPr>
              <a:t>progress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  </a:t>
            </a:r>
            <a:r>
              <a:rPr kumimoji="1" lang="zh-CN" altLang="en-US" sz="1800" dirty="0"/>
              <a:t>进度</a:t>
            </a:r>
            <a:r>
              <a:rPr kumimoji="1" lang="zh-CN" altLang="en-US" sz="1800" dirty="0" smtClean="0"/>
              <a:t>条，可用</a:t>
            </a:r>
            <a:r>
              <a:rPr kumimoji="1" lang="en-US" altLang="zh-CN" sz="1800" dirty="0" smtClean="0"/>
              <a:t>max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min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step</a:t>
            </a:r>
            <a:r>
              <a:rPr kumimoji="1" lang="zh-CN" altLang="en-US" sz="1800" dirty="0" smtClean="0"/>
              <a:t>进行控制，完成对进度的表示和监听   </a:t>
            </a:r>
            <a:endParaRPr kumimoji="1" lang="en-US" altLang="zh-CN" sz="1800" dirty="0"/>
          </a:p>
          <a:p>
            <a:pPr>
              <a:lnSpc>
                <a:spcPct val="130000"/>
              </a:lnSpc>
            </a:pPr>
            <a:r>
              <a:rPr kumimoji="1" lang="en-US" altLang="zh-CN" sz="1800" dirty="0" smtClean="0">
                <a:solidFill>
                  <a:srgbClr val="FF0000"/>
                </a:solidFill>
              </a:rPr>
              <a:t>video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     </a:t>
            </a:r>
            <a:r>
              <a:rPr kumimoji="1" lang="zh-CN" altLang="en-US" sz="1800" dirty="0"/>
              <a:t>视频元素，用于视频播放，支持缓冲预载和多种视频媒体</a:t>
            </a:r>
            <a:r>
              <a:rPr kumimoji="1" lang="zh-CN" altLang="en-US" sz="1800" dirty="0" smtClean="0"/>
              <a:t>格式</a:t>
            </a:r>
            <a:endParaRPr kumimoji="1" lang="en-US" altLang="zh-CN" sz="1800" dirty="0" smtClean="0"/>
          </a:p>
          <a:p>
            <a:pPr>
              <a:lnSpc>
                <a:spcPct val="130000"/>
              </a:lnSpc>
            </a:pPr>
            <a:r>
              <a:rPr kumimoji="1" lang="en-US" altLang="zh-CN" sz="1800" dirty="0" smtClean="0">
                <a:solidFill>
                  <a:srgbClr val="FF0000"/>
                </a:solidFill>
              </a:rPr>
              <a:t>audio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     </a:t>
            </a:r>
            <a:r>
              <a:rPr kumimoji="1" lang="zh-CN" altLang="en-US" sz="1800" dirty="0" smtClean="0"/>
              <a:t>音频元素</a:t>
            </a:r>
            <a:r>
              <a:rPr kumimoji="1" lang="zh-CN" altLang="en-US" sz="1800" dirty="0"/>
              <a:t>，</a:t>
            </a:r>
            <a:r>
              <a:rPr kumimoji="1" lang="zh-CN" altLang="en-US" sz="1800" dirty="0" smtClean="0"/>
              <a:t>用于音频播</a:t>
            </a:r>
            <a:r>
              <a:rPr kumimoji="1" lang="zh-CN" altLang="en-US" sz="1800" dirty="0"/>
              <a:t>放，</a:t>
            </a:r>
            <a:r>
              <a:rPr kumimoji="1" lang="zh-CN" altLang="en-US" sz="1800" dirty="0" smtClean="0"/>
              <a:t>支持缓冲预载和多种音频媒体</a:t>
            </a:r>
            <a:r>
              <a:rPr kumimoji="1" lang="zh-CN" altLang="en-US" sz="1800" dirty="0"/>
              <a:t>格式</a:t>
            </a:r>
            <a:endParaRPr kumimoji="1" lang="en-US" altLang="zh-CN" sz="1800" dirty="0"/>
          </a:p>
          <a:p>
            <a:pPr marL="0" indent="0">
              <a:lnSpc>
                <a:spcPct val="130000"/>
              </a:lnSpc>
              <a:buNone/>
            </a:pPr>
            <a:endParaRPr kumimoji="1" lang="en-US" altLang="zh-CN" sz="18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21156" y="439033"/>
            <a:ext cx="8128599" cy="827471"/>
          </a:xfrm>
        </p:spPr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新增标签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04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78448" y="1369817"/>
            <a:ext cx="8426621" cy="4409097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kumimoji="1" lang="zh-CN" altLang="zh-CN" b="1" dirty="0">
                <a:solidFill>
                  <a:srgbClr val="0000FF"/>
                </a:solidFill>
              </a:rPr>
              <a:t>4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.</a:t>
            </a:r>
            <a:r>
              <a:rPr kumimoji="1" lang="zh-CN" altLang="en-US" b="1" dirty="0" smtClean="0">
                <a:solidFill>
                  <a:srgbClr val="0000FF"/>
                </a:solidFill>
              </a:rPr>
              <a:t>交互性标签</a:t>
            </a:r>
            <a:endParaRPr kumimoji="1" lang="en-US" altLang="zh-CN" b="1" dirty="0" smtClean="0">
              <a:solidFill>
                <a:srgbClr val="0000FF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zh-CN" altLang="en-US" dirty="0" smtClean="0"/>
              <a:t>功能性内容的表达，有一定的内容和数据的关联，是各种事件的基础，</a:t>
            </a:r>
            <a:r>
              <a:rPr kumimoji="1" lang="zh-CN" altLang="en-US" dirty="0"/>
              <a:t>包括</a:t>
            </a:r>
            <a:r>
              <a:rPr kumimoji="1" lang="zh-CN" altLang="en-US" dirty="0" smtClean="0"/>
              <a:t>：</a:t>
            </a:r>
            <a:endParaRPr kumimoji="1" lang="en-US" altLang="zh-CN" b="1" dirty="0" smtClean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800" dirty="0" smtClean="0">
                <a:solidFill>
                  <a:srgbClr val="FF0000"/>
                </a:solidFill>
              </a:rPr>
              <a:t>details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sz="1800" dirty="0"/>
              <a:t>表示一段具体的内容，默认不显示，通过某种方式（单击）与</a:t>
            </a:r>
            <a:r>
              <a:rPr kumimoji="1" lang="en-US" altLang="zh-CN" sz="1800" dirty="0"/>
              <a:t>legend</a:t>
            </a:r>
            <a:r>
              <a:rPr kumimoji="1" lang="zh-CN" altLang="en-US" sz="1800" dirty="0"/>
              <a:t>交互才会显示</a:t>
            </a:r>
            <a:endParaRPr kumimoji="1" lang="en-US" altLang="zh-CN" sz="1800" dirty="0"/>
          </a:p>
          <a:p>
            <a:pPr>
              <a:lnSpc>
                <a:spcPct val="130000"/>
              </a:lnSpc>
            </a:pPr>
            <a:r>
              <a:rPr kumimoji="1" lang="en-US" altLang="zh-CN" sz="1800" dirty="0" smtClean="0">
                <a:solidFill>
                  <a:srgbClr val="FF0000"/>
                </a:solidFill>
              </a:rPr>
              <a:t>datagrid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  </a:t>
            </a:r>
            <a:r>
              <a:rPr kumimoji="1" lang="zh-CN" altLang="en-US" sz="1800" dirty="0" smtClean="0"/>
              <a:t>控制客户端数据与显示</a:t>
            </a:r>
            <a:r>
              <a:rPr kumimoji="1" lang="zh-CN" altLang="en-US" sz="1800" dirty="0"/>
              <a:t>，可用于动态脚本及时更新</a:t>
            </a:r>
            <a:endParaRPr kumimoji="1" lang="en-US" altLang="zh-CN" sz="1800" dirty="0"/>
          </a:p>
          <a:p>
            <a:pPr>
              <a:lnSpc>
                <a:spcPct val="130000"/>
              </a:lnSpc>
            </a:pPr>
            <a:r>
              <a:rPr kumimoji="1" lang="en-US" altLang="zh-CN" sz="1800" dirty="0" smtClean="0">
                <a:solidFill>
                  <a:srgbClr val="FF0000"/>
                </a:solidFill>
              </a:rPr>
              <a:t>menu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      </a:t>
            </a:r>
            <a:r>
              <a:rPr kumimoji="1" lang="zh-CN" altLang="en-US" sz="1800" dirty="0" smtClean="0"/>
              <a:t>用于交互菜单</a:t>
            </a:r>
            <a:endParaRPr kumimoji="1" lang="en-US" altLang="zh-CN" sz="1800" dirty="0"/>
          </a:p>
          <a:p>
            <a:pPr>
              <a:lnSpc>
                <a:spcPct val="130000"/>
              </a:lnSpc>
            </a:pPr>
            <a:r>
              <a:rPr kumimoji="1" lang="en-US" altLang="zh-CN" sz="1800" dirty="0" smtClean="0">
                <a:solidFill>
                  <a:srgbClr val="FF0000"/>
                </a:solidFill>
              </a:rPr>
              <a:t>command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   </a:t>
            </a:r>
            <a:r>
              <a:rPr kumimoji="1" lang="zh-CN" altLang="en-US" sz="1800" dirty="0"/>
              <a:t>用来处理命令按钮</a:t>
            </a:r>
            <a:endParaRPr kumimoji="1" lang="en-US" altLang="zh-CN" sz="1800" dirty="0"/>
          </a:p>
          <a:p>
            <a:pPr marL="0" indent="0">
              <a:lnSpc>
                <a:spcPct val="130000"/>
              </a:lnSpc>
              <a:buNone/>
            </a:pPr>
            <a:endParaRPr kumimoji="1" lang="en-US" altLang="zh-CN" sz="18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21156" y="439033"/>
            <a:ext cx="8128599" cy="827471"/>
          </a:xfrm>
        </p:spPr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新增标签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73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941500"/>
          </a:xfrm>
        </p:spPr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 smtClean="0"/>
              <a:t>CSS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en-US" altLang="zh-CN" dirty="0"/>
              <a:t>CSS</a:t>
            </a:r>
            <a:r>
              <a:rPr kumimoji="1" lang="zh-CN" altLang="en-US" dirty="0"/>
              <a:t>的全称是</a:t>
            </a:r>
            <a:r>
              <a:rPr kumimoji="1" lang="en-US" altLang="zh-CN" dirty="0"/>
              <a:t>Cascading Style Sheets</a:t>
            </a:r>
            <a:r>
              <a:rPr kumimoji="1" lang="zh-CN" altLang="en-US" dirty="0"/>
              <a:t>，层叠样式表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它用来控制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标签的样式，在美化网页中起到非常重要的作用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CSS</a:t>
            </a:r>
            <a:r>
              <a:rPr kumimoji="1" lang="zh-CN" altLang="en-US" dirty="0"/>
              <a:t>的编写格式是键值对形式的，比如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color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red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background-color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blue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font-size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CN" dirty="0">
                <a:solidFill>
                  <a:srgbClr val="1C00CF"/>
                </a:solidFill>
                <a:latin typeface="Menlo-Regular"/>
              </a:rPr>
              <a:t>20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px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冒号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</a:t>
            </a:r>
            <a:r>
              <a:rPr kumimoji="1" lang="zh-CN" altLang="en-US" dirty="0"/>
              <a:t>左边的是属性名，冒号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</a:t>
            </a:r>
            <a:r>
              <a:rPr kumimoji="1" lang="zh-CN" altLang="en-US" dirty="0"/>
              <a:t>右边的属性值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884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的</a:t>
            </a:r>
            <a:r>
              <a:rPr kumimoji="1" lang="en-US" altLang="zh-CN"/>
              <a:t>3</a:t>
            </a:r>
            <a:r>
              <a:rPr kumimoji="1" lang="zh-CN" altLang="en-US"/>
              <a:t>种书写形式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941500"/>
          </a:xfrm>
        </p:spPr>
        <p:txBody>
          <a:bodyPr>
            <a:normAutofit/>
          </a:bodyPr>
          <a:lstStyle/>
          <a:p>
            <a:r>
              <a:rPr kumimoji="1" lang="en-US" altLang="zh-CN" sz="1800"/>
              <a:t>CSS</a:t>
            </a:r>
            <a:r>
              <a:rPr kumimoji="1" lang="zh-CN" altLang="en-US" sz="1800"/>
              <a:t>有</a:t>
            </a:r>
            <a:r>
              <a:rPr kumimoji="1" lang="en-US" altLang="zh-CN" sz="1800"/>
              <a:t>3</a:t>
            </a:r>
            <a:r>
              <a:rPr kumimoji="1" lang="zh-CN" altLang="en-US" sz="1800"/>
              <a:t>种书写形式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>
                <a:solidFill>
                  <a:srgbClr val="0000FF"/>
                </a:solidFill>
              </a:rPr>
              <a:t>行内</a:t>
            </a:r>
            <a:r>
              <a:rPr kumimoji="1" lang="zh-CN" altLang="en-US" sz="1800"/>
              <a:t>样式：</a:t>
            </a:r>
            <a:r>
              <a:rPr kumimoji="1" lang="zh-CN" altLang="zh-CN" sz="1800"/>
              <a:t>（</a:t>
            </a:r>
            <a:r>
              <a:rPr kumimoji="1" lang="zh-CN" altLang="en-US" sz="1800">
                <a:solidFill>
                  <a:srgbClr val="0000FF"/>
                </a:solidFill>
              </a:rPr>
              <a:t>内联</a:t>
            </a:r>
            <a:r>
              <a:rPr kumimoji="1" lang="zh-CN" altLang="en-US" sz="1800"/>
              <a:t>样式）直接在标签的</a:t>
            </a:r>
            <a:r>
              <a:rPr kumimoji="1" lang="en-US" altLang="zh-CN" sz="1800"/>
              <a:t>style</a:t>
            </a:r>
            <a:r>
              <a:rPr kumimoji="1" lang="zh-CN" altLang="en-US" sz="1800"/>
              <a:t>属性中书写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&lt;body 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style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"color: red;"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&gt;</a:t>
            </a:r>
          </a:p>
          <a:p>
            <a:pPr marL="0" indent="0">
              <a:buNone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>
                <a:solidFill>
                  <a:srgbClr val="0000FF"/>
                </a:solidFill>
              </a:rPr>
              <a:t>页内</a:t>
            </a:r>
            <a:r>
              <a:rPr kumimoji="1" lang="zh-CN" altLang="en-US" sz="1800"/>
              <a:t>样式：在本网页的</a:t>
            </a:r>
            <a:r>
              <a:rPr kumimoji="1" lang="en-US" altLang="zh-CN" sz="1800"/>
              <a:t>style</a:t>
            </a:r>
            <a:r>
              <a:rPr kumimoji="1" lang="zh-CN" altLang="en-US" sz="1800"/>
              <a:t>标签中书写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&lt;style&gt;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cs-CZ" altLang="zh-CN" sz="1800">
                <a:solidFill>
                  <a:srgbClr val="000000"/>
                </a:solidFill>
                <a:latin typeface="Menlo-Regular"/>
              </a:rPr>
              <a:t>    body {</a:t>
            </a:r>
          </a:p>
          <a:p>
            <a:pPr marL="0" indent="0">
              <a:buNone/>
            </a:pPr>
            <a:r>
              <a:rPr lang="ro-RO" altLang="zh-CN" sz="18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ro-RO" altLang="zh-CN" sz="1800">
                <a:solidFill>
                  <a:srgbClr val="AA0D91"/>
                </a:solidFill>
                <a:latin typeface="Menlo-Regular"/>
              </a:rPr>
              <a:t>color</a:t>
            </a:r>
            <a:r>
              <a:rPr lang="ro-RO" altLang="zh-CN" sz="1800">
                <a:solidFill>
                  <a:srgbClr val="000000"/>
                </a:solidFill>
                <a:latin typeface="Menlo-Regular"/>
              </a:rPr>
              <a:t>: </a:t>
            </a:r>
            <a:r>
              <a:rPr lang="ro-RO" altLang="zh-CN" sz="1800">
                <a:solidFill>
                  <a:srgbClr val="AA0D91"/>
                </a:solidFill>
                <a:latin typeface="Menlo-Regular"/>
              </a:rPr>
              <a:t>red</a:t>
            </a:r>
            <a:r>
              <a:rPr lang="ro-RO" altLang="zh-CN" sz="18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ro-RO" altLang="zh-CN" sz="180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ro-RO" altLang="zh-CN" sz="1800">
                <a:solidFill>
                  <a:srgbClr val="AA0D91"/>
                </a:solidFill>
                <a:latin typeface="Menlo-Regular"/>
              </a:rPr>
              <a:t>&lt;/style&gt;</a:t>
            </a:r>
            <a:endParaRPr kumimoji="1" lang="en-US" altLang="zh-CN" sz="1800"/>
          </a:p>
          <a:p>
            <a:pPr marL="0" indent="0">
              <a:buNone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>
                <a:solidFill>
                  <a:srgbClr val="0000FF"/>
                </a:solidFill>
              </a:rPr>
              <a:t>外部</a:t>
            </a:r>
            <a:r>
              <a:rPr kumimoji="1" lang="zh-CN" altLang="en-US" sz="1800"/>
              <a:t>样式：在单独的</a:t>
            </a:r>
            <a:r>
              <a:rPr kumimoji="1" lang="en-US" altLang="zh-CN" sz="1800"/>
              <a:t>CSS</a:t>
            </a:r>
            <a:r>
              <a:rPr kumimoji="1" lang="zh-CN" altLang="en-US" sz="1800"/>
              <a:t>文件中书写，然后在网页中用</a:t>
            </a:r>
            <a:r>
              <a:rPr kumimoji="1" lang="en-US" altLang="zh-CN" sz="1800"/>
              <a:t>link</a:t>
            </a:r>
            <a:r>
              <a:rPr kumimoji="1" lang="zh-CN" altLang="en-US" sz="1800"/>
              <a:t>标签引用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&lt;link 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rel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"stylesheet"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href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"index.css"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&gt;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48704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的两大重点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941500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属性</a:t>
            </a:r>
            <a:endParaRPr kumimoji="1"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zh-CN" sz="2400" dirty="0">
                <a:solidFill>
                  <a:srgbClr val="FF0000"/>
                </a:solidFill>
              </a:rPr>
              <a:t> 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 </a:t>
            </a:r>
            <a:r>
              <a:rPr kumimoji="1" lang="zh-CN" altLang="en-US" sz="1800" dirty="0" smtClean="0">
                <a:solidFill>
                  <a:schemeClr val="tx1"/>
                </a:solidFill>
              </a:rPr>
              <a:t>通过属性的复杂叠加才能做出漂亮的网页</a:t>
            </a:r>
            <a:endParaRPr kumimoji="1" lang="en-US" altLang="zh-CN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zh-CN" sz="1800" dirty="0" smtClean="0">
              <a:solidFill>
                <a:schemeClr val="tx1"/>
              </a:solidFill>
            </a:endParaRPr>
          </a:p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选择器</a:t>
            </a:r>
            <a:endParaRPr kumimoji="1"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zh-CN" sz="2400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 </a:t>
            </a:r>
            <a:r>
              <a:rPr kumimoji="1" lang="zh-CN" altLang="en-US" sz="1800" dirty="0" smtClean="0">
                <a:solidFill>
                  <a:srgbClr val="000000"/>
                </a:solidFill>
              </a:rPr>
              <a:t>通过选择器找到对应的标签设置样式</a:t>
            </a:r>
            <a:endParaRPr kumimoji="1"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24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选择器 </a:t>
            </a:r>
            <a:r>
              <a:rPr kumimoji="1" lang="en-US" altLang="zh-CN"/>
              <a:t>–</a:t>
            </a:r>
            <a:r>
              <a:rPr kumimoji="1" lang="zh-CN" altLang="en-US"/>
              <a:t> 标签选择器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119" y="1408169"/>
            <a:ext cx="8298845" cy="1873683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选择器的作用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选择对应的标签，为之添加样式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r>
              <a:rPr kumimoji="1" lang="zh-CN" altLang="en-US" sz="1800"/>
              <a:t>标签选择器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根据标签名找到标签</a:t>
            </a:r>
            <a:endParaRPr kumimoji="1" lang="en-US" altLang="zh-CN" sz="1800"/>
          </a:p>
        </p:txBody>
      </p:sp>
      <p:pic>
        <p:nvPicPr>
          <p:cNvPr id="4" name="图片 3" descr="QQ20140924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288" y="3371562"/>
            <a:ext cx="2641098" cy="1223924"/>
          </a:xfrm>
          <a:prstGeom prst="rect">
            <a:avLst/>
          </a:prstGeom>
        </p:spPr>
      </p:pic>
      <p:pic>
        <p:nvPicPr>
          <p:cNvPr id="5" name="图片 4" descr="QQ20140924-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58" y="3447003"/>
            <a:ext cx="3798828" cy="1148483"/>
          </a:xfrm>
          <a:prstGeom prst="rect">
            <a:avLst/>
          </a:prstGeom>
        </p:spPr>
      </p:pic>
      <p:pic>
        <p:nvPicPr>
          <p:cNvPr id="6" name="图片 5" descr="QQ20140924-2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170" y="4832067"/>
            <a:ext cx="2155786" cy="130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6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选择器</a:t>
            </a:r>
            <a:r>
              <a:rPr kumimoji="1" lang="en-US" altLang="zh-CN"/>
              <a:t> – </a:t>
            </a:r>
            <a:r>
              <a:rPr kumimoji="1" lang="zh-CN" altLang="en-US"/>
              <a:t>类选择器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5646" y="5182261"/>
            <a:ext cx="2054888" cy="7990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kumimoji="1" lang="zh-CN" altLang="en-US" sz="1800"/>
              <a:t>类选择器的格式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0000FF"/>
                </a:solidFill>
              </a:rPr>
              <a:t>.</a:t>
            </a:r>
            <a:r>
              <a:rPr kumimoji="1" lang="zh-CN" altLang="en-US" sz="1800">
                <a:solidFill>
                  <a:srgbClr val="0000FF"/>
                </a:solidFill>
              </a:rPr>
              <a:t>类名</a:t>
            </a:r>
            <a:endParaRPr kumimoji="1" lang="en-US" altLang="zh-CN" sz="1800">
              <a:solidFill>
                <a:srgbClr val="0000FF"/>
              </a:solidFill>
            </a:endParaRPr>
          </a:p>
        </p:txBody>
      </p:sp>
      <p:pic>
        <p:nvPicPr>
          <p:cNvPr id="5" name="图片 4" descr="QQ20140924-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710" y="3029467"/>
            <a:ext cx="2212267" cy="2138525"/>
          </a:xfrm>
          <a:prstGeom prst="rect">
            <a:avLst/>
          </a:prstGeom>
        </p:spPr>
      </p:pic>
      <p:pic>
        <p:nvPicPr>
          <p:cNvPr id="6" name="图片 5" descr="QQ20140924-7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6" y="1394440"/>
            <a:ext cx="3836588" cy="1534635"/>
          </a:xfrm>
          <a:prstGeom prst="rect">
            <a:avLst/>
          </a:prstGeom>
        </p:spPr>
      </p:pic>
      <p:pic>
        <p:nvPicPr>
          <p:cNvPr id="7" name="图片 6" descr="QQ20140924-6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945" y="1408708"/>
            <a:ext cx="2970806" cy="13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4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选择器</a:t>
            </a:r>
            <a:r>
              <a:rPr kumimoji="1" lang="en-US" altLang="zh-CN"/>
              <a:t> – </a:t>
            </a:r>
            <a:r>
              <a:rPr kumimoji="1" lang="en-US" altLang="en-US"/>
              <a:t>id</a:t>
            </a:r>
            <a:r>
              <a:rPr kumimoji="1" lang="zh-CN" altLang="en-US"/>
              <a:t>选择器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5646" y="5182261"/>
            <a:ext cx="2054888" cy="7990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kumimoji="1" lang="en-US" altLang="zh-CN" sz="1800"/>
              <a:t>id</a:t>
            </a:r>
            <a:r>
              <a:rPr kumimoji="1" lang="zh-CN" altLang="en-US" sz="1800"/>
              <a:t>选择器的格式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0000FF"/>
                </a:solidFill>
              </a:rPr>
              <a:t>#id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710" y="2796707"/>
            <a:ext cx="2212267" cy="15124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6" y="1553503"/>
            <a:ext cx="3836588" cy="7599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96" y="1408708"/>
            <a:ext cx="2922103" cy="13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4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78344" y="454160"/>
            <a:ext cx="8128599" cy="827471"/>
          </a:xfrm>
        </p:spPr>
        <p:txBody>
          <a:bodyPr/>
          <a:lstStyle/>
          <a:p>
            <a:r>
              <a:rPr kumimoji="1" lang="en-US" altLang="zh-CN" dirty="0"/>
              <a:t>HTML5</a:t>
            </a:r>
            <a:r>
              <a:rPr kumimoji="1" lang="zh-CN" altLang="en-US" dirty="0"/>
              <a:t>前言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99686" y="1360906"/>
            <a:ext cx="8633819" cy="500303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p"/>
            </a:pPr>
            <a:r>
              <a:rPr kumimoji="1" lang="zh-CN" altLang="en-US" sz="1900" b="1" dirty="0" smtClean="0">
                <a:solidFill>
                  <a:srgbClr val="0000FF"/>
                </a:solidFill>
              </a:rPr>
              <a:t>什么是</a:t>
            </a:r>
            <a:r>
              <a:rPr kumimoji="1" lang="en-US" altLang="zh-CN" sz="1900" b="1" dirty="0" smtClean="0">
                <a:solidFill>
                  <a:srgbClr val="0000FF"/>
                </a:solidFill>
              </a:rPr>
              <a:t>HTML5</a:t>
            </a:r>
            <a:endParaRPr kumimoji="1" lang="en-US" altLang="zh-CN" sz="19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kumimoji="1" lang="en-US" altLang="zh-CN" sz="1900" dirty="0" smtClean="0"/>
              <a:t>1&gt; 2014</a:t>
            </a:r>
            <a:r>
              <a:rPr kumimoji="1" lang="zh-CN" altLang="en-US" sz="1900" dirty="0" smtClean="0"/>
              <a:t>年才定制完</a:t>
            </a:r>
            <a:r>
              <a:rPr kumimoji="1" lang="en-US" altLang="zh-CN" sz="1900" dirty="0" smtClean="0"/>
              <a:t>HTML5</a:t>
            </a:r>
            <a:r>
              <a:rPr kumimoji="1" lang="zh-CN" altLang="en-US" sz="1900" dirty="0" smtClean="0"/>
              <a:t>的标准，历时</a:t>
            </a:r>
            <a:r>
              <a:rPr kumimoji="1" lang="en-US" altLang="zh-CN" sz="1900" dirty="0" smtClean="0"/>
              <a:t>8</a:t>
            </a:r>
            <a:r>
              <a:rPr kumimoji="1" lang="zh-CN" altLang="en-US" sz="1900" dirty="0" smtClean="0"/>
              <a:t>年</a:t>
            </a:r>
          </a:p>
          <a:p>
            <a:pPr marL="0" indent="0">
              <a:buNone/>
            </a:pPr>
            <a:r>
              <a:rPr kumimoji="1" lang="en-US" altLang="zh-CN" sz="1900" dirty="0" smtClean="0"/>
              <a:t>2&gt; </a:t>
            </a:r>
            <a:r>
              <a:rPr kumimoji="1" lang="zh-CN" altLang="en-US" sz="1900" dirty="0" smtClean="0"/>
              <a:t>移动先行</a:t>
            </a:r>
            <a:endParaRPr kumimoji="1" lang="en-US" altLang="zh-CN" sz="1900" dirty="0" smtClean="0"/>
          </a:p>
          <a:p>
            <a:pPr marL="0" indent="0">
              <a:buNone/>
            </a:pPr>
            <a:endParaRPr kumimoji="1" lang="en-US" altLang="en-US" sz="1800" dirty="0"/>
          </a:p>
          <a:p>
            <a:pPr>
              <a:buFont typeface="Wingdings" charset="2"/>
              <a:buChar char="p"/>
            </a:pPr>
            <a:r>
              <a:rPr kumimoji="1" lang="zh-CN" altLang="en-US" sz="1900" b="1" dirty="0" smtClean="0">
                <a:solidFill>
                  <a:srgbClr val="0000FF"/>
                </a:solidFill>
              </a:rPr>
              <a:t>为什么要用</a:t>
            </a:r>
            <a:r>
              <a:rPr kumimoji="1" lang="en-US" altLang="zh-CN" sz="1900" b="1" dirty="0" smtClean="0">
                <a:solidFill>
                  <a:srgbClr val="0000FF"/>
                </a:solidFill>
              </a:rPr>
              <a:t>HTML5</a:t>
            </a:r>
            <a:endParaRPr kumimoji="1" lang="en-US" altLang="zh-CN" sz="19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kumimoji="1" lang="en-US" altLang="zh-CN" sz="1900" dirty="0"/>
              <a:t>1&gt; </a:t>
            </a:r>
            <a:r>
              <a:rPr kumimoji="1" lang="zh-CN" altLang="en-US" sz="1900" dirty="0"/>
              <a:t>跨</a:t>
            </a:r>
            <a:r>
              <a:rPr kumimoji="1" lang="zh-CN" altLang="en-US" sz="1900" dirty="0" smtClean="0"/>
              <a:t>平台</a:t>
            </a:r>
            <a:endParaRPr kumimoji="1" lang="en-US" altLang="zh-CN" sz="1900" dirty="0" smtClean="0"/>
          </a:p>
          <a:p>
            <a:pPr marL="0" indent="0">
              <a:buNone/>
            </a:pPr>
            <a:r>
              <a:rPr kumimoji="1" lang="zh-CN" altLang="zh-CN" sz="1900" dirty="0"/>
              <a:t> </a:t>
            </a:r>
            <a:r>
              <a:rPr kumimoji="1" lang="zh-CN" altLang="en-US" sz="1900" dirty="0" smtClean="0"/>
              <a:t>   </a:t>
            </a:r>
            <a:r>
              <a:rPr kumimoji="1" lang="zh-CN" altLang="en-US" sz="1900" dirty="0"/>
              <a:t>利用</a:t>
            </a:r>
            <a:r>
              <a:rPr kumimoji="1" lang="en-US" altLang="zh-CN" sz="1900" dirty="0"/>
              <a:t>HTML5</a:t>
            </a:r>
            <a:r>
              <a:rPr kumimoji="1" lang="zh-CN" altLang="en-US" sz="1900" dirty="0"/>
              <a:t>编</a:t>
            </a:r>
            <a:r>
              <a:rPr kumimoji="1" lang="zh-CN" altLang="en-US" sz="1900" dirty="0" smtClean="0"/>
              <a:t>写的</a:t>
            </a:r>
            <a:r>
              <a:rPr kumimoji="1" lang="en-US" altLang="zh-CN" sz="1900" dirty="0" smtClean="0"/>
              <a:t>UI</a:t>
            </a:r>
            <a:r>
              <a:rPr kumimoji="1" lang="zh-CN" altLang="en-US" sz="1900" dirty="0" smtClean="0"/>
              <a:t>界面能运</a:t>
            </a:r>
            <a:r>
              <a:rPr kumimoji="1" lang="zh-CN" altLang="en-US" sz="1900" dirty="0"/>
              <a:t>行在所有拥有浏览器的平台</a:t>
            </a:r>
          </a:p>
          <a:p>
            <a:pPr marL="0" indent="0">
              <a:buNone/>
            </a:pPr>
            <a:r>
              <a:rPr kumimoji="1" lang="zh-CN" altLang="en-US" sz="1900" dirty="0" smtClean="0"/>
              <a:t> </a:t>
            </a:r>
            <a:r>
              <a:rPr kumimoji="1" lang="en-US" altLang="zh-CN" sz="1900" dirty="0"/>
              <a:t>2&gt; HTML5</a:t>
            </a:r>
            <a:r>
              <a:rPr kumimoji="1" lang="zh-CN" altLang="en-US" sz="1900" dirty="0"/>
              <a:t>的运行平台：浏览器</a:t>
            </a:r>
          </a:p>
          <a:p>
            <a:pPr marL="0" indent="0">
              <a:buNone/>
            </a:pPr>
            <a:r>
              <a:rPr kumimoji="1" lang="zh-CN" altLang="en-US" sz="1900" dirty="0" smtClean="0"/>
              <a:t> </a:t>
            </a:r>
            <a:r>
              <a:rPr kumimoji="1" lang="en-US" altLang="zh-CN" sz="1900" dirty="0"/>
              <a:t>3&gt; </a:t>
            </a:r>
            <a:r>
              <a:rPr kumimoji="1" lang="zh-CN" altLang="en-US" sz="1900" dirty="0"/>
              <a:t>但是</a:t>
            </a:r>
            <a:r>
              <a:rPr kumimoji="1" lang="en-US" altLang="zh-CN" sz="1900" dirty="0"/>
              <a:t>HTML5</a:t>
            </a:r>
            <a:r>
              <a:rPr kumimoji="1" lang="zh-CN" altLang="en-US" sz="1900" dirty="0"/>
              <a:t>不能完成一些特定的功能，比如：拍照</a:t>
            </a:r>
            <a:r>
              <a:rPr kumimoji="1" lang="en-US" altLang="zh-CN" sz="1900" dirty="0"/>
              <a:t>(ImagePickerController)</a:t>
            </a:r>
            <a:r>
              <a:rPr kumimoji="1" lang="zh-CN" altLang="en-US" sz="1900" dirty="0"/>
              <a:t>、访问相册</a:t>
            </a:r>
            <a:r>
              <a:rPr kumimoji="1" lang="en-US" altLang="zh-CN" sz="1900" dirty="0"/>
              <a:t>...</a:t>
            </a:r>
            <a:r>
              <a:rPr kumimoji="1" lang="en-US" altLang="zh-CN" sz="19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004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选择器</a:t>
            </a:r>
            <a:r>
              <a:rPr kumimoji="1" lang="en-US" altLang="zh-CN"/>
              <a:t> – </a:t>
            </a:r>
            <a:r>
              <a:rPr kumimoji="1" lang="en-US" altLang="en-US"/>
              <a:t>并列</a:t>
            </a:r>
            <a:r>
              <a:rPr kumimoji="1" lang="zh-CN" altLang="en-US"/>
              <a:t>选择器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341" y="2796706"/>
            <a:ext cx="2004073" cy="19695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450975"/>
            <a:ext cx="3270810" cy="12432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96" y="1507048"/>
            <a:ext cx="2922103" cy="119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7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选择器</a:t>
            </a:r>
            <a:r>
              <a:rPr kumimoji="1" lang="en-US" altLang="zh-CN"/>
              <a:t> – </a:t>
            </a:r>
            <a:r>
              <a:rPr kumimoji="1" lang="zh-CN" altLang="en-US"/>
              <a:t>复合选择器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092" y="2862933"/>
            <a:ext cx="2004073" cy="18370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450975"/>
            <a:ext cx="3270810" cy="12432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96" y="1486326"/>
            <a:ext cx="2922103" cy="123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2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选择器</a:t>
            </a:r>
            <a:r>
              <a:rPr kumimoji="1" lang="en-US" altLang="zh-CN"/>
              <a:t> – </a:t>
            </a:r>
            <a:r>
              <a:rPr kumimoji="1" lang="zh-CN" altLang="en-US"/>
              <a:t>后代选择器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22" y="3951913"/>
            <a:ext cx="2910142" cy="17841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53" y="1450975"/>
            <a:ext cx="4119427" cy="21162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309" y="1814511"/>
            <a:ext cx="2712076" cy="123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3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选择器</a:t>
            </a:r>
            <a:r>
              <a:rPr kumimoji="1" lang="en-US" altLang="zh-CN"/>
              <a:t> – </a:t>
            </a:r>
            <a:r>
              <a:rPr kumimoji="1" lang="en-US" altLang="en-US"/>
              <a:t>直接后代</a:t>
            </a:r>
            <a:r>
              <a:rPr kumimoji="1" lang="zh-CN" altLang="en-US"/>
              <a:t>选择器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22" y="4028160"/>
            <a:ext cx="2910142" cy="16316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53" y="1450975"/>
            <a:ext cx="4119427" cy="21162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760" y="1714629"/>
            <a:ext cx="2525173" cy="123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选择器</a:t>
            </a:r>
            <a:r>
              <a:rPr kumimoji="1" lang="en-US" altLang="zh-CN"/>
              <a:t> – </a:t>
            </a:r>
            <a:r>
              <a:rPr kumimoji="1" lang="zh-CN" altLang="en-US"/>
              <a:t>相邻</a:t>
            </a:r>
            <a:r>
              <a:rPr kumimoji="1" lang="en-US" altLang="en-US"/>
              <a:t>兄弟</a:t>
            </a:r>
            <a:r>
              <a:rPr kumimoji="1" lang="zh-CN" altLang="en-US"/>
              <a:t>选择器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77" y="4185118"/>
            <a:ext cx="2803637" cy="20291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1" y="1436706"/>
            <a:ext cx="4355116" cy="25771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760" y="1735069"/>
            <a:ext cx="2525173" cy="119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8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选择器</a:t>
            </a:r>
            <a:r>
              <a:rPr kumimoji="1" lang="en-US" altLang="zh-CN"/>
              <a:t> – </a:t>
            </a:r>
            <a:r>
              <a:rPr kumimoji="1" lang="en-US" altLang="en-US"/>
              <a:t>属性</a:t>
            </a:r>
            <a:r>
              <a:rPr kumimoji="1" lang="zh-CN" altLang="en-US"/>
              <a:t>选择器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199" y="3343252"/>
            <a:ext cx="1860056" cy="20291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1" y="1568394"/>
            <a:ext cx="4355116" cy="12562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46" y="1551917"/>
            <a:ext cx="2253400" cy="119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6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选择器</a:t>
            </a:r>
            <a:r>
              <a:rPr kumimoji="1" lang="en-US" altLang="zh-CN"/>
              <a:t> – </a:t>
            </a:r>
            <a:r>
              <a:rPr kumimoji="1" lang="en-US" altLang="en-US"/>
              <a:t>属性</a:t>
            </a:r>
            <a:r>
              <a:rPr kumimoji="1" lang="zh-CN" altLang="en-US"/>
              <a:t>选择器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337" y="3614362"/>
            <a:ext cx="2102939" cy="20291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1" y="1754712"/>
            <a:ext cx="4355116" cy="8836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760" y="1657356"/>
            <a:ext cx="2525173" cy="98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选择器</a:t>
            </a:r>
            <a:r>
              <a:rPr kumimoji="1" lang="en-US" altLang="zh-CN"/>
              <a:t> – </a:t>
            </a:r>
            <a:r>
              <a:rPr kumimoji="1" lang="en-US" altLang="en-US"/>
              <a:t>属性</a:t>
            </a:r>
            <a:r>
              <a:rPr kumimoji="1" lang="zh-CN" altLang="en-US"/>
              <a:t>选择器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403" y="3566610"/>
            <a:ext cx="1860056" cy="15824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1" y="1568394"/>
            <a:ext cx="4355116" cy="12562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45" y="1568394"/>
            <a:ext cx="3053033" cy="107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1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选择器 </a:t>
            </a:r>
            <a:r>
              <a:rPr kumimoji="1" lang="en-US" altLang="zh-CN"/>
              <a:t>–</a:t>
            </a:r>
            <a:r>
              <a:rPr kumimoji="1" lang="zh-CN" altLang="en-US"/>
              <a:t> 伪类</a:t>
            </a:r>
          </a:p>
        </p:txBody>
      </p:sp>
      <p:pic>
        <p:nvPicPr>
          <p:cNvPr id="9" name="图片 8" descr="QQ20140924-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23" y="1981200"/>
            <a:ext cx="7578077" cy="368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5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选择器 </a:t>
            </a:r>
            <a:r>
              <a:rPr kumimoji="1" lang="en-US" altLang="zh-CN"/>
              <a:t>–</a:t>
            </a:r>
            <a:r>
              <a:rPr kumimoji="1" lang="zh-CN" altLang="en-US"/>
              <a:t> 伪元素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23" y="2259894"/>
            <a:ext cx="7578077" cy="261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78344" y="454160"/>
            <a:ext cx="8128599" cy="827471"/>
          </a:xfrm>
        </p:spPr>
        <p:txBody>
          <a:bodyPr/>
          <a:lstStyle/>
          <a:p>
            <a:r>
              <a:rPr kumimoji="1" lang="en-US" altLang="zh-CN" dirty="0"/>
              <a:t>HTML5</a:t>
            </a:r>
            <a:r>
              <a:rPr kumimoji="1" lang="zh-CN" altLang="en-US" dirty="0"/>
              <a:t>前言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99686" y="1360906"/>
            <a:ext cx="8633819" cy="500303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p"/>
            </a:pPr>
            <a:r>
              <a:rPr kumimoji="1" lang="zh-CN" altLang="en-US" b="1" dirty="0" smtClean="0">
                <a:solidFill>
                  <a:srgbClr val="0000FF"/>
                </a:solidFill>
              </a:rPr>
              <a:t>如何使用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HTML5</a:t>
            </a:r>
            <a:endParaRPr kumimoji="1" lang="en-US" altLang="zh-CN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kumimoji="1" lang="en-US" altLang="zh-CN" dirty="0" smtClean="0"/>
              <a:t>1&gt; </a:t>
            </a:r>
            <a:r>
              <a:rPr kumimoji="1" lang="zh-CN" altLang="en-US" dirty="0" smtClean="0"/>
              <a:t>自己编写大量的</a:t>
            </a:r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代码</a:t>
            </a:r>
          </a:p>
          <a:p>
            <a:pPr marL="0" indent="0">
              <a:buNone/>
            </a:pPr>
            <a:r>
              <a:rPr kumimoji="1" lang="en-US" altLang="zh-CN" dirty="0" smtClean="0"/>
              <a:t>2&gt; </a:t>
            </a:r>
            <a:r>
              <a:rPr kumimoji="1" lang="zh-CN" altLang="en-US" dirty="0" smtClean="0"/>
              <a:t>使用现成的</a:t>
            </a:r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框架</a:t>
            </a:r>
            <a:endParaRPr kumimoji="1" lang="en-US" altLang="zh-CN" dirty="0" smtClean="0"/>
          </a:p>
          <a:p>
            <a:pPr lvl="2"/>
            <a:r>
              <a:rPr kumimoji="1" lang="en-US" altLang="zh-CN" sz="2000" dirty="0" smtClean="0">
                <a:solidFill>
                  <a:srgbClr val="FF0000"/>
                </a:solidFill>
              </a:rPr>
              <a:t>sencha-touch</a:t>
            </a:r>
          </a:p>
          <a:p>
            <a:pPr lvl="2"/>
            <a:r>
              <a:rPr kumimoji="1" lang="en-US" altLang="zh-CN" sz="2000" dirty="0" smtClean="0">
                <a:solidFill>
                  <a:srgbClr val="FF0000"/>
                </a:solidFill>
              </a:rPr>
              <a:t>phoneGap</a:t>
            </a:r>
          </a:p>
          <a:p>
            <a:pPr lvl="2"/>
            <a:r>
              <a:rPr kumimoji="1" lang="en-US" altLang="en-US" sz="2000" dirty="0" smtClean="0">
                <a:solidFill>
                  <a:srgbClr val="FF0000"/>
                </a:solidFill>
              </a:rPr>
              <a:t>jQuery</a:t>
            </a:r>
            <a:r>
              <a:rPr kumimoji="1" lang="zh-CN" altLang="zh-CN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mobile</a:t>
            </a:r>
          </a:p>
          <a:p>
            <a:pPr lvl="2"/>
            <a:r>
              <a:rPr kumimoji="1" lang="en-US" altLang="en-US" sz="2000" dirty="0" smtClean="0">
                <a:solidFill>
                  <a:srgbClr val="FF0000"/>
                </a:solidFill>
              </a:rPr>
              <a:t>bootStrap</a:t>
            </a:r>
          </a:p>
          <a:p>
            <a:pPr marL="0" indent="0">
              <a:buNone/>
            </a:pPr>
            <a:endParaRPr kumimoji="1" lang="en-US" altLang="en-US" dirty="0"/>
          </a:p>
          <a:p>
            <a:pPr>
              <a:buFont typeface="Wingdings" charset="2"/>
              <a:buChar char="p"/>
            </a:pPr>
            <a:r>
              <a:rPr kumimoji="1" lang="en-US" altLang="en-US" b="1" dirty="0" smtClean="0">
                <a:solidFill>
                  <a:srgbClr val="0000FF"/>
                </a:solidFill>
              </a:rPr>
              <a:t>手机APP的开发模式</a:t>
            </a:r>
            <a:endParaRPr kumimoji="1" lang="en-US" altLang="zh-CN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1&gt; </a:t>
            </a:r>
            <a:r>
              <a:rPr kumimoji="1" lang="zh-CN" altLang="en-US" dirty="0" smtClean="0"/>
              <a:t>原生（纯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2</a:t>
            </a:r>
            <a:r>
              <a:rPr kumimoji="1" lang="en-US" altLang="zh-CN" dirty="0"/>
              <a:t>&gt; </a:t>
            </a:r>
            <a:r>
              <a:rPr kumimoji="1" lang="zh-CN" altLang="en-US" dirty="0" smtClean="0"/>
              <a:t>纯</a:t>
            </a:r>
            <a:r>
              <a:rPr kumimoji="1" lang="en-US" altLang="zh-CN" dirty="0" smtClean="0"/>
              <a:t>HTML5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 smtClean="0"/>
              <a:t> </a:t>
            </a:r>
            <a:r>
              <a:rPr kumimoji="1" lang="en-US" altLang="zh-CN" dirty="0"/>
              <a:t>3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原生</a:t>
            </a:r>
            <a:r>
              <a:rPr kumimoji="1" lang="en-US" altLang="zh-CN" dirty="0" smtClean="0"/>
              <a:t>+HTML5</a:t>
            </a:r>
          </a:p>
        </p:txBody>
      </p:sp>
    </p:spTree>
    <p:extLst>
      <p:ext uri="{BB962C8B-B14F-4D97-AF65-F5344CB8AC3E}">
        <p14:creationId xmlns:p14="http://schemas.microsoft.com/office/powerpoint/2010/main" val="317375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选择器 </a:t>
            </a:r>
            <a:r>
              <a:rPr kumimoji="1" lang="en-US" altLang="zh-CN"/>
              <a:t>–</a:t>
            </a:r>
            <a:r>
              <a:rPr kumimoji="1" lang="zh-CN" altLang="en-US"/>
              <a:t> 选择器优先级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119" y="1408169"/>
            <a:ext cx="8298845" cy="504138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</a:rPr>
              <a:t>选择器的针对性越强，它的优先级就越高</a:t>
            </a:r>
            <a:endParaRPr lang="en-US" altLang="zh-CN" sz="1800" dirty="0">
              <a:solidFill>
                <a:srgbClr val="FF0000"/>
              </a:solidFill>
            </a:endParaRPr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选择器的权值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lang="zh-TW" altLang="en-US" sz="1800" dirty="0">
                <a:solidFill>
                  <a:srgbClr val="0000FF"/>
                </a:solidFill>
              </a:rPr>
              <a:t>通配选择符</a:t>
            </a:r>
            <a:r>
              <a:rPr lang="zh-TW" altLang="en-US" sz="1800" dirty="0"/>
              <a:t>（*）：</a:t>
            </a:r>
            <a:r>
              <a:rPr lang="en-US" altLang="zh-TW" sz="1800" dirty="0"/>
              <a:t>0</a:t>
            </a:r>
          </a:p>
          <a:p>
            <a:pPr>
              <a:buFont typeface="Wingdings" charset="2"/>
              <a:buChar char="p"/>
            </a:pPr>
            <a:r>
              <a:rPr lang="zh-TW" altLang="en-US" sz="1800" dirty="0">
                <a:solidFill>
                  <a:srgbClr val="FF0000"/>
                </a:solidFill>
              </a:rPr>
              <a:t>标签</a:t>
            </a:r>
            <a:r>
              <a:rPr lang="zh-TW" altLang="en-US" sz="1800" dirty="0"/>
              <a:t>： </a:t>
            </a:r>
            <a:r>
              <a:rPr lang="en-US" altLang="zh-TW" sz="1800" dirty="0"/>
              <a:t>1</a:t>
            </a:r>
          </a:p>
          <a:p>
            <a:pPr>
              <a:buFont typeface="Wingdings" charset="2"/>
              <a:buChar char="p"/>
            </a:pPr>
            <a:r>
              <a:rPr lang="zh-TW" altLang="en-US" sz="1800" dirty="0">
                <a:solidFill>
                  <a:srgbClr val="FF0000"/>
                </a:solidFill>
              </a:rPr>
              <a:t>类</a:t>
            </a:r>
            <a:r>
              <a:rPr lang="zh-TW" altLang="en-US" sz="1800" dirty="0"/>
              <a:t>： </a:t>
            </a:r>
            <a:r>
              <a:rPr lang="en-US" altLang="zh-TW" sz="1800" dirty="0"/>
              <a:t>10</a:t>
            </a:r>
          </a:p>
          <a:p>
            <a:pPr>
              <a:buFont typeface="Wingdings" charset="2"/>
              <a:buChar char="p"/>
            </a:pPr>
            <a:r>
              <a:rPr lang="zh-TW" altLang="en-US" sz="1800" dirty="0">
                <a:solidFill>
                  <a:srgbClr val="0000FF"/>
                </a:solidFill>
              </a:rPr>
              <a:t>属性</a:t>
            </a:r>
            <a:r>
              <a:rPr lang="zh-TW" altLang="en-US" sz="1800" dirty="0"/>
              <a:t>： </a:t>
            </a:r>
            <a:r>
              <a:rPr lang="en-US" altLang="zh-CN" sz="1800" dirty="0"/>
              <a:t>10</a:t>
            </a:r>
            <a:endParaRPr lang="en-US" altLang="zh-TW" sz="1800" dirty="0"/>
          </a:p>
          <a:p>
            <a:pPr>
              <a:buFont typeface="Wingdings" charset="2"/>
              <a:buChar char="p"/>
            </a:pPr>
            <a:r>
              <a:rPr lang="zh-TW" altLang="en-US" sz="1800" dirty="0">
                <a:solidFill>
                  <a:srgbClr val="FF0000"/>
                </a:solidFill>
              </a:rPr>
              <a:t>伪类</a:t>
            </a:r>
            <a:r>
              <a:rPr lang="zh-TW" altLang="en-US" sz="1800" dirty="0"/>
              <a:t>： </a:t>
            </a:r>
            <a:r>
              <a:rPr lang="en-US" altLang="zh-TW" sz="1800" dirty="0"/>
              <a:t>10</a:t>
            </a:r>
          </a:p>
          <a:p>
            <a:pPr>
              <a:buFont typeface="Wingdings" charset="2"/>
              <a:buChar char="p"/>
            </a:pPr>
            <a:r>
              <a:rPr lang="zh-TW" altLang="en-US" sz="1800" dirty="0">
                <a:solidFill>
                  <a:srgbClr val="0000FF"/>
                </a:solidFill>
              </a:rPr>
              <a:t>伪</a:t>
            </a:r>
            <a:r>
              <a:rPr lang="en-US" altLang="en-US" sz="1800" dirty="0">
                <a:solidFill>
                  <a:srgbClr val="0000FF"/>
                </a:solidFill>
              </a:rPr>
              <a:t>元素</a:t>
            </a:r>
            <a:r>
              <a:rPr lang="zh-TW" altLang="en-US" sz="1800" dirty="0"/>
              <a:t>： </a:t>
            </a:r>
            <a:r>
              <a:rPr lang="en-US" altLang="zh-TW" sz="1800" dirty="0"/>
              <a:t>1</a:t>
            </a:r>
          </a:p>
          <a:p>
            <a:pPr>
              <a:buFont typeface="Wingdings" charset="2"/>
              <a:buChar char="p"/>
            </a:pPr>
            <a:r>
              <a:rPr lang="en-US" altLang="zh-CN" sz="1800" dirty="0">
                <a:solidFill>
                  <a:srgbClr val="FF0000"/>
                </a:solidFill>
              </a:rPr>
              <a:t>id</a:t>
            </a:r>
            <a:r>
              <a:rPr lang="zh-TW" altLang="en-US" sz="1800" dirty="0"/>
              <a:t>： </a:t>
            </a:r>
            <a:r>
              <a:rPr lang="en-US" altLang="zh-TW" sz="1800" dirty="0"/>
              <a:t>100</a:t>
            </a:r>
          </a:p>
          <a:p>
            <a:pPr>
              <a:buFont typeface="Wingdings" charset="2"/>
              <a:buChar char="p"/>
            </a:pPr>
            <a:r>
              <a:rPr lang="en-US" altLang="zh-TW" sz="1800" dirty="0">
                <a:solidFill>
                  <a:srgbClr val="FF0000"/>
                </a:solidFill>
              </a:rPr>
              <a:t>important</a:t>
            </a:r>
            <a:r>
              <a:rPr lang="zh-TW" altLang="en-US" sz="1800" dirty="0"/>
              <a:t>： </a:t>
            </a:r>
            <a:r>
              <a:rPr lang="en-US" altLang="zh-TW" sz="1800" dirty="0"/>
              <a:t>1000</a:t>
            </a:r>
          </a:p>
          <a:p>
            <a:r>
              <a:rPr lang="zh-CN" altLang="en-US" sz="1800" b="1" dirty="0"/>
              <a:t>原则：</a:t>
            </a:r>
            <a:r>
              <a:rPr lang="zh-CN" altLang="en-US" sz="1800" b="1" dirty="0">
                <a:solidFill>
                  <a:srgbClr val="FF0000"/>
                </a:solidFill>
              </a:rPr>
              <a:t>选择器的权值加到一起，大的优先；如果权值相同，后定义的优先</a:t>
            </a:r>
            <a:endParaRPr lang="en-US" altLang="zh-TW" sz="1800" dirty="0">
              <a:solidFill>
                <a:srgbClr val="FF0000"/>
              </a:solidFill>
            </a:endParaRPr>
          </a:p>
          <a:p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4136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选择器 </a:t>
            </a:r>
            <a:r>
              <a:rPr kumimoji="1" lang="en-US" altLang="zh-CN"/>
              <a:t>–</a:t>
            </a:r>
            <a:r>
              <a:rPr kumimoji="1" lang="zh-CN" altLang="en-US"/>
              <a:t> 选择器优先级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119" y="1408169"/>
            <a:ext cx="8298845" cy="5041383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优先级排序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TW" sz="1800" dirty="0"/>
              <a:t>important &gt; </a:t>
            </a:r>
            <a:r>
              <a:rPr lang="zh-TW" altLang="en-US" sz="1800" dirty="0"/>
              <a:t>内联 </a:t>
            </a:r>
            <a:r>
              <a:rPr lang="en-US" altLang="zh-TW" sz="1800" dirty="0"/>
              <a:t>&gt; id &gt; </a:t>
            </a:r>
            <a:r>
              <a:rPr lang="zh-TW" altLang="en-US" sz="1800" dirty="0"/>
              <a:t>类 </a:t>
            </a:r>
            <a:r>
              <a:rPr lang="en-US" altLang="zh-TW" sz="1800" dirty="0"/>
              <a:t>&gt; </a:t>
            </a:r>
            <a:r>
              <a:rPr lang="zh-TW" altLang="en-US" sz="1800" dirty="0"/>
              <a:t>标签 </a:t>
            </a:r>
            <a:r>
              <a:rPr lang="en-US" altLang="zh-TW" sz="1800" dirty="0"/>
              <a:t>| </a:t>
            </a:r>
            <a:r>
              <a:rPr lang="zh-TW" altLang="en-US" sz="1800" dirty="0"/>
              <a:t>伪类 </a:t>
            </a:r>
            <a:r>
              <a:rPr lang="en-US" altLang="zh-TW" sz="1800" dirty="0"/>
              <a:t>| </a:t>
            </a:r>
            <a:r>
              <a:rPr lang="zh-TW" altLang="en-US" sz="1800" dirty="0"/>
              <a:t>属性选择 </a:t>
            </a:r>
            <a:r>
              <a:rPr lang="en-US" altLang="zh-TW" sz="1800" dirty="0"/>
              <a:t>&gt; </a:t>
            </a:r>
            <a:r>
              <a:rPr lang="zh-TW" altLang="en-US" sz="1800" dirty="0"/>
              <a:t>伪</a:t>
            </a:r>
            <a:r>
              <a:rPr lang="zh-CN" altLang="en-US" sz="1800" dirty="0"/>
              <a:t>元素</a:t>
            </a:r>
            <a:r>
              <a:rPr lang="zh-TW" altLang="en-US" sz="1800" dirty="0"/>
              <a:t> </a:t>
            </a:r>
            <a:r>
              <a:rPr lang="en-US" altLang="zh-TW" sz="1800" dirty="0"/>
              <a:t>&gt; </a:t>
            </a:r>
            <a:r>
              <a:rPr lang="zh-TW" altLang="en-US" sz="1800" dirty="0"/>
              <a:t>通配符 </a:t>
            </a:r>
            <a:r>
              <a:rPr lang="en-US" altLang="zh-TW" sz="1800" dirty="0"/>
              <a:t>&gt; </a:t>
            </a:r>
            <a:r>
              <a:rPr lang="zh-TW" altLang="en-US" sz="1800" dirty="0"/>
              <a:t>继承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228789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HTML标签类型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941500"/>
          </a:xfrm>
        </p:spPr>
        <p:txBody>
          <a:bodyPr/>
          <a:lstStyle/>
          <a:p>
            <a:r>
              <a:rPr kumimoji="1" lang="en-US" altLang="zh-CN"/>
              <a:t>HTML</a:t>
            </a:r>
            <a:r>
              <a:rPr kumimoji="1" lang="zh-CN" altLang="en-US"/>
              <a:t>有</a:t>
            </a:r>
            <a:r>
              <a:rPr kumimoji="1" lang="en-US" altLang="zh-CN"/>
              <a:t>N</a:t>
            </a:r>
            <a:r>
              <a:rPr kumimoji="1" lang="zh-CN" altLang="en-US"/>
              <a:t>多标签，根据显示的类型，主要可以分为</a:t>
            </a:r>
            <a:r>
              <a:rPr kumimoji="1" lang="en-US" altLang="zh-CN"/>
              <a:t>3</a:t>
            </a:r>
            <a:r>
              <a:rPr kumimoji="1" lang="zh-CN" altLang="en-US"/>
              <a:t>大类</a:t>
            </a: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en-US" altLang="en-US">
                <a:solidFill>
                  <a:srgbClr val="0000FF"/>
                </a:solidFill>
              </a:rPr>
              <a:t>块级</a:t>
            </a:r>
            <a:r>
              <a:rPr kumimoji="1" lang="zh-CN" altLang="en-US"/>
              <a:t>标签</a:t>
            </a:r>
            <a:endParaRPr kumimoji="1" lang="en-US" altLang="zh-CN"/>
          </a:p>
          <a:p>
            <a:pPr>
              <a:buFont typeface="Wingdings" charset="2"/>
              <a:buChar char="ü"/>
            </a:pPr>
            <a:r>
              <a:rPr kumimoji="1" lang="zh-CN" altLang="en-US">
                <a:solidFill>
                  <a:srgbClr val="FF6600"/>
                </a:solidFill>
              </a:rPr>
              <a:t>独占一行</a:t>
            </a:r>
            <a:r>
              <a:rPr kumimoji="1" lang="zh-CN" altLang="en-US"/>
              <a:t>的标签</a:t>
            </a:r>
            <a:endParaRPr kumimoji="1" lang="en-US" altLang="zh-CN"/>
          </a:p>
          <a:p>
            <a:pPr>
              <a:buFont typeface="Wingdings" charset="2"/>
              <a:buChar char="ü"/>
            </a:pPr>
            <a:r>
              <a:rPr kumimoji="1" lang="zh-CN" altLang="en-US">
                <a:solidFill>
                  <a:schemeClr val="accent2"/>
                </a:solidFill>
              </a:rPr>
              <a:t>能随时设置宽度和高度</a:t>
            </a:r>
            <a:r>
              <a:rPr kumimoji="1" lang="zh-CN" altLang="en-US"/>
              <a:t>（比如</a:t>
            </a:r>
            <a:r>
              <a:rPr kumimoji="1" lang="en-US" altLang="zh-CN"/>
              <a:t>div</a:t>
            </a:r>
            <a:r>
              <a:rPr kumimoji="1" lang="zh-CN" altLang="en-US"/>
              <a:t>、</a:t>
            </a:r>
            <a:r>
              <a:rPr kumimoji="1" lang="en-US" altLang="zh-CN"/>
              <a:t>p</a:t>
            </a:r>
            <a:r>
              <a:rPr kumimoji="1" lang="zh-CN" altLang="en-US"/>
              <a:t>、</a:t>
            </a:r>
            <a:r>
              <a:rPr kumimoji="1" lang="en-US" altLang="zh-CN"/>
              <a:t>h1</a:t>
            </a:r>
            <a:r>
              <a:rPr kumimoji="1" lang="zh-CN" altLang="en-US"/>
              <a:t>、</a:t>
            </a:r>
            <a:r>
              <a:rPr kumimoji="1" lang="en-US" altLang="zh-CN"/>
              <a:t>h2</a:t>
            </a:r>
            <a:r>
              <a:rPr kumimoji="1" lang="zh-CN" altLang="en-US"/>
              <a:t>、</a:t>
            </a:r>
            <a:r>
              <a:rPr kumimoji="1" lang="en-US" altLang="zh-CN"/>
              <a:t>ul</a:t>
            </a:r>
            <a:r>
              <a:rPr kumimoji="1" lang="zh-CN" altLang="en-US"/>
              <a:t>、</a:t>
            </a:r>
            <a:r>
              <a:rPr kumimoji="1" lang="en-US" altLang="zh-CN"/>
              <a:t>li</a:t>
            </a:r>
            <a:r>
              <a:rPr kumimoji="1" lang="zh-CN" altLang="en-US"/>
              <a:t>）</a:t>
            </a:r>
            <a:endParaRPr kumimoji="1" lang="en-US" altLang="zh-CN"/>
          </a:p>
          <a:p>
            <a:pPr>
              <a:buFont typeface="Wingdings" charset="2"/>
              <a:buChar char="p"/>
            </a:pP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zh-CN" altLang="en-US">
                <a:solidFill>
                  <a:srgbClr val="0000FF"/>
                </a:solidFill>
              </a:rPr>
              <a:t>行内</a:t>
            </a:r>
            <a:r>
              <a:rPr kumimoji="1" lang="zh-CN" altLang="en-US"/>
              <a:t>标签（</a:t>
            </a:r>
            <a:r>
              <a:rPr kumimoji="1" lang="zh-CN" altLang="en-US">
                <a:solidFill>
                  <a:srgbClr val="0000FF"/>
                </a:solidFill>
              </a:rPr>
              <a:t>内联</a:t>
            </a:r>
            <a:r>
              <a:rPr kumimoji="1" lang="zh-CN" altLang="en-US"/>
              <a:t>标签）</a:t>
            </a:r>
            <a:endParaRPr kumimoji="1" lang="en-US" altLang="zh-CN"/>
          </a:p>
          <a:p>
            <a:pPr>
              <a:buFont typeface="Wingdings" charset="2"/>
              <a:buChar char="ü"/>
            </a:pPr>
            <a:r>
              <a:rPr kumimoji="1" lang="zh-CN" altLang="en-US"/>
              <a:t>多个行内标签能同时显示在一行</a:t>
            </a:r>
            <a:endParaRPr kumimoji="1" lang="en-US" altLang="zh-CN"/>
          </a:p>
          <a:p>
            <a:pPr>
              <a:buFont typeface="Wingdings" charset="2"/>
              <a:buChar char="ü"/>
            </a:pPr>
            <a:r>
              <a:rPr kumimoji="1" lang="zh-CN" altLang="en-US">
                <a:solidFill>
                  <a:srgbClr val="C0504D"/>
                </a:solidFill>
              </a:rPr>
              <a:t>宽度和高度取决于内容的尺寸</a:t>
            </a:r>
            <a:r>
              <a:rPr kumimoji="1" lang="zh-CN" altLang="en-US"/>
              <a:t>（比如</a:t>
            </a:r>
            <a:r>
              <a:rPr kumimoji="1" lang="en-US" altLang="zh-CN"/>
              <a:t>span</a:t>
            </a:r>
            <a:r>
              <a:rPr kumimoji="1" lang="zh-CN" altLang="en-US"/>
              <a:t>、</a:t>
            </a:r>
            <a:r>
              <a:rPr kumimoji="1" lang="en-US" altLang="zh-CN"/>
              <a:t>a</a:t>
            </a:r>
            <a:r>
              <a:rPr kumimoji="1" lang="zh-CN" altLang="en-US"/>
              <a:t>、</a:t>
            </a:r>
            <a:r>
              <a:rPr kumimoji="1" lang="en-US" altLang="zh-CN"/>
              <a:t>label</a:t>
            </a:r>
            <a:r>
              <a:rPr kumimoji="1" lang="zh-CN" altLang="en-US"/>
              <a:t>）</a:t>
            </a:r>
            <a:endParaRPr kumimoji="1" lang="en-US" altLang="zh-CN">
              <a:solidFill>
                <a:srgbClr val="C0504D"/>
              </a:solidFill>
            </a:endParaRPr>
          </a:p>
          <a:p>
            <a:pPr>
              <a:buFont typeface="Wingdings" charset="2"/>
              <a:buChar char="ü"/>
            </a:pP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zh-CN" altLang="en-US">
                <a:solidFill>
                  <a:srgbClr val="0000FF"/>
                </a:solidFill>
              </a:rPr>
              <a:t>行内</a:t>
            </a:r>
            <a:r>
              <a:rPr kumimoji="1" lang="en-US" altLang="zh-CN">
                <a:solidFill>
                  <a:srgbClr val="0000FF"/>
                </a:solidFill>
              </a:rPr>
              <a:t>-</a:t>
            </a:r>
            <a:r>
              <a:rPr kumimoji="1" lang="zh-CN" altLang="en-US">
                <a:solidFill>
                  <a:srgbClr val="0000FF"/>
                </a:solidFill>
              </a:rPr>
              <a:t>块级</a:t>
            </a:r>
            <a:r>
              <a:rPr kumimoji="1" lang="zh-CN" altLang="en-US"/>
              <a:t>标签（</a:t>
            </a:r>
            <a:r>
              <a:rPr kumimoji="1" lang="zh-CN" altLang="en-US">
                <a:solidFill>
                  <a:srgbClr val="0000FF"/>
                </a:solidFill>
              </a:rPr>
              <a:t>内联</a:t>
            </a:r>
            <a:r>
              <a:rPr kumimoji="1" lang="en-US" altLang="zh-CN">
                <a:solidFill>
                  <a:srgbClr val="0000FF"/>
                </a:solidFill>
              </a:rPr>
              <a:t>-</a:t>
            </a:r>
            <a:r>
              <a:rPr kumimoji="1" lang="zh-CN" altLang="en-US">
                <a:solidFill>
                  <a:srgbClr val="0000FF"/>
                </a:solidFill>
              </a:rPr>
              <a:t>块级</a:t>
            </a:r>
            <a:r>
              <a:rPr kumimoji="1" lang="zh-CN" altLang="en-US"/>
              <a:t>标签）</a:t>
            </a:r>
            <a:endParaRPr kumimoji="1" lang="en-US" altLang="zh-CN"/>
          </a:p>
          <a:p>
            <a:pPr>
              <a:buFont typeface="Wingdings" charset="2"/>
              <a:buChar char="ü"/>
            </a:pPr>
            <a:r>
              <a:rPr kumimoji="1" lang="zh-CN" altLang="en-US"/>
              <a:t>多个行内</a:t>
            </a:r>
            <a:r>
              <a:rPr kumimoji="1" lang="en-US" altLang="zh-CN"/>
              <a:t>-</a:t>
            </a:r>
            <a:r>
              <a:rPr kumimoji="1" lang="zh-CN" altLang="en-US"/>
              <a:t>块级标签可以显示在同一行</a:t>
            </a:r>
            <a:endParaRPr kumimoji="1" lang="en-US" altLang="zh-CN"/>
          </a:p>
          <a:p>
            <a:pPr>
              <a:buFont typeface="Wingdings" charset="2"/>
              <a:buChar char="ü"/>
            </a:pPr>
            <a:r>
              <a:rPr kumimoji="1" lang="zh-CN" altLang="en-US">
                <a:solidFill>
                  <a:srgbClr val="C0504D"/>
                </a:solidFill>
              </a:rPr>
              <a:t>能随时设置宽度和高度</a:t>
            </a:r>
            <a:r>
              <a:rPr kumimoji="1" lang="zh-CN" altLang="en-US"/>
              <a:t>（比如</a:t>
            </a:r>
            <a:r>
              <a:rPr kumimoji="1" lang="en-US" altLang="zh-CN"/>
              <a:t>input</a:t>
            </a:r>
            <a:r>
              <a:rPr kumimoji="1" lang="zh-CN" altLang="en-US"/>
              <a:t>、</a:t>
            </a:r>
            <a:r>
              <a:rPr kumimoji="1" lang="en-US" altLang="zh-CN"/>
              <a:t>button</a:t>
            </a:r>
            <a:r>
              <a:rPr kumimoji="1" lang="zh-CN" altLang="en-US"/>
              <a:t>）</a:t>
            </a:r>
            <a:endParaRPr kumimoji="1"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35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修改</a:t>
            </a:r>
            <a:r>
              <a:rPr kumimoji="1" lang="en-US" altLang="en-US"/>
              <a:t>标签</a:t>
            </a:r>
            <a:r>
              <a:rPr kumimoji="1" lang="zh-CN" altLang="en-US"/>
              <a:t>的显示</a:t>
            </a:r>
            <a:r>
              <a:rPr kumimoji="1" lang="en-US" altLang="en-US"/>
              <a:t>类型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398355"/>
            <a:ext cx="8128599" cy="5065466"/>
          </a:xfrm>
        </p:spPr>
        <p:txBody>
          <a:bodyPr>
            <a:normAutofit/>
          </a:bodyPr>
          <a:lstStyle/>
          <a:p>
            <a:r>
              <a:rPr kumimoji="1" lang="en-US" altLang="zh-CN"/>
              <a:t>CSS</a:t>
            </a:r>
            <a:r>
              <a:rPr kumimoji="1" lang="zh-CN" altLang="en-US"/>
              <a:t>中有个</a:t>
            </a:r>
            <a:r>
              <a:rPr kumimoji="1" lang="en-US" altLang="zh-CN">
                <a:solidFill>
                  <a:srgbClr val="0000FF"/>
                </a:solidFill>
              </a:rPr>
              <a:t>display</a:t>
            </a:r>
            <a:r>
              <a:rPr kumimoji="1" lang="zh-CN" altLang="en-US"/>
              <a:t>属性，能修改标签的显示类型</a:t>
            </a: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en-US" altLang="zh-CN">
                <a:solidFill>
                  <a:srgbClr val="0000FF"/>
                </a:solidFill>
              </a:rPr>
              <a:t>none</a:t>
            </a:r>
            <a:r>
              <a:rPr kumimoji="1" lang="zh-CN" altLang="en-US"/>
              <a:t>：</a:t>
            </a:r>
            <a:r>
              <a:rPr kumimoji="1" lang="zh-CN" altLang="en-US">
                <a:solidFill>
                  <a:srgbClr val="FF0000"/>
                </a:solidFill>
              </a:rPr>
              <a:t>隐藏</a:t>
            </a:r>
            <a:r>
              <a:rPr kumimoji="1" lang="zh-CN" altLang="en-US"/>
              <a:t>标签</a:t>
            </a:r>
            <a:endParaRPr kumimoji="1" lang="en-US" altLang="zh-CN"/>
          </a:p>
          <a:p>
            <a:pPr>
              <a:buFont typeface="Wingdings" charset="2"/>
              <a:buChar char="p"/>
            </a:pP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en-US" altLang="zh-CN">
                <a:solidFill>
                  <a:srgbClr val="0000FF"/>
                </a:solidFill>
              </a:rPr>
              <a:t>block</a:t>
            </a:r>
            <a:r>
              <a:rPr kumimoji="1" lang="zh-CN" altLang="en-US"/>
              <a:t>：让标签变为</a:t>
            </a:r>
            <a:r>
              <a:rPr kumimoji="1" lang="zh-CN" altLang="en-US">
                <a:solidFill>
                  <a:srgbClr val="FF0000"/>
                </a:solidFill>
              </a:rPr>
              <a:t>块级</a:t>
            </a:r>
            <a:r>
              <a:rPr kumimoji="1" lang="zh-CN" altLang="en-US"/>
              <a:t>标签</a:t>
            </a:r>
            <a:endParaRPr kumimoji="1" lang="en-US" altLang="zh-CN"/>
          </a:p>
          <a:p>
            <a:pPr>
              <a:buFont typeface="Wingdings" charset="2"/>
              <a:buChar char="p"/>
            </a:pP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en-US" altLang="zh-CN">
                <a:solidFill>
                  <a:srgbClr val="0000FF"/>
                </a:solidFill>
              </a:rPr>
              <a:t>inline</a:t>
            </a:r>
            <a:r>
              <a:rPr kumimoji="1" lang="zh-CN" altLang="en-US"/>
              <a:t>：让标签变为</a:t>
            </a:r>
            <a:r>
              <a:rPr kumimoji="1" lang="zh-CN" altLang="en-US">
                <a:solidFill>
                  <a:srgbClr val="FF0000"/>
                </a:solidFill>
              </a:rPr>
              <a:t>行内</a:t>
            </a:r>
            <a:r>
              <a:rPr kumimoji="1" lang="zh-CN" altLang="en-US"/>
              <a:t>标签</a:t>
            </a:r>
            <a:endParaRPr kumimoji="1" lang="en-US" altLang="zh-CN"/>
          </a:p>
          <a:p>
            <a:pPr>
              <a:buFont typeface="Wingdings" charset="2"/>
              <a:buChar char="p"/>
            </a:pP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en-US" altLang="zh-CN">
                <a:solidFill>
                  <a:srgbClr val="0000FF"/>
                </a:solidFill>
              </a:rPr>
              <a:t>inline-block</a:t>
            </a:r>
            <a:r>
              <a:rPr kumimoji="1" lang="zh-CN" altLang="en-US"/>
              <a:t>：让标签变为</a:t>
            </a:r>
            <a:r>
              <a:rPr kumimoji="1" lang="zh-CN" altLang="en-US">
                <a:solidFill>
                  <a:srgbClr val="FF0000"/>
                </a:solidFill>
              </a:rPr>
              <a:t>行内</a:t>
            </a:r>
            <a:r>
              <a:rPr kumimoji="1" lang="en-US" altLang="zh-CN">
                <a:solidFill>
                  <a:srgbClr val="FF0000"/>
                </a:solidFill>
              </a:rPr>
              <a:t>-</a:t>
            </a:r>
            <a:r>
              <a:rPr kumimoji="1" lang="zh-CN" altLang="en-US">
                <a:solidFill>
                  <a:srgbClr val="FF0000"/>
                </a:solidFill>
              </a:rPr>
              <a:t>块级</a:t>
            </a:r>
            <a:r>
              <a:rPr kumimoji="1" lang="zh-CN" altLang="en-US"/>
              <a:t>标签（</a:t>
            </a:r>
            <a:r>
              <a:rPr kumimoji="1" lang="zh-CN" altLang="en-US">
                <a:solidFill>
                  <a:srgbClr val="FF0000"/>
                </a:solidFill>
              </a:rPr>
              <a:t>内联</a:t>
            </a:r>
            <a:r>
              <a:rPr kumimoji="1" lang="en-US" altLang="zh-CN">
                <a:solidFill>
                  <a:srgbClr val="FF0000"/>
                </a:solidFill>
              </a:rPr>
              <a:t>-</a:t>
            </a:r>
            <a:r>
              <a:rPr kumimoji="1" lang="zh-CN" altLang="en-US">
                <a:solidFill>
                  <a:srgbClr val="FF0000"/>
                </a:solidFill>
              </a:rPr>
              <a:t>块级</a:t>
            </a:r>
            <a:r>
              <a:rPr kumimoji="1" lang="zh-CN" altLang="en-US"/>
              <a:t>标签）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35394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CSS</a:t>
            </a:r>
            <a:r>
              <a:rPr kumimoji="1"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941500"/>
          </a:xfrm>
        </p:spPr>
        <p:txBody>
          <a:bodyPr/>
          <a:lstStyle/>
          <a:p>
            <a:r>
              <a:rPr kumimoji="1" lang="en-US" altLang="zh-CN" dirty="0"/>
              <a:t>CSS</a:t>
            </a:r>
            <a:r>
              <a:rPr kumimoji="1" lang="zh-CN" altLang="en-US" dirty="0"/>
              <a:t>有</a:t>
            </a:r>
            <a:r>
              <a:rPr kumimoji="1" lang="en-US" altLang="zh-CN" dirty="0"/>
              <a:t>N</a:t>
            </a:r>
            <a:r>
              <a:rPr kumimoji="1" lang="zh-CN" altLang="en-US" dirty="0"/>
              <a:t>多属性，根据继承性，主要可以分为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大类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>
                <a:solidFill>
                  <a:srgbClr val="0000FF"/>
                </a:solidFill>
              </a:rPr>
              <a:t>可继承</a:t>
            </a:r>
            <a:r>
              <a:rPr kumimoji="1" lang="zh-CN" altLang="en-US" dirty="0"/>
              <a:t>属性</a:t>
            </a:r>
            <a:endParaRPr kumimoji="1" lang="en-US" altLang="zh-CN" dirty="0"/>
          </a:p>
          <a:p>
            <a:pPr>
              <a:buFont typeface="Wingdings" charset="2"/>
              <a:buChar char="ü"/>
            </a:pPr>
            <a:r>
              <a:rPr kumimoji="1" lang="zh-CN" altLang="en-US" dirty="0"/>
              <a:t>父标签的属性值会传递给子标签</a:t>
            </a:r>
            <a:endParaRPr kumimoji="1" lang="en-US" altLang="zh-CN" dirty="0"/>
          </a:p>
          <a:p>
            <a:pPr>
              <a:buFont typeface="Wingdings" charset="2"/>
              <a:buChar char="ü"/>
            </a:pPr>
            <a:r>
              <a:rPr kumimoji="1" lang="zh-CN" altLang="en-US" dirty="0"/>
              <a:t>一般是</a:t>
            </a:r>
            <a:r>
              <a:rPr kumimoji="1" lang="zh-CN" altLang="en-US" dirty="0">
                <a:solidFill>
                  <a:srgbClr val="FF0000"/>
                </a:solidFill>
              </a:rPr>
              <a:t>文字控制</a:t>
            </a:r>
            <a:r>
              <a:rPr kumimoji="1" lang="zh-CN" altLang="en-US" dirty="0"/>
              <a:t>属性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>
                <a:solidFill>
                  <a:srgbClr val="0000FF"/>
                </a:solidFill>
              </a:rPr>
              <a:t>不可继承</a:t>
            </a:r>
            <a:r>
              <a:rPr kumimoji="1" lang="zh-CN" altLang="en-US" dirty="0"/>
              <a:t>属性</a:t>
            </a:r>
            <a:endParaRPr kumimoji="1" lang="en-US" altLang="zh-CN" dirty="0"/>
          </a:p>
          <a:p>
            <a:pPr>
              <a:buFont typeface="Wingdings" charset="2"/>
              <a:buChar char="ü"/>
            </a:pPr>
            <a:r>
              <a:rPr kumimoji="1" lang="zh-CN" altLang="en-US" dirty="0"/>
              <a:t>父标签的属性值不能传递给子标签</a:t>
            </a:r>
            <a:endParaRPr kumimoji="1" lang="en-US" altLang="zh-CN" dirty="0"/>
          </a:p>
          <a:p>
            <a:pPr>
              <a:buFont typeface="Wingdings" charset="2"/>
              <a:buChar char="ü"/>
            </a:pPr>
            <a:r>
              <a:rPr kumimoji="1" lang="zh-CN" altLang="en-US" dirty="0"/>
              <a:t>一般是</a:t>
            </a:r>
            <a:r>
              <a:rPr kumimoji="1" lang="zh-CN" altLang="en-US" dirty="0">
                <a:solidFill>
                  <a:srgbClr val="FF0000"/>
                </a:solidFill>
              </a:rPr>
              <a:t>区块控制</a:t>
            </a:r>
            <a:r>
              <a:rPr kumimoji="1" lang="zh-CN" altLang="en-US" dirty="0"/>
              <a:t>属性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994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属性</a:t>
            </a:r>
            <a:r>
              <a:rPr kumimoji="1" lang="en-US" altLang="zh-CN"/>
              <a:t> – </a:t>
            </a:r>
            <a:r>
              <a:rPr kumimoji="1" lang="zh-CN" altLang="en-US"/>
              <a:t>可继承属性（红色表示常用）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941500"/>
          </a:xfrm>
        </p:spPr>
        <p:txBody>
          <a:bodyPr>
            <a:normAutofit/>
          </a:bodyPr>
          <a:lstStyle/>
          <a:p>
            <a:r>
              <a:rPr lang="zh-TW" altLang="en-US" sz="1800"/>
              <a:t>所有标签可继承</a:t>
            </a:r>
            <a:endParaRPr lang="en-US" altLang="zh-TW" sz="1800"/>
          </a:p>
          <a:p>
            <a:pPr>
              <a:buFont typeface="Wingdings" charset="2"/>
              <a:buChar char="p"/>
            </a:pPr>
            <a:r>
              <a:rPr lang="en-US" altLang="zh-TW" sz="1800">
                <a:solidFill>
                  <a:srgbClr val="FF0000"/>
                </a:solidFill>
              </a:rPr>
              <a:t>visibility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FF0000"/>
                </a:solidFill>
              </a:rPr>
              <a:t>cursor</a:t>
            </a:r>
          </a:p>
          <a:p>
            <a:endParaRPr lang="en-US" altLang="zh-TW" sz="1800"/>
          </a:p>
          <a:p>
            <a:r>
              <a:rPr lang="zh-TW" altLang="en-US" sz="1800"/>
              <a:t>内联标签可继承</a:t>
            </a:r>
            <a:endParaRPr lang="en-US" altLang="zh-TW" sz="1800"/>
          </a:p>
          <a:p>
            <a:pPr>
              <a:buFont typeface="Wingdings" charset="2"/>
              <a:buChar char="p"/>
            </a:pPr>
            <a:r>
              <a:rPr lang="en-US" altLang="zh-TW" sz="1800"/>
              <a:t>letter-spacing</a:t>
            </a:r>
            <a:r>
              <a:rPr lang="zh-TW" altLang="en-US" sz="1800"/>
              <a:t>、</a:t>
            </a:r>
            <a:r>
              <a:rPr lang="en-US" altLang="zh-TW" sz="1800"/>
              <a:t>word-spacing</a:t>
            </a:r>
            <a:r>
              <a:rPr lang="zh-TW" altLang="en-US" sz="1800"/>
              <a:t>、</a:t>
            </a:r>
            <a:r>
              <a:rPr lang="en-US" altLang="zh-TW" sz="1800"/>
              <a:t>white-space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FF0000"/>
                </a:solidFill>
              </a:rPr>
              <a:t>line-height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FF0000"/>
                </a:solidFill>
              </a:rPr>
              <a:t>color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FF0000"/>
                </a:solidFill>
              </a:rPr>
              <a:t>font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FF0000"/>
                </a:solidFill>
              </a:rPr>
              <a:t>font-family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FF0000"/>
                </a:solidFill>
              </a:rPr>
              <a:t>font-size</a:t>
            </a:r>
            <a:r>
              <a:rPr lang="zh-TW" altLang="en-US" sz="1800"/>
              <a:t>、</a:t>
            </a:r>
            <a:r>
              <a:rPr lang="en-US" altLang="zh-TW" sz="1800"/>
              <a:t>font-style</a:t>
            </a:r>
            <a:r>
              <a:rPr lang="zh-TW" altLang="en-US" sz="1800"/>
              <a:t>、</a:t>
            </a:r>
            <a:r>
              <a:rPr lang="en-US" altLang="zh-TW" sz="1800"/>
              <a:t>font-variant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FF0000"/>
                </a:solidFill>
              </a:rPr>
              <a:t>font-weight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FF0000"/>
                </a:solidFill>
              </a:rPr>
              <a:t>text-decoration</a:t>
            </a:r>
            <a:r>
              <a:rPr lang="zh-TW" altLang="en-US" sz="1800"/>
              <a:t>、</a:t>
            </a:r>
            <a:r>
              <a:rPr lang="en-US" altLang="zh-TW" sz="1800"/>
              <a:t>text-transform</a:t>
            </a:r>
            <a:r>
              <a:rPr lang="zh-TW" altLang="en-US" sz="1800"/>
              <a:t>、</a:t>
            </a:r>
            <a:r>
              <a:rPr lang="en-US" altLang="zh-TW" sz="1800"/>
              <a:t>direction</a:t>
            </a:r>
          </a:p>
          <a:p>
            <a:endParaRPr lang="en-US" altLang="zh-TW" sz="1800"/>
          </a:p>
          <a:p>
            <a:r>
              <a:rPr lang="zh-TW" altLang="en-US" sz="1800"/>
              <a:t> </a:t>
            </a:r>
            <a:r>
              <a:rPr lang="zh-CN" altLang="en-US" sz="1800"/>
              <a:t>块级</a:t>
            </a:r>
            <a:r>
              <a:rPr lang="en-US" altLang="en-US" sz="1800"/>
              <a:t>标签</a:t>
            </a:r>
            <a:r>
              <a:rPr lang="zh-TW" altLang="en-US" sz="1800"/>
              <a:t>可继承</a:t>
            </a:r>
            <a:endParaRPr lang="en-US" altLang="zh-TW" sz="1800"/>
          </a:p>
          <a:p>
            <a:pPr>
              <a:buFont typeface="Wingdings" charset="2"/>
              <a:buChar char="p"/>
            </a:pPr>
            <a:r>
              <a:rPr lang="en-US" altLang="zh-TW" sz="1800">
                <a:solidFill>
                  <a:srgbClr val="FF0000"/>
                </a:solidFill>
              </a:rPr>
              <a:t>text-indent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FF0000"/>
                </a:solidFill>
              </a:rPr>
              <a:t>text-align</a:t>
            </a:r>
          </a:p>
          <a:p>
            <a:endParaRPr lang="en-US" altLang="zh-TW" sz="1800"/>
          </a:p>
          <a:p>
            <a:r>
              <a:rPr lang="zh-TW" altLang="en-US" sz="1800"/>
              <a:t>列表</a:t>
            </a:r>
            <a:r>
              <a:rPr lang="zh-CN" altLang="en-US" sz="1800"/>
              <a:t>标签</a:t>
            </a:r>
            <a:r>
              <a:rPr lang="zh-TW" altLang="en-US" sz="1800"/>
              <a:t>可继承</a:t>
            </a:r>
            <a:endParaRPr lang="en-US" altLang="zh-TW" sz="1800"/>
          </a:p>
          <a:p>
            <a:pPr>
              <a:buFont typeface="Wingdings" charset="2"/>
              <a:buChar char="p"/>
            </a:pPr>
            <a:r>
              <a:rPr lang="en-US" altLang="zh-TW" sz="1800">
                <a:solidFill>
                  <a:srgbClr val="FF0000"/>
                </a:solidFill>
              </a:rPr>
              <a:t>list-style</a:t>
            </a:r>
            <a:r>
              <a:rPr lang="zh-TW" altLang="en-US" sz="1800"/>
              <a:t>、</a:t>
            </a:r>
            <a:r>
              <a:rPr lang="en-US" altLang="zh-TW" sz="1800"/>
              <a:t>list-style-type</a:t>
            </a:r>
            <a:r>
              <a:rPr lang="zh-TW" altLang="en-US" sz="1800"/>
              <a:t>、</a:t>
            </a:r>
            <a:r>
              <a:rPr lang="en-US" altLang="zh-TW" sz="1800"/>
              <a:t>list-style-position</a:t>
            </a:r>
            <a:r>
              <a:rPr lang="zh-TW" altLang="en-US" sz="1800"/>
              <a:t>、</a:t>
            </a:r>
            <a:r>
              <a:rPr lang="en-US" altLang="zh-TW" sz="1800"/>
              <a:t>list-style-image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98564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属性</a:t>
            </a:r>
            <a:r>
              <a:rPr kumimoji="1" lang="en-US" altLang="zh-CN"/>
              <a:t> – </a:t>
            </a:r>
            <a:r>
              <a:rPr kumimoji="1" lang="zh-CN" altLang="en-US"/>
              <a:t>不可继承属性（红色表示常用）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941500"/>
          </a:xfrm>
        </p:spPr>
        <p:txBody>
          <a:bodyPr/>
          <a:lstStyle/>
          <a:p>
            <a:pPr>
              <a:buFont typeface="Wingdings" charset="2"/>
              <a:buChar char="p"/>
            </a:pPr>
            <a:r>
              <a:rPr lang="en-US" altLang="zh-CN" dirty="0">
                <a:solidFill>
                  <a:srgbClr val="FF0000"/>
                </a:solidFill>
              </a:rPr>
              <a:t>display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margin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border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padding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background</a:t>
            </a:r>
          </a:p>
          <a:p>
            <a:pPr>
              <a:buFont typeface="Wingdings" charset="2"/>
              <a:buChar char="p"/>
            </a:pPr>
            <a:r>
              <a:rPr lang="en-US" altLang="zh-CN" dirty="0">
                <a:solidFill>
                  <a:srgbClr val="FF0000"/>
                </a:solidFill>
              </a:rPr>
              <a:t>height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min-height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max-height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width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min-width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max-width</a:t>
            </a:r>
          </a:p>
          <a:p>
            <a:pPr>
              <a:buFont typeface="Wingdings" charset="2"/>
              <a:buChar char="p"/>
            </a:pPr>
            <a:r>
              <a:rPr lang="en-US" altLang="zh-CN" dirty="0">
                <a:solidFill>
                  <a:srgbClr val="FF0000"/>
                </a:solidFill>
              </a:rPr>
              <a:t>overflow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position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left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right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top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bottom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z-index</a:t>
            </a:r>
          </a:p>
          <a:p>
            <a:pPr>
              <a:buFont typeface="Wingdings" charset="2"/>
              <a:buChar char="p"/>
            </a:pPr>
            <a:r>
              <a:rPr lang="en-US" altLang="zh-CN" dirty="0">
                <a:solidFill>
                  <a:srgbClr val="FF0000"/>
                </a:solidFill>
              </a:rPr>
              <a:t>float</a:t>
            </a:r>
            <a:r>
              <a:rPr lang="zh-CN" altLang="en-US" dirty="0"/>
              <a:t>、</a:t>
            </a:r>
            <a:r>
              <a:rPr lang="en-US" altLang="zh-CN" dirty="0"/>
              <a:t>clear</a:t>
            </a:r>
          </a:p>
          <a:p>
            <a:pPr>
              <a:buFont typeface="Wingdings" charset="2"/>
              <a:buChar char="p"/>
            </a:pPr>
            <a:r>
              <a:rPr lang="en-US" altLang="zh-CN" dirty="0"/>
              <a:t>table-layout</a:t>
            </a:r>
            <a:r>
              <a:rPr lang="zh-CN" altLang="en-US" dirty="0"/>
              <a:t>、</a:t>
            </a:r>
            <a:r>
              <a:rPr lang="en-US" altLang="zh-CN" dirty="0"/>
              <a:t>vertical-align</a:t>
            </a:r>
          </a:p>
          <a:p>
            <a:pPr>
              <a:buFont typeface="Wingdings" charset="2"/>
              <a:buChar char="p"/>
            </a:pPr>
            <a:r>
              <a:rPr lang="en-US" altLang="zh-CN" dirty="0"/>
              <a:t>page-break-after</a:t>
            </a:r>
            <a:r>
              <a:rPr lang="zh-CN" altLang="en-US" dirty="0"/>
              <a:t>、</a:t>
            </a:r>
            <a:r>
              <a:rPr lang="en-US" altLang="zh-CN" dirty="0"/>
              <a:t>page-bread-before</a:t>
            </a:r>
          </a:p>
          <a:p>
            <a:pPr>
              <a:buFont typeface="Wingdings" charset="2"/>
              <a:buChar char="p"/>
            </a:pPr>
            <a:r>
              <a:rPr lang="en-US" altLang="zh-CN" dirty="0" err="1"/>
              <a:t>unicode-bidi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960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盒子模型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08169"/>
            <a:ext cx="8128599" cy="5169804"/>
          </a:xfrm>
        </p:spPr>
        <p:txBody>
          <a:bodyPr>
            <a:normAutofit/>
          </a:bodyPr>
          <a:lstStyle/>
          <a:p>
            <a:r>
              <a:rPr kumimoji="1" lang="zh-CN" altLang="en-US" sz="1600"/>
              <a:t>网页上的每一个标签都是一个盒子</a:t>
            </a:r>
            <a:endParaRPr kumimoji="1" lang="en-US" altLang="zh-CN" sz="1600"/>
          </a:p>
          <a:p>
            <a:endParaRPr kumimoji="1" lang="en-US" altLang="zh-CN" sz="1600"/>
          </a:p>
          <a:p>
            <a:r>
              <a:rPr lang="zh-CN" altLang="en-US" sz="1600"/>
              <a:t>每个盒子都有四个属性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0000FF"/>
                </a:solidFill>
              </a:rPr>
              <a:t>内容</a:t>
            </a:r>
            <a:r>
              <a:rPr lang="zh-CN" altLang="zh-CN" sz="1600"/>
              <a:t>（</a:t>
            </a:r>
            <a:r>
              <a:rPr lang="en-US" altLang="zh-CN" sz="1600">
                <a:solidFill>
                  <a:srgbClr val="FF0000"/>
                </a:solidFill>
              </a:rPr>
              <a:t>content</a:t>
            </a:r>
            <a:r>
              <a:rPr lang="zh-CN" altLang="en-US" sz="1600"/>
              <a:t>）</a:t>
            </a:r>
            <a:endParaRPr lang="en-US" altLang="zh-CN" sz="1600"/>
          </a:p>
          <a:p>
            <a:pPr>
              <a:buFont typeface="Wingdings" charset="2"/>
              <a:buChar char="ü"/>
            </a:pPr>
            <a:r>
              <a:rPr lang="zh-CN" altLang="en-US" sz="1600"/>
              <a:t>盒子里装的东西</a:t>
            </a:r>
            <a:endParaRPr lang="en-US" altLang="zh-CN" sz="1600"/>
          </a:p>
          <a:p>
            <a:pPr>
              <a:buFont typeface="Wingdings" charset="2"/>
              <a:buChar char="ü"/>
            </a:pPr>
            <a:r>
              <a:rPr lang="zh-CN" altLang="en-US" sz="1600"/>
              <a:t>网页中通常是指文字和图片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0000FF"/>
                </a:solidFill>
              </a:rPr>
              <a:t>填充</a:t>
            </a:r>
            <a:r>
              <a:rPr lang="zh-CN" altLang="zh-CN" sz="1600"/>
              <a:t>（</a:t>
            </a:r>
            <a:r>
              <a:rPr lang="en-US" altLang="zh-CN" sz="1600">
                <a:solidFill>
                  <a:srgbClr val="FF0000"/>
                </a:solidFill>
              </a:rPr>
              <a:t>padding</a:t>
            </a:r>
            <a:r>
              <a:rPr lang="zh-CN" altLang="en-US" sz="1600"/>
              <a:t>，</a:t>
            </a:r>
            <a:r>
              <a:rPr lang="zh-CN" altLang="en-US" sz="1600">
                <a:solidFill>
                  <a:srgbClr val="0000FF"/>
                </a:solidFill>
              </a:rPr>
              <a:t>内边距</a:t>
            </a:r>
            <a:r>
              <a:rPr lang="zh-CN" altLang="en-US" sz="1600"/>
              <a:t>）</a:t>
            </a:r>
            <a:endParaRPr lang="en-US" altLang="zh-CN" sz="1600"/>
          </a:p>
          <a:p>
            <a:pPr>
              <a:buFont typeface="Wingdings" charset="2"/>
              <a:buChar char="ü"/>
            </a:pPr>
            <a:r>
              <a:rPr lang="zh-CN" altLang="en-US" sz="1600"/>
              <a:t>怕盒子里装的（贵重的）东西损坏，而添加的泡沫或者其它抗震的辅料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0000FF"/>
                </a:solidFill>
              </a:rPr>
              <a:t>边框</a:t>
            </a:r>
            <a:r>
              <a:rPr lang="zh-CN" altLang="zh-CN" sz="1600"/>
              <a:t>（</a:t>
            </a:r>
            <a:r>
              <a:rPr lang="en-US" altLang="zh-CN" sz="1600">
                <a:solidFill>
                  <a:srgbClr val="FF0000"/>
                </a:solidFill>
              </a:rPr>
              <a:t>border</a:t>
            </a:r>
            <a:r>
              <a:rPr lang="zh-CN" altLang="en-US" sz="1600"/>
              <a:t>）</a:t>
            </a:r>
            <a:r>
              <a:rPr lang="zh-CN" altLang="zh-CN" sz="1600"/>
              <a:t>：</a:t>
            </a:r>
            <a:r>
              <a:rPr lang="zh-CN" altLang="en-US" sz="1600"/>
              <a:t>盒子本身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0000FF"/>
                </a:solidFill>
              </a:rPr>
              <a:t>边界</a:t>
            </a:r>
            <a:r>
              <a:rPr lang="zh-CN" altLang="zh-CN" sz="1600"/>
              <a:t>（</a:t>
            </a:r>
            <a:r>
              <a:rPr lang="en-US" altLang="zh-CN" sz="1600">
                <a:solidFill>
                  <a:srgbClr val="FF0000"/>
                </a:solidFill>
              </a:rPr>
              <a:t>margin</a:t>
            </a:r>
            <a:r>
              <a:rPr lang="zh-CN" altLang="en-US" sz="1600"/>
              <a:t>，</a:t>
            </a:r>
            <a:r>
              <a:rPr lang="zh-CN" altLang="en-US" sz="1600">
                <a:solidFill>
                  <a:srgbClr val="0000FF"/>
                </a:solidFill>
              </a:rPr>
              <a:t>外边距</a:t>
            </a:r>
            <a:r>
              <a:rPr lang="zh-CN" altLang="en-US" sz="1600"/>
              <a:t>）</a:t>
            </a:r>
            <a:endParaRPr lang="en-US" altLang="zh-CN" sz="1600"/>
          </a:p>
          <a:p>
            <a:pPr>
              <a:buFont typeface="Wingdings" charset="2"/>
              <a:buChar char="ü"/>
            </a:pPr>
            <a:r>
              <a:rPr lang="zh-CN" altLang="en-US" sz="1600"/>
              <a:t>盒子摆放的时候的不能全部堆在一起，盒子之间要留一定空隙保持通风，同时也为了方便取出</a:t>
            </a:r>
            <a:endParaRPr kumimoji="1" lang="en-US" altLang="zh-CN" sz="1600"/>
          </a:p>
        </p:txBody>
      </p:sp>
      <p:pic>
        <p:nvPicPr>
          <p:cNvPr id="4" name="图片 3" descr="%BA%D0%D7%D3%C4%A3%D0%C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60" y="594966"/>
            <a:ext cx="3557904" cy="355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标准盒子模型</a:t>
            </a:r>
          </a:p>
        </p:txBody>
      </p:sp>
      <p:pic>
        <p:nvPicPr>
          <p:cNvPr id="6" name="图片 5" descr="1237272967_ddvip_5274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7" y="1380778"/>
            <a:ext cx="8947777" cy="54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8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IE</a:t>
            </a:r>
            <a:r>
              <a:rPr kumimoji="1" lang="zh-CN" altLang="en-US"/>
              <a:t>盒子模型</a:t>
            </a:r>
          </a:p>
        </p:txBody>
      </p:sp>
      <p:pic>
        <p:nvPicPr>
          <p:cNvPr id="3" name="图片 2" descr="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219200"/>
            <a:ext cx="75342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1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78344" y="454160"/>
            <a:ext cx="8128599" cy="827471"/>
          </a:xfrm>
        </p:spPr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前言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99686" y="1360906"/>
            <a:ext cx="8633819" cy="500303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p"/>
            </a:pPr>
            <a:r>
              <a:rPr kumimoji="1" lang="zh-CN" altLang="en-US" b="1" dirty="0" smtClean="0">
                <a:solidFill>
                  <a:srgbClr val="0000FF"/>
                </a:solidFill>
              </a:rPr>
              <a:t>为什么要学习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HTML5</a:t>
            </a:r>
            <a:endParaRPr kumimoji="1" lang="en-US" altLang="zh-CN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kumimoji="1" lang="en-US" altLang="zh-CN" dirty="0" smtClean="0"/>
              <a:t>1&gt; </a:t>
            </a:r>
            <a:r>
              <a:rPr kumimoji="1" lang="zh-CN" altLang="en-US" dirty="0" smtClean="0"/>
              <a:t>未来的一种趋势</a:t>
            </a:r>
          </a:p>
          <a:p>
            <a:pPr marL="0" indent="0">
              <a:buNone/>
            </a:pPr>
            <a:r>
              <a:rPr kumimoji="1" lang="en-US" altLang="zh-CN" dirty="0" smtClean="0"/>
              <a:t>2&gt; </a:t>
            </a:r>
            <a:r>
              <a:rPr kumimoji="1" lang="zh-CN" altLang="en-US" dirty="0" smtClean="0"/>
              <a:t>增加面试、开发竞争力</a:t>
            </a:r>
            <a:endParaRPr kumimoji="1" lang="en-US" altLang="zh-CN" dirty="0" smtClean="0"/>
          </a:p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程序员  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、服务器、</a:t>
            </a:r>
            <a:r>
              <a:rPr kumimoji="1" lang="en-US" altLang="zh-CN" dirty="0" smtClean="0"/>
              <a:t>HTML5</a:t>
            </a:r>
          </a:p>
          <a:p>
            <a:pPr marL="0" indent="0">
              <a:buNone/>
            </a:pPr>
            <a:endParaRPr kumimoji="1" lang="en-US" altLang="en-US" dirty="0"/>
          </a:p>
          <a:p>
            <a:pPr>
              <a:buFont typeface="Wingdings" charset="2"/>
              <a:buChar char="p"/>
            </a:pPr>
            <a:r>
              <a:rPr kumimoji="1" lang="en-US" altLang="en-US" b="1" dirty="0" smtClean="0">
                <a:solidFill>
                  <a:srgbClr val="0000FF"/>
                </a:solidFill>
              </a:rPr>
              <a:t>公司职位的划分</a:t>
            </a:r>
            <a:endParaRPr kumimoji="1" lang="en-US" altLang="zh-CN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1&gt; </a:t>
            </a:r>
            <a:r>
              <a:rPr kumimoji="1" lang="zh-CN" altLang="en-US" dirty="0" smtClean="0"/>
              <a:t>平面设计师  </a:t>
            </a:r>
            <a:r>
              <a:rPr kumimoji="1" lang="zh-CN" altLang="en-US" dirty="0" smtClean="0">
                <a:solidFill>
                  <a:srgbClr val="FF0000"/>
                </a:solidFill>
              </a:rPr>
              <a:t>作图、切图、</a:t>
            </a:r>
            <a:r>
              <a:rPr kumimoji="1" lang="en-US" altLang="zh-CN" dirty="0" smtClean="0">
                <a:solidFill>
                  <a:srgbClr val="FF0000"/>
                </a:solidFill>
              </a:rPr>
              <a:t>HTML</a:t>
            </a:r>
            <a:r>
              <a:rPr kumimoji="1" lang="zh-CN" altLang="en-US" dirty="0" smtClean="0">
                <a:solidFill>
                  <a:srgbClr val="FF0000"/>
                </a:solidFill>
              </a:rPr>
              <a:t>、</a:t>
            </a:r>
            <a:r>
              <a:rPr kumimoji="1" lang="en-US" altLang="zh-CN" dirty="0" smtClean="0">
                <a:solidFill>
                  <a:srgbClr val="FF0000"/>
                </a:solidFill>
              </a:rPr>
              <a:t>CSS</a:t>
            </a:r>
          </a:p>
          <a:p>
            <a:pPr marL="0" indent="0">
              <a:buNone/>
            </a:pPr>
            <a:r>
              <a:rPr kumimoji="1" lang="en-US" altLang="zh-CN" dirty="0" smtClean="0"/>
              <a:t>2</a:t>
            </a:r>
            <a:r>
              <a:rPr kumimoji="1" lang="en-US" altLang="zh-CN" dirty="0"/>
              <a:t>&gt; </a:t>
            </a:r>
            <a:r>
              <a:rPr kumimoji="1" lang="zh-CN" altLang="en-US" dirty="0" smtClean="0"/>
              <a:t>前端工程师  </a:t>
            </a:r>
            <a:r>
              <a:rPr kumimoji="1" lang="en-US" altLang="zh-CN" dirty="0">
                <a:solidFill>
                  <a:srgbClr val="FF0000"/>
                </a:solidFill>
              </a:rPr>
              <a:t>HTML</a:t>
            </a:r>
            <a:r>
              <a:rPr kumimoji="1" lang="zh-CN" altLang="en-US" dirty="0">
                <a:solidFill>
                  <a:srgbClr val="FF0000"/>
                </a:solidFill>
              </a:rPr>
              <a:t>、</a:t>
            </a:r>
            <a:r>
              <a:rPr kumimoji="1" lang="en-US" altLang="zh-CN" dirty="0">
                <a:solidFill>
                  <a:srgbClr val="FF0000"/>
                </a:solidFill>
              </a:rPr>
              <a:t>CSS</a:t>
            </a:r>
            <a:r>
              <a:rPr kumimoji="1" lang="zh-CN" altLang="en-US" dirty="0">
                <a:solidFill>
                  <a:srgbClr val="FF0000"/>
                </a:solidFill>
              </a:rPr>
              <a:t>、</a:t>
            </a:r>
            <a:r>
              <a:rPr kumimoji="1" lang="en-US" altLang="zh-CN" dirty="0">
                <a:solidFill>
                  <a:srgbClr val="FF0000"/>
                </a:solidFill>
              </a:rPr>
              <a:t>Javascript</a:t>
            </a:r>
            <a:r>
              <a:rPr kumimoji="1" lang="zh-CN" altLang="en-US" dirty="0">
                <a:solidFill>
                  <a:srgbClr val="FF0000"/>
                </a:solidFill>
              </a:rPr>
              <a:t>、模板技术</a:t>
            </a:r>
          </a:p>
          <a:p>
            <a:pPr marL="0" indent="0">
              <a:buNone/>
            </a:pPr>
            <a:r>
              <a:rPr kumimoji="1" lang="zh-CN" altLang="en-US" dirty="0" smtClean="0"/>
              <a:t> </a:t>
            </a:r>
            <a:r>
              <a:rPr kumimoji="1" lang="en-US" altLang="zh-CN" dirty="0"/>
              <a:t>3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后台工程师  </a:t>
            </a:r>
            <a:r>
              <a:rPr kumimoji="1" lang="zh-CN" altLang="en-US" dirty="0">
                <a:solidFill>
                  <a:srgbClr val="FF0000"/>
                </a:solidFill>
              </a:rPr>
              <a:t>服务器（</a:t>
            </a:r>
            <a:r>
              <a:rPr kumimoji="1" lang="en-US" altLang="zh-CN" dirty="0">
                <a:solidFill>
                  <a:srgbClr val="FF0000"/>
                </a:solidFill>
              </a:rPr>
              <a:t>Java</a:t>
            </a:r>
            <a:r>
              <a:rPr kumimoji="1" lang="zh-CN" altLang="en-US" dirty="0">
                <a:solidFill>
                  <a:srgbClr val="FF0000"/>
                </a:solidFill>
              </a:rPr>
              <a:t>、</a:t>
            </a:r>
            <a:r>
              <a:rPr kumimoji="1" lang="en-US" altLang="zh-CN" dirty="0">
                <a:solidFill>
                  <a:srgbClr val="FF0000"/>
                </a:solidFill>
              </a:rPr>
              <a:t>.Net</a:t>
            </a:r>
            <a:r>
              <a:rPr kumimoji="1" lang="zh-CN" altLang="en-US" dirty="0">
                <a:solidFill>
                  <a:srgbClr val="FF0000"/>
                </a:solidFill>
              </a:rPr>
              <a:t>、</a:t>
            </a:r>
            <a:r>
              <a:rPr kumimoji="1" lang="en-US" altLang="zh-CN" dirty="0">
                <a:solidFill>
                  <a:srgbClr val="FF0000"/>
                </a:solidFill>
              </a:rPr>
              <a:t>PHP</a:t>
            </a:r>
            <a:r>
              <a:rPr kumimoji="1" lang="zh-CN" altLang="en-US" dirty="0">
                <a:solidFill>
                  <a:srgbClr val="FF0000"/>
                </a:solidFill>
              </a:rPr>
              <a:t>）、数据库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zh-CN" dirty="0" smtClean="0"/>
              <a:t>4&gt;</a:t>
            </a:r>
            <a:r>
              <a:rPr kumimoji="1" lang="zh-CN" altLang="en-US" dirty="0" smtClean="0"/>
              <a:t> 移动工程师（</a:t>
            </a:r>
            <a:r>
              <a:rPr kumimoji="1" lang="en-US" altLang="zh-CN" dirty="0" smtClean="0"/>
              <a:t>iOS</a:t>
            </a:r>
            <a:r>
              <a:rPr kumimoji="1" lang="zh-CN" altLang="zh-CN" dirty="0" smtClean="0"/>
              <a:t>/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）</a:t>
            </a:r>
            <a:r>
              <a:rPr kumimoji="1" lang="zh-CN" altLang="en-US" dirty="0">
                <a:solidFill>
                  <a:srgbClr val="FF0000"/>
                </a:solidFill>
              </a:rPr>
              <a:t>手机</a:t>
            </a:r>
            <a:r>
              <a:rPr kumimoji="1" lang="en-US" altLang="zh-CN" dirty="0">
                <a:solidFill>
                  <a:srgbClr val="FF0000"/>
                </a:solidFill>
              </a:rPr>
              <a:t>UI</a:t>
            </a:r>
            <a:r>
              <a:rPr kumimoji="1" lang="zh-CN" altLang="en-US" dirty="0">
                <a:solidFill>
                  <a:srgbClr val="FF0000"/>
                </a:solidFill>
              </a:rPr>
              <a:t>界面（</a:t>
            </a:r>
            <a:r>
              <a:rPr kumimoji="1" lang="en-US" altLang="zh-CN" dirty="0">
                <a:solidFill>
                  <a:srgbClr val="FF0000"/>
                </a:solidFill>
              </a:rPr>
              <a:t>OC</a:t>
            </a:r>
            <a:r>
              <a:rPr kumimoji="1" lang="zh-CN" altLang="en-US" dirty="0">
                <a:solidFill>
                  <a:srgbClr val="FF0000"/>
                </a:solidFill>
              </a:rPr>
              <a:t>、</a:t>
            </a:r>
            <a:r>
              <a:rPr kumimoji="1" lang="en-US" altLang="zh-CN" dirty="0">
                <a:solidFill>
                  <a:srgbClr val="FF0000"/>
                </a:solidFill>
              </a:rPr>
              <a:t>HTML5</a:t>
            </a:r>
            <a:r>
              <a:rPr kumimoji="1" lang="zh-CN" altLang="en-US" dirty="0">
                <a:solidFill>
                  <a:srgbClr val="FF0000"/>
                </a:solidFill>
              </a:rPr>
              <a:t>）、跟服务器交互  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CN" sz="1900" dirty="0" smtClean="0"/>
          </a:p>
        </p:txBody>
      </p:sp>
    </p:spTree>
    <p:extLst>
      <p:ext uri="{BB962C8B-B14F-4D97-AF65-F5344CB8AC3E}">
        <p14:creationId xmlns:p14="http://schemas.microsoft.com/office/powerpoint/2010/main" val="157246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内容（</a:t>
            </a:r>
            <a:r>
              <a:rPr kumimoji="1" lang="en-US" altLang="zh-CN"/>
              <a:t>content</a:t>
            </a:r>
            <a:r>
              <a:rPr kumimoji="1" lang="zh-CN" altLang="en-US"/>
              <a:t>） </a:t>
            </a:r>
            <a:r>
              <a:rPr kumimoji="1" lang="en-US" altLang="zh-CN"/>
              <a:t>–</a:t>
            </a:r>
            <a:r>
              <a:rPr kumimoji="1" lang="zh-CN" altLang="en-US"/>
              <a:t> 属性</a:t>
            </a:r>
          </a:p>
        </p:txBody>
      </p:sp>
      <p:pic>
        <p:nvPicPr>
          <p:cNvPr id="6" name="图片 5" descr="QQ20140924-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600942"/>
            <a:ext cx="5553368" cy="310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5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填充（</a:t>
            </a:r>
            <a:r>
              <a:rPr kumimoji="1" lang="en-US" altLang="zh-CN"/>
              <a:t>padding</a:t>
            </a:r>
            <a:r>
              <a:rPr kumimoji="1" lang="zh-CN" altLang="en-US"/>
              <a:t>，内边距） </a:t>
            </a:r>
            <a:r>
              <a:rPr kumimoji="1" lang="en-US" altLang="zh-CN"/>
              <a:t>–</a:t>
            </a:r>
            <a:r>
              <a:rPr kumimoji="1" lang="zh-CN" altLang="en-US"/>
              <a:t> 属性</a:t>
            </a:r>
          </a:p>
        </p:txBody>
      </p:sp>
      <p:pic>
        <p:nvPicPr>
          <p:cNvPr id="7" name="图片 6" descr="QQ20140924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3" y="1651891"/>
            <a:ext cx="7324907" cy="298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4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填充（</a:t>
            </a:r>
            <a:r>
              <a:rPr kumimoji="1" lang="en-US" altLang="zh-CN"/>
              <a:t>padding</a:t>
            </a:r>
            <a:r>
              <a:rPr kumimoji="1" lang="zh-CN" altLang="en-US"/>
              <a:t>，内边距） </a:t>
            </a:r>
            <a:r>
              <a:rPr kumimoji="1" lang="en-US" altLang="zh-CN"/>
              <a:t>–</a:t>
            </a:r>
            <a:r>
              <a:rPr kumimoji="1" lang="zh-CN" altLang="en-US"/>
              <a:t> 属性</a:t>
            </a:r>
          </a:p>
        </p:txBody>
      </p:sp>
      <p:pic>
        <p:nvPicPr>
          <p:cNvPr id="5" name="图片 4" descr="QQ20140924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9" y="1450975"/>
            <a:ext cx="3887731" cy="4611030"/>
          </a:xfrm>
          <a:prstGeom prst="rect">
            <a:avLst/>
          </a:prstGeom>
        </p:spPr>
      </p:pic>
      <p:pic>
        <p:nvPicPr>
          <p:cNvPr id="6" name="图片 5" descr="QQ20140924-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77" y="1450975"/>
            <a:ext cx="4408030" cy="343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边框</a:t>
            </a:r>
            <a:r>
              <a:rPr kumimoji="1" lang="zh-CN" altLang="en-US"/>
              <a:t>（</a:t>
            </a:r>
            <a:r>
              <a:rPr kumimoji="1" lang="en-US" altLang="zh-CN"/>
              <a:t>border</a:t>
            </a:r>
            <a:r>
              <a:rPr kumimoji="1" lang="zh-CN" altLang="en-US"/>
              <a:t>） </a:t>
            </a:r>
            <a:r>
              <a:rPr kumimoji="1" lang="en-US" altLang="zh-CN"/>
              <a:t>–</a:t>
            </a:r>
            <a:r>
              <a:rPr kumimoji="1" lang="zh-CN" altLang="en-US"/>
              <a:t> 属性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20" y="1450975"/>
            <a:ext cx="3887731" cy="23476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123" y="1613723"/>
            <a:ext cx="4408030" cy="19138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89823" y="4166525"/>
            <a:ext cx="8128599" cy="1269934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设置边框圆角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/>
              <a:t>border-radius</a:t>
            </a:r>
          </a:p>
        </p:txBody>
      </p:sp>
    </p:spTree>
    <p:extLst>
      <p:ext uri="{BB962C8B-B14F-4D97-AF65-F5344CB8AC3E}">
        <p14:creationId xmlns:p14="http://schemas.microsoft.com/office/powerpoint/2010/main" val="78979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边界</a:t>
            </a:r>
            <a:r>
              <a:rPr kumimoji="1" lang="zh-CN" altLang="en-US"/>
              <a:t>（</a:t>
            </a:r>
            <a:r>
              <a:rPr kumimoji="1" lang="en-US" altLang="zh-CN"/>
              <a:t>margin</a:t>
            </a:r>
            <a:r>
              <a:rPr kumimoji="1" lang="zh-CN" altLang="en-US"/>
              <a:t>，外边距） </a:t>
            </a:r>
            <a:r>
              <a:rPr kumimoji="1" lang="en-US" altLang="zh-CN"/>
              <a:t>–</a:t>
            </a:r>
            <a:r>
              <a:rPr kumimoji="1" lang="zh-CN" altLang="en-US"/>
              <a:t> 属性</a:t>
            </a:r>
          </a:p>
        </p:txBody>
      </p:sp>
      <p:pic>
        <p:nvPicPr>
          <p:cNvPr id="3" name="图片 2" descr="QQ20140924-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550857"/>
            <a:ext cx="6797324" cy="294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4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边界</a:t>
            </a:r>
            <a:r>
              <a:rPr kumimoji="1" lang="zh-CN" altLang="en-US"/>
              <a:t>（</a:t>
            </a:r>
            <a:r>
              <a:rPr kumimoji="1" lang="en-US" altLang="zh-CN"/>
              <a:t>margin</a:t>
            </a:r>
            <a:r>
              <a:rPr kumimoji="1" lang="zh-CN" altLang="en-US"/>
              <a:t>，外边距） </a:t>
            </a:r>
            <a:r>
              <a:rPr kumimoji="1" lang="en-US" altLang="zh-CN"/>
              <a:t>–</a:t>
            </a:r>
            <a:r>
              <a:rPr kumimoji="1" lang="zh-CN" altLang="en-US"/>
              <a:t> 属性</a:t>
            </a:r>
          </a:p>
        </p:txBody>
      </p:sp>
      <p:pic>
        <p:nvPicPr>
          <p:cNvPr id="4" name="图片 3" descr="QQ20140924-9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18" y="1524000"/>
            <a:ext cx="3686369" cy="4239324"/>
          </a:xfrm>
          <a:prstGeom prst="rect">
            <a:avLst/>
          </a:prstGeom>
        </p:spPr>
      </p:pic>
      <p:pic>
        <p:nvPicPr>
          <p:cNvPr id="5" name="图片 4" descr="QQ20140924-10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89" y="1422437"/>
            <a:ext cx="4188003" cy="402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CSS3</a:t>
            </a:r>
            <a:r>
              <a:rPr kumimoji="1" lang="zh-CN" altLang="en-US" dirty="0" smtClean="0"/>
              <a:t>新增特性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521" y="1408169"/>
            <a:ext cx="8762256" cy="5041383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7200" b="1" dirty="0" smtClean="0">
                <a:solidFill>
                  <a:srgbClr val="000000"/>
                </a:solidFill>
              </a:rPr>
              <a:t>RGBA</a:t>
            </a:r>
            <a:r>
              <a:rPr lang="zh-CN" altLang="en-US" sz="7200" b="1" dirty="0" smtClean="0">
                <a:solidFill>
                  <a:srgbClr val="000000"/>
                </a:solidFill>
              </a:rPr>
              <a:t>透明度</a:t>
            </a:r>
            <a:endParaRPr lang="en-US" altLang="zh-CN" sz="7200" b="1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7200" dirty="0" smtClean="0"/>
              <a:t>   </a:t>
            </a:r>
            <a:r>
              <a:rPr lang="en-US" altLang="zh-CN" sz="7200" dirty="0" smtClean="0"/>
              <a:t>RGB(</a:t>
            </a:r>
            <a:r>
              <a:rPr lang="zh-CN" altLang="en-US" sz="7200" dirty="0" smtClean="0"/>
              <a:t>红色</a:t>
            </a:r>
            <a:r>
              <a:rPr lang="en-US" altLang="zh-CN" sz="7200" dirty="0" smtClean="0"/>
              <a:t>R+</a:t>
            </a:r>
            <a:r>
              <a:rPr lang="zh-CN" altLang="en-US" sz="7200" dirty="0" smtClean="0"/>
              <a:t>绿色</a:t>
            </a:r>
            <a:r>
              <a:rPr lang="en-US" altLang="zh-CN" sz="7200" dirty="0" smtClean="0"/>
              <a:t>G+</a:t>
            </a:r>
            <a:r>
              <a:rPr lang="zh-CN" altLang="en-US" sz="7200" dirty="0" smtClean="0"/>
              <a:t>蓝色</a:t>
            </a:r>
            <a:r>
              <a:rPr lang="en-US" altLang="zh-CN" sz="7200" dirty="0" smtClean="0"/>
              <a:t>B),</a:t>
            </a:r>
            <a:r>
              <a:rPr lang="en-US" altLang="zh-CN" sz="7200" dirty="0" smtClean="0">
                <a:solidFill>
                  <a:srgbClr val="FF0000"/>
                </a:solidFill>
              </a:rPr>
              <a:t>RGBA</a:t>
            </a:r>
            <a:r>
              <a:rPr lang="zh-CN" altLang="en-US" sz="7200" dirty="0" smtClean="0"/>
              <a:t>则在其基础上增加了</a:t>
            </a:r>
            <a:r>
              <a:rPr lang="en-US" altLang="zh-CN" sz="7200" dirty="0" smtClean="0"/>
              <a:t>Alpha</a:t>
            </a:r>
            <a:r>
              <a:rPr lang="zh-CN" altLang="en-US" sz="7200" dirty="0" smtClean="0"/>
              <a:t>通道，可用于设置透明值</a:t>
            </a:r>
            <a:endParaRPr lang="en-US" altLang="zh-CN" sz="7200" dirty="0" smtClean="0"/>
          </a:p>
          <a:p>
            <a:pPr marL="0" indent="0">
              <a:buNone/>
            </a:pPr>
            <a:endParaRPr lang="en-US" altLang="zh-CN" sz="7200" dirty="0"/>
          </a:p>
          <a:p>
            <a:r>
              <a:rPr lang="zh-CN" altLang="en-US" sz="7200" dirty="0" smtClean="0">
                <a:solidFill>
                  <a:srgbClr val="000000"/>
                </a:solidFill>
              </a:rPr>
              <a:t>块阴影与圆角阴影</a:t>
            </a:r>
            <a:endParaRPr lang="en-US" altLang="zh-CN" sz="7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sz="7200" dirty="0" smtClean="0">
                <a:solidFill>
                  <a:srgbClr val="000000"/>
                </a:solidFill>
              </a:rPr>
              <a:t>   </a:t>
            </a:r>
            <a:r>
              <a:rPr lang="en-US" altLang="zh-CN" sz="7200" dirty="0">
                <a:solidFill>
                  <a:srgbClr val="FF0000"/>
                </a:solidFill>
              </a:rPr>
              <a:t>box-shadow</a:t>
            </a:r>
            <a:r>
              <a:rPr lang="zh-CN" altLang="en-US" sz="7200" dirty="0">
                <a:solidFill>
                  <a:srgbClr val="FF0000"/>
                </a:solidFill>
              </a:rPr>
              <a:t>  </a:t>
            </a:r>
            <a:r>
              <a:rPr lang="en-US" altLang="zh-CN" sz="7200" dirty="0">
                <a:solidFill>
                  <a:srgbClr val="FF0000"/>
                </a:solidFill>
              </a:rPr>
              <a:t>text-</a:t>
            </a:r>
            <a:r>
              <a:rPr lang="en-US" altLang="zh-CN" sz="7200" dirty="0" smtClean="0">
                <a:solidFill>
                  <a:srgbClr val="FF0000"/>
                </a:solidFill>
              </a:rPr>
              <a:t>shadow</a:t>
            </a:r>
          </a:p>
          <a:p>
            <a:pPr marL="0" indent="0">
              <a:buNone/>
            </a:pPr>
            <a:endParaRPr lang="en-US" altLang="zh-CN" sz="7200" dirty="0">
              <a:solidFill>
                <a:srgbClr val="000000"/>
              </a:solidFill>
            </a:endParaRPr>
          </a:p>
          <a:p>
            <a:r>
              <a:rPr lang="zh-CN" altLang="en-US" sz="7200" dirty="0" smtClean="0">
                <a:solidFill>
                  <a:srgbClr val="000000"/>
                </a:solidFill>
              </a:rPr>
              <a:t>圆角</a:t>
            </a:r>
            <a:endParaRPr lang="en-US" altLang="zh-CN" sz="7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zh-CN" sz="7200" dirty="0">
                <a:solidFill>
                  <a:srgbClr val="000000"/>
                </a:solidFill>
              </a:rPr>
              <a:t> </a:t>
            </a:r>
            <a:r>
              <a:rPr lang="zh-CN" altLang="en-US" sz="7200" dirty="0" smtClean="0">
                <a:solidFill>
                  <a:srgbClr val="000000"/>
                </a:solidFill>
              </a:rPr>
              <a:t> </a:t>
            </a:r>
            <a:r>
              <a:rPr lang="zh-CN" altLang="en-US" sz="7200" dirty="0">
                <a:solidFill>
                  <a:srgbClr val="FF0000"/>
                </a:solidFill>
              </a:rPr>
              <a:t> </a:t>
            </a:r>
            <a:r>
              <a:rPr lang="zh-CN" altLang="en-US" sz="7200" dirty="0" smtClean="0">
                <a:solidFill>
                  <a:srgbClr val="FF0000"/>
                </a:solidFill>
              </a:rPr>
              <a:t>   </a:t>
            </a:r>
            <a:r>
              <a:rPr lang="en-US" altLang="zh-CN" sz="7200" dirty="0" smtClean="0">
                <a:solidFill>
                  <a:srgbClr val="FF0000"/>
                </a:solidFill>
              </a:rPr>
              <a:t>border</a:t>
            </a:r>
            <a:r>
              <a:rPr lang="en-US" altLang="zh-CN" sz="7200" dirty="0">
                <a:solidFill>
                  <a:srgbClr val="FF0000"/>
                </a:solidFill>
              </a:rPr>
              <a:t>-</a:t>
            </a:r>
            <a:r>
              <a:rPr lang="en-US" altLang="zh-CN" sz="7200" dirty="0" smtClean="0">
                <a:solidFill>
                  <a:srgbClr val="FF0000"/>
                </a:solidFill>
              </a:rPr>
              <a:t>radius</a:t>
            </a:r>
          </a:p>
          <a:p>
            <a:pPr marL="0" indent="0">
              <a:buNone/>
            </a:pPr>
            <a:endParaRPr lang="en-US" altLang="zh-CN" sz="7200" dirty="0" smtClean="0">
              <a:solidFill>
                <a:srgbClr val="FF0000"/>
              </a:solidFill>
            </a:endParaRPr>
          </a:p>
          <a:p>
            <a:r>
              <a:rPr lang="zh-CN" altLang="en-US" sz="7200" dirty="0" smtClean="0">
                <a:solidFill>
                  <a:srgbClr val="000000"/>
                </a:solidFill>
              </a:rPr>
              <a:t>边框图片</a:t>
            </a:r>
            <a:endParaRPr lang="en-US" altLang="zh-CN" sz="7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zh-CN" sz="7200" dirty="0">
                <a:solidFill>
                  <a:srgbClr val="000000"/>
                </a:solidFill>
              </a:rPr>
              <a:t> </a:t>
            </a:r>
            <a:r>
              <a:rPr lang="zh-CN" altLang="en-US" sz="7200" dirty="0">
                <a:solidFill>
                  <a:srgbClr val="000000"/>
                </a:solidFill>
              </a:rPr>
              <a:t> </a:t>
            </a:r>
            <a:r>
              <a:rPr lang="zh-CN" altLang="en-US" sz="7200" dirty="0">
                <a:solidFill>
                  <a:srgbClr val="FF0000"/>
                </a:solidFill>
              </a:rPr>
              <a:t>   </a:t>
            </a:r>
            <a:r>
              <a:rPr lang="en-US" altLang="zh-CN" sz="7200" dirty="0" smtClean="0">
                <a:solidFill>
                  <a:srgbClr val="FF0000"/>
                </a:solidFill>
              </a:rPr>
              <a:t>border-image</a:t>
            </a:r>
          </a:p>
          <a:p>
            <a:pPr marL="0" indent="0">
              <a:buNone/>
            </a:pPr>
            <a:endParaRPr lang="en-US" altLang="zh-CN" sz="7200" dirty="0" smtClean="0">
              <a:solidFill>
                <a:srgbClr val="FF0000"/>
              </a:solidFill>
            </a:endParaRPr>
          </a:p>
          <a:p>
            <a:r>
              <a:rPr lang="zh-CN" altLang="en-US" sz="7200" dirty="0" smtClean="0">
                <a:solidFill>
                  <a:srgbClr val="000000"/>
                </a:solidFill>
              </a:rPr>
              <a:t>形变</a:t>
            </a:r>
            <a:endParaRPr lang="en-US" altLang="zh-CN" sz="7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zh-CN" sz="7200" dirty="0">
                <a:solidFill>
                  <a:srgbClr val="000000"/>
                </a:solidFill>
              </a:rPr>
              <a:t> </a:t>
            </a:r>
            <a:r>
              <a:rPr lang="zh-CN" altLang="en-US" sz="7200" dirty="0" smtClean="0">
                <a:solidFill>
                  <a:srgbClr val="000000"/>
                </a:solidFill>
              </a:rPr>
              <a:t>  </a:t>
            </a:r>
            <a:r>
              <a:rPr lang="en-US" altLang="zh-CN" sz="7200" dirty="0">
                <a:solidFill>
                  <a:srgbClr val="FF0000"/>
                </a:solidFill>
              </a:rPr>
              <a:t>transform:</a:t>
            </a:r>
            <a:r>
              <a:rPr lang="zh-CN" altLang="en-US" sz="7200" dirty="0">
                <a:solidFill>
                  <a:srgbClr val="FF0000"/>
                </a:solidFill>
              </a:rPr>
              <a:t> </a:t>
            </a:r>
            <a:r>
              <a:rPr lang="en-US" altLang="zh-CN" sz="7200" dirty="0">
                <a:solidFill>
                  <a:srgbClr val="FF0000"/>
                </a:solidFill>
              </a:rPr>
              <a:t>none</a:t>
            </a:r>
            <a:r>
              <a:rPr lang="zh-CN" altLang="en-US" sz="7200" dirty="0">
                <a:solidFill>
                  <a:srgbClr val="FF0000"/>
                </a:solidFill>
              </a:rPr>
              <a:t> </a:t>
            </a:r>
            <a:r>
              <a:rPr lang="zh-CN" altLang="zh-CN" sz="7200" dirty="0">
                <a:solidFill>
                  <a:srgbClr val="FF0000"/>
                </a:solidFill>
              </a:rPr>
              <a:t>|</a:t>
            </a:r>
            <a:r>
              <a:rPr lang="zh-CN" altLang="en-US" sz="7200" dirty="0">
                <a:solidFill>
                  <a:srgbClr val="FF0000"/>
                </a:solidFill>
              </a:rPr>
              <a:t> </a:t>
            </a:r>
            <a:r>
              <a:rPr lang="en-US" altLang="zh-CN" sz="7200" dirty="0">
                <a:solidFill>
                  <a:srgbClr val="FF0000"/>
                </a:solidFill>
              </a:rPr>
              <a:t>&lt;transform-function&gt;[&lt;transform-</a:t>
            </a:r>
            <a:r>
              <a:rPr lang="en-US" altLang="zh-CN" sz="7200" dirty="0" err="1">
                <a:solidFill>
                  <a:srgbClr val="FF0000"/>
                </a:solidFill>
              </a:rPr>
              <a:t>fuction</a:t>
            </a:r>
            <a:r>
              <a:rPr lang="en-US" altLang="zh-CN" sz="7200" dirty="0">
                <a:solidFill>
                  <a:srgbClr val="FF0000"/>
                </a:solidFill>
              </a:rPr>
              <a:t>&gt;]</a:t>
            </a:r>
          </a:p>
          <a:p>
            <a:pPr marL="0" indent="0">
              <a:buNone/>
            </a:pPr>
            <a:r>
              <a:rPr lang="zh-CN" altLang="zh-CN" sz="1800" dirty="0" smtClean="0">
                <a:solidFill>
                  <a:srgbClr val="000000"/>
                </a:solidFill>
              </a:rPr>
              <a:t> 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18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en-US" altLang="en-US"/>
              <a:t>布局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941500"/>
          </a:xfrm>
        </p:spPr>
        <p:txBody>
          <a:bodyPr/>
          <a:lstStyle/>
          <a:p>
            <a:r>
              <a:rPr kumimoji="1" lang="zh-CN" altLang="en-US"/>
              <a:t>默认情况下，所有的网页标签都在</a:t>
            </a:r>
            <a:r>
              <a:rPr kumimoji="1" lang="zh-CN" altLang="en-US">
                <a:solidFill>
                  <a:srgbClr val="0000FF"/>
                </a:solidFill>
              </a:rPr>
              <a:t>标准流</a:t>
            </a:r>
            <a:r>
              <a:rPr kumimoji="1" lang="zh-CN" altLang="en-US"/>
              <a:t>布局中</a:t>
            </a: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zh-CN" altLang="en-US"/>
              <a:t>从上到下，从左到右</a:t>
            </a:r>
            <a:endParaRPr kumimoji="1" lang="en-US" altLang="zh-CN"/>
          </a:p>
          <a:p>
            <a:pPr>
              <a:buFont typeface="Wingdings" charset="2"/>
              <a:buChar char="p"/>
            </a:pPr>
            <a:endParaRPr kumimoji="1" lang="en-US" altLang="zh-CN"/>
          </a:p>
          <a:p>
            <a:r>
              <a:rPr kumimoji="1" lang="zh-CN" altLang="en-US"/>
              <a:t>脱离标准流的方法有</a:t>
            </a: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en-US" altLang="zh-CN"/>
              <a:t>float</a:t>
            </a:r>
            <a:r>
              <a:rPr kumimoji="1" lang="zh-CN" altLang="en-US"/>
              <a:t>属性</a:t>
            </a: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en-US" altLang="zh-CN"/>
              <a:t>position</a:t>
            </a:r>
            <a:r>
              <a:rPr kumimoji="1" lang="zh-CN" altLang="en-US"/>
              <a:t>属性 和 </a:t>
            </a:r>
            <a:r>
              <a:rPr kumimoji="1" lang="en-US" altLang="zh-CN"/>
              <a:t>left</a:t>
            </a:r>
            <a:r>
              <a:rPr kumimoji="1" lang="zh-CN" altLang="en-US"/>
              <a:t>、</a:t>
            </a:r>
            <a:r>
              <a:rPr kumimoji="1" lang="en-US" altLang="zh-CN"/>
              <a:t>right</a:t>
            </a:r>
            <a:r>
              <a:rPr kumimoji="1" lang="zh-CN" altLang="en-US"/>
              <a:t>、</a:t>
            </a:r>
            <a:r>
              <a:rPr kumimoji="1" lang="en-US" altLang="zh-CN"/>
              <a:t>top</a:t>
            </a:r>
            <a:r>
              <a:rPr kumimoji="1" lang="zh-CN" altLang="en-US"/>
              <a:t>、</a:t>
            </a:r>
            <a:r>
              <a:rPr kumimoji="1" lang="en-US" altLang="zh-CN"/>
              <a:t>bottom</a:t>
            </a:r>
            <a:r>
              <a:rPr kumimoji="1" lang="zh-CN" altLang="en-US"/>
              <a:t>属性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67811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en-US" altLang="en-US"/>
              <a:t>布局 – float属性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941500"/>
          </a:xfrm>
        </p:spPr>
        <p:txBody>
          <a:bodyPr/>
          <a:lstStyle/>
          <a:p>
            <a:r>
              <a:rPr kumimoji="1" lang="en-US" altLang="zh-CN"/>
              <a:t>float</a:t>
            </a:r>
            <a:r>
              <a:rPr kumimoji="1" lang="zh-CN" altLang="en-US"/>
              <a:t>属性的常用取值有</a:t>
            </a: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en-US" altLang="zh-CN"/>
              <a:t>left</a:t>
            </a:r>
            <a:r>
              <a:rPr kumimoji="1" lang="zh-CN" altLang="en-US"/>
              <a:t>：脱离标准流，浮动在父标签的最左边</a:t>
            </a: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en-US" altLang="zh-CN"/>
              <a:t>right</a:t>
            </a:r>
            <a:r>
              <a:rPr kumimoji="1" lang="zh-CN" altLang="en-US"/>
              <a:t>：脱离标准流，浮动在父标签的最右边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90422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en-US" altLang="en-US"/>
              <a:t>布局 – position属性</a:t>
            </a:r>
            <a:endParaRPr kumimoji="1" lang="zh-CN" altLang="en-US"/>
          </a:p>
        </p:txBody>
      </p:sp>
      <p:pic>
        <p:nvPicPr>
          <p:cNvPr id="5" name="图片 4" descr="QQ20140924-1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10" y="1505171"/>
            <a:ext cx="8431989" cy="364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7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HTML5</a:t>
            </a:r>
            <a:r>
              <a:rPr kumimoji="1" lang="zh-CN" altLang="en-US" dirty="0"/>
              <a:t>前言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99686" y="1360906"/>
            <a:ext cx="8633819" cy="500303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p"/>
            </a:pPr>
            <a:r>
              <a:rPr kumimoji="1" lang="zh-CN" altLang="en-US" b="1" dirty="0" smtClean="0">
                <a:solidFill>
                  <a:srgbClr val="0000FF"/>
                </a:solidFill>
              </a:rPr>
              <a:t>开发工具</a:t>
            </a:r>
            <a:endParaRPr kumimoji="1" lang="en-US" altLang="zh-CN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kumimoji="1" lang="en-US" altLang="zh-CN" dirty="0" smtClean="0"/>
              <a:t>1&gt; Android</a:t>
            </a:r>
            <a:r>
              <a:rPr kumimoji="1" lang="zh-CN" altLang="en-US" dirty="0"/>
              <a:t> 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lang="fr-FR" altLang="zh-CN" dirty="0">
                <a:solidFill>
                  <a:srgbClr val="FF0000"/>
                </a:solidFill>
              </a:rPr>
              <a:t>eclipse</a:t>
            </a:r>
            <a:r>
              <a:rPr lang="zh-CN" altLang="fr-FR" dirty="0">
                <a:solidFill>
                  <a:srgbClr val="FF0000"/>
                </a:solidFill>
              </a:rPr>
              <a:t>、</a:t>
            </a:r>
            <a:r>
              <a:rPr lang="fr-FR" altLang="zh-CN" dirty="0">
                <a:solidFill>
                  <a:srgbClr val="FF0000"/>
                </a:solidFill>
              </a:rPr>
              <a:t>MyEclipse</a:t>
            </a:r>
            <a:r>
              <a:rPr lang="zh-CN" altLang="fr-FR" dirty="0">
                <a:solidFill>
                  <a:srgbClr val="FF0000"/>
                </a:solidFill>
              </a:rPr>
              <a:t>、</a:t>
            </a:r>
            <a:r>
              <a:rPr lang="fr-FR" altLang="zh-CN" dirty="0">
                <a:solidFill>
                  <a:srgbClr val="FF0000"/>
                </a:solidFill>
              </a:rPr>
              <a:t>android studio </a:t>
            </a:r>
            <a:endParaRPr kumimoji="1" lang="zh-CN" alt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CN" dirty="0" smtClean="0"/>
              <a:t>2&gt; </a:t>
            </a:r>
            <a:r>
              <a:rPr lang="en-US" altLang="zh-CN" dirty="0" smtClean="0"/>
              <a:t>iOS</a:t>
            </a:r>
            <a:endParaRPr lang="en-US" altLang="zh-CN" dirty="0"/>
          </a:p>
          <a:p>
            <a:pPr marL="0" indent="0">
              <a:buNone/>
            </a:pPr>
            <a:r>
              <a:rPr kumimoji="1" lang="zh-CN" altLang="en-US" dirty="0" smtClean="0"/>
              <a:t>  </a:t>
            </a:r>
            <a:r>
              <a:rPr lang="en-US" altLang="zh-CN" dirty="0">
                <a:solidFill>
                  <a:srgbClr val="FF0000"/>
                </a:solidFill>
              </a:rPr>
              <a:t>Xcode</a:t>
            </a:r>
          </a:p>
          <a:p>
            <a:pPr marL="0" indent="0">
              <a:buNone/>
            </a:pP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HTML5</a:t>
            </a:r>
          </a:p>
          <a:p>
            <a:pPr marL="0" indent="0">
              <a:buNone/>
            </a:pP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</a:t>
            </a:r>
            <a:r>
              <a:rPr lang="en-US" altLang="zh-TW" dirty="0">
                <a:solidFill>
                  <a:srgbClr val="FF0000"/>
                </a:solidFill>
              </a:rPr>
              <a:t>eclipse</a:t>
            </a:r>
            <a:r>
              <a:rPr lang="zh-TW" altLang="en-US" dirty="0">
                <a:solidFill>
                  <a:srgbClr val="FF0000"/>
                </a:solidFill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</a:rPr>
              <a:t>MyEclipse</a:t>
            </a:r>
          </a:p>
          <a:p>
            <a:pPr marL="0" indent="0">
              <a:buNone/>
            </a:pPr>
            <a:r>
              <a:rPr lang="zh-CN" altLang="zh-TW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 </a:t>
            </a:r>
            <a:r>
              <a:rPr lang="zh-CN" altLang="en-US" sz="1800" dirty="0"/>
              <a:t>后端喜爱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>
                <a:solidFill>
                  <a:srgbClr val="FF0000"/>
                </a:solidFill>
              </a:rPr>
              <a:t>Dreamwaver</a:t>
            </a:r>
          </a:p>
          <a:p>
            <a:pPr marL="0" indent="0">
              <a:buNone/>
            </a:pPr>
            <a:r>
              <a:rPr lang="zh-CN" altLang="en-US" dirty="0" smtClean="0"/>
              <a:t>  </a:t>
            </a:r>
            <a:r>
              <a:rPr lang="en-US" altLang="zh-TW" sz="1800" dirty="0"/>
              <a:t>⺴</a:t>
            </a:r>
            <a:r>
              <a:rPr lang="zh-TW" altLang="en-US" sz="1800" dirty="0"/>
              <a:t>⻚三剑客</a:t>
            </a:r>
            <a:r>
              <a:rPr lang="zh-CN" altLang="zh-TW" sz="1800" dirty="0"/>
              <a:t> </a:t>
            </a:r>
            <a:r>
              <a:rPr lang="zh-CN" altLang="en-US" sz="1800" dirty="0"/>
              <a:t> </a:t>
            </a:r>
            <a:r>
              <a:rPr lang="en-US" altLang="zh-TW" sz="1800" dirty="0"/>
              <a:t>Dreamwaver</a:t>
            </a:r>
            <a:r>
              <a:rPr lang="zh-TW" altLang="en-US" sz="1800" dirty="0"/>
              <a:t>、</a:t>
            </a:r>
            <a:r>
              <a:rPr lang="en-US" altLang="zh-TW" sz="1800" dirty="0"/>
              <a:t>Flash</a:t>
            </a:r>
            <a:r>
              <a:rPr lang="zh-TW" altLang="en-US" sz="1800" dirty="0"/>
              <a:t>、</a:t>
            </a:r>
            <a:r>
              <a:rPr lang="en-US" altLang="zh-TW" sz="1800" dirty="0"/>
              <a:t>Fireworks -&gt; Adobe</a:t>
            </a:r>
            <a:endParaRPr lang="zh-TW" altLang="en-US" sz="1800" dirty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>
                <a:solidFill>
                  <a:srgbClr val="FF0000"/>
                </a:solidFill>
              </a:rPr>
              <a:t>WebStrom</a:t>
            </a:r>
          </a:p>
          <a:p>
            <a:pPr marL="0" indent="0">
              <a:buNone/>
            </a:pPr>
            <a:r>
              <a:rPr lang="zh-CN" altLang="zh-TW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 </a:t>
            </a:r>
            <a:r>
              <a:rPr lang="zh-TW" altLang="en-US" sz="1800" dirty="0"/>
              <a:t>前端喜爱</a:t>
            </a:r>
            <a:r>
              <a:rPr lang="en-US" altLang="zh-TW" sz="1800" dirty="0"/>
              <a:t>,</a:t>
            </a:r>
            <a:r>
              <a:rPr lang="en-US" altLang="zh-TW" sz="1800" dirty="0" smtClean="0"/>
              <a:t>⼤</a:t>
            </a:r>
            <a:r>
              <a:rPr lang="zh-TW" altLang="en-US" sz="1800" dirty="0" smtClean="0"/>
              <a:t>神编辑器</a:t>
            </a:r>
            <a:r>
              <a:rPr lang="en-US" altLang="zh-TW" sz="1800" dirty="0" smtClean="0"/>
              <a:t>,</a:t>
            </a:r>
            <a:r>
              <a:rPr lang="zh-CN" altLang="en-US" sz="1800" dirty="0" smtClean="0"/>
              <a:t>默认集成</a:t>
            </a:r>
            <a:r>
              <a:rPr lang="zh-TW" altLang="en-US" sz="1800" dirty="0" smtClean="0"/>
              <a:t>各种各样</a:t>
            </a:r>
            <a:r>
              <a:rPr lang="zh-TW" altLang="en-US" sz="1800" dirty="0"/>
              <a:t>的插件</a:t>
            </a:r>
            <a:r>
              <a:rPr lang="en-US" altLang="zh-TW" sz="1800" dirty="0"/>
              <a:t>,</a:t>
            </a:r>
            <a:r>
              <a:rPr lang="zh-TW" altLang="en-US" sz="1800" dirty="0"/>
              <a:t>配</a:t>
            </a:r>
            <a:r>
              <a:rPr lang="zh-TW" altLang="en-US" sz="1800" dirty="0" smtClean="0"/>
              <a:t>⾊完</a:t>
            </a:r>
            <a:r>
              <a:rPr lang="zh-TW" altLang="en-US" sz="1800" dirty="0"/>
              <a:t>美</a:t>
            </a:r>
            <a:r>
              <a:rPr lang="en-US" altLang="zh-TW" sz="1800" dirty="0"/>
              <a:t> </a:t>
            </a:r>
            <a:endParaRPr lang="zh-TW" altLang="en-US" sz="1800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en-US" sz="1800" dirty="0"/>
          </a:p>
          <a:p>
            <a:pPr marL="0" indent="0">
              <a:buNone/>
            </a:pPr>
            <a:endParaRPr kumimoji="1" lang="en-US" altLang="zh-CN" sz="1900" dirty="0" smtClean="0"/>
          </a:p>
        </p:txBody>
      </p:sp>
    </p:spTree>
    <p:extLst>
      <p:ext uri="{BB962C8B-B14F-4D97-AF65-F5344CB8AC3E}">
        <p14:creationId xmlns:p14="http://schemas.microsoft.com/office/powerpoint/2010/main" val="208572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JavaScript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941500"/>
          </a:xfrm>
        </p:spPr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/>
              <a:t>JavaScript</a:t>
            </a:r>
          </a:p>
          <a:p>
            <a:pPr>
              <a:buFont typeface="Wingdings" charset="2"/>
              <a:buChar char="p"/>
            </a:pPr>
            <a:r>
              <a:rPr kumimoji="1" lang="en-US" altLang="zh-CN" dirty="0"/>
              <a:t>JavaScript</a:t>
            </a:r>
            <a:r>
              <a:rPr kumimoji="1" lang="zh-CN" altLang="en-US" dirty="0"/>
              <a:t>是一门广泛用于</a:t>
            </a:r>
            <a:r>
              <a:rPr kumimoji="1" lang="zh-CN" altLang="en-US" dirty="0">
                <a:solidFill>
                  <a:srgbClr val="FF0000"/>
                </a:solidFill>
              </a:rPr>
              <a:t>浏览器客户端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rgbClr val="0000FF"/>
                </a:solidFill>
              </a:rPr>
              <a:t>脚本</a:t>
            </a:r>
            <a:r>
              <a:rPr kumimoji="1" lang="zh-CN" altLang="en-US" dirty="0"/>
              <a:t>语言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由</a:t>
            </a:r>
            <a:r>
              <a:rPr kumimoji="1" lang="en-US" altLang="zh-CN" dirty="0"/>
              <a:t>Netspace</a:t>
            </a:r>
            <a:r>
              <a:rPr kumimoji="1" lang="zh-CN" altLang="en-US" dirty="0"/>
              <a:t>公司设计，当时跟</a:t>
            </a:r>
            <a:r>
              <a:rPr kumimoji="1" lang="en-US" altLang="zh-CN" dirty="0"/>
              <a:t>Sun</a:t>
            </a:r>
            <a:r>
              <a:rPr kumimoji="1" lang="zh-CN" altLang="en-US" dirty="0"/>
              <a:t>公司合作，所以名字起得像</a:t>
            </a:r>
            <a:r>
              <a:rPr kumimoji="1" lang="en-US" altLang="zh-CN" dirty="0"/>
              <a:t>Java</a:t>
            </a:r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业内一般简称</a:t>
            </a:r>
            <a:r>
              <a:rPr kumimoji="1" lang="en-US" altLang="zh-CN" dirty="0" smtClean="0"/>
              <a:t>JS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sz="1600" dirty="0" smtClean="0"/>
              <a:t>脚本语</a:t>
            </a:r>
            <a:r>
              <a:rPr kumimoji="1" lang="zh-CN" altLang="en-US" sz="1600" dirty="0"/>
              <a:t>言</a:t>
            </a:r>
            <a:r>
              <a:rPr kumimoji="1" lang="en-US" altLang="zh-CN" sz="1600" dirty="0"/>
              <a:t>:</a:t>
            </a:r>
            <a:r>
              <a:rPr kumimoji="1" lang="zh-CN" altLang="en-US" sz="1600" dirty="0"/>
              <a:t> </a:t>
            </a:r>
            <a:r>
              <a:rPr kumimoji="1" lang="zh-CN" altLang="en-US" sz="1600" dirty="0" smtClean="0"/>
              <a:t>缩短传统的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编写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-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编译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-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链接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-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运行</a:t>
            </a:r>
            <a:r>
              <a:rPr kumimoji="1" lang="zh-CN" altLang="en-US" sz="1600" dirty="0" smtClean="0"/>
              <a:t>过程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>
                <a:solidFill>
                  <a:srgbClr val="0000FF"/>
                </a:solidFill>
              </a:rPr>
              <a:t>解释运行</a:t>
            </a:r>
            <a:r>
              <a:rPr kumimoji="1" lang="zh-CN" altLang="en-US" sz="1600" dirty="0" smtClean="0"/>
              <a:t>而非编译运行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en-US" altLang="zh-CN" dirty="0"/>
              <a:t>JS</a:t>
            </a:r>
            <a:r>
              <a:rPr kumimoji="1" lang="zh-CN" altLang="en-US" dirty="0"/>
              <a:t>的常见用途</a:t>
            </a:r>
            <a:endParaRPr kumimoji="1" lang="en-US" altLang="zh-CN" dirty="0"/>
          </a:p>
          <a:p>
            <a:pPr>
              <a:buFont typeface="Wingdings" charset="2"/>
              <a:buChar char="ü"/>
            </a:pPr>
            <a:r>
              <a:rPr kumimoji="1" lang="en-US" altLang="zh-CN" dirty="0"/>
              <a:t>HTML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DOM</a:t>
            </a:r>
            <a:r>
              <a:rPr kumimoji="1" lang="zh-CN" altLang="en-US" dirty="0">
                <a:solidFill>
                  <a:srgbClr val="0000FF"/>
                </a:solidFill>
              </a:rPr>
              <a:t>操作</a:t>
            </a:r>
            <a:r>
              <a:rPr kumimoji="1" lang="zh-CN" altLang="en-US" dirty="0"/>
              <a:t>（节点操作，比如添加、修改、删除节点）</a:t>
            </a:r>
            <a:endParaRPr kumimoji="1" lang="en-US" altLang="zh-CN" dirty="0"/>
          </a:p>
          <a:p>
            <a:pPr>
              <a:buFont typeface="Wingdings" charset="2"/>
              <a:buChar char="ü"/>
            </a:pPr>
            <a:r>
              <a:rPr kumimoji="1" lang="zh-CN" altLang="en-US" dirty="0"/>
              <a:t>给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网页增加</a:t>
            </a:r>
            <a:r>
              <a:rPr kumimoji="1" lang="zh-CN" altLang="en-US" dirty="0">
                <a:solidFill>
                  <a:srgbClr val="0000FF"/>
                </a:solidFill>
              </a:rPr>
              <a:t>动态</a:t>
            </a:r>
            <a:r>
              <a:rPr kumimoji="1" lang="zh-CN" altLang="en-US" dirty="0"/>
              <a:t>功能，比如动画</a:t>
            </a:r>
            <a:endParaRPr kumimoji="1" lang="en-US" altLang="zh-CN" dirty="0"/>
          </a:p>
          <a:p>
            <a:pPr>
              <a:buFont typeface="Wingdings" charset="2"/>
              <a:buChar char="ü"/>
            </a:pPr>
            <a:r>
              <a:rPr kumimoji="1" lang="zh-CN" altLang="en-US" dirty="0">
                <a:solidFill>
                  <a:srgbClr val="0000FF"/>
                </a:solidFill>
              </a:rPr>
              <a:t>事件</a:t>
            </a:r>
            <a:r>
              <a:rPr kumimoji="1" lang="zh-CN" altLang="en-US" dirty="0"/>
              <a:t>处理：比如监听鼠标点击、鼠标滑动、</a:t>
            </a:r>
            <a:r>
              <a:rPr kumimoji="1" lang="zh-CN" altLang="en-US" dirty="0" smtClean="0"/>
              <a:t>键盘输入</a:t>
            </a:r>
            <a:endParaRPr kumimoji="1" lang="en-US" altLang="zh-CN" dirty="0" smtClean="0"/>
          </a:p>
          <a:p>
            <a:pPr>
              <a:buFont typeface="Wingdings" charset="2"/>
              <a:buChar char="ü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39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Node.js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41599" y="1301301"/>
            <a:ext cx="8773962" cy="4941500"/>
          </a:xfrm>
        </p:spPr>
        <p:txBody>
          <a:bodyPr/>
          <a:lstStyle/>
          <a:p>
            <a:r>
              <a:rPr kumimoji="1" lang="zh-CN" altLang="en-US" dirty="0"/>
              <a:t>什么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Node.js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lang="en-US" altLang="zh-CN" dirty="0"/>
              <a:t>Node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运行环境</a:t>
            </a:r>
            <a:r>
              <a:rPr lang="en-US" altLang="zh-CN" dirty="0"/>
              <a:t>(runtime)</a:t>
            </a:r>
            <a:r>
              <a:rPr lang="zh-CN" altLang="en-US" dirty="0"/>
              <a:t>，是对</a:t>
            </a:r>
            <a:r>
              <a:rPr lang="en-US" altLang="zh-CN" dirty="0"/>
              <a:t>Google V8</a:t>
            </a:r>
            <a:r>
              <a:rPr lang="zh-CN" altLang="en-US" dirty="0" smtClean="0"/>
              <a:t>引擎进行了封装</a:t>
            </a:r>
            <a:endParaRPr lang="en-US" altLang="zh-CN" dirty="0" smtClean="0"/>
          </a:p>
          <a:p>
            <a:pPr>
              <a:buFont typeface="Wingdings" charset="2"/>
              <a:buChar char="p"/>
            </a:pPr>
            <a:r>
              <a:rPr lang="en-US" altLang="zh-CN" dirty="0"/>
              <a:t>V8</a:t>
            </a:r>
            <a:r>
              <a:rPr lang="zh-CN" altLang="en-US" dirty="0" smtClean="0"/>
              <a:t>引擎执行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</a:t>
            </a:r>
            <a:r>
              <a:rPr lang="zh-CN" altLang="en-US" dirty="0"/>
              <a:t>速度非常快，性能非常</a:t>
            </a:r>
            <a:r>
              <a:rPr lang="zh-CN" altLang="en-US" dirty="0" smtClean="0"/>
              <a:t>好</a:t>
            </a:r>
            <a:endParaRPr lang="en-US" altLang="zh-CN" dirty="0" smtClean="0"/>
          </a:p>
          <a:p>
            <a:pPr>
              <a:buFont typeface="Wingdings" charset="2"/>
              <a:buChar char="p"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kumimoji="1" lang="en-US" altLang="zh-CN" dirty="0" smtClean="0"/>
              <a:t>Node.js</a:t>
            </a:r>
            <a:r>
              <a:rPr kumimoji="1" lang="zh-CN" altLang="en-US" dirty="0" smtClean="0"/>
              <a:t>的优势</a:t>
            </a:r>
            <a:endParaRPr kumimoji="1" lang="en-US" altLang="zh-CN" dirty="0"/>
          </a:p>
          <a:p>
            <a:pPr>
              <a:buFont typeface="Wingdings" charset="2"/>
              <a:buChar char="ü"/>
            </a:pPr>
            <a:r>
              <a:rPr kumimoji="1" lang="zh-CN" altLang="en-US" dirty="0" smtClean="0"/>
              <a:t>可以作为</a:t>
            </a:r>
            <a:r>
              <a:rPr kumimoji="1" lang="zh-CN" altLang="en-US" dirty="0" smtClean="0">
                <a:solidFill>
                  <a:srgbClr val="FF0000"/>
                </a:solidFill>
              </a:rPr>
              <a:t>后台语言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>
              <a:buFont typeface="Wingdings" charset="2"/>
              <a:buChar char="ü"/>
            </a:pPr>
            <a:r>
              <a:rPr kumimoji="1" lang="zh-CN" altLang="en-US" dirty="0"/>
              <a:t>单线程 </a:t>
            </a:r>
            <a:endParaRPr kumimoji="1" lang="en-US" altLang="zh-CN" dirty="0"/>
          </a:p>
          <a:p>
            <a:pPr>
              <a:buFont typeface="Wingdings" charset="2"/>
              <a:buNone/>
            </a:pPr>
            <a:r>
              <a:rPr kumimoji="1" lang="zh-CN" altLang="zh-CN" dirty="0"/>
              <a:t> </a:t>
            </a:r>
            <a:r>
              <a:rPr kumimoji="1" lang="zh-CN" altLang="en-US" dirty="0"/>
              <a:t>  不新增额外线程的情况下，依然可以对任务进行并行处理（采用事件轮询）</a:t>
            </a:r>
            <a:endParaRPr kumimoji="1" lang="en-US" altLang="zh-CN" dirty="0"/>
          </a:p>
          <a:p>
            <a:pPr>
              <a:buFont typeface="Wingdings" charset="2"/>
              <a:buChar char="ü"/>
            </a:pPr>
            <a:r>
              <a:rPr kumimoji="1" lang="zh-CN" altLang="en-US" dirty="0"/>
              <a:t>非阻塞</a:t>
            </a:r>
            <a:r>
              <a:rPr kumimoji="1" lang="en-US" altLang="zh-CN" dirty="0"/>
              <a:t>I/O</a:t>
            </a:r>
            <a:r>
              <a:rPr kumimoji="1" lang="zh-CN" altLang="en-US" dirty="0"/>
              <a:t>、</a:t>
            </a:r>
            <a:r>
              <a:rPr kumimoji="1" lang="en-US" altLang="zh-CN" dirty="0"/>
              <a:t>V8</a:t>
            </a:r>
            <a:r>
              <a:rPr kumimoji="1" lang="zh-CN" altLang="en-US" dirty="0"/>
              <a:t>虚拟机</a:t>
            </a:r>
            <a:r>
              <a:rPr kumimoji="1" lang="zh-CN" altLang="zh-CN" dirty="0"/>
              <a:t>、</a:t>
            </a:r>
            <a:r>
              <a:rPr kumimoji="1" lang="zh-CN" altLang="en-US" dirty="0"/>
              <a:t>事件驱动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endParaRPr kumimoji="1" lang="en-US" altLang="zh-CN" dirty="0"/>
          </a:p>
          <a:p>
            <a:pPr>
              <a:buFont typeface="Wingdings" charset="2"/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845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JavaScript</a:t>
            </a:r>
            <a:r>
              <a:rPr kumimoji="1" lang="zh-CN" altLang="en-US" dirty="0"/>
              <a:t>的书写方式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941500"/>
          </a:xfrm>
        </p:spPr>
        <p:txBody>
          <a:bodyPr>
            <a:normAutofit/>
          </a:bodyPr>
          <a:lstStyle/>
          <a:p>
            <a:r>
              <a:rPr kumimoji="1" lang="en-US" altLang="zh-CN" sz="1800" dirty="0"/>
              <a:t>JS</a:t>
            </a:r>
            <a:r>
              <a:rPr kumimoji="1" lang="zh-CN" altLang="en-US" sz="1800" dirty="0"/>
              <a:t>常见的书写方式有</a:t>
            </a:r>
            <a:r>
              <a:rPr kumimoji="1" lang="en-US" altLang="zh-CN" sz="1800" dirty="0"/>
              <a:t>2</a:t>
            </a:r>
            <a:r>
              <a:rPr kumimoji="1" lang="zh-CN" altLang="en-US" sz="1800" dirty="0"/>
              <a:t>种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页内</a:t>
            </a:r>
            <a:r>
              <a:rPr kumimoji="1" lang="en-US" altLang="zh-CN" sz="1800" dirty="0"/>
              <a:t>JS</a:t>
            </a:r>
            <a:r>
              <a:rPr kumimoji="1" lang="zh-CN" altLang="en-US" sz="1800" dirty="0"/>
              <a:t>：在当前网页的</a:t>
            </a:r>
            <a:r>
              <a:rPr kumimoji="1" lang="en-US" altLang="zh-CN" sz="1800" dirty="0"/>
              <a:t>script</a:t>
            </a:r>
            <a:r>
              <a:rPr kumimoji="1" lang="zh-CN" altLang="en-US" sz="1800" dirty="0"/>
              <a:t>标签中编写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&lt;script </a:t>
            </a:r>
            <a:r>
              <a:rPr lang="en-US" altLang="zh-CN" sz="1800" dirty="0">
                <a:solidFill>
                  <a:srgbClr val="836C28"/>
                </a:solidFill>
                <a:latin typeface="Menlo-Regular"/>
              </a:rPr>
              <a:t>type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"text/</a:t>
            </a:r>
            <a:r>
              <a:rPr lang="en-US" altLang="zh-CN" sz="1800" dirty="0" err="1">
                <a:solidFill>
                  <a:srgbClr val="C41A16"/>
                </a:solidFill>
                <a:latin typeface="Menlo-Regular"/>
              </a:rPr>
              <a:t>javascript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ro-RO" altLang="zh-CN" sz="1800" dirty="0">
                <a:solidFill>
                  <a:srgbClr val="AA0D91"/>
                </a:solidFill>
                <a:latin typeface="Menlo-Regular"/>
              </a:rPr>
              <a:t>&lt;/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script</a:t>
            </a:r>
            <a:r>
              <a:rPr lang="ro-RO" altLang="zh-CN" sz="1800" dirty="0">
                <a:solidFill>
                  <a:srgbClr val="AA0D91"/>
                </a:solidFill>
                <a:latin typeface="Menlo-Regular"/>
              </a:rPr>
              <a:t>&gt;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外部</a:t>
            </a:r>
            <a:r>
              <a:rPr kumimoji="1" lang="en-US" altLang="zh-CN" sz="1800" dirty="0"/>
              <a:t>JS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&lt;script </a:t>
            </a:r>
            <a:r>
              <a:rPr lang="en-US" altLang="zh-CN" sz="1800" dirty="0" err="1">
                <a:solidFill>
                  <a:srgbClr val="836C28"/>
                </a:solidFill>
                <a:latin typeface="Menlo-Regular"/>
              </a:rPr>
              <a:t>src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800" dirty="0" err="1">
                <a:solidFill>
                  <a:srgbClr val="C41A16"/>
                </a:solidFill>
                <a:latin typeface="Menlo-Regular"/>
              </a:rPr>
              <a:t>index.js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&gt;</a:t>
            </a:r>
            <a:r>
              <a:rPr lang="ro-RO" altLang="zh-CN" sz="1800" dirty="0">
                <a:solidFill>
                  <a:srgbClr val="AA0D91"/>
                </a:solidFill>
                <a:latin typeface="Menlo-Regular"/>
              </a:rPr>
              <a:t>&lt;/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script</a:t>
            </a:r>
            <a:r>
              <a:rPr lang="ro-RO" altLang="zh-CN" sz="1800" dirty="0">
                <a:solidFill>
                  <a:srgbClr val="AA0D91"/>
                </a:solidFill>
                <a:latin typeface="Menlo-Regular"/>
              </a:rPr>
              <a:t>&gt;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4133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Canvas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156" y="1355277"/>
            <a:ext cx="8128599" cy="4675188"/>
          </a:xfrm>
        </p:spPr>
        <p:txBody>
          <a:bodyPr/>
          <a:lstStyle/>
          <a:p>
            <a:r>
              <a:rPr kumimoji="1" lang="en-US" altLang="zh-CN" dirty="0" smtClean="0"/>
              <a:t>HTML</a:t>
            </a:r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&lt;</a:t>
            </a:r>
            <a:r>
              <a:rPr kumimoji="1" lang="en-US" altLang="zh-CN" dirty="0"/>
              <a:t>canvas id="</a:t>
            </a:r>
            <a:r>
              <a:rPr kumimoji="1" lang="en-US" altLang="zh-CN" dirty="0" smtClean="0"/>
              <a:t>canvas"&gt;</a:t>
            </a:r>
            <a:r>
              <a:rPr kumimoji="1" lang="en-US" altLang="zh-CN" dirty="0"/>
              <a:t>&lt;/canvas</a:t>
            </a:r>
            <a:r>
              <a:rPr kumimoji="1" lang="en-US" altLang="zh-CN" dirty="0" smtClean="0"/>
              <a:t>&gt;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JS</a:t>
            </a:r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var </a:t>
            </a:r>
            <a:r>
              <a:rPr kumimoji="1" lang="en-US" altLang="zh-CN" dirty="0"/>
              <a:t>canvas = document.getElementById('canvas');</a:t>
            </a:r>
          </a:p>
          <a:p>
            <a:pPr marL="0" indent="0">
              <a:buNone/>
            </a:pPr>
            <a:r>
              <a:rPr kumimoji="1" lang="en-US" altLang="zh-CN" dirty="0"/>
              <a:t>   </a:t>
            </a:r>
            <a:r>
              <a:rPr kumimoji="1" lang="en-US" altLang="zh-CN" dirty="0" smtClean="0"/>
              <a:t>var </a:t>
            </a:r>
            <a:r>
              <a:rPr kumimoji="1" lang="en-US" altLang="zh-CN" dirty="0"/>
              <a:t>context = canvas.getContext('2d')</a:t>
            </a:r>
            <a:r>
              <a:rPr kumimoji="1" lang="en-US" altLang="zh-CN" dirty="0" smtClean="0"/>
              <a:t>;</a:t>
            </a:r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context</a:t>
            </a:r>
            <a:r>
              <a:rPr kumimoji="1" lang="zh-CN" altLang="en-US" dirty="0" smtClean="0">
                <a:solidFill>
                  <a:srgbClr val="FF0000"/>
                </a:solidFill>
              </a:rPr>
              <a:t>是一个绘图的上下文环境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zh-CN" dirty="0">
                <a:solidFill>
                  <a:srgbClr val="FF0000"/>
                </a:solidFill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2d</a:t>
            </a:r>
            <a:r>
              <a:rPr kumimoji="1" lang="zh-CN" altLang="en-US" dirty="0" smtClean="0">
                <a:solidFill>
                  <a:srgbClr val="FF0000"/>
                </a:solidFill>
              </a:rPr>
              <a:t>是二维图形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14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绘制直线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6" y="1450976"/>
            <a:ext cx="8128599" cy="4970038"/>
          </a:xfrm>
        </p:spPr>
        <p:txBody>
          <a:bodyPr/>
          <a:lstStyle/>
          <a:p>
            <a:r>
              <a:rPr kumimoji="1" lang="zh-CN" altLang="en-US" dirty="0" smtClean="0"/>
              <a:t>起点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context.moveTo(100,</a:t>
            </a:r>
            <a:r>
              <a:rPr kumimoji="1" lang="zh-CN" altLang="en-US" dirty="0" smtClean="0"/>
              <a:t>1</a:t>
            </a:r>
            <a:r>
              <a:rPr kumimoji="1" lang="en-US" altLang="zh-CN" dirty="0" smtClean="0"/>
              <a:t>00);</a:t>
            </a:r>
          </a:p>
          <a:p>
            <a:r>
              <a:rPr kumimoji="1" lang="zh-CN" altLang="en-US" dirty="0" smtClean="0"/>
              <a:t>终点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context.lineTo</a:t>
            </a:r>
            <a:r>
              <a:rPr kumimoji="1" lang="en-US" altLang="zh-CN" dirty="0"/>
              <a:t>(400,</a:t>
            </a:r>
            <a:r>
              <a:rPr kumimoji="1" lang="zh-CN" altLang="en-US" dirty="0"/>
              <a:t> </a:t>
            </a:r>
            <a:r>
              <a:rPr kumimoji="1" lang="en-US" altLang="zh-CN" dirty="0"/>
              <a:t>400</a:t>
            </a:r>
            <a:r>
              <a:rPr kumimoji="1" lang="en-US" altLang="zh-CN" dirty="0" smtClean="0"/>
              <a:t>);</a:t>
            </a:r>
            <a:endParaRPr kumimoji="1" lang="en-US" altLang="zh-CN" dirty="0"/>
          </a:p>
          <a:p>
            <a:r>
              <a:rPr kumimoji="1" lang="zh-CN" altLang="en-US" dirty="0" smtClean="0"/>
              <a:t>绘制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context.stroke();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 smtClean="0"/>
              <a:t>设置线条颜色和宽度</a:t>
            </a:r>
            <a:endParaRPr kumimoji="1"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zh-CN" dirty="0"/>
              <a:t> </a:t>
            </a:r>
            <a:r>
              <a:rPr kumimoji="1" lang="zh-CN" altLang="en-US" dirty="0"/>
              <a:t>   </a:t>
            </a:r>
            <a:r>
              <a:rPr kumimoji="1" lang="en-US" altLang="zh-CN" dirty="0"/>
              <a:t>context.strokeStyle = </a:t>
            </a:r>
            <a:r>
              <a:rPr kumimoji="1" lang="en-US" altLang="zh-CN" dirty="0" smtClean="0"/>
              <a:t>'red';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context.lineWidth </a:t>
            </a:r>
            <a:r>
              <a:rPr kumimoji="1" lang="en-US" altLang="zh-CN" dirty="0"/>
              <a:t>= 5</a:t>
            </a:r>
            <a:r>
              <a:rPr kumimoji="1" lang="en-US" altLang="zh-CN" dirty="0" smtClean="0"/>
              <a:t>;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 smtClean="0"/>
              <a:t>设置填充色</a:t>
            </a:r>
            <a:endParaRPr kumimoji="1"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zh-CN" dirty="0"/>
              <a:t> </a:t>
            </a:r>
            <a:r>
              <a:rPr kumimoji="1" lang="zh-CN" altLang="en-US" dirty="0"/>
              <a:t> 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context.fillStyle </a:t>
            </a:r>
            <a:r>
              <a:rPr kumimoji="1" lang="en-US" altLang="zh-CN" dirty="0"/>
              <a:t>= 'blue';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38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Canvas</a:t>
            </a:r>
            <a:r>
              <a:rPr kumimoji="1" lang="zh-CN" altLang="en-US" dirty="0" smtClean="0"/>
              <a:t>绘制</a:t>
            </a:r>
            <a:r>
              <a:rPr kumimoji="1" lang="en-US" altLang="en-US" dirty="0" smtClean="0"/>
              <a:t>弧线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6" y="1143000"/>
            <a:ext cx="8128599" cy="498316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 context.arc(</a:t>
            </a:r>
          </a:p>
          <a:p>
            <a:pPr marL="0" indent="0">
              <a:buNone/>
            </a:pPr>
            <a:r>
              <a:rPr kumimoji="1" lang="en-US" altLang="zh-CN" dirty="0"/>
              <a:t>          centerX, centerY, radius,</a:t>
            </a:r>
          </a:p>
          <a:p>
            <a:pPr marL="0" indent="0">
              <a:buNone/>
            </a:pPr>
            <a:r>
              <a:rPr kumimoji="1" lang="en-US" altLang="zh-CN" dirty="0"/>
              <a:t>          startingAngle, endingAngle, </a:t>
            </a:r>
          </a:p>
          <a:p>
            <a:pPr marL="0" indent="0">
              <a:buNone/>
            </a:pPr>
            <a:r>
              <a:rPr kumimoji="1" lang="en-US" altLang="zh-CN" dirty="0"/>
              <a:t>          anticlockwise=false     </a:t>
            </a:r>
          </a:p>
          <a:p>
            <a:pPr marL="0" indent="0">
              <a:buNone/>
            </a:pPr>
            <a:r>
              <a:rPr kumimoji="1" lang="en-US" altLang="zh-CN" dirty="0"/>
              <a:t>       </a:t>
            </a:r>
            <a:r>
              <a:rPr kumimoji="1" lang="en-US" altLang="zh-CN" dirty="0" smtClean="0"/>
              <a:t>)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centerX,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centerY: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dirty="0" smtClean="0"/>
              <a:t>圆心的坐标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radius: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 smtClean="0"/>
              <a:t>半径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startingAngle, endingAngle: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 smtClean="0"/>
              <a:t>开始角度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结束角度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anticlockwise: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顺时针 </a:t>
            </a:r>
            <a:r>
              <a:rPr kumimoji="1" lang="en-US" altLang="zh-CN" dirty="0" smtClean="0"/>
              <a:t>true</a:t>
            </a:r>
            <a:r>
              <a:rPr kumimoji="1" lang="zh-CN" altLang="en-US" dirty="0" smtClean="0"/>
              <a:t>逆时针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33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Canvas</a:t>
            </a:r>
            <a:r>
              <a:rPr kumimoji="1" lang="zh-CN" altLang="en-US" dirty="0"/>
              <a:t>绘制</a:t>
            </a:r>
            <a:r>
              <a:rPr kumimoji="1" lang="en-US" altLang="en-US" dirty="0"/>
              <a:t>弧线</a:t>
            </a:r>
            <a:endParaRPr kumimoji="1" lang="zh-CN" altLang="en-US" dirty="0"/>
          </a:p>
        </p:txBody>
      </p:sp>
      <p:grpSp>
        <p:nvGrpSpPr>
          <p:cNvPr id="16" name="组 15"/>
          <p:cNvGrpSpPr/>
          <p:nvPr/>
        </p:nvGrpSpPr>
        <p:grpSpPr>
          <a:xfrm>
            <a:off x="1569967" y="1472038"/>
            <a:ext cx="4974343" cy="4364127"/>
            <a:chOff x="693667" y="927100"/>
            <a:chExt cx="6174510" cy="5417066"/>
          </a:xfrm>
        </p:grpSpPr>
        <p:sp>
          <p:nvSpPr>
            <p:cNvPr id="4" name="椭圆 3"/>
            <p:cNvSpPr/>
            <p:nvPr/>
          </p:nvSpPr>
          <p:spPr>
            <a:xfrm>
              <a:off x="1536700" y="1301301"/>
              <a:ext cx="4699000" cy="46990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" name="直线箭头连接符 5"/>
            <p:cNvCxnSpPr/>
            <p:nvPr/>
          </p:nvCxnSpPr>
          <p:spPr>
            <a:xfrm>
              <a:off x="1079500" y="3632200"/>
              <a:ext cx="5727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/>
            <p:cNvCxnSpPr/>
            <p:nvPr/>
          </p:nvCxnSpPr>
          <p:spPr>
            <a:xfrm flipV="1">
              <a:off x="3860800" y="927100"/>
              <a:ext cx="0" cy="5270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6289022" y="3262868"/>
              <a:ext cx="57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2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pi</a:t>
              </a:r>
              <a:endParaRPr kumimoji="1"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289022" y="3632200"/>
              <a:ext cx="57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0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pi</a:t>
              </a:r>
              <a:endParaRPr kumimoji="1"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914122" y="5974834"/>
              <a:ext cx="771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0.5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pi</a:t>
              </a:r>
              <a:endParaRPr kumimoji="1"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93667" y="3262868"/>
              <a:ext cx="57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pi</a:t>
              </a:r>
              <a:endParaRPr kumimoji="1"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876022" y="943704"/>
              <a:ext cx="771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1.5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pi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920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开发新时代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00303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p"/>
            </a:pPr>
            <a:r>
              <a:rPr kumimoji="1" lang="en-US" altLang="zh-CN" sz="1800" b="1" dirty="0" smtClean="0">
                <a:solidFill>
                  <a:srgbClr val="0000FF"/>
                </a:solidFill>
              </a:rPr>
              <a:t>Web</a:t>
            </a:r>
            <a:r>
              <a:rPr kumimoji="1" lang="zh-CN" altLang="zh-CN" sz="1800" b="1" dirty="0" smtClean="0">
                <a:solidFill>
                  <a:srgbClr val="0000FF"/>
                </a:solidFill>
              </a:rPr>
              <a:t>1</a:t>
            </a:r>
            <a:r>
              <a:rPr kumimoji="1" lang="en-US" altLang="zh-CN" sz="1800" b="1" dirty="0" smtClean="0">
                <a:solidFill>
                  <a:srgbClr val="0000FF"/>
                </a:solidFill>
              </a:rPr>
              <a:t>.0</a:t>
            </a:r>
            <a:endParaRPr kumimoji="1" lang="en-US" altLang="zh-CN" sz="1800" b="1" dirty="0">
              <a:solidFill>
                <a:srgbClr val="0000FF"/>
              </a:solidFill>
            </a:endParaRPr>
          </a:p>
          <a:p>
            <a:pPr>
              <a:buFont typeface="Wingdings" charset="2"/>
              <a:buChar char="ü"/>
            </a:pPr>
            <a:r>
              <a:rPr kumimoji="1" lang="zh-CN" altLang="en-US" sz="1800" dirty="0" smtClean="0"/>
              <a:t>主流技术</a:t>
            </a:r>
            <a:r>
              <a:rPr kumimoji="1" lang="en-US" altLang="zh-CN" sz="1800" dirty="0" smtClean="0"/>
              <a:t>:HTML+CSS</a:t>
            </a:r>
            <a:endParaRPr kumimoji="1" lang="en-US" altLang="en-US" sz="1800" dirty="0"/>
          </a:p>
          <a:p>
            <a:pPr>
              <a:buFont typeface="Wingdings" charset="2"/>
              <a:buChar char="p"/>
            </a:pPr>
            <a:endParaRPr kumimoji="1" lang="en-US" altLang="en-US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b="1" dirty="0" smtClean="0">
                <a:solidFill>
                  <a:srgbClr val="0000FF"/>
                </a:solidFill>
              </a:rPr>
              <a:t>Web2.0</a:t>
            </a:r>
            <a:endParaRPr kumimoji="1" lang="en-US" altLang="zh-CN" sz="1800" b="1" dirty="0">
              <a:solidFill>
                <a:srgbClr val="0000FF"/>
              </a:solidFill>
            </a:endParaRPr>
          </a:p>
          <a:p>
            <a:pPr>
              <a:buFont typeface="Wingdings" charset="2"/>
              <a:buChar char="ü"/>
            </a:pPr>
            <a:r>
              <a:rPr kumimoji="1" lang="zh-CN" altLang="en-US" sz="1800" dirty="0" smtClean="0"/>
              <a:t>主流技术</a:t>
            </a:r>
            <a:r>
              <a:rPr kumimoji="1" lang="en-US" altLang="zh-CN" sz="1800" dirty="0" smtClean="0"/>
              <a:t>:Ajax(JavaScript/DOM/</a:t>
            </a:r>
            <a:r>
              <a:rPr kumimoji="1" lang="zh-CN" altLang="en-US" sz="1800" dirty="0" smtClean="0"/>
              <a:t>异步数据请求</a:t>
            </a:r>
            <a:r>
              <a:rPr kumimoji="1" lang="en-US" altLang="zh-CN" sz="1800" dirty="0" smtClean="0"/>
              <a:t>)</a:t>
            </a:r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b="1" dirty="0" smtClean="0">
                <a:solidFill>
                  <a:srgbClr val="FF0000"/>
                </a:solidFill>
              </a:rPr>
              <a:t>Web3.0</a:t>
            </a:r>
            <a:endParaRPr kumimoji="1" lang="en-US" altLang="zh-CN" sz="1800" b="1" dirty="0">
              <a:solidFill>
                <a:srgbClr val="FF0000"/>
              </a:solidFill>
            </a:endParaRPr>
          </a:p>
          <a:p>
            <a:pPr>
              <a:buFont typeface="Wingdings" charset="2"/>
              <a:buChar char="ü"/>
            </a:pPr>
            <a:r>
              <a:rPr kumimoji="1" lang="zh-CN" altLang="en-US" sz="1800" dirty="0" smtClean="0"/>
              <a:t>主流技术</a:t>
            </a:r>
            <a:r>
              <a:rPr kumimoji="1" lang="en-US" altLang="zh-CN" sz="1800" dirty="0" smtClean="0"/>
              <a:t>:HTML5+CSS3</a:t>
            </a:r>
          </a:p>
          <a:p>
            <a:pPr marL="0" indent="0">
              <a:buNone/>
            </a:pPr>
            <a:r>
              <a:rPr kumimoji="1" lang="zh-CN" altLang="zh-CN" sz="1800" dirty="0"/>
              <a:t> 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HTML5</a:t>
            </a:r>
            <a:r>
              <a:rPr kumimoji="1" lang="zh-CN" altLang="en-US" sz="1800" dirty="0" smtClean="0"/>
              <a:t>亮点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Canvas HTML5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音视频 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Web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存储 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Geolocation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  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Workers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多线程处理</a:t>
            </a:r>
            <a:endParaRPr kumimoji="1"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 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CSS3</a:t>
            </a:r>
            <a:r>
              <a:rPr kumimoji="1" lang="zh-CN" altLang="en-US" sz="1800" dirty="0" smtClean="0"/>
              <a:t>亮点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zh-CN" altLang="en-US" sz="1800" dirty="0">
                <a:solidFill>
                  <a:srgbClr val="FF0000"/>
                </a:solidFill>
              </a:rPr>
              <a:t>设计动画 </a:t>
            </a:r>
            <a:r>
              <a:rPr kumimoji="1" lang="en-US" altLang="zh-CN" sz="1800" dirty="0">
                <a:solidFill>
                  <a:srgbClr val="FF0000"/>
                </a:solidFill>
              </a:rPr>
              <a:t>2D</a:t>
            </a:r>
            <a:r>
              <a:rPr kumimoji="1" lang="zh-CN" altLang="en-US" sz="1800" dirty="0">
                <a:solidFill>
                  <a:srgbClr val="FF0000"/>
                </a:solidFill>
              </a:rPr>
              <a:t>变形 </a:t>
            </a:r>
            <a:r>
              <a:rPr kumimoji="1" lang="en-US" altLang="zh-CN" sz="1800" dirty="0">
                <a:solidFill>
                  <a:srgbClr val="FF0000"/>
                </a:solidFill>
              </a:rPr>
              <a:t>N</a:t>
            </a:r>
            <a:r>
              <a:rPr kumimoji="1" lang="zh-CN" altLang="en-US" sz="1800" dirty="0">
                <a:solidFill>
                  <a:srgbClr val="FF0000"/>
                </a:solidFill>
              </a:rPr>
              <a:t>多新特性</a:t>
            </a:r>
            <a:endParaRPr kumimoji="1" lang="en-US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CN" sz="1800" dirty="0"/>
          </a:p>
          <a:p>
            <a:pPr marL="0" indent="0">
              <a:buNone/>
            </a:pPr>
            <a:r>
              <a:rPr kumimoji="1" lang="en-US" altLang="zh-CN" sz="1800" dirty="0" smtClean="0">
                <a:hlinkClick r:id="rId2"/>
              </a:rPr>
              <a:t>http</a:t>
            </a:r>
            <a:r>
              <a:rPr kumimoji="1" lang="en-US" altLang="zh-CN" sz="1800" dirty="0">
                <a:hlinkClick r:id="rId2"/>
              </a:rPr>
              <a:t>://html5test.com/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8110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网页的组成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003031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一个有具体功能的完整的网页，一般由</a:t>
            </a:r>
            <a:r>
              <a:rPr kumimoji="1" lang="en-US" altLang="zh-CN" sz="1800" dirty="0"/>
              <a:t>3</a:t>
            </a:r>
            <a:r>
              <a:rPr kumimoji="1" lang="zh-CN" altLang="en-US" sz="1800" dirty="0"/>
              <a:t>部分组成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b="1" dirty="0">
                <a:solidFill>
                  <a:srgbClr val="0000FF"/>
                </a:solidFill>
              </a:rPr>
              <a:t>HTML</a:t>
            </a:r>
          </a:p>
          <a:p>
            <a:pPr>
              <a:buFont typeface="Wingdings" charset="2"/>
              <a:buChar char="ü"/>
            </a:pPr>
            <a:r>
              <a:rPr kumimoji="1" lang="zh-CN" altLang="en-US" sz="1800" dirty="0"/>
              <a:t>网页的具体内容和结构</a:t>
            </a:r>
            <a:endParaRPr kumimoji="1" lang="en-US" altLang="en-US" sz="1800" dirty="0"/>
          </a:p>
          <a:p>
            <a:pPr>
              <a:buFont typeface="Wingdings" charset="2"/>
              <a:buChar char="p"/>
            </a:pPr>
            <a:endParaRPr kumimoji="1" lang="en-US" altLang="en-US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b="1" dirty="0">
                <a:solidFill>
                  <a:srgbClr val="0000FF"/>
                </a:solidFill>
              </a:rPr>
              <a:t>CSS</a:t>
            </a:r>
          </a:p>
          <a:p>
            <a:pPr>
              <a:buFont typeface="Wingdings" charset="2"/>
              <a:buChar char="ü"/>
            </a:pPr>
            <a:r>
              <a:rPr kumimoji="1" lang="zh-CN" altLang="en-US" sz="1800" dirty="0"/>
              <a:t>网页的样式（美化网页最重要的一块）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b="1" dirty="0">
                <a:solidFill>
                  <a:srgbClr val="FF0000"/>
                </a:solidFill>
              </a:rPr>
              <a:t>JavaScript(</a:t>
            </a:r>
            <a:r>
              <a:rPr kumimoji="1" lang="zh-CN" altLang="en-US" sz="1800" b="1" dirty="0">
                <a:solidFill>
                  <a:srgbClr val="FF0000"/>
                </a:solidFill>
              </a:rPr>
              <a:t>掌握</a:t>
            </a:r>
            <a:r>
              <a:rPr kumimoji="1" lang="en-US" altLang="zh-CN" sz="1800" b="1" dirty="0">
                <a:solidFill>
                  <a:srgbClr val="FF0000"/>
                </a:solidFill>
              </a:rPr>
              <a:t>)</a:t>
            </a:r>
          </a:p>
          <a:p>
            <a:pPr>
              <a:buFont typeface="Wingdings" charset="2"/>
              <a:buChar char="ü"/>
            </a:pPr>
            <a:r>
              <a:rPr kumimoji="1" lang="zh-CN" altLang="en-US" sz="1800" dirty="0"/>
              <a:t>网页的交互效果，比如对用户鼠标事件做出响应</a:t>
            </a:r>
            <a:endParaRPr kumimoji="1" lang="en-US" altLang="zh-CN" sz="1800" dirty="0"/>
          </a:p>
          <a:p>
            <a:pPr>
              <a:buFont typeface="Wingdings" charset="2"/>
              <a:buChar char="ü"/>
            </a:pPr>
            <a:endParaRPr kumimoji="1" lang="en-US" altLang="zh-CN" sz="1800" dirty="0"/>
          </a:p>
          <a:p>
            <a:r>
              <a:rPr kumimoji="1" lang="en-US" altLang="zh-CN" sz="1800" dirty="0"/>
              <a:t>HTML\CSS\JavaScript</a:t>
            </a:r>
            <a:r>
              <a:rPr kumimoji="1" lang="zh-CN" altLang="en-US" sz="1800" dirty="0"/>
              <a:t>学习资料：</a:t>
            </a:r>
            <a:r>
              <a:rPr kumimoji="1" lang="en-US" altLang="zh-CN" sz="1800" dirty="0">
                <a:hlinkClick r:id="rId2"/>
              </a:rPr>
              <a:t>http://www.w3school.com.cn/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6951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003031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什么是</a:t>
            </a:r>
            <a:r>
              <a:rPr kumimoji="1" lang="en-US" altLang="zh-CN" sz="1800" dirty="0" smtClean="0"/>
              <a:t>HTML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>
                <a:solidFill>
                  <a:srgbClr val="0000FF"/>
                </a:solidFill>
              </a:rPr>
              <a:t>HTML</a:t>
            </a:r>
            <a:r>
              <a:rPr kumimoji="1" lang="zh-CN" altLang="en-US" sz="1800" dirty="0"/>
              <a:t>的全称是</a:t>
            </a:r>
            <a:r>
              <a:rPr lang="en-US" altLang="zh-CN" sz="1800" dirty="0" err="1"/>
              <a:t>HyperText</a:t>
            </a:r>
            <a:r>
              <a:rPr lang="en-US" altLang="zh-CN" sz="1800" dirty="0"/>
              <a:t> Markup Language</a:t>
            </a:r>
            <a:r>
              <a:rPr lang="zh-CN" altLang="en-US" sz="1800" dirty="0"/>
              <a:t>，超文本标记语言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其实它就是</a:t>
            </a:r>
            <a:r>
              <a:rPr kumimoji="1" lang="zh-CN" altLang="en-US" sz="1800" dirty="0">
                <a:solidFill>
                  <a:srgbClr val="0000FF"/>
                </a:solidFill>
              </a:rPr>
              <a:t>文本</a:t>
            </a:r>
            <a:r>
              <a:rPr kumimoji="1" lang="zh-CN" altLang="en-US" sz="1800" dirty="0"/>
              <a:t>，由</a:t>
            </a:r>
            <a:r>
              <a:rPr kumimoji="1" lang="zh-CN" altLang="en-US" sz="1800" dirty="0">
                <a:solidFill>
                  <a:srgbClr val="0000FF"/>
                </a:solidFill>
              </a:rPr>
              <a:t>浏览器</a:t>
            </a:r>
            <a:r>
              <a:rPr kumimoji="1" lang="zh-CN" altLang="en-US" sz="1800" dirty="0"/>
              <a:t>负责将它解析成具体的网页内容</a:t>
            </a:r>
            <a:endParaRPr kumimoji="1" lang="en-US" altLang="zh-CN" sz="1800" dirty="0"/>
          </a:p>
          <a:p>
            <a:pPr>
              <a:buFont typeface="Wingdings" charset="2"/>
              <a:buChar char="ü"/>
            </a:pPr>
            <a:r>
              <a:rPr kumimoji="1" lang="zh-CN" altLang="en-US" sz="1800" dirty="0"/>
              <a:t>比如，浏览器会将 左边的</a:t>
            </a:r>
            <a:r>
              <a:rPr kumimoji="1" lang="en-US" altLang="zh-CN" sz="1800" dirty="0"/>
              <a:t>HTML</a:t>
            </a:r>
            <a:r>
              <a:rPr kumimoji="1" lang="zh-CN" altLang="en-US" sz="1800" dirty="0"/>
              <a:t>代码 转换为 右边的网页内容</a:t>
            </a:r>
            <a:endParaRPr kumimoji="1" lang="en-US" altLang="zh-CN" sz="1800" dirty="0"/>
          </a:p>
          <a:p>
            <a:pPr>
              <a:buFont typeface="Wingdings" charset="2"/>
              <a:buChar char="ü"/>
            </a:pPr>
            <a:endParaRPr kumimoji="1" lang="en-US" altLang="zh-CN" sz="1800" dirty="0"/>
          </a:p>
          <a:p>
            <a:pPr>
              <a:buFont typeface="Wingdings" charset="2"/>
              <a:buChar char="ü"/>
            </a:pPr>
            <a:endParaRPr kumimoji="1" lang="en-US" altLang="zh-CN" sz="1800" dirty="0"/>
          </a:p>
          <a:p>
            <a:pPr>
              <a:buFont typeface="Wingdings" charset="2"/>
              <a:buChar char="ü"/>
            </a:pP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/>
          </a:p>
          <a:p>
            <a:r>
              <a:rPr kumimoji="1" lang="en-US" altLang="zh-CN" sz="1800" dirty="0"/>
              <a:t>HTML</a:t>
            </a:r>
            <a:r>
              <a:rPr kumimoji="1" lang="zh-CN" altLang="en-US" sz="1800" dirty="0"/>
              <a:t>的组成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跟</a:t>
            </a:r>
            <a:r>
              <a:rPr kumimoji="1" lang="en-US" altLang="zh-CN" sz="1800" dirty="0"/>
              <a:t>XML</a:t>
            </a:r>
            <a:r>
              <a:rPr kumimoji="1" lang="zh-CN" altLang="en-US" sz="1800" dirty="0"/>
              <a:t>类似，</a:t>
            </a:r>
            <a:r>
              <a:rPr kumimoji="1" lang="en-US" altLang="zh-CN" sz="1800" dirty="0"/>
              <a:t>HTML</a:t>
            </a:r>
            <a:r>
              <a:rPr kumimoji="1" lang="zh-CN" altLang="en-US" sz="1800" dirty="0"/>
              <a:t>由</a:t>
            </a:r>
            <a:r>
              <a:rPr kumimoji="1" lang="en-US" altLang="zh-CN" sz="1800" dirty="0"/>
              <a:t>N</a:t>
            </a:r>
            <a:r>
              <a:rPr kumimoji="1" lang="zh-CN" altLang="en-US" sz="1800" dirty="0"/>
              <a:t>个标签（节点、元素、标记）组成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kumimoji="1" lang="en-US" altLang="zh-CN" sz="1800" dirty="0"/>
              <a:t>HTML</a:t>
            </a:r>
            <a:r>
              <a:rPr kumimoji="1" lang="zh-CN" altLang="en-US" sz="1800" dirty="0"/>
              <a:t>语法非常松散，目前的最新版是</a:t>
            </a:r>
            <a:r>
              <a:rPr kumimoji="1" lang="en-US" altLang="zh-CN" sz="1800" dirty="0"/>
              <a:t>5.0</a:t>
            </a:r>
            <a:r>
              <a:rPr kumimoji="1" lang="zh-CN" altLang="en-US" sz="1800" dirty="0"/>
              <a:t>，也就是</a:t>
            </a:r>
            <a:r>
              <a:rPr kumimoji="1" lang="en-US" altLang="zh-CN" sz="1800" dirty="0"/>
              <a:t>HTML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5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4" y="2950814"/>
            <a:ext cx="2373454" cy="11195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056" y="2950814"/>
            <a:ext cx="1916814" cy="95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7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常见的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941500"/>
          </a:xfrm>
        </p:spPr>
        <p:txBody>
          <a:bodyPr/>
          <a:lstStyle/>
          <a:p>
            <a:r>
              <a:rPr kumimoji="1" lang="zh-CN" altLang="en-US" dirty="0"/>
              <a:t>标题</a:t>
            </a:r>
            <a:r>
              <a:rPr kumimoji="1" lang="zh-CN" altLang="zh-CN" dirty="0"/>
              <a:t>：</a:t>
            </a:r>
            <a:r>
              <a:rPr kumimoji="1" lang="en-US" altLang="zh-CN" dirty="0"/>
              <a:t>h1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h3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h5....</a:t>
            </a:r>
          </a:p>
          <a:p>
            <a:r>
              <a:rPr kumimoji="1" lang="zh-CN" altLang="en-US" dirty="0"/>
              <a:t>段落</a:t>
            </a:r>
            <a:r>
              <a:rPr kumimoji="1" lang="zh-CN" altLang="zh-CN" dirty="0"/>
              <a:t>：</a:t>
            </a:r>
            <a:r>
              <a:rPr kumimoji="1" lang="en-US" altLang="zh-CN" dirty="0"/>
              <a:t>p</a:t>
            </a:r>
          </a:p>
          <a:p>
            <a:r>
              <a:rPr kumimoji="1" lang="zh-CN" altLang="en-US" dirty="0"/>
              <a:t>换行：</a:t>
            </a:r>
            <a:r>
              <a:rPr kumimoji="1" lang="en-US" altLang="zh-CN" dirty="0" err="1"/>
              <a:t>br</a:t>
            </a:r>
            <a:endParaRPr kumimoji="1" lang="en-US" altLang="zh-CN" dirty="0"/>
          </a:p>
          <a:p>
            <a:r>
              <a:rPr kumimoji="1" lang="zh-CN" altLang="en-US" dirty="0"/>
              <a:t>容器：</a:t>
            </a:r>
            <a:r>
              <a:rPr kumimoji="1" lang="en-US" altLang="zh-CN" dirty="0"/>
              <a:t>div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span</a:t>
            </a:r>
            <a:r>
              <a:rPr kumimoji="1" lang="zh-CN" altLang="en-US" dirty="0"/>
              <a:t>（用来容纳其他标签）</a:t>
            </a:r>
            <a:endParaRPr kumimoji="1" lang="en-US" altLang="zh-CN" dirty="0"/>
          </a:p>
          <a:p>
            <a:r>
              <a:rPr kumimoji="1" lang="zh-CN" altLang="en-US" dirty="0"/>
              <a:t>表格：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tr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td</a:t>
            </a:r>
          </a:p>
          <a:p>
            <a:r>
              <a:rPr kumimoji="1" lang="zh-CN" altLang="en-US" dirty="0"/>
              <a:t>列表：</a:t>
            </a:r>
            <a:r>
              <a:rPr kumimoji="1" lang="en-US" altLang="zh-CN" dirty="0" err="1"/>
              <a:t>ul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ol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li</a:t>
            </a:r>
          </a:p>
          <a:p>
            <a:r>
              <a:rPr kumimoji="1" lang="zh-CN" altLang="en-US" dirty="0"/>
              <a:t>图片：</a:t>
            </a:r>
            <a:r>
              <a:rPr kumimoji="1" lang="en-US" altLang="zh-CN" dirty="0" err="1"/>
              <a:t>img</a:t>
            </a:r>
            <a:endParaRPr kumimoji="1" lang="en-US" altLang="zh-CN" dirty="0"/>
          </a:p>
          <a:p>
            <a:r>
              <a:rPr kumimoji="1" lang="zh-CN" altLang="en-US" dirty="0"/>
              <a:t>表单：</a:t>
            </a:r>
            <a:r>
              <a:rPr kumimoji="1" lang="en-US" altLang="zh-CN" dirty="0"/>
              <a:t>input</a:t>
            </a:r>
          </a:p>
          <a:p>
            <a:r>
              <a:rPr kumimoji="1" lang="en-US" altLang="en-US" dirty="0" err="1"/>
              <a:t>链接：a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907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TML5介绍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HTML5介绍.thmx</Template>
  <TotalTime>18989</TotalTime>
  <Words>1935</Words>
  <Application>Microsoft Macintosh PowerPoint</Application>
  <PresentationFormat>全屏显示(4:3)</PresentationFormat>
  <Paragraphs>378</Paragraphs>
  <Slides>56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HTML5介绍</vt:lpstr>
      <vt:lpstr>HTML5+CSS3</vt:lpstr>
      <vt:lpstr>HTML5前言</vt:lpstr>
      <vt:lpstr>HTML5前言</vt:lpstr>
      <vt:lpstr>HTML5前言</vt:lpstr>
      <vt:lpstr>HTML5前言</vt:lpstr>
      <vt:lpstr>Web开发新时代</vt:lpstr>
      <vt:lpstr>网页的组成</vt:lpstr>
      <vt:lpstr>HTML</vt:lpstr>
      <vt:lpstr>常见的HTML标签</vt:lpstr>
      <vt:lpstr>HTML5新增标签</vt:lpstr>
      <vt:lpstr>HTML5新增标签</vt:lpstr>
      <vt:lpstr>HTML5新增标签</vt:lpstr>
      <vt:lpstr>HTML5新增标签</vt:lpstr>
      <vt:lpstr>CSS</vt:lpstr>
      <vt:lpstr>CSS的3种书写形式</vt:lpstr>
      <vt:lpstr>CSS的两大重点</vt:lpstr>
      <vt:lpstr>CSS选择器 – 标签选择器</vt:lpstr>
      <vt:lpstr>CSS选择器 – 类选择器</vt:lpstr>
      <vt:lpstr>CSS选择器 – id选择器</vt:lpstr>
      <vt:lpstr>CSS选择器 – 并列选择器</vt:lpstr>
      <vt:lpstr>CSS选择器 – 复合选择器</vt:lpstr>
      <vt:lpstr>CSS选择器 – 后代选择器</vt:lpstr>
      <vt:lpstr>CSS选择器 – 直接后代选择器</vt:lpstr>
      <vt:lpstr>CSS选择器 – 相邻兄弟选择器</vt:lpstr>
      <vt:lpstr>CSS选择器 – 属性选择器</vt:lpstr>
      <vt:lpstr>CSS选择器 – 属性选择器</vt:lpstr>
      <vt:lpstr>CSS选择器 – 属性选择器</vt:lpstr>
      <vt:lpstr>CSS选择器 – 伪类</vt:lpstr>
      <vt:lpstr>CSS选择器 – 伪元素</vt:lpstr>
      <vt:lpstr>CSS选择器 – 选择器优先级</vt:lpstr>
      <vt:lpstr>CSS选择器 – 选择器优先级</vt:lpstr>
      <vt:lpstr>HTML标签类型</vt:lpstr>
      <vt:lpstr>修改标签的显示类型</vt:lpstr>
      <vt:lpstr>CSS属性</vt:lpstr>
      <vt:lpstr>CSS属性 – 可继承属性（红色表示常用）</vt:lpstr>
      <vt:lpstr>CSS属性 – 不可继承属性（红色表示常用）</vt:lpstr>
      <vt:lpstr>盒子模型</vt:lpstr>
      <vt:lpstr>标准盒子模型</vt:lpstr>
      <vt:lpstr>IE盒子模型</vt:lpstr>
      <vt:lpstr>内容（content） – 属性</vt:lpstr>
      <vt:lpstr>填充（padding，内边距） – 属性</vt:lpstr>
      <vt:lpstr>填充（padding，内边距） – 属性</vt:lpstr>
      <vt:lpstr>边框（border） – 属性</vt:lpstr>
      <vt:lpstr>边界（margin，外边距） – 属性</vt:lpstr>
      <vt:lpstr>边界（margin，外边距） – 属性</vt:lpstr>
      <vt:lpstr>CSS3新增特性</vt:lpstr>
      <vt:lpstr>CSS布局</vt:lpstr>
      <vt:lpstr>CSS布局 – float属性</vt:lpstr>
      <vt:lpstr>CSS布局 – position属性</vt:lpstr>
      <vt:lpstr>JavaScript</vt:lpstr>
      <vt:lpstr>Node.js</vt:lpstr>
      <vt:lpstr>JavaScript的书写方式</vt:lpstr>
      <vt:lpstr>Canvas</vt:lpstr>
      <vt:lpstr>Canvas绘制直线</vt:lpstr>
      <vt:lpstr>Canvas绘制弧线</vt:lpstr>
      <vt:lpstr>Canvas绘制弧线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建华 叶</cp:lastModifiedBy>
  <cp:revision>6049</cp:revision>
  <dcterms:created xsi:type="dcterms:W3CDTF">2013-07-22T07:36:09Z</dcterms:created>
  <dcterms:modified xsi:type="dcterms:W3CDTF">2015-09-17T02:12:07Z</dcterms:modified>
</cp:coreProperties>
</file>