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0F0D63-A125-534B-9AB1-7A418BB25B95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4"/>
            <p14:sldId id="262"/>
            <p14:sldId id="265"/>
            <p14:sldId id="268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38"/>
    <a:srgbClr val="F65BD7"/>
    <a:srgbClr val="FFEF30"/>
    <a:srgbClr val="CEA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7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10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1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4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9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CBR Software </a:t>
            </a:r>
            <a:r>
              <a:rPr lang="en-US" dirty="0" err="1" smtClean="0"/>
              <a:t>Prototyp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Kostenschätzung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32800"/>
            <a:ext cx="6400800" cy="12918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Dogan Ucar, 956549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Wissen</a:t>
            </a:r>
            <a:r>
              <a:rPr lang="en-US" dirty="0" smtClean="0">
                <a:solidFill>
                  <a:schemeClr val="tx1"/>
                </a:solidFill>
              </a:rPr>
              <a:t> 2 – </a:t>
            </a:r>
            <a:r>
              <a:rPr lang="en-US" dirty="0" err="1" smtClean="0">
                <a:solidFill>
                  <a:schemeClr val="tx1"/>
                </a:solidFill>
              </a:rPr>
              <a:t>fortgeschrittene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Aspekte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adaptiver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Wissenssysteme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1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Demonstration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128" y="3232528"/>
            <a:ext cx="3073597" cy="738223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sz="3200" dirty="0" err="1">
                <a:solidFill>
                  <a:schemeClr val="tx1"/>
                </a:solidFill>
              </a:rPr>
              <a:t>s</a:t>
            </a:r>
            <a:r>
              <a:rPr lang="de-DE" sz="3200" dirty="0" err="1" smtClean="0">
                <a:solidFill>
                  <a:schemeClr val="tx1"/>
                </a:solidFill>
              </a:rPr>
              <a:t>ilence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is</a:t>
            </a:r>
            <a:r>
              <a:rPr lang="de-DE" sz="3200" dirty="0" smtClean="0">
                <a:solidFill>
                  <a:schemeClr val="tx1"/>
                </a:solidFill>
              </a:rPr>
              <a:t> golden...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Fazit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728" y="2267211"/>
            <a:ext cx="9925332" cy="30688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einfach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gehaltenes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effektives</a:t>
            </a:r>
            <a:r>
              <a:rPr lang="en-US" sz="3200" dirty="0" smtClean="0">
                <a:solidFill>
                  <a:schemeClr val="tx1"/>
                </a:solidFill>
              </a:rPr>
              <a:t> System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Aufwand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für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Implementierung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vergleichsweise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gering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Konfigurationen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z.B</a:t>
            </a:r>
            <a:r>
              <a:rPr lang="en-US" sz="3200" dirty="0" smtClean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durch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Gewichte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r>
              <a:rPr lang="en-US" sz="3200" dirty="0" err="1" smtClean="0">
                <a:solidFill>
                  <a:schemeClr val="tx1"/>
                </a:solidFill>
              </a:rPr>
              <a:t>möglich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Reaktionen</a:t>
            </a:r>
            <a:r>
              <a:rPr lang="en-US" sz="3200" dirty="0" smtClean="0">
                <a:solidFill>
                  <a:schemeClr val="tx1"/>
                </a:solidFill>
              </a:rPr>
              <a:t> von </a:t>
            </a:r>
            <a:r>
              <a:rPr lang="en-US" sz="3200" dirty="0" err="1" smtClean="0">
                <a:solidFill>
                  <a:schemeClr val="tx1"/>
                </a:solidFill>
              </a:rPr>
              <a:t>Worldline</a:t>
            </a:r>
            <a:r>
              <a:rPr lang="en-US" sz="3200" dirty="0" smtClean="0">
                <a:solidFill>
                  <a:schemeClr val="tx1"/>
                </a:solidFill>
              </a:rPr>
              <a:t> GmbH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Spannung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erwartet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189" y="2944429"/>
            <a:ext cx="4560581" cy="738223"/>
          </a:xfrm>
        </p:spPr>
        <p:txBody>
          <a:bodyPr vert="horz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sz="9600" dirty="0" smtClean="0">
                <a:solidFill>
                  <a:schemeClr val="tx1"/>
                </a:solidFill>
              </a:rPr>
              <a:t>Fragen?!</a:t>
            </a:r>
            <a:endParaRPr lang="en-US" sz="9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066" y="2969482"/>
            <a:ext cx="10058400" cy="738223"/>
          </a:xfrm>
        </p:spPr>
        <p:txBody>
          <a:bodyPr vert="horz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sz="9600" smtClean="0">
                <a:solidFill>
                  <a:schemeClr val="tx1"/>
                </a:solidFill>
              </a:rPr>
              <a:t>Vielen Dank für Ihre Aufmerksamkeit!</a:t>
            </a:r>
            <a:endParaRPr lang="en-US" sz="9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53" y="889348"/>
            <a:ext cx="8534400" cy="815004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I</a:t>
            </a:r>
            <a:r>
              <a:rPr lang="en-US" sz="5400" smtClean="0"/>
              <a:t>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242" y="2092659"/>
            <a:ext cx="8534400" cy="361526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Einleitung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Modelle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Berechnungen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Beispiele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Fazit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889348"/>
            <a:ext cx="8534400" cy="827530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Einleitung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300" y="1842138"/>
            <a:ext cx="10651843" cy="4658871"/>
          </a:xfrm>
        </p:spPr>
        <p:txBody>
          <a:bodyPr>
            <a:norm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Projekt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stellt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Prototypen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dar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Vollständig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selbst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programmiert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PHP &amp; MySQL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30 </a:t>
            </a:r>
            <a:r>
              <a:rPr lang="en-US" sz="3200" dirty="0" err="1" smtClean="0">
                <a:solidFill>
                  <a:schemeClr val="tx1"/>
                </a:solidFill>
              </a:rPr>
              <a:t>Testdatensätze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Fallbasis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r>
              <a:rPr lang="en-US" sz="3200" dirty="0" err="1" smtClean="0">
                <a:solidFill>
                  <a:schemeClr val="tx1"/>
                </a:solidFill>
              </a:rPr>
              <a:t>willkürlich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gewählt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Projekt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wurde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gewählt</a:t>
            </a:r>
            <a:r>
              <a:rPr lang="en-US" sz="3200" dirty="0" smtClean="0">
                <a:solidFill>
                  <a:schemeClr val="tx1"/>
                </a:solidFill>
              </a:rPr>
              <a:t>, um </a:t>
            </a:r>
            <a:r>
              <a:rPr lang="en-US" sz="3200" dirty="0" err="1" smtClean="0">
                <a:solidFill>
                  <a:schemeClr val="tx1"/>
                </a:solidFill>
              </a:rPr>
              <a:t>ggf</a:t>
            </a:r>
            <a:r>
              <a:rPr lang="en-US" sz="3200" dirty="0" smtClean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bei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Worldline</a:t>
            </a:r>
            <a:r>
              <a:rPr lang="en-US" sz="3200" dirty="0" smtClean="0">
                <a:solidFill>
                  <a:schemeClr val="tx1"/>
                </a:solidFill>
              </a:rPr>
              <a:t> GmbH </a:t>
            </a:r>
            <a:r>
              <a:rPr lang="en-US" sz="3200" dirty="0" err="1" smtClean="0">
                <a:solidFill>
                  <a:schemeClr val="tx1"/>
                </a:solidFill>
              </a:rPr>
              <a:t>ein</a:t>
            </a:r>
            <a:r>
              <a:rPr lang="en-US" sz="3200" dirty="0" smtClean="0">
                <a:solidFill>
                  <a:schemeClr val="tx1"/>
                </a:solidFill>
              </a:rPr>
              <a:t> CBR  System </a:t>
            </a:r>
            <a:r>
              <a:rPr lang="en-US" sz="3200" dirty="0" err="1" smtClean="0">
                <a:solidFill>
                  <a:schemeClr val="tx1"/>
                </a:solidFill>
              </a:rPr>
              <a:t>aufzubauen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9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1" y="926926"/>
            <a:ext cx="8534400" cy="852582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Fallbeschreibung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157" y="1942346"/>
            <a:ext cx="10651843" cy="4658871"/>
          </a:xfrm>
        </p:spPr>
        <p:txBody>
          <a:bodyPr>
            <a:norm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“Fall” </a:t>
            </a:r>
            <a:r>
              <a:rPr lang="en-US" sz="3200" dirty="0" err="1" smtClean="0">
                <a:solidFill>
                  <a:schemeClr val="tx1"/>
                </a:solidFill>
              </a:rPr>
              <a:t>gliedert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sich</a:t>
            </a:r>
            <a:r>
              <a:rPr lang="en-US" sz="3200" dirty="0" smtClean="0">
                <a:solidFill>
                  <a:schemeClr val="tx1"/>
                </a:solidFill>
              </a:rPr>
              <a:t> in 5 </a:t>
            </a:r>
            <a:r>
              <a:rPr lang="en-US" sz="3200" dirty="0" err="1" smtClean="0">
                <a:solidFill>
                  <a:schemeClr val="tx1"/>
                </a:solidFill>
              </a:rPr>
              <a:t>Bereiche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Management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Auftrag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System/</a:t>
            </a:r>
            <a:r>
              <a:rPr lang="en-US" sz="3000" dirty="0" err="1" smtClean="0">
                <a:solidFill>
                  <a:schemeClr val="tx1"/>
                </a:solidFill>
              </a:rPr>
              <a:t>Anwendung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Team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Entwicklungsumgebung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53" y="876822"/>
            <a:ext cx="8534400" cy="827530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B</a:t>
            </a:r>
            <a:r>
              <a:rPr lang="en-US" sz="5400" smtClean="0"/>
              <a:t>erechnung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157" y="2092659"/>
            <a:ext cx="10651843" cy="3807100"/>
          </a:xfrm>
        </p:spPr>
        <p:txBody>
          <a:bodyPr>
            <a:norm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Lokale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Ähnlichkeiten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Lokal-Prinzip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r>
              <a:rPr lang="en-US" sz="3200" dirty="0" err="1" smtClean="0">
                <a:solidFill>
                  <a:schemeClr val="tx1"/>
                </a:solidFill>
              </a:rPr>
              <a:t>wurden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berechnet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4 Attribute </a:t>
            </a:r>
            <a:r>
              <a:rPr lang="en-US" sz="3000" dirty="0" err="1" smtClean="0">
                <a:solidFill>
                  <a:schemeClr val="tx1"/>
                </a:solidFill>
              </a:rPr>
              <a:t>mit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exponentieller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Funktion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5 Attribute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 “True/False-</a:t>
            </a:r>
            <a:r>
              <a:rPr lang="en-US" sz="3200" dirty="0" err="1" smtClean="0">
                <a:solidFill>
                  <a:schemeClr val="tx1"/>
                </a:solidFill>
              </a:rPr>
              <a:t>Abfragen</a:t>
            </a:r>
            <a:r>
              <a:rPr lang="en-US" sz="3200" dirty="0" smtClean="0">
                <a:solidFill>
                  <a:schemeClr val="tx1"/>
                </a:solidFill>
              </a:rPr>
              <a:t>”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8 Attribute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Ähnlichkeitstabellen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3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53" y="836773"/>
            <a:ext cx="8534400" cy="764900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Berechnung</a:t>
            </a:r>
            <a:r>
              <a:rPr lang="en-US" sz="5400" dirty="0" smtClean="0"/>
              <a:t> (2)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0158" y="1898132"/>
                <a:ext cx="6338714" cy="4352355"/>
              </a:xfrm>
            </p:spPr>
            <p:txBody>
              <a:bodyPr>
                <a:normAutofit fontScale="92500" lnSpcReduction="20000"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Exponentiell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Wenn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q-c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im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Intervall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[t,-t]: s = 1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Sonst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: 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Ähnlichkeitstabelle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True/False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Abfragen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Wenn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q = c: s = 1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Sonst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: s =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0158" y="1898132"/>
                <a:ext cx="6338714" cy="4352355"/>
              </a:xfrm>
              <a:blipFill rotWithShape="0">
                <a:blip r:embed="rId2"/>
                <a:stretch>
                  <a:fillRect l="-2021" t="-140" r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05613"/>
              </p:ext>
            </p:extLst>
          </p:nvPr>
        </p:nvGraphicFramePr>
        <p:xfrm>
          <a:off x="7367119" y="3891464"/>
          <a:ext cx="3671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879"/>
                <a:gridCol w="917879"/>
                <a:gridCol w="917879"/>
                <a:gridCol w="917879"/>
              </a:tblGrid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Q/C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  <a:endParaRPr lang="en-US" dirty="0"/>
                    </a:p>
                  </a:txBody>
                  <a:tcPr/>
                </a:tc>
              </a:tr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  <a:endParaRPr lang="en-US" dirty="0"/>
                    </a:p>
                  </a:txBody>
                  <a:tcPr/>
                </a:tc>
              </a:tr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Berechnung</a:t>
            </a:r>
            <a:r>
              <a:rPr lang="en-US" sz="5400" dirty="0" smtClean="0"/>
              <a:t> (3)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773" y="2067607"/>
                <a:ext cx="10651843" cy="4020041"/>
              </a:xfrm>
            </p:spPr>
            <p:txBody>
              <a:bodyPr>
                <a:normAutofit fontScale="92500" lnSpcReduction="10000"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Gewichtungen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sind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wie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folgt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3 –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Bereich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“Management”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bzw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.  “Team” 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2 –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Bereich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Auftrag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” 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1 – “System/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Anwendung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bzw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. “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Entwicklungsumgebung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pPr marL="91440" lvl="1" indent="-9144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“Global” - Formel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uk-UA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uk-UA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deg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773" y="2067607"/>
                <a:ext cx="10651843" cy="4020041"/>
              </a:xfrm>
              <a:blipFill rotWithShape="0"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66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Berechnung</a:t>
            </a:r>
            <a:r>
              <a:rPr lang="en-US" sz="5400" dirty="0" smtClean="0"/>
              <a:t> (4)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773" y="2067607"/>
                <a:ext cx="10651843" cy="4020041"/>
              </a:xfrm>
            </p:spPr>
            <p:txBody>
              <a:bodyPr>
                <a:normAutofit fontScale="85000" lnSpcReduction="20000"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3200" dirty="0" err="1" smtClean="0">
                    <a:solidFill>
                      <a:schemeClr val="tx1"/>
                    </a:solidFill>
                  </a:rPr>
                  <a:t>Productivity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3200" dirty="0" err="1" smtClean="0">
                    <a:solidFill>
                      <a:schemeClr val="tx1"/>
                    </a:solidFill>
                  </a:rPr>
                  <a:t>Coefficient</a:t>
                </a:r>
                <a:endParaRPr lang="de-DE" sz="32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smtClean="0">
                    <a:solidFill>
                      <a:schemeClr val="tx1"/>
                    </a:solidFill>
                  </a:rPr>
                  <a:t>Size = Projektgröße (LOC, FP)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smtClean="0">
                    <a:solidFill>
                      <a:schemeClr val="tx1"/>
                    </a:solidFill>
                  </a:rPr>
                  <a:t>Time = gebrauchte Zeit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err="1" smtClean="0">
                    <a:solidFill>
                      <a:schemeClr val="tx1"/>
                    </a:solidFill>
                  </a:rPr>
                  <a:t>Productivity</a:t>
                </a:r>
                <a:r>
                  <a:rPr lang="de-DE" sz="3000" dirty="0" smtClean="0">
                    <a:solidFill>
                      <a:schemeClr val="tx1"/>
                    </a:solidFill>
                  </a:rPr>
                  <a:t> = Size / Time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smtClean="0">
                    <a:solidFill>
                      <a:schemeClr val="tx1"/>
                    </a:solidFill>
                  </a:rPr>
                  <a:t>PC(x)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</m:oMath>
                </a14:m>
                <a:endParaRPr lang="de-DE" sz="30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3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de-DE" sz="3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de-DE" sz="3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de-DE" sz="3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de-DE" sz="3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de-DE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2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773" y="2067607"/>
                <a:ext cx="10651843" cy="4020041"/>
              </a:xfrm>
              <a:blipFill rotWithShape="0"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6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1" y="713984"/>
            <a:ext cx="8534400" cy="915212"/>
          </a:xfrm>
        </p:spPr>
        <p:txBody>
          <a:bodyPr/>
          <a:lstStyle/>
          <a:p>
            <a:r>
              <a:rPr lang="en-US" sz="5400" dirty="0" err="1" smtClean="0"/>
              <a:t>Beispiel</a:t>
            </a:r>
            <a:endParaRPr lang="en-US" sz="5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588457"/>
              </p:ext>
            </p:extLst>
          </p:nvPr>
        </p:nvGraphicFramePr>
        <p:xfrm>
          <a:off x="838420" y="1919621"/>
          <a:ext cx="10685524" cy="4506703"/>
        </p:xfrm>
        <a:graphic>
          <a:graphicData uri="http://schemas.openxmlformats.org/drawingml/2006/table">
            <a:tbl>
              <a:tblPr/>
              <a:tblGrid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562396"/>
                <a:gridCol w="423336"/>
                <a:gridCol w="701456"/>
              </a:tblGrid>
              <a:tr h="172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ERFAHRUNG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ERFOLGSRATE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ÄHNLICHE AUFTRÄGE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VERTRAUTHEIT MIT TEAM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KUNDE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PROJEKT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PRIORITÄT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TESTART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ERFAHRUNG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CRITICAL BUSINESS SYSTEM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ARCHITEKTUR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OPERATING MODE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ABHÄNGIG VON ANDEREN SYSTEMEN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SPECIAL RELIABILITY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DEVELOPMENT PROCESS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PROJECT NOVELTY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SIM(q,30)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0968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26,32</a:t>
                      </a:r>
                      <a:endParaRPr lang="is-IS" dirty="0">
                        <a:solidFill>
                          <a:schemeClr val="bg1"/>
                        </a:solidFill>
                      </a:endParaRP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6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/>
                        <a:t>1</a:t>
                      </a:r>
                      <a:endParaRPr lang="is-I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756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34,56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7568"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32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>
                          <a:solidFill>
                            <a:schemeClr val="bg1"/>
                          </a:solidFill>
                        </a:rPr>
                        <a:t>134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>
                          <a:solidFill>
                            <a:schemeClr val="bg1"/>
                          </a:solidFill>
                        </a:rPr>
                        <a:t>76,14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6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/>
                        <a:t>0.61</a:t>
                      </a:r>
                      <a:endParaRPr lang="is-I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756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>
                          <a:solidFill>
                            <a:schemeClr val="bg1"/>
                          </a:solidFill>
                        </a:rPr>
                        <a:t>134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>
                          <a:solidFill>
                            <a:schemeClr val="bg1"/>
                          </a:solidFill>
                        </a:rPr>
                        <a:t>76,14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/>
                        <a:t>0.35</a:t>
                      </a:r>
                      <a:endParaRPr lang="is-I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194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1588</TotalTime>
  <Words>359</Words>
  <Application>Microsoft Macintosh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Century Gothic</vt:lpstr>
      <vt:lpstr>Wingdings 3</vt:lpstr>
      <vt:lpstr>Arial</vt:lpstr>
      <vt:lpstr>Wisp</vt:lpstr>
      <vt:lpstr>CBR Software Prototyp mit Fokus auf Kostenschätzung </vt:lpstr>
      <vt:lpstr>Inhaltsverzeichnis</vt:lpstr>
      <vt:lpstr>Einleitung</vt:lpstr>
      <vt:lpstr>Fallbeschreibung</vt:lpstr>
      <vt:lpstr>Berechnung</vt:lpstr>
      <vt:lpstr>Berechnung (2)</vt:lpstr>
      <vt:lpstr>Berechnung (3)</vt:lpstr>
      <vt:lpstr>Berechnung (4)</vt:lpstr>
      <vt:lpstr>Beispiel</vt:lpstr>
      <vt:lpstr>Demonstration</vt:lpstr>
      <vt:lpstr>Fazit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CBR Software Prototyp mit productivity coefficient</dc:title>
  <dc:creator>Dogan Ucar</dc:creator>
  <cp:lastModifiedBy>Dogan Ucar</cp:lastModifiedBy>
  <cp:revision>11</cp:revision>
  <dcterms:created xsi:type="dcterms:W3CDTF">2016-02-12T16:11:18Z</dcterms:created>
  <dcterms:modified xsi:type="dcterms:W3CDTF">2016-02-13T18:39:41Z</dcterms:modified>
</cp:coreProperties>
</file>