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403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3" r:id="rId9"/>
    <p:sldId id="261" r:id="rId10"/>
    <p:sldId id="264" r:id="rId11"/>
    <p:sldId id="262" r:id="rId12"/>
    <p:sldId id="265" r:id="rId13"/>
    <p:sldId id="268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0F0D63-A125-534B-9AB1-7A418BB25B95}">
          <p14:sldIdLst>
            <p14:sldId id="256"/>
            <p14:sldId id="257"/>
            <p14:sldId id="258"/>
            <p14:sldId id="270"/>
            <p14:sldId id="271"/>
            <p14:sldId id="259"/>
            <p14:sldId id="260"/>
            <p14:sldId id="263"/>
            <p14:sldId id="261"/>
            <p14:sldId id="264"/>
            <p14:sldId id="262"/>
            <p14:sldId id="265"/>
            <p14:sldId id="268"/>
            <p14:sldId id="266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B38"/>
    <a:srgbClr val="F65BD7"/>
    <a:srgbClr val="FFEF30"/>
    <a:srgbClr val="CEA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5701"/>
  </p:normalViewPr>
  <p:slideViewPr>
    <p:cSldViewPr snapToGrid="0" snapToObjects="1">
      <p:cViewPr varScale="1">
        <p:scale>
          <a:sx n="103" d="100"/>
          <a:sy n="103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23430-A384-BB4B-8EE5-FB2FC990F29F}" type="datetimeFigureOut">
              <a:rPr lang="en-US" smtClean="0"/>
              <a:t>2/15/16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5AE6C-3699-4B47-B6BB-49DBAEAD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5AE6C-3699-4B47-B6BB-49DBAEAD80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B5AE6C-3699-4B47-B6BB-49DBAEAD80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2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11887200" cy="8778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034554"/>
            <a:ext cx="10668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4013-3E48-F947-B477-65D2A5A1EFC8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44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7317" y="2048256"/>
            <a:ext cx="4569884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2039112"/>
            <a:ext cx="6096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B7EBC5D6-C33C-D94D-A767-4E073A518D25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8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über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DCA4-E8BD-7448-A985-769EF71C6267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1246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B5D3E529-5270-4D47-905C-854E359E3B34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571488" y="1129553"/>
            <a:ext cx="5315712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0250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118872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02306"/>
            <a:ext cx="10668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094E2DB2-8291-0441-BFDD-8A6D8C5217C2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880262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058400" y="1129553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0058400" y="2629169"/>
            <a:ext cx="18288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659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B9BE-665F-0E46-B27D-D0A1D48EE2D4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50071" y="1129554"/>
            <a:ext cx="1219200" cy="5533278"/>
          </a:xfrm>
        </p:spPr>
        <p:txBody>
          <a:bodyPr vert="eaVert" lIns="274320" tIns="685800" bIns="68580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133" y="1734671"/>
            <a:ext cx="8568267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F67E7-EA6A-F446-BDC0-4D35FC9A5597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1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FBB5B-8DAD-4E4B-93B4-310485F1EB08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11887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943600"/>
            <a:ext cx="10668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0C9D-8BDD-4340-A78C-FE4EF1820678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236133" y="1129553"/>
            <a:ext cx="10651067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06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118872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5484607"/>
            <a:ext cx="10668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68C7-C2C0-7140-82F7-EBB64466139D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133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3379" y="2595563"/>
            <a:ext cx="475488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3C3A9E1-40C1-0E4B-A934-04AD8429BCAF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4117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4117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63379" y="2017714"/>
            <a:ext cx="475488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3379" y="3065929"/>
            <a:ext cx="475488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CCD7593D-E921-504C-8A16-338F1B7D6C10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94117" y="188260"/>
            <a:ext cx="3860800" cy="365125"/>
          </a:xfrm>
        </p:spPr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16037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85299" y="2904565"/>
            <a:ext cx="451104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B398-0EA3-7948-B50D-29852EDA8023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7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7418-AD49-1142-AF3C-30E36851604F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118872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3379" y="2590801"/>
            <a:ext cx="475488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269" y="2039111"/>
            <a:ext cx="475488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73459" y="188260"/>
            <a:ext cx="2844800" cy="365125"/>
          </a:xfrm>
        </p:spPr>
        <p:txBody>
          <a:bodyPr/>
          <a:lstStyle/>
          <a:p>
            <a:fld id="{D36E9E80-2F6E-2C49-90DB-ECD36D4754AD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" y="1123856"/>
            <a:ext cx="11885084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899" y="2595563"/>
            <a:ext cx="10147301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73459" y="1882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4CDCD86-98F3-364F-82C4-25E7BF88A5DD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4117" y="18826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19859" y="656907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1" y="0"/>
            <a:ext cx="10665884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1219201" y="6675120"/>
            <a:ext cx="10665884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39296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4" r:id="rId1"/>
    <p:sldLayoutId id="2147484405" r:id="rId2"/>
    <p:sldLayoutId id="2147484406" r:id="rId3"/>
    <p:sldLayoutId id="2147484407" r:id="rId4"/>
    <p:sldLayoutId id="2147484408" r:id="rId5"/>
    <p:sldLayoutId id="2147484409" r:id="rId6"/>
    <p:sldLayoutId id="2147484410" r:id="rId7"/>
    <p:sldLayoutId id="2147484411" r:id="rId8"/>
    <p:sldLayoutId id="2147484412" r:id="rId9"/>
    <p:sldLayoutId id="2147484413" r:id="rId10"/>
    <p:sldLayoutId id="2147484414" r:id="rId11"/>
    <p:sldLayoutId id="2147484415" r:id="rId12"/>
    <p:sldLayoutId id="2147484416" r:id="rId13"/>
    <p:sldLayoutId id="2147484417" r:id="rId14"/>
    <p:sldLayoutId id="2147484418" r:id="rId15"/>
  </p:sldLayoutIdLst>
  <p:hf hdr="0"/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03539"/>
            <a:ext cx="11887200" cy="1891430"/>
          </a:xfrm>
        </p:spPr>
        <p:txBody>
          <a:bodyPr>
            <a:normAutofit/>
          </a:bodyPr>
          <a:lstStyle/>
          <a:p>
            <a:r>
              <a:rPr lang="en-US" dirty="0" smtClean="0"/>
              <a:t>CBR Software </a:t>
            </a:r>
            <a:r>
              <a:rPr lang="en-US" dirty="0" err="1" smtClean="0"/>
              <a:t>Prototyp</a:t>
            </a:r>
            <a:r>
              <a:rPr lang="en-US" dirty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Fokus</a:t>
            </a:r>
            <a:r>
              <a:rPr lang="en-US" dirty="0" smtClean="0"/>
              <a:t> auf </a:t>
            </a:r>
            <a:r>
              <a:rPr lang="en-US" dirty="0" err="1" smtClean="0"/>
              <a:t>Kostenabschätzung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532799"/>
            <a:ext cx="6400800" cy="15924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Dogan Ucar, 956549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Wissen</a:t>
            </a:r>
            <a:r>
              <a:rPr lang="en-US" dirty="0" smtClean="0">
                <a:solidFill>
                  <a:schemeClr val="tx1"/>
                </a:solidFill>
              </a:rPr>
              <a:t> 2 – </a:t>
            </a:r>
            <a:r>
              <a:rPr lang="en-US" dirty="0" err="1" smtClean="0">
                <a:solidFill>
                  <a:schemeClr val="tx1"/>
                </a:solidFill>
              </a:rPr>
              <a:t>fortgeschrittene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Aspekte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adaptiver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Wissenssysteme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Prof. Dr. Thomas Gabel</a:t>
            </a:r>
          </a:p>
        </p:txBody>
      </p:sp>
    </p:spTree>
    <p:extLst>
      <p:ext uri="{BB962C8B-B14F-4D97-AF65-F5344CB8AC3E}">
        <p14:creationId xmlns:p14="http://schemas.microsoft.com/office/powerpoint/2010/main" val="14948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Berechnung</a:t>
            </a:r>
            <a:r>
              <a:rPr lang="en-US" sz="5400" dirty="0" smtClean="0"/>
              <a:t> (4)</a:t>
            </a:r>
            <a:endParaRPr lang="en-US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2728" y="2067607"/>
                <a:ext cx="8534400" cy="4020041"/>
              </a:xfrm>
            </p:spPr>
            <p:txBody>
              <a:bodyPr>
                <a:normAutofit fontScale="85000" lnSpcReduction="20000"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3200" dirty="0" err="1" smtClean="0">
                    <a:solidFill>
                      <a:schemeClr val="tx1"/>
                    </a:solidFill>
                  </a:rPr>
                  <a:t>Productivity</a:t>
                </a:r>
                <a:r>
                  <a:rPr lang="de-DE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de-DE" sz="3200" dirty="0" err="1" smtClean="0">
                    <a:solidFill>
                      <a:schemeClr val="tx1"/>
                    </a:solidFill>
                  </a:rPr>
                  <a:t>Coefficient</a:t>
                </a:r>
                <a:r>
                  <a:rPr lang="de-DE" sz="3200" dirty="0" smtClean="0">
                    <a:solidFill>
                      <a:schemeClr val="tx1"/>
                    </a:solidFill>
                  </a:rPr>
                  <a:t>*</a:t>
                </a:r>
                <a:endParaRPr lang="de-DE" sz="32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smtClean="0">
                    <a:solidFill>
                      <a:schemeClr val="tx1"/>
                    </a:solidFill>
                  </a:rPr>
                  <a:t>Size = Projektgröße (LOC, FP)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smtClean="0">
                    <a:solidFill>
                      <a:schemeClr val="tx1"/>
                    </a:solidFill>
                  </a:rPr>
                  <a:t>Time = gebrauchte Zeit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err="1" smtClean="0">
                    <a:solidFill>
                      <a:schemeClr val="tx1"/>
                    </a:solidFill>
                  </a:rPr>
                  <a:t>Productivity</a:t>
                </a:r>
                <a:r>
                  <a:rPr lang="de-DE" sz="3000" dirty="0" smtClean="0">
                    <a:solidFill>
                      <a:schemeClr val="tx1"/>
                    </a:solidFill>
                  </a:rPr>
                  <a:t> = Size / Time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de-DE" sz="3000" dirty="0" smtClean="0">
                    <a:solidFill>
                      <a:schemeClr val="tx1"/>
                    </a:solidFill>
                  </a:rPr>
                  <a:t>PC(x)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00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</m:oMath>
                </a14:m>
                <a:endParaRPr lang="de-DE" sz="3000" dirty="0" smtClean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3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e-DE" sz="30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de-DE" sz="3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de-DE" sz="3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𝑥</m:t>
                        </m:r>
                        <m:r>
                          <a:rPr lang="de-DE" sz="30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  <m:sub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de-DE" sz="3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is-IS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de-DE" sz="3000" dirty="0" smtClean="0">
                    <a:solidFill>
                      <a:schemeClr val="tx1"/>
                    </a:solidFill>
                  </a:rPr>
                  <a:t> </a:t>
                </a:r>
                <a:endParaRPr lang="en-US" sz="2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2728" y="2067607"/>
                <a:ext cx="8534400" cy="4020041"/>
              </a:xfrm>
              <a:blipFill rotWithShape="0">
                <a:blip r:embed="rId2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71B24-9E4C-4E41-AD6C-7C1E197AF72B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94117" y="6307466"/>
            <a:ext cx="10846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</a:t>
            </a:r>
            <a:r>
              <a:rPr lang="en-US" sz="1100" dirty="0" err="1" smtClean="0"/>
              <a:t>Quelle</a:t>
            </a:r>
            <a:r>
              <a:rPr lang="en-US" sz="1100" dirty="0" smtClean="0"/>
              <a:t>: Sarah Jane Delany, Padraig Cunningham: “The </a:t>
            </a:r>
            <a:r>
              <a:rPr lang="en-US" sz="1100" dirty="0"/>
              <a:t>Application of Case-Based Reasoning to Early Software Project Cost Estimation and Risk </a:t>
            </a:r>
            <a:r>
              <a:rPr lang="en-US" sz="1100" dirty="0" smtClean="0"/>
              <a:t>Assessment”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84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1" y="713984"/>
            <a:ext cx="8534400" cy="915212"/>
          </a:xfrm>
        </p:spPr>
        <p:txBody>
          <a:bodyPr/>
          <a:lstStyle/>
          <a:p>
            <a:r>
              <a:rPr lang="en-US" sz="5400" dirty="0" err="1" smtClean="0"/>
              <a:t>Beispiel</a:t>
            </a:r>
            <a:endParaRPr lang="en-US" sz="5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680237"/>
              </p:ext>
            </p:extLst>
          </p:nvPr>
        </p:nvGraphicFramePr>
        <p:xfrm>
          <a:off x="84636" y="1831939"/>
          <a:ext cx="12015505" cy="4543808"/>
        </p:xfrm>
        <a:graphic>
          <a:graphicData uri="http://schemas.openxmlformats.org/drawingml/2006/table">
            <a:tbl>
              <a:tblPr/>
              <a:tblGrid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632395"/>
                <a:gridCol w="476027"/>
                <a:gridCol w="788763"/>
              </a:tblGrid>
              <a:tr h="1975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ERFAHRUNG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ERFOLGSRATE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ÄHNLICHE AUFTRÄGE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VERTRAUTHEIT MIT TEAM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KUNDE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PROJEKT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INTERN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PRIORITÄT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TESTART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ERFAHRUNG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CRITICAL BUSINESS SYSTEM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ARCHITEKTUR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OPERATING MODE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ABHÄNGIG VON ANDEREN SYSTEMEN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SPECIAL RELIABILITY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DEVELOPMENT PROCESS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PROJECT NOVELTY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SIM(q,30)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27084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>
                          <a:solidFill>
                            <a:schemeClr val="bg1"/>
                          </a:solidFill>
                        </a:rPr>
                        <a:t>26,32</a:t>
                      </a:r>
                      <a:endParaRPr lang="is-IS" dirty="0">
                        <a:solidFill>
                          <a:schemeClr val="bg1"/>
                        </a:solidFill>
                      </a:endParaRP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6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/>
                        <a:t>1</a:t>
                      </a:r>
                      <a:endParaRPr lang="is-I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34,56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32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>
                          <a:solidFill>
                            <a:schemeClr val="bg1"/>
                          </a:solidFill>
                        </a:rPr>
                        <a:t>134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>
                          <a:solidFill>
                            <a:schemeClr val="bg1"/>
                          </a:solidFill>
                        </a:rPr>
                        <a:t>76,14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6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/>
                        <a:t>0.61</a:t>
                      </a:r>
                      <a:endParaRPr lang="is-I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32400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33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>
                          <a:solidFill>
                            <a:schemeClr val="bg1"/>
                          </a:solidFill>
                        </a:rPr>
                        <a:t>134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>
                          <a:solidFill>
                            <a:schemeClr val="bg1"/>
                          </a:solidFill>
                        </a:rPr>
                        <a:t>76,14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10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4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99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/>
                        <a:t>1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/>
                        <a:t>2</a:t>
                      </a:r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dirty="0" smtClean="0"/>
                        <a:t>0.35</a:t>
                      </a:r>
                      <a:endParaRPr lang="is-IS" dirty="0"/>
                    </a:p>
                  </a:txBody>
                  <a:tcPr marL="8625" marR="8625" marT="86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B35C2-07C0-EA4F-9D24-3E958A47321A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smtClean="0"/>
              <a:t>Demonstration</a:t>
            </a:r>
            <a:endParaRPr lang="en-US" sz="5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C71C-9CB6-7A40-B159-326DC9A42318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1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Fazit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728" y="2267211"/>
            <a:ext cx="8534400" cy="424632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einfach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gehaltenes</a:t>
            </a:r>
            <a:r>
              <a:rPr lang="en-US" sz="3200" dirty="0" smtClean="0">
                <a:solidFill>
                  <a:schemeClr val="tx1"/>
                </a:solidFill>
              </a:rPr>
              <a:t>, </a:t>
            </a:r>
            <a:r>
              <a:rPr lang="en-US" sz="3200" dirty="0" err="1" smtClean="0">
                <a:solidFill>
                  <a:schemeClr val="tx1"/>
                </a:solidFill>
              </a:rPr>
              <a:t>effektives</a:t>
            </a:r>
            <a:r>
              <a:rPr lang="en-US" sz="3200" dirty="0" smtClean="0">
                <a:solidFill>
                  <a:schemeClr val="tx1"/>
                </a:solidFill>
              </a:rPr>
              <a:t> System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Aufwand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für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Implementierung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vergleichsweise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gering</a:t>
            </a:r>
            <a:endParaRPr lang="en-US" sz="32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Konfigurationen</a:t>
            </a:r>
            <a:r>
              <a:rPr lang="en-US" sz="3200" dirty="0" smtClean="0">
                <a:solidFill>
                  <a:schemeClr val="tx1"/>
                </a:solidFill>
              </a:rPr>
              <a:t> (</a:t>
            </a:r>
            <a:r>
              <a:rPr lang="en-US" sz="3200" dirty="0" err="1" smtClean="0">
                <a:solidFill>
                  <a:schemeClr val="tx1"/>
                </a:solidFill>
              </a:rPr>
              <a:t>z.B</a:t>
            </a:r>
            <a:r>
              <a:rPr lang="en-US" sz="3200" dirty="0" smtClean="0">
                <a:solidFill>
                  <a:schemeClr val="tx1"/>
                </a:solidFill>
              </a:rPr>
              <a:t>. </a:t>
            </a:r>
            <a:r>
              <a:rPr lang="en-US" sz="3200" dirty="0" err="1" smtClean="0">
                <a:solidFill>
                  <a:schemeClr val="tx1"/>
                </a:solidFill>
              </a:rPr>
              <a:t>durch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Gewichte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r>
              <a:rPr lang="en-US" sz="3200" dirty="0" err="1" smtClean="0">
                <a:solidFill>
                  <a:schemeClr val="tx1"/>
                </a:solidFill>
              </a:rPr>
              <a:t>möglich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Reaktionen</a:t>
            </a:r>
            <a:r>
              <a:rPr lang="en-US" sz="3200" dirty="0" smtClean="0">
                <a:solidFill>
                  <a:schemeClr val="tx1"/>
                </a:solidFill>
              </a:rPr>
              <a:t> von </a:t>
            </a:r>
            <a:r>
              <a:rPr lang="en-US" sz="3200" dirty="0" err="1" smtClean="0">
                <a:solidFill>
                  <a:schemeClr val="tx1"/>
                </a:solidFill>
              </a:rPr>
              <a:t>Worldline</a:t>
            </a:r>
            <a:r>
              <a:rPr lang="en-US" sz="3200" dirty="0" smtClean="0">
                <a:solidFill>
                  <a:schemeClr val="tx1"/>
                </a:solidFill>
              </a:rPr>
              <a:t> GmbH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Spannung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erwartet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BEEEA-215C-9941-B829-BCC76BFDAC09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375781"/>
            <a:ext cx="11887199" cy="6025019"/>
          </a:xfrm>
        </p:spPr>
        <p:txBody>
          <a:bodyPr vert="horz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sz="9600" dirty="0" smtClean="0">
                <a:solidFill>
                  <a:schemeClr val="tx1"/>
                </a:solidFill>
              </a:rPr>
              <a:t>Fragen?!</a:t>
            </a:r>
            <a:endParaRPr lang="en-US" sz="96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AE3A-3E41-AA4B-9944-3819A00E3DDC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312" y="375781"/>
            <a:ext cx="11887199" cy="6025019"/>
          </a:xfrm>
        </p:spPr>
        <p:txBody>
          <a:bodyPr vert="horz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de-DE" sz="9600" dirty="0" smtClean="0">
                <a:solidFill>
                  <a:schemeClr val="tx1"/>
                </a:solidFill>
              </a:rPr>
              <a:t>Vielen Dank für Ihre Aufmerksamkeit!</a:t>
            </a:r>
            <a:endParaRPr lang="en-US" sz="9600" dirty="0" smtClean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74D4E-325D-A04A-A57F-37162CDCB493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0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253" y="889348"/>
            <a:ext cx="8534400" cy="815004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I</a:t>
            </a:r>
            <a:r>
              <a:rPr lang="en-US" sz="5400" smtClean="0"/>
              <a:t>nhaltsverzeichnis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242" y="2092659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Einleitung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Modelle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Berechnungen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Beispiele</a:t>
            </a:r>
            <a:endParaRPr lang="en-US" sz="3200" dirty="0" smtClean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/>
                </a:solidFill>
              </a:rPr>
              <a:t>Demonstration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 smtClean="0">
                <a:solidFill>
                  <a:schemeClr val="tx1"/>
                </a:solidFill>
              </a:rPr>
              <a:t>Fazit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9D18-5675-9043-A17E-153F199A5885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889348"/>
            <a:ext cx="8534400" cy="827530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Einleitung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727" y="2117712"/>
            <a:ext cx="8534400" cy="4433400"/>
          </a:xfrm>
        </p:spPr>
        <p:txBody>
          <a:bodyPr>
            <a:normAutofit fontScale="77500" lnSpcReduction="20000"/>
          </a:bodyPr>
          <a:lstStyle/>
          <a:p>
            <a:pPr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Projekt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als</a:t>
            </a:r>
            <a:r>
              <a:rPr lang="en-US" sz="3200" dirty="0" smtClean="0">
                <a:solidFill>
                  <a:schemeClr val="tx1"/>
                </a:solidFill>
              </a:rPr>
              <a:t> Software </a:t>
            </a:r>
            <a:r>
              <a:rPr lang="en-US" sz="3200" dirty="0" err="1" smtClean="0">
                <a:solidFill>
                  <a:schemeClr val="tx1"/>
                </a:solidFill>
              </a:rPr>
              <a:t>Prototyp</a:t>
            </a:r>
            <a:endParaRPr lang="en-US" sz="3200" dirty="0" smtClean="0">
              <a:solidFill>
                <a:schemeClr val="tx1"/>
              </a:solidFill>
            </a:endParaRPr>
          </a:p>
          <a:p>
            <a:pPr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Vollständig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selbst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programmiert</a:t>
            </a:r>
            <a:endParaRPr lang="en-US" sz="3200" dirty="0" smtClean="0">
              <a:solidFill>
                <a:schemeClr val="tx1"/>
              </a:solidFill>
            </a:endParaRPr>
          </a:p>
          <a:p>
            <a:pPr lvl="1"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PHP, MySQL &amp; MS Excel 2016</a:t>
            </a:r>
          </a:p>
          <a:p>
            <a:pPr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Fallbasis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willkürlich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erstellt</a:t>
            </a:r>
            <a:endParaRPr lang="en-US" sz="3200" dirty="0" smtClean="0">
              <a:solidFill>
                <a:schemeClr val="tx1"/>
              </a:solidFill>
            </a:endParaRPr>
          </a:p>
          <a:p>
            <a:pPr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Projekt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wird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im</a:t>
            </a:r>
            <a:r>
              <a:rPr lang="en-US" sz="3200" dirty="0" smtClean="0">
                <a:solidFill>
                  <a:schemeClr val="tx1"/>
                </a:solidFill>
              </a:rPr>
              <a:t> Anschluss </a:t>
            </a:r>
            <a:r>
              <a:rPr lang="en-US" sz="3200" dirty="0" err="1" smtClean="0">
                <a:solidFill>
                  <a:schemeClr val="tx1"/>
                </a:solidFill>
              </a:rPr>
              <a:t>Worldline</a:t>
            </a:r>
            <a:r>
              <a:rPr lang="en-US" sz="3200" dirty="0" smtClean="0">
                <a:solidFill>
                  <a:schemeClr val="tx1"/>
                </a:solidFill>
              </a:rPr>
              <a:t> GmbH </a:t>
            </a:r>
            <a:r>
              <a:rPr lang="en-US" sz="3200" dirty="0" err="1" smtClean="0">
                <a:solidFill>
                  <a:schemeClr val="tx1"/>
                </a:solidFill>
              </a:rPr>
              <a:t>vorgestellt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C3E3-D9DC-3642-8B05-FC85E4151156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8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889347"/>
            <a:ext cx="8534400" cy="1515649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Einleitung</a:t>
            </a:r>
            <a:r>
              <a:rPr lang="en-US" sz="5400" dirty="0" smtClean="0"/>
              <a:t> – </a:t>
            </a:r>
            <a:r>
              <a:rPr lang="en-US" sz="5400" dirty="0" err="1" smtClean="0"/>
              <a:t>Fallbasiertes</a:t>
            </a:r>
            <a:r>
              <a:rPr lang="en-US" sz="5400" dirty="0" smtClean="0"/>
              <a:t> </a:t>
            </a:r>
            <a:r>
              <a:rPr lang="en-US" sz="5400" dirty="0" err="1" smtClean="0"/>
              <a:t>Schließen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727" y="2404996"/>
            <a:ext cx="10288588" cy="4146116"/>
          </a:xfrm>
        </p:spPr>
        <p:txBody>
          <a:bodyPr>
            <a:normAutofit fontScale="92500"/>
          </a:bodyPr>
          <a:lstStyle/>
          <a:p>
            <a:pPr>
              <a:lnSpc>
                <a:spcPct val="21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Suche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nach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 err="1">
                <a:solidFill>
                  <a:schemeClr val="tx1"/>
                </a:solidFill>
              </a:rPr>
              <a:t>ähnlichem</a:t>
            </a:r>
            <a:r>
              <a:rPr lang="en-US" sz="3200" dirty="0">
                <a:solidFill>
                  <a:schemeClr val="tx1"/>
                </a:solidFill>
              </a:rPr>
              <a:t> Problem in </a:t>
            </a:r>
            <a:r>
              <a:rPr lang="en-US" sz="3200" dirty="0" err="1" smtClean="0">
                <a:solidFill>
                  <a:schemeClr val="tx1"/>
                </a:solidFill>
              </a:rPr>
              <a:t>Fallbasis</a:t>
            </a:r>
            <a:endParaRPr lang="en-US" sz="3200" dirty="0" smtClean="0">
              <a:solidFill>
                <a:schemeClr val="tx1"/>
              </a:solidFill>
            </a:endParaRPr>
          </a:p>
          <a:p>
            <a:pPr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Menschlicher</a:t>
            </a:r>
            <a:r>
              <a:rPr lang="en-US" sz="3200" dirty="0" smtClean="0">
                <a:solidFill>
                  <a:schemeClr val="tx1"/>
                </a:solidFill>
              </a:rPr>
              <a:t> Ansatz “</a:t>
            </a:r>
            <a:r>
              <a:rPr lang="en-US" sz="3200" dirty="0" err="1" smtClean="0">
                <a:solidFill>
                  <a:schemeClr val="tx1"/>
                </a:solidFill>
              </a:rPr>
              <a:t>Erfahrung</a:t>
            </a:r>
            <a:r>
              <a:rPr lang="en-US" sz="3200" dirty="0" smtClean="0">
                <a:solidFill>
                  <a:schemeClr val="tx1"/>
                </a:solidFill>
              </a:rPr>
              <a:t>” </a:t>
            </a:r>
            <a:r>
              <a:rPr lang="en-US" sz="3200" dirty="0" err="1" smtClean="0">
                <a:solidFill>
                  <a:schemeClr val="tx1"/>
                </a:solidFill>
              </a:rPr>
              <a:t>wiederverwenden</a:t>
            </a:r>
            <a:endParaRPr lang="en-US" sz="3200" dirty="0" smtClean="0">
              <a:solidFill>
                <a:schemeClr val="tx1"/>
              </a:solidFill>
            </a:endParaRPr>
          </a:p>
          <a:p>
            <a:pPr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Nach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Lösung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wird</a:t>
            </a:r>
            <a:r>
              <a:rPr lang="en-US" sz="3200" dirty="0" smtClean="0">
                <a:solidFill>
                  <a:schemeClr val="tx1"/>
                </a:solidFill>
              </a:rPr>
              <a:t> Problem </a:t>
            </a:r>
            <a:r>
              <a:rPr lang="en-US" sz="3200" dirty="0" err="1" smtClean="0">
                <a:solidFill>
                  <a:schemeClr val="tx1"/>
                </a:solidFill>
              </a:rPr>
              <a:t>ebenfalls</a:t>
            </a:r>
            <a:r>
              <a:rPr lang="en-US" sz="3200" dirty="0" smtClean="0">
                <a:solidFill>
                  <a:schemeClr val="tx1"/>
                </a:solidFill>
              </a:rPr>
              <a:t> in </a:t>
            </a:r>
            <a:r>
              <a:rPr lang="en-US" sz="3200" dirty="0" err="1" smtClean="0">
                <a:solidFill>
                  <a:schemeClr val="tx1"/>
                </a:solidFill>
              </a:rPr>
              <a:t>Fallbasis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aufgenommen</a:t>
            </a:r>
            <a:endParaRPr lang="en-US" sz="3200" dirty="0" smtClean="0">
              <a:solidFill>
                <a:schemeClr val="tx1"/>
              </a:solidFill>
            </a:endParaRPr>
          </a:p>
          <a:p>
            <a:pPr defTabSz="91440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C3E3-D9DC-3642-8B05-FC85E4151156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889347"/>
            <a:ext cx="8534400" cy="1515649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Einleitung</a:t>
            </a:r>
            <a:r>
              <a:rPr lang="en-US" sz="5400" dirty="0" smtClean="0"/>
              <a:t> – </a:t>
            </a:r>
            <a:r>
              <a:rPr lang="en-US" sz="5400" dirty="0" err="1" smtClean="0"/>
              <a:t>Fallbasiertes</a:t>
            </a:r>
            <a:r>
              <a:rPr lang="en-US" sz="5400" dirty="0" smtClean="0"/>
              <a:t> </a:t>
            </a:r>
            <a:r>
              <a:rPr lang="en-US" sz="5400" dirty="0" err="1" smtClean="0"/>
              <a:t>Schließen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727" y="2404996"/>
            <a:ext cx="10288588" cy="3711599"/>
          </a:xfrm>
        </p:spPr>
        <p:txBody>
          <a:bodyPr>
            <a:noAutofit/>
          </a:bodyPr>
          <a:lstStyle/>
          <a:p>
            <a:pPr>
              <a:lnSpc>
                <a:spcPct val="21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100" dirty="0" smtClean="0">
                <a:solidFill>
                  <a:schemeClr val="tx1"/>
                </a:solidFill>
              </a:rPr>
              <a:t>“Fall” </a:t>
            </a:r>
            <a:r>
              <a:rPr lang="en-US" sz="2100" dirty="0" err="1" smtClean="0">
                <a:solidFill>
                  <a:schemeClr val="tx1"/>
                </a:solidFill>
              </a:rPr>
              <a:t>besteht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aus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Attributen</a:t>
            </a:r>
            <a:r>
              <a:rPr lang="en-US" sz="2100" dirty="0" smtClean="0">
                <a:solidFill>
                  <a:schemeClr val="tx1"/>
                </a:solidFill>
              </a:rPr>
              <a:t>, </a:t>
            </a:r>
            <a:r>
              <a:rPr lang="en-US" sz="2100" dirty="0" err="1" smtClean="0">
                <a:solidFill>
                  <a:schemeClr val="tx1"/>
                </a:solidFill>
              </a:rPr>
              <a:t>welche</a:t>
            </a:r>
            <a:r>
              <a:rPr lang="en-US" sz="2100" dirty="0" smtClean="0">
                <a:solidFill>
                  <a:schemeClr val="tx1"/>
                </a:solidFill>
              </a:rPr>
              <a:t> diverse </a:t>
            </a:r>
            <a:r>
              <a:rPr lang="en-US" sz="2100" dirty="0" err="1" smtClean="0">
                <a:solidFill>
                  <a:schemeClr val="tx1"/>
                </a:solidFill>
              </a:rPr>
              <a:t>Werttypen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annehmen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können</a:t>
            </a:r>
            <a:endParaRPr lang="en-US" sz="2100" dirty="0" smtClean="0">
              <a:solidFill>
                <a:schemeClr val="tx1"/>
              </a:solidFill>
            </a:endParaRPr>
          </a:p>
          <a:p>
            <a:pPr>
              <a:lnSpc>
                <a:spcPct val="210000"/>
              </a:lnSpc>
              <a:spcBef>
                <a:spcPts val="0"/>
              </a:spcBef>
              <a:buClrTx/>
              <a:buFont typeface="Arial" charset="0"/>
              <a:buChar char="•"/>
            </a:pPr>
            <a:r>
              <a:rPr lang="en-US" sz="2100" dirty="0" err="1" smtClean="0">
                <a:solidFill>
                  <a:schemeClr val="tx1"/>
                </a:solidFill>
              </a:rPr>
              <a:t>Fallbasiertes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Schließen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besteht</a:t>
            </a:r>
            <a:r>
              <a:rPr lang="en-US" sz="2100" dirty="0" smtClean="0">
                <a:solidFill>
                  <a:schemeClr val="tx1"/>
                </a:solidFill>
              </a:rPr>
              <a:t> </a:t>
            </a:r>
            <a:r>
              <a:rPr lang="en-US" sz="2100" dirty="0" err="1" smtClean="0">
                <a:solidFill>
                  <a:schemeClr val="tx1"/>
                </a:solidFill>
              </a:rPr>
              <a:t>aus</a:t>
            </a:r>
            <a:r>
              <a:rPr lang="en-US" sz="2100" dirty="0" smtClean="0">
                <a:solidFill>
                  <a:schemeClr val="tx1"/>
                </a:solidFill>
              </a:rPr>
              <a:t> 4 </a:t>
            </a:r>
            <a:r>
              <a:rPr lang="en-US" sz="2100" dirty="0" err="1" smtClean="0">
                <a:solidFill>
                  <a:schemeClr val="tx1"/>
                </a:solidFill>
              </a:rPr>
              <a:t>Phasen</a:t>
            </a:r>
            <a:r>
              <a:rPr lang="en-US" sz="2100" dirty="0" smtClean="0">
                <a:solidFill>
                  <a:schemeClr val="tx1"/>
                </a:solidFill>
              </a:rPr>
              <a:t>:</a:t>
            </a:r>
          </a:p>
          <a:p>
            <a:pPr marL="857250" lvl="1" indent="-514350">
              <a:lnSpc>
                <a:spcPct val="21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Retrieve -&gt; </a:t>
            </a:r>
            <a:r>
              <a:rPr lang="en-US" dirty="0" err="1" smtClean="0">
                <a:solidFill>
                  <a:schemeClr val="tx1"/>
                </a:solidFill>
              </a:rPr>
              <a:t>ähnlichsten</a:t>
            </a:r>
            <a:r>
              <a:rPr lang="en-US" dirty="0" smtClean="0">
                <a:solidFill>
                  <a:schemeClr val="tx1"/>
                </a:solidFill>
              </a:rPr>
              <a:t> Fall </a:t>
            </a:r>
            <a:r>
              <a:rPr lang="en-US" dirty="0" err="1" smtClean="0">
                <a:solidFill>
                  <a:schemeClr val="tx1"/>
                </a:solidFill>
              </a:rPr>
              <a:t>finden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</a:p>
          <a:p>
            <a:pPr marL="857250" lvl="1" indent="-514350">
              <a:lnSpc>
                <a:spcPct val="21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Reuse -&gt; </a:t>
            </a:r>
            <a:r>
              <a:rPr lang="en-US" dirty="0" err="1" smtClean="0">
                <a:solidFill>
                  <a:schemeClr val="tx1"/>
                </a:solidFill>
              </a:rPr>
              <a:t>Transformieren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Adaptieren</a:t>
            </a:r>
            <a:r>
              <a:rPr lang="en-US" dirty="0" smtClean="0">
                <a:solidFill>
                  <a:schemeClr val="tx1"/>
                </a:solidFill>
              </a:rPr>
              <a:t> des </a:t>
            </a:r>
            <a:r>
              <a:rPr lang="en-US" dirty="0" err="1" smtClean="0">
                <a:solidFill>
                  <a:schemeClr val="tx1"/>
                </a:solidFill>
              </a:rPr>
              <a:t>gefundenen</a:t>
            </a:r>
            <a:r>
              <a:rPr lang="en-US" dirty="0" smtClean="0">
                <a:solidFill>
                  <a:schemeClr val="tx1"/>
                </a:solidFill>
              </a:rPr>
              <a:t> Falls, </a:t>
            </a:r>
          </a:p>
          <a:p>
            <a:pPr marL="857250" lvl="1" indent="-514350">
              <a:lnSpc>
                <a:spcPct val="21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Revise -&gt; </a:t>
            </a:r>
            <a:r>
              <a:rPr lang="en-US" dirty="0" err="1" smtClean="0">
                <a:solidFill>
                  <a:schemeClr val="tx1"/>
                </a:solidFill>
              </a:rPr>
              <a:t>Verifizieren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Verbessern</a:t>
            </a:r>
            <a:r>
              <a:rPr lang="en-US" dirty="0" smtClean="0">
                <a:solidFill>
                  <a:schemeClr val="tx1"/>
                </a:solidFill>
              </a:rPr>
              <a:t> der </a:t>
            </a:r>
            <a:r>
              <a:rPr lang="en-US" dirty="0" err="1" smtClean="0">
                <a:solidFill>
                  <a:schemeClr val="tx1"/>
                </a:solidFill>
              </a:rPr>
              <a:t>Lösung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marL="857250" lvl="1" indent="-514350">
              <a:lnSpc>
                <a:spcPct val="21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Retain -&gt; </a:t>
            </a:r>
            <a:r>
              <a:rPr lang="en-US" dirty="0" err="1" smtClean="0">
                <a:solidFill>
                  <a:schemeClr val="tx1"/>
                </a:solidFill>
              </a:rPr>
              <a:t>Speichern</a:t>
            </a:r>
            <a:r>
              <a:rPr lang="en-US" dirty="0" smtClean="0">
                <a:solidFill>
                  <a:schemeClr val="tx1"/>
                </a:solidFill>
              </a:rPr>
              <a:t> der </a:t>
            </a:r>
            <a:r>
              <a:rPr lang="en-US" dirty="0" err="1" smtClean="0">
                <a:solidFill>
                  <a:schemeClr val="tx1"/>
                </a:solidFill>
              </a:rPr>
              <a:t>gemachten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Erfahrung</a:t>
            </a:r>
            <a:r>
              <a:rPr lang="en-US" dirty="0" smtClean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0C3E3-D9DC-3642-8B05-FC85E4151156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02348" y="6442118"/>
            <a:ext cx="6689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*</a:t>
            </a:r>
            <a:r>
              <a:rPr lang="en-US" sz="1050" dirty="0" err="1" smtClean="0"/>
              <a:t>Quelle</a:t>
            </a:r>
            <a:r>
              <a:rPr lang="en-US" sz="1050" dirty="0" smtClean="0"/>
              <a:t>: Prof. Dr. Thomas Gabel, </a:t>
            </a:r>
            <a:r>
              <a:rPr lang="en-US" sz="1050" dirty="0" err="1" smtClean="0"/>
              <a:t>Vorlesung</a:t>
            </a:r>
            <a:r>
              <a:rPr lang="en-US" sz="1050" dirty="0" smtClean="0"/>
              <a:t> “</a:t>
            </a:r>
            <a:r>
              <a:rPr lang="en-US" sz="1050" dirty="0" err="1" smtClean="0"/>
              <a:t>Fallbasiertes</a:t>
            </a:r>
            <a:r>
              <a:rPr lang="en-US" sz="1050" dirty="0" smtClean="0"/>
              <a:t> </a:t>
            </a:r>
            <a:r>
              <a:rPr lang="en-US" sz="1050" dirty="0" err="1" smtClean="0"/>
              <a:t>Schließen</a:t>
            </a:r>
            <a:r>
              <a:rPr lang="en-US" sz="1050" dirty="0" smtClean="0"/>
              <a:t> (CBR)” </a:t>
            </a:r>
            <a:r>
              <a:rPr lang="en-US" sz="1050" dirty="0" err="1" smtClean="0"/>
              <a:t>im</a:t>
            </a:r>
            <a:r>
              <a:rPr lang="en-US" sz="1050" dirty="0" smtClean="0"/>
              <a:t> </a:t>
            </a:r>
            <a:r>
              <a:rPr lang="en-US" sz="1050" dirty="0" err="1" smtClean="0"/>
              <a:t>Wintersemester</a:t>
            </a:r>
            <a:r>
              <a:rPr lang="en-US" sz="1050" dirty="0" smtClean="0"/>
              <a:t> 2015/16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663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1" y="926926"/>
            <a:ext cx="8534400" cy="852582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Fallbeschreibung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202" y="1954872"/>
            <a:ext cx="8622626" cy="4658871"/>
          </a:xfrm>
        </p:spPr>
        <p:txBody>
          <a:bodyPr>
            <a:norm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“Fall” </a:t>
            </a:r>
            <a:r>
              <a:rPr lang="en-US" sz="3200" dirty="0" err="1" smtClean="0">
                <a:solidFill>
                  <a:schemeClr val="tx1"/>
                </a:solidFill>
              </a:rPr>
              <a:t>gliedert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sich</a:t>
            </a:r>
            <a:r>
              <a:rPr lang="en-US" sz="3200" dirty="0" smtClean="0">
                <a:solidFill>
                  <a:schemeClr val="tx1"/>
                </a:solidFill>
              </a:rPr>
              <a:t> in 5 </a:t>
            </a:r>
            <a:r>
              <a:rPr lang="en-US" sz="3200" dirty="0" err="1" smtClean="0">
                <a:solidFill>
                  <a:schemeClr val="tx1"/>
                </a:solidFill>
              </a:rPr>
              <a:t>Bereiche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marL="1206500" lvl="2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Management</a:t>
            </a:r>
          </a:p>
          <a:p>
            <a:pPr marL="1206500" lvl="2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err="1" smtClean="0">
                <a:solidFill>
                  <a:schemeClr val="tx1"/>
                </a:solidFill>
              </a:rPr>
              <a:t>Auftrag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1206500" lvl="2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System/</a:t>
            </a:r>
            <a:r>
              <a:rPr lang="en-US" sz="3000" dirty="0" err="1" smtClean="0">
                <a:solidFill>
                  <a:schemeClr val="tx1"/>
                </a:solidFill>
              </a:rPr>
              <a:t>Anwendung</a:t>
            </a:r>
            <a:endParaRPr lang="en-US" sz="3000" dirty="0" smtClean="0">
              <a:solidFill>
                <a:schemeClr val="tx1"/>
              </a:solidFill>
            </a:endParaRPr>
          </a:p>
          <a:p>
            <a:pPr marL="1206500" lvl="2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smtClean="0">
                <a:solidFill>
                  <a:schemeClr val="tx1"/>
                </a:solidFill>
              </a:rPr>
              <a:t>Team</a:t>
            </a:r>
          </a:p>
          <a:p>
            <a:pPr marL="1206500" lvl="2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000" dirty="0" err="1" smtClean="0">
                <a:solidFill>
                  <a:schemeClr val="tx1"/>
                </a:solidFill>
              </a:rPr>
              <a:t>Entwicklungsumgebung</a:t>
            </a:r>
            <a:endParaRPr lang="en-US" sz="30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76461-0CD8-524E-AF65-5452F184A50A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253" y="876822"/>
            <a:ext cx="8534400" cy="827530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B</a:t>
            </a:r>
            <a:r>
              <a:rPr lang="en-US" sz="5400" smtClean="0"/>
              <a:t>erechnung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253" y="2092658"/>
            <a:ext cx="8747887" cy="4433401"/>
          </a:xfrm>
        </p:spPr>
        <p:txBody>
          <a:bodyPr>
            <a:normAutofit/>
          </a:bodyPr>
          <a:lstStyle/>
          <a:p>
            <a:pPr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err="1" smtClean="0">
                <a:solidFill>
                  <a:schemeClr val="tx1"/>
                </a:solidFill>
              </a:rPr>
              <a:t>Lokale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Ähnlichkeiten</a:t>
            </a:r>
            <a:r>
              <a:rPr lang="en-US" sz="3200" dirty="0" smtClean="0">
                <a:solidFill>
                  <a:schemeClr val="tx1"/>
                </a:solidFill>
              </a:rPr>
              <a:t> (</a:t>
            </a:r>
            <a:r>
              <a:rPr lang="en-US" sz="3200" dirty="0" err="1" smtClean="0">
                <a:solidFill>
                  <a:schemeClr val="tx1"/>
                </a:solidFill>
              </a:rPr>
              <a:t>Lokal-Prinzip</a:t>
            </a:r>
            <a:r>
              <a:rPr lang="en-US" sz="3200" dirty="0" smtClean="0">
                <a:solidFill>
                  <a:schemeClr val="tx1"/>
                </a:solidFill>
              </a:rPr>
              <a:t>) </a:t>
            </a:r>
            <a:r>
              <a:rPr lang="en-US" sz="3200" dirty="0" err="1" smtClean="0">
                <a:solidFill>
                  <a:schemeClr val="tx1"/>
                </a:solidFill>
              </a:rPr>
              <a:t>wurden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berechnet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: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000" dirty="0" smtClean="0">
                <a:solidFill>
                  <a:schemeClr val="tx1"/>
                </a:solidFill>
              </a:rPr>
              <a:t>4 Attribute </a:t>
            </a:r>
            <a:r>
              <a:rPr lang="en-US" sz="3000" dirty="0" err="1" smtClean="0">
                <a:solidFill>
                  <a:schemeClr val="tx1"/>
                </a:solidFill>
              </a:rPr>
              <a:t>mit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exponentieller</a:t>
            </a:r>
            <a:r>
              <a:rPr lang="en-US" sz="3000" dirty="0" smtClean="0">
                <a:solidFill>
                  <a:schemeClr val="tx1"/>
                </a:solidFill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</a:rPr>
              <a:t>Funktion</a:t>
            </a:r>
            <a:endParaRPr lang="en-US" sz="3000" dirty="0" smtClean="0">
              <a:solidFill>
                <a:schemeClr val="tx1"/>
              </a:solidFill>
            </a:endParaRP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5 Attribute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 “True/False-</a:t>
            </a:r>
            <a:r>
              <a:rPr lang="en-US" sz="3200" dirty="0" err="1" smtClean="0">
                <a:solidFill>
                  <a:schemeClr val="tx1"/>
                </a:solidFill>
              </a:rPr>
              <a:t>Abfragen</a:t>
            </a:r>
            <a:r>
              <a:rPr lang="en-US" sz="3200" dirty="0" smtClean="0">
                <a:solidFill>
                  <a:schemeClr val="tx1"/>
                </a:solidFill>
              </a:rPr>
              <a:t>”</a:t>
            </a:r>
          </a:p>
          <a:p>
            <a:pPr lvl="1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8 Attribute </a:t>
            </a:r>
            <a:r>
              <a:rPr lang="en-US" sz="3200" dirty="0" err="1" smtClean="0">
                <a:solidFill>
                  <a:schemeClr val="tx1"/>
                </a:solidFill>
              </a:rPr>
              <a:t>mit</a:t>
            </a:r>
            <a:r>
              <a:rPr lang="en-US" sz="3200" dirty="0" smtClean="0">
                <a:solidFill>
                  <a:schemeClr val="tx1"/>
                </a:solidFill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</a:rPr>
              <a:t>Ähnlichkeitstabellen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AC5A-DED4-594E-8DF5-DE2DBC12B2C9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253" y="836773"/>
            <a:ext cx="8534400" cy="764900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Berechnung</a:t>
            </a:r>
            <a:r>
              <a:rPr lang="en-US" sz="5400" dirty="0" smtClean="0"/>
              <a:t> (2)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5251" y="1898132"/>
                <a:ext cx="8534401" cy="4352355"/>
              </a:xfrm>
            </p:spPr>
            <p:txBody>
              <a:bodyPr>
                <a:normAutofit fontScale="92500" lnSpcReduction="20000"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Exponentiell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Wenn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q-c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im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Intervall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[t,-t]: s = 1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Sonst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: 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l-GR" sz="300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de-DE" sz="3000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</m:t>
                            </m:r>
                            <m:r>
                              <a:rPr lang="de-DE" sz="30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  <m:r>
                          <a:rPr lang="de-DE" sz="30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ClrTx/>
                  <a:buFont typeface="Arial" charset="0"/>
                  <a:buChar char="•"/>
                </a:pPr>
                <a:r>
                  <a:rPr lang="en-US" sz="3400" dirty="0" smtClean="0">
                    <a:solidFill>
                      <a:schemeClr val="tx1"/>
                    </a:solidFill>
                  </a:rPr>
                  <a:t>Ähnlichkeitstabelle</a:t>
                </a:r>
                <a:endParaRPr lang="en-US" sz="3400" dirty="0">
                  <a:solidFill>
                    <a:schemeClr val="tx1"/>
                  </a:solidFill>
                </a:endParaRPr>
              </a:p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True/False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Abfragen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Wenn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q = c: s = 1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3000" dirty="0" err="1" smtClean="0">
                    <a:solidFill>
                      <a:schemeClr val="tx1"/>
                    </a:solidFill>
                  </a:rPr>
                  <a:t>Sonst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: s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5251" y="1898132"/>
                <a:ext cx="8534401" cy="4352355"/>
              </a:xfrm>
              <a:blipFill rotWithShape="0">
                <a:blip r:embed="rId2"/>
                <a:stretch>
                  <a:fillRect l="-1571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455400"/>
              </p:ext>
            </p:extLst>
          </p:nvPr>
        </p:nvGraphicFramePr>
        <p:xfrm>
          <a:off x="7367119" y="3891464"/>
          <a:ext cx="367151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879"/>
                <a:gridCol w="917879"/>
                <a:gridCol w="917879"/>
                <a:gridCol w="917879"/>
              </a:tblGrid>
              <a:tr h="31845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Q/C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5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55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845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0,33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0,66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5F9DF-8391-3840-BB62-8E21D7BAAFFA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6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27" y="713984"/>
            <a:ext cx="8534400" cy="865108"/>
          </a:xfrm>
        </p:spPr>
        <p:txBody>
          <a:bodyPr>
            <a:normAutofit fontScale="90000"/>
          </a:bodyPr>
          <a:lstStyle/>
          <a:p>
            <a:r>
              <a:rPr lang="en-US" sz="5400" dirty="0" err="1" smtClean="0"/>
              <a:t>Berechnung</a:t>
            </a:r>
            <a:r>
              <a:rPr lang="en-US" sz="5400" dirty="0" smtClean="0"/>
              <a:t> (3)</a:t>
            </a:r>
            <a:endParaRPr lang="en-US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72728" y="2067607"/>
                <a:ext cx="8534400" cy="4483505"/>
              </a:xfrm>
            </p:spPr>
            <p:txBody>
              <a:bodyPr>
                <a:normAutofit/>
              </a:bodyPr>
              <a:lstStyle/>
              <a:p>
                <a:pPr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Gewichtungen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sind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wie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chemeClr val="tx1"/>
                    </a:solidFill>
                  </a:rPr>
                  <a:t>folgt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3 –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Bereich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“Management”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bzw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.  “Team” 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2 –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Bereich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Auftrag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” </a:t>
                </a:r>
              </a:p>
              <a:p>
                <a:pPr lvl="1" defTabSz="9144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r>
                  <a:rPr lang="en-US" sz="3000" dirty="0" smtClean="0">
                    <a:solidFill>
                      <a:schemeClr val="tx1"/>
                    </a:solidFill>
                  </a:rPr>
                  <a:t>1 – “System/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Anwendung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bzw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. “</a:t>
                </a:r>
                <a:r>
                  <a:rPr lang="en-US" sz="3000" dirty="0" err="1" smtClean="0">
                    <a:solidFill>
                      <a:schemeClr val="tx1"/>
                    </a:solidFill>
                  </a:rPr>
                  <a:t>Entwicklungsumgebung</a:t>
                </a:r>
                <a:r>
                  <a:rPr lang="en-US" sz="3000" dirty="0" smtClean="0">
                    <a:solidFill>
                      <a:schemeClr val="tx1"/>
                    </a:solidFill>
                  </a:rPr>
                  <a:t>”</a:t>
                </a:r>
              </a:p>
              <a:p>
                <a:pPr marL="91440" lvl="1" indent="-9144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Font typeface="Arial" charset="0"/>
                  <a:buChar char="•"/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“Global” - Formel</a:t>
                </a:r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uk-UA" sz="28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uk-UA" sz="28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deg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de-DE" sz="28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de-DE" sz="28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de-DE" sz="28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𝛼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charset="0"/>
                  <a:buChar char="•"/>
                </a:pPr>
                <a:endParaRPr lang="en-US" sz="32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2728" y="2067607"/>
                <a:ext cx="8534400" cy="4483505"/>
              </a:xfrm>
              <a:blipFill rotWithShape="0">
                <a:blip r:embed="rId2"/>
                <a:stretch>
                  <a:fillRect l="-1643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D16DE-EAA6-D746-80D6-FBD2EDD6296C}" type="datetime1">
              <a:rPr lang="de-DE" smtClean="0"/>
              <a:t>15.02.16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Dogan Ucar - Wissen 2, fortgeschrittene Aspekte adaptiver Wissenssysteme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ng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P_Seminar 2" id="{D3E2871C-050B-B945-8CDE-88C11E5B9AB5}" vid="{2580A830-CBA6-594C-A313-CC367B1EDF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WP_Seminar 2</Template>
  <TotalTime>1629</TotalTime>
  <Words>633</Words>
  <Application>Microsoft Macintosh PowerPoint</Application>
  <PresentationFormat>Widescreen</PresentationFormat>
  <Paragraphs>226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 Math</vt:lpstr>
      <vt:lpstr>Century Gothic</vt:lpstr>
      <vt:lpstr>Wingdings 2</vt:lpstr>
      <vt:lpstr>Arial</vt:lpstr>
      <vt:lpstr>Streng</vt:lpstr>
      <vt:lpstr>CBR Software Prototyp mit Fokus auf Kostenabschätzung </vt:lpstr>
      <vt:lpstr>Inhaltsverzeichnis</vt:lpstr>
      <vt:lpstr>Einleitung</vt:lpstr>
      <vt:lpstr>Einleitung – Fallbasiertes Schließen</vt:lpstr>
      <vt:lpstr>Einleitung – Fallbasiertes Schließen</vt:lpstr>
      <vt:lpstr>Fallbeschreibung</vt:lpstr>
      <vt:lpstr>Berechnung</vt:lpstr>
      <vt:lpstr>Berechnung (2)</vt:lpstr>
      <vt:lpstr>Berechnung (3)</vt:lpstr>
      <vt:lpstr>Berechnung (4)</vt:lpstr>
      <vt:lpstr>Beispiel</vt:lpstr>
      <vt:lpstr>Demonstration</vt:lpstr>
      <vt:lpstr>Fazit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CBR Software Prototyp mit productivity coefficient</dc:title>
  <dc:creator>Dogan Ucar</dc:creator>
  <cp:lastModifiedBy>Dogan Ucar</cp:lastModifiedBy>
  <cp:revision>16</cp:revision>
  <cp:lastPrinted>2016-02-13T19:02:52Z</cp:lastPrinted>
  <dcterms:created xsi:type="dcterms:W3CDTF">2016-02-12T16:11:18Z</dcterms:created>
  <dcterms:modified xsi:type="dcterms:W3CDTF">2016-02-15T20:02:31Z</dcterms:modified>
</cp:coreProperties>
</file>