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8" r:id="rId9"/>
    <p:sldId id="261" r:id="rId10"/>
    <p:sldId id="262" r:id="rId11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80348"/>
  </p:normalViewPr>
  <p:slideViewPr>
    <p:cSldViewPr snapToGrid="0">
      <p:cViewPr varScale="1">
        <p:scale>
          <a:sx n="133" d="100"/>
          <a:sy n="133" d="100"/>
        </p:scale>
        <p:origin x="10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0DAEA-33F8-4F1A-9468-A06C932C47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F4993C-DDEC-4667-8779-0A6D072953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Introduction</a:t>
          </a:r>
          <a:r>
            <a:rPr lang="en-US" dirty="0"/>
            <a:t> to the assignment</a:t>
          </a:r>
        </a:p>
      </dgm:t>
    </dgm:pt>
    <dgm:pt modelId="{09DB2224-3ADC-45CD-AA5F-513E95AA4D26}" type="parTrans" cxnId="{19012FD6-AEBF-4D40-90D9-E31506DAA96B}">
      <dgm:prSet/>
      <dgm:spPr/>
      <dgm:t>
        <a:bodyPr/>
        <a:lstStyle/>
        <a:p>
          <a:endParaRPr lang="en-US"/>
        </a:p>
      </dgm:t>
    </dgm:pt>
    <dgm:pt modelId="{C0177A0F-9D67-4B42-AB80-5A867A9880EB}" type="sibTrans" cxnId="{19012FD6-AEBF-4D40-90D9-E31506DAA96B}">
      <dgm:prSet/>
      <dgm:spPr/>
      <dgm:t>
        <a:bodyPr/>
        <a:lstStyle/>
        <a:p>
          <a:endParaRPr lang="en-US"/>
        </a:p>
      </dgm:t>
    </dgm:pt>
    <dgm:pt modelId="{38E5C37E-D3E2-4A7B-9291-718F761E3C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Methodology</a:t>
          </a:r>
          <a:r>
            <a:rPr lang="en-US"/>
            <a:t> used for the implementation</a:t>
          </a:r>
        </a:p>
      </dgm:t>
    </dgm:pt>
    <dgm:pt modelId="{9549D38C-1B4D-40F6-9BE5-C9030023AD34}" type="parTrans" cxnId="{71427672-1916-4D53-8C87-29C439AAD503}">
      <dgm:prSet/>
      <dgm:spPr/>
      <dgm:t>
        <a:bodyPr/>
        <a:lstStyle/>
        <a:p>
          <a:endParaRPr lang="en-US"/>
        </a:p>
      </dgm:t>
    </dgm:pt>
    <dgm:pt modelId="{9532478F-4049-4C7F-9803-7A54FAF3749D}" type="sibTrans" cxnId="{71427672-1916-4D53-8C87-29C439AAD503}">
      <dgm:prSet/>
      <dgm:spPr/>
      <dgm:t>
        <a:bodyPr/>
        <a:lstStyle/>
        <a:p>
          <a:endParaRPr lang="en-US"/>
        </a:p>
      </dgm:t>
    </dgm:pt>
    <dgm:pt modelId="{96BF5F78-991F-416F-A1FE-3D30C92C6C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Results &amp; Discussion </a:t>
          </a:r>
          <a:endParaRPr lang="en-US"/>
        </a:p>
      </dgm:t>
    </dgm:pt>
    <dgm:pt modelId="{81BB0EE1-A3C6-4A7D-946F-1885829174D0}" type="parTrans" cxnId="{19361B1A-A1CF-4594-8F9F-D78DEA5D90AB}">
      <dgm:prSet/>
      <dgm:spPr/>
      <dgm:t>
        <a:bodyPr/>
        <a:lstStyle/>
        <a:p>
          <a:endParaRPr lang="en-US"/>
        </a:p>
      </dgm:t>
    </dgm:pt>
    <dgm:pt modelId="{D57E464F-4E05-46D4-8A4A-B6E17310BD86}" type="sibTrans" cxnId="{19361B1A-A1CF-4594-8F9F-D78DEA5D90AB}">
      <dgm:prSet/>
      <dgm:spPr/>
      <dgm:t>
        <a:bodyPr/>
        <a:lstStyle/>
        <a:p>
          <a:endParaRPr lang="en-US"/>
        </a:p>
      </dgm:t>
    </dgm:pt>
    <dgm:pt modelId="{F708966F-05D2-4323-818D-AEAD708698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Conclusion</a:t>
          </a:r>
          <a:endParaRPr lang="en-US"/>
        </a:p>
      </dgm:t>
    </dgm:pt>
    <dgm:pt modelId="{2BAEE70F-046F-46BC-BCD9-E6832EF27B8D}" type="parTrans" cxnId="{40F05BCE-BA22-4AD4-9F63-EDA34DE9E47E}">
      <dgm:prSet/>
      <dgm:spPr/>
      <dgm:t>
        <a:bodyPr/>
        <a:lstStyle/>
        <a:p>
          <a:endParaRPr lang="en-US"/>
        </a:p>
      </dgm:t>
    </dgm:pt>
    <dgm:pt modelId="{846DAA25-66AE-4E52-8982-54FD61EC964F}" type="sibTrans" cxnId="{40F05BCE-BA22-4AD4-9F63-EDA34DE9E47E}">
      <dgm:prSet/>
      <dgm:spPr/>
      <dgm:t>
        <a:bodyPr/>
        <a:lstStyle/>
        <a:p>
          <a:endParaRPr lang="en-US"/>
        </a:p>
      </dgm:t>
    </dgm:pt>
    <dgm:pt modelId="{5A593EA0-AA39-468E-B4DC-FBC2A83049A2}" type="pres">
      <dgm:prSet presAssocID="{12A0DAEA-33F8-4F1A-9468-A06C932C4763}" presName="root" presStyleCnt="0">
        <dgm:presLayoutVars>
          <dgm:dir/>
          <dgm:resizeHandles val="exact"/>
        </dgm:presLayoutVars>
      </dgm:prSet>
      <dgm:spPr/>
    </dgm:pt>
    <dgm:pt modelId="{B40741FA-C79D-4541-943E-9F9533F69243}" type="pres">
      <dgm:prSet presAssocID="{6DF4993C-DDEC-4667-8779-0A6D07295360}" presName="compNode" presStyleCnt="0"/>
      <dgm:spPr/>
    </dgm:pt>
    <dgm:pt modelId="{B298D068-7FE4-4ACA-A4E3-CCC325197620}" type="pres">
      <dgm:prSet presAssocID="{6DF4993C-DDEC-4667-8779-0A6D07295360}" presName="bgRect" presStyleLbl="bgShp" presStyleIdx="0" presStyleCnt="4"/>
      <dgm:spPr/>
    </dgm:pt>
    <dgm:pt modelId="{CAE8CE19-486E-4219-A17E-31E9CCB82337}" type="pres">
      <dgm:prSet presAssocID="{6DF4993C-DDEC-4667-8779-0A6D072953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5DA6AC7-E1A3-4D49-B4A8-C2EFA2DA4915}" type="pres">
      <dgm:prSet presAssocID="{6DF4993C-DDEC-4667-8779-0A6D07295360}" presName="spaceRect" presStyleCnt="0"/>
      <dgm:spPr/>
    </dgm:pt>
    <dgm:pt modelId="{961DFD4F-11EE-461E-A4B6-D7A14FBE21A2}" type="pres">
      <dgm:prSet presAssocID="{6DF4993C-DDEC-4667-8779-0A6D07295360}" presName="parTx" presStyleLbl="revTx" presStyleIdx="0" presStyleCnt="4">
        <dgm:presLayoutVars>
          <dgm:chMax val="0"/>
          <dgm:chPref val="0"/>
        </dgm:presLayoutVars>
      </dgm:prSet>
      <dgm:spPr/>
    </dgm:pt>
    <dgm:pt modelId="{C78002DC-E879-45C4-8D76-B9E4F1DA7908}" type="pres">
      <dgm:prSet presAssocID="{C0177A0F-9D67-4B42-AB80-5A867A9880EB}" presName="sibTrans" presStyleCnt="0"/>
      <dgm:spPr/>
    </dgm:pt>
    <dgm:pt modelId="{26E8870E-2F48-4711-B744-8ADF9F49A1D3}" type="pres">
      <dgm:prSet presAssocID="{38E5C37E-D3E2-4A7B-9291-718F761E3C8A}" presName="compNode" presStyleCnt="0"/>
      <dgm:spPr/>
    </dgm:pt>
    <dgm:pt modelId="{3280875A-6931-4B8F-AF2D-A49226DD73B6}" type="pres">
      <dgm:prSet presAssocID="{38E5C37E-D3E2-4A7B-9291-718F761E3C8A}" presName="bgRect" presStyleLbl="bgShp" presStyleIdx="1" presStyleCnt="4"/>
      <dgm:spPr/>
    </dgm:pt>
    <dgm:pt modelId="{7AD81FAA-8DBE-4176-B074-56C452D75AB1}" type="pres">
      <dgm:prSet presAssocID="{38E5C37E-D3E2-4A7B-9291-718F761E3C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D042753-5725-4F95-B112-AD3A554D0144}" type="pres">
      <dgm:prSet presAssocID="{38E5C37E-D3E2-4A7B-9291-718F761E3C8A}" presName="spaceRect" presStyleCnt="0"/>
      <dgm:spPr/>
    </dgm:pt>
    <dgm:pt modelId="{16D29219-F5E7-4FE6-81A9-9D6D884C8904}" type="pres">
      <dgm:prSet presAssocID="{38E5C37E-D3E2-4A7B-9291-718F761E3C8A}" presName="parTx" presStyleLbl="revTx" presStyleIdx="1" presStyleCnt="4">
        <dgm:presLayoutVars>
          <dgm:chMax val="0"/>
          <dgm:chPref val="0"/>
        </dgm:presLayoutVars>
      </dgm:prSet>
      <dgm:spPr/>
    </dgm:pt>
    <dgm:pt modelId="{DD8DF04E-6E2B-4D8E-92EE-93F421C7F805}" type="pres">
      <dgm:prSet presAssocID="{9532478F-4049-4C7F-9803-7A54FAF3749D}" presName="sibTrans" presStyleCnt="0"/>
      <dgm:spPr/>
    </dgm:pt>
    <dgm:pt modelId="{19410EEE-CD79-4838-A2C9-A5DF4C18FFED}" type="pres">
      <dgm:prSet presAssocID="{96BF5F78-991F-416F-A1FE-3D30C92C6CFA}" presName="compNode" presStyleCnt="0"/>
      <dgm:spPr/>
    </dgm:pt>
    <dgm:pt modelId="{F4DC267F-61D1-4E5B-8E0B-258206B4D8B3}" type="pres">
      <dgm:prSet presAssocID="{96BF5F78-991F-416F-A1FE-3D30C92C6CFA}" presName="bgRect" presStyleLbl="bgShp" presStyleIdx="2" presStyleCnt="4"/>
      <dgm:spPr/>
    </dgm:pt>
    <dgm:pt modelId="{1D9F0626-053D-46F9-B3B2-BBF787A4CF60}" type="pres">
      <dgm:prSet presAssocID="{96BF5F78-991F-416F-A1FE-3D30C92C6C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67DAB20-B028-4DB2-8AC0-E60063E5BC80}" type="pres">
      <dgm:prSet presAssocID="{96BF5F78-991F-416F-A1FE-3D30C92C6CFA}" presName="spaceRect" presStyleCnt="0"/>
      <dgm:spPr/>
    </dgm:pt>
    <dgm:pt modelId="{D3E863A9-AFD5-41CC-9F5C-8659DE31DE30}" type="pres">
      <dgm:prSet presAssocID="{96BF5F78-991F-416F-A1FE-3D30C92C6CFA}" presName="parTx" presStyleLbl="revTx" presStyleIdx="2" presStyleCnt="4">
        <dgm:presLayoutVars>
          <dgm:chMax val="0"/>
          <dgm:chPref val="0"/>
        </dgm:presLayoutVars>
      </dgm:prSet>
      <dgm:spPr/>
    </dgm:pt>
    <dgm:pt modelId="{E4E35FED-1A76-432B-8BCA-B639C2158A18}" type="pres">
      <dgm:prSet presAssocID="{D57E464F-4E05-46D4-8A4A-B6E17310BD86}" presName="sibTrans" presStyleCnt="0"/>
      <dgm:spPr/>
    </dgm:pt>
    <dgm:pt modelId="{861B2888-FDA8-49BB-BA13-9677C41C66BE}" type="pres">
      <dgm:prSet presAssocID="{F708966F-05D2-4323-818D-AEAD70869859}" presName="compNode" presStyleCnt="0"/>
      <dgm:spPr/>
    </dgm:pt>
    <dgm:pt modelId="{B692FADA-9EC9-44C2-9BF2-2109AC82E851}" type="pres">
      <dgm:prSet presAssocID="{F708966F-05D2-4323-818D-AEAD70869859}" presName="bgRect" presStyleLbl="bgShp" presStyleIdx="3" presStyleCnt="4"/>
      <dgm:spPr/>
    </dgm:pt>
    <dgm:pt modelId="{67FB5221-0B8B-4A02-9071-9C303CFA97C5}" type="pres">
      <dgm:prSet presAssocID="{F708966F-05D2-4323-818D-AEAD708698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BEC6E33-F8B3-4EB3-AE06-A7ABE7664FD0}" type="pres">
      <dgm:prSet presAssocID="{F708966F-05D2-4323-818D-AEAD70869859}" presName="spaceRect" presStyleCnt="0"/>
      <dgm:spPr/>
    </dgm:pt>
    <dgm:pt modelId="{C502192D-1F32-4185-A68F-C3EB43AA04C0}" type="pres">
      <dgm:prSet presAssocID="{F708966F-05D2-4323-818D-AEAD7086985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B284B04-4F07-458C-9ECF-2142D3EBBCC9}" type="presOf" srcId="{38E5C37E-D3E2-4A7B-9291-718F761E3C8A}" destId="{16D29219-F5E7-4FE6-81A9-9D6D884C8904}" srcOrd="0" destOrd="0" presId="urn:microsoft.com/office/officeart/2018/2/layout/IconVerticalSolidList"/>
    <dgm:cxn modelId="{19361B1A-A1CF-4594-8F9F-D78DEA5D90AB}" srcId="{12A0DAEA-33F8-4F1A-9468-A06C932C4763}" destId="{96BF5F78-991F-416F-A1FE-3D30C92C6CFA}" srcOrd="2" destOrd="0" parTransId="{81BB0EE1-A3C6-4A7D-946F-1885829174D0}" sibTransId="{D57E464F-4E05-46D4-8A4A-B6E17310BD86}"/>
    <dgm:cxn modelId="{36BFA15C-C0B8-4BFA-8B8B-9DD264034305}" type="presOf" srcId="{96BF5F78-991F-416F-A1FE-3D30C92C6CFA}" destId="{D3E863A9-AFD5-41CC-9F5C-8659DE31DE30}" srcOrd="0" destOrd="0" presId="urn:microsoft.com/office/officeart/2018/2/layout/IconVerticalSolidList"/>
    <dgm:cxn modelId="{71427672-1916-4D53-8C87-29C439AAD503}" srcId="{12A0DAEA-33F8-4F1A-9468-A06C932C4763}" destId="{38E5C37E-D3E2-4A7B-9291-718F761E3C8A}" srcOrd="1" destOrd="0" parTransId="{9549D38C-1B4D-40F6-9BE5-C9030023AD34}" sibTransId="{9532478F-4049-4C7F-9803-7A54FAF3749D}"/>
    <dgm:cxn modelId="{07EC1F82-3DA2-4287-AE0D-D269F1DF5481}" type="presOf" srcId="{F708966F-05D2-4323-818D-AEAD70869859}" destId="{C502192D-1F32-4185-A68F-C3EB43AA04C0}" srcOrd="0" destOrd="0" presId="urn:microsoft.com/office/officeart/2018/2/layout/IconVerticalSolidList"/>
    <dgm:cxn modelId="{165CC9A6-6677-4FDB-84AB-E5F12496549C}" type="presOf" srcId="{6DF4993C-DDEC-4667-8779-0A6D07295360}" destId="{961DFD4F-11EE-461E-A4B6-D7A14FBE21A2}" srcOrd="0" destOrd="0" presId="urn:microsoft.com/office/officeart/2018/2/layout/IconVerticalSolidList"/>
    <dgm:cxn modelId="{F40557BD-3BAA-4F30-99FB-4CF4C2A3F095}" type="presOf" srcId="{12A0DAEA-33F8-4F1A-9468-A06C932C4763}" destId="{5A593EA0-AA39-468E-B4DC-FBC2A83049A2}" srcOrd="0" destOrd="0" presId="urn:microsoft.com/office/officeart/2018/2/layout/IconVerticalSolidList"/>
    <dgm:cxn modelId="{40F05BCE-BA22-4AD4-9F63-EDA34DE9E47E}" srcId="{12A0DAEA-33F8-4F1A-9468-A06C932C4763}" destId="{F708966F-05D2-4323-818D-AEAD70869859}" srcOrd="3" destOrd="0" parTransId="{2BAEE70F-046F-46BC-BCD9-E6832EF27B8D}" sibTransId="{846DAA25-66AE-4E52-8982-54FD61EC964F}"/>
    <dgm:cxn modelId="{19012FD6-AEBF-4D40-90D9-E31506DAA96B}" srcId="{12A0DAEA-33F8-4F1A-9468-A06C932C4763}" destId="{6DF4993C-DDEC-4667-8779-0A6D07295360}" srcOrd="0" destOrd="0" parTransId="{09DB2224-3ADC-45CD-AA5F-513E95AA4D26}" sibTransId="{C0177A0F-9D67-4B42-AB80-5A867A9880EB}"/>
    <dgm:cxn modelId="{2E0F922A-A35E-4CB4-9281-931084D0C7BF}" type="presParOf" srcId="{5A593EA0-AA39-468E-B4DC-FBC2A83049A2}" destId="{B40741FA-C79D-4541-943E-9F9533F69243}" srcOrd="0" destOrd="0" presId="urn:microsoft.com/office/officeart/2018/2/layout/IconVerticalSolidList"/>
    <dgm:cxn modelId="{28BA5192-D32D-4DD2-B237-C10C536663E5}" type="presParOf" srcId="{B40741FA-C79D-4541-943E-9F9533F69243}" destId="{B298D068-7FE4-4ACA-A4E3-CCC325197620}" srcOrd="0" destOrd="0" presId="urn:microsoft.com/office/officeart/2018/2/layout/IconVerticalSolidList"/>
    <dgm:cxn modelId="{26058DE2-F951-4364-8BDB-C0F77C80D8EB}" type="presParOf" srcId="{B40741FA-C79D-4541-943E-9F9533F69243}" destId="{CAE8CE19-486E-4219-A17E-31E9CCB82337}" srcOrd="1" destOrd="0" presId="urn:microsoft.com/office/officeart/2018/2/layout/IconVerticalSolidList"/>
    <dgm:cxn modelId="{82CB0E54-5527-4C4B-BBF4-B1C7075D5928}" type="presParOf" srcId="{B40741FA-C79D-4541-943E-9F9533F69243}" destId="{A5DA6AC7-E1A3-4D49-B4A8-C2EFA2DA4915}" srcOrd="2" destOrd="0" presId="urn:microsoft.com/office/officeart/2018/2/layout/IconVerticalSolidList"/>
    <dgm:cxn modelId="{8B390393-3A63-4A2D-BAB0-BAA5930BF6A9}" type="presParOf" srcId="{B40741FA-C79D-4541-943E-9F9533F69243}" destId="{961DFD4F-11EE-461E-A4B6-D7A14FBE21A2}" srcOrd="3" destOrd="0" presId="urn:microsoft.com/office/officeart/2018/2/layout/IconVerticalSolidList"/>
    <dgm:cxn modelId="{68A3C90F-65C5-4008-BE09-F39C438828DE}" type="presParOf" srcId="{5A593EA0-AA39-468E-B4DC-FBC2A83049A2}" destId="{C78002DC-E879-45C4-8D76-B9E4F1DA7908}" srcOrd="1" destOrd="0" presId="urn:microsoft.com/office/officeart/2018/2/layout/IconVerticalSolidList"/>
    <dgm:cxn modelId="{F21D23AB-1371-4B62-A844-5F73FC315CAD}" type="presParOf" srcId="{5A593EA0-AA39-468E-B4DC-FBC2A83049A2}" destId="{26E8870E-2F48-4711-B744-8ADF9F49A1D3}" srcOrd="2" destOrd="0" presId="urn:microsoft.com/office/officeart/2018/2/layout/IconVerticalSolidList"/>
    <dgm:cxn modelId="{0D0C2C88-E749-461E-B8D5-DB55B76CA950}" type="presParOf" srcId="{26E8870E-2F48-4711-B744-8ADF9F49A1D3}" destId="{3280875A-6931-4B8F-AF2D-A49226DD73B6}" srcOrd="0" destOrd="0" presId="urn:microsoft.com/office/officeart/2018/2/layout/IconVerticalSolidList"/>
    <dgm:cxn modelId="{8FACD904-45B4-4A07-96B0-A6295302EA79}" type="presParOf" srcId="{26E8870E-2F48-4711-B744-8ADF9F49A1D3}" destId="{7AD81FAA-8DBE-4176-B074-56C452D75AB1}" srcOrd="1" destOrd="0" presId="urn:microsoft.com/office/officeart/2018/2/layout/IconVerticalSolidList"/>
    <dgm:cxn modelId="{93E0FE54-A32C-4E75-82B5-B9C95065C369}" type="presParOf" srcId="{26E8870E-2F48-4711-B744-8ADF9F49A1D3}" destId="{FD042753-5725-4F95-B112-AD3A554D0144}" srcOrd="2" destOrd="0" presId="urn:microsoft.com/office/officeart/2018/2/layout/IconVerticalSolidList"/>
    <dgm:cxn modelId="{31EE9F2F-165F-4A7E-812F-7E3DE0AD4C0C}" type="presParOf" srcId="{26E8870E-2F48-4711-B744-8ADF9F49A1D3}" destId="{16D29219-F5E7-4FE6-81A9-9D6D884C8904}" srcOrd="3" destOrd="0" presId="urn:microsoft.com/office/officeart/2018/2/layout/IconVerticalSolidList"/>
    <dgm:cxn modelId="{4BEC805A-37DB-4B0C-AB16-F09CD0DC161C}" type="presParOf" srcId="{5A593EA0-AA39-468E-B4DC-FBC2A83049A2}" destId="{DD8DF04E-6E2B-4D8E-92EE-93F421C7F805}" srcOrd="3" destOrd="0" presId="urn:microsoft.com/office/officeart/2018/2/layout/IconVerticalSolidList"/>
    <dgm:cxn modelId="{4B306607-470E-4159-92F3-7DA7BFEC794E}" type="presParOf" srcId="{5A593EA0-AA39-468E-B4DC-FBC2A83049A2}" destId="{19410EEE-CD79-4838-A2C9-A5DF4C18FFED}" srcOrd="4" destOrd="0" presId="urn:microsoft.com/office/officeart/2018/2/layout/IconVerticalSolidList"/>
    <dgm:cxn modelId="{34009B2D-B757-4344-B6C8-8DEF14007FA2}" type="presParOf" srcId="{19410EEE-CD79-4838-A2C9-A5DF4C18FFED}" destId="{F4DC267F-61D1-4E5B-8E0B-258206B4D8B3}" srcOrd="0" destOrd="0" presId="urn:microsoft.com/office/officeart/2018/2/layout/IconVerticalSolidList"/>
    <dgm:cxn modelId="{EE7D76EB-55B0-48A4-BEB7-5F5BB01F36ED}" type="presParOf" srcId="{19410EEE-CD79-4838-A2C9-A5DF4C18FFED}" destId="{1D9F0626-053D-46F9-B3B2-BBF787A4CF60}" srcOrd="1" destOrd="0" presId="urn:microsoft.com/office/officeart/2018/2/layout/IconVerticalSolidList"/>
    <dgm:cxn modelId="{9B53D8CA-6C43-443D-BF58-63D0E9C47540}" type="presParOf" srcId="{19410EEE-CD79-4838-A2C9-A5DF4C18FFED}" destId="{467DAB20-B028-4DB2-8AC0-E60063E5BC80}" srcOrd="2" destOrd="0" presId="urn:microsoft.com/office/officeart/2018/2/layout/IconVerticalSolidList"/>
    <dgm:cxn modelId="{BA90EAC2-0C8D-4F55-98EA-EF8478F76A30}" type="presParOf" srcId="{19410EEE-CD79-4838-A2C9-A5DF4C18FFED}" destId="{D3E863A9-AFD5-41CC-9F5C-8659DE31DE30}" srcOrd="3" destOrd="0" presId="urn:microsoft.com/office/officeart/2018/2/layout/IconVerticalSolidList"/>
    <dgm:cxn modelId="{DFCABBEC-9E32-4DBD-A35A-C64E41428468}" type="presParOf" srcId="{5A593EA0-AA39-468E-B4DC-FBC2A83049A2}" destId="{E4E35FED-1A76-432B-8BCA-B639C2158A18}" srcOrd="5" destOrd="0" presId="urn:microsoft.com/office/officeart/2018/2/layout/IconVerticalSolidList"/>
    <dgm:cxn modelId="{CAA61543-65F9-405A-96F8-EB62CC83D050}" type="presParOf" srcId="{5A593EA0-AA39-468E-B4DC-FBC2A83049A2}" destId="{861B2888-FDA8-49BB-BA13-9677C41C66BE}" srcOrd="6" destOrd="0" presId="urn:microsoft.com/office/officeart/2018/2/layout/IconVerticalSolidList"/>
    <dgm:cxn modelId="{228837AB-F169-4D38-BF96-4B30CFC5307B}" type="presParOf" srcId="{861B2888-FDA8-49BB-BA13-9677C41C66BE}" destId="{B692FADA-9EC9-44C2-9BF2-2109AC82E851}" srcOrd="0" destOrd="0" presId="urn:microsoft.com/office/officeart/2018/2/layout/IconVerticalSolidList"/>
    <dgm:cxn modelId="{8B46E8A4-1FDA-4D57-9E69-BB81D600625A}" type="presParOf" srcId="{861B2888-FDA8-49BB-BA13-9677C41C66BE}" destId="{67FB5221-0B8B-4A02-9071-9C303CFA97C5}" srcOrd="1" destOrd="0" presId="urn:microsoft.com/office/officeart/2018/2/layout/IconVerticalSolidList"/>
    <dgm:cxn modelId="{2837F2C5-A0BA-4218-9E1B-71D5023F212D}" type="presParOf" srcId="{861B2888-FDA8-49BB-BA13-9677C41C66BE}" destId="{BBEC6E33-F8B3-4EB3-AE06-A7ABE7664FD0}" srcOrd="2" destOrd="0" presId="urn:microsoft.com/office/officeart/2018/2/layout/IconVerticalSolidList"/>
    <dgm:cxn modelId="{E8D4DFF3-D430-4143-9602-59A28024BBF9}" type="presParOf" srcId="{861B2888-FDA8-49BB-BA13-9677C41C66BE}" destId="{C502192D-1F32-4185-A68F-C3EB43AA04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8D068-7FE4-4ACA-A4E3-CCC325197620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8CE19-486E-4219-A17E-31E9CCB8233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DFD4F-11EE-461E-A4B6-D7A14FBE21A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Introduction</a:t>
          </a:r>
          <a:r>
            <a:rPr lang="en-US" sz="2200" kern="1200" dirty="0"/>
            <a:t> to the assignment</a:t>
          </a:r>
        </a:p>
      </dsp:txBody>
      <dsp:txXfrm>
        <a:off x="1057183" y="1805"/>
        <a:ext cx="9458416" cy="915310"/>
      </dsp:txXfrm>
    </dsp:sp>
    <dsp:sp modelId="{3280875A-6931-4B8F-AF2D-A49226DD73B6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81FAA-8DBE-4176-B074-56C452D75AB1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29219-F5E7-4FE6-81A9-9D6D884C8904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Methodology</a:t>
          </a:r>
          <a:r>
            <a:rPr lang="en-US" sz="2200" kern="1200"/>
            <a:t> used for the implementation</a:t>
          </a:r>
        </a:p>
      </dsp:txBody>
      <dsp:txXfrm>
        <a:off x="1057183" y="1145944"/>
        <a:ext cx="9458416" cy="915310"/>
      </dsp:txXfrm>
    </dsp:sp>
    <dsp:sp modelId="{F4DC267F-61D1-4E5B-8E0B-258206B4D8B3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F0626-053D-46F9-B3B2-BBF787A4CF6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863A9-AFD5-41CC-9F5C-8659DE31DE30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Results &amp; Discussion </a:t>
          </a:r>
          <a:endParaRPr lang="en-US" sz="2200" kern="1200"/>
        </a:p>
      </dsp:txBody>
      <dsp:txXfrm>
        <a:off x="1057183" y="2290082"/>
        <a:ext cx="9458416" cy="915310"/>
      </dsp:txXfrm>
    </dsp:sp>
    <dsp:sp modelId="{B692FADA-9EC9-44C2-9BF2-2109AC82E85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B5221-0B8B-4A02-9071-9C303CFA97C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2192D-1F32-4185-A68F-C3EB43AA04C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Conclusion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5102F-F106-444C-98DB-11ED2EBE41C7}" type="datetimeFigureOut">
              <a:rPr lang="en-TR" smtClean="0"/>
              <a:t>19.02.2024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8A1EB-9D68-8149-ADE1-F828E8E4C4D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1413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Hello and welcome to my case study presentation about real time arbitrage monitoring.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A1EB-9D68-8149-ADE1-F828E8E4C4D3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4977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Today, </a:t>
            </a:r>
            <a:r>
              <a:rPr lang="en-US" dirty="0"/>
              <a:t>I will start with introducing the assignment. </a:t>
            </a:r>
          </a:p>
          <a:p>
            <a:r>
              <a:rPr lang="en-US" dirty="0"/>
              <a:t>Then I will briefly mention the methodology that I have used for the implementation. </a:t>
            </a:r>
          </a:p>
          <a:p>
            <a:r>
              <a:rPr lang="en-US" dirty="0"/>
              <a:t>Afterward, I will show some tables and plots to demonstrate the results and highlight the important outcomes.</a:t>
            </a:r>
          </a:p>
          <a:p>
            <a:r>
              <a:rPr lang="en-US" dirty="0"/>
              <a:t>Finally I will mention the takeaways.</a:t>
            </a: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A1EB-9D68-8149-ADE1-F828E8E4C4D3}" type="slidenum">
              <a:rPr lang="en-TR" smtClean="0"/>
              <a:t>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7617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The assignment asks for us to analyze and observe the real-time binance book ticker data to determine whether there is an arbitrage oppurtunity.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A1EB-9D68-8149-ADE1-F828E8E4C4D3}" type="slidenum">
              <a:rPr lang="en-TR" smtClean="0"/>
              <a:t>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3263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In order to accomplish this, a websocket stream connection was established using the port 9443 of Binance Stream.</a:t>
            </a:r>
          </a:p>
          <a:p>
            <a:r>
              <a:rPr lang="en-TR" dirty="0"/>
              <a:t>In order to listen this stream, four methods which are on open, on message, on error and on close were implemented.</a:t>
            </a:r>
          </a:p>
          <a:p>
            <a:r>
              <a:rPr lang="en-US" dirty="0"/>
              <a:t>O</a:t>
            </a:r>
            <a:r>
              <a:rPr lang="en-TR" dirty="0"/>
              <a:t>n error and on close methods were used to display the error and close messages.</a:t>
            </a:r>
          </a:p>
          <a:p>
            <a:r>
              <a:rPr lang="en-TR" dirty="0"/>
              <a:t>On the other hand, on open method was used to display the connection message and subscribe to the symbols with appropriate naming.</a:t>
            </a:r>
          </a:p>
          <a:p>
            <a:r>
              <a:rPr lang="en-US" dirty="0"/>
              <a:t>F</a:t>
            </a:r>
            <a:r>
              <a:rPr lang="en-TR" dirty="0"/>
              <a:t>inally, an on message method to store the rec</a:t>
            </a:r>
            <a:r>
              <a:rPr lang="en-US" dirty="0" err="1"/>
              <a:t>ie</a:t>
            </a:r>
            <a:r>
              <a:rPr lang="en-TR" dirty="0"/>
              <a:t>ved data’s </a:t>
            </a:r>
            <a:r>
              <a:rPr lang="en-US" sz="1200" dirty="0"/>
              <a:t>symbol, update ID, best ask and bid price, and calculate ask and bid arbitrage values. Then, check for triangular arbitrage.</a:t>
            </a:r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A1EB-9D68-8149-ADE1-F828E8E4C4D3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4084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Several pairs of symbols were monitored for triangular arbitrage opportunity.</a:t>
            </a:r>
          </a:p>
          <a:p>
            <a:r>
              <a:rPr lang="en-US" sz="1200" dirty="0"/>
              <a:t>They were classified according to arbitrage presence.</a:t>
            </a:r>
          </a:p>
          <a:p>
            <a:r>
              <a:rPr lang="en-US" sz="1200" dirty="0"/>
              <a:t>Factors such as liquidity </a:t>
            </a:r>
            <a:r>
              <a:rPr lang="en-US" b="0" i="0" u="none" strike="noStrike" dirty="0">
                <a:solidFill>
                  <a:srgbClr val="ECECEC"/>
                </a:solidFill>
                <a:effectLst/>
                <a:latin typeface="Söhne"/>
              </a:rPr>
              <a:t>may not offer enough volume for traders to execute triangular arbitrage strategies profitably</a:t>
            </a:r>
            <a:r>
              <a:rPr lang="en-US" sz="1200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en-US" sz="1200" dirty="0"/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A1EB-9D68-8149-ADE1-F828E8E4C4D3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69293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difference between the best ask and bid prices serves as an indicator of liquidity, hence indirectly pointing to a higher potential for arbitrage.</a:t>
            </a:r>
          </a:p>
          <a:p>
            <a:r>
              <a:rPr lang="en-US" sz="1200" dirty="0"/>
              <a:t>Among the pairs with arbitrage presence, the table displays the symbols ranked according to the difference between their average best ask and best bid price.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A1EB-9D68-8149-ADE1-F828E8E4C4D3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91155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On the right you can observe the </a:t>
            </a:r>
            <a:r>
              <a:rPr lang="en-US" sz="1200" dirty="0"/>
              <a:t>Distribution of arbitrage opportunities per trading pairs.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ETHEUR, EURUSD, ETHUSDT was the most frequently observed triangular arbitrage pair.</a:t>
            </a:r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A1EB-9D68-8149-ADE1-F828E8E4C4D3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8562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the </a:t>
            </a:r>
            <a:r>
              <a:rPr lang="en-US" dirty="0" err="1"/>
              <a:t>venn</a:t>
            </a:r>
            <a:r>
              <a:rPr lang="en-US" dirty="0"/>
              <a:t> diagram on the right shows the distribution of arbitrage triggers.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 most cases, ask prices trigger the arbitrage opportunity, followed by bid prices, and both together.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A1EB-9D68-8149-ADE1-F828E8E4C4D3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1305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833E-FC46-921E-C260-8BD6623C4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03772-01E5-A0B2-FFA4-4388F338C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A20B1-DF70-8217-9B66-3AD9A60B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19.02.2024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E8C5-FE4D-3D86-A38F-20F028CF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11FD-A3CD-453A-F997-061B14ED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749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EE48-1265-00A9-9569-C7D075AD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1476F-02D8-5ECC-791C-2C24C7525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C6727-E838-D183-0BCC-1E74709F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19.02.2024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2102-F7A3-0633-05C4-FA419B8D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FD7D-C102-28F8-9C99-3C41E6B2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3220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6B4EE-4573-D3CF-8A99-0202C31CA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E6E08-71DA-4599-8A44-423C6007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605A5-00A2-F452-292E-89955FE6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19.02.2024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C515-695B-5478-C9CE-CB300D54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DFF72-BE73-5FB5-9AE3-CBCC1AEF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0547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1ED3-5587-4D36-C7DE-D437820F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F92B-DCBD-3595-67DD-4D5B0838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79080-C863-F179-91BE-1ECF5CF0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19.02.2024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19AC2-5729-1F71-F6BA-7E2B0B40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DF74-0AB7-3153-29CA-F0FDD4F4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7285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426E-4F52-5FF9-005C-2325A4F9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A0027-41C0-051A-8B4E-891BE65D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449EE-05DF-CB88-8364-2AA79C90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19.02.2024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646AC-A3CE-F08D-C912-96CDA76F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6571-DA43-F59F-4886-F180F980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3078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CB98-F5BE-1F60-C584-7E05D54F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F65E-2567-E48C-CB6D-3ED352E14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C703F-85EC-4490-5E6E-7F65E880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EA707-384E-D059-F797-BA834CC1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19.02.2024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160E1-ABF8-4F23-B395-9BF48FF7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215B9-D494-AE6F-2C90-91BCC2B9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6750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177E-EC40-8256-1AB6-A603F129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1DDF9-4AED-77C3-1B76-2DC636804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22978-250E-13C9-58A3-8F843090A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7084B-E2B6-B290-EBA7-CB4A57678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B3E17-1812-FA4C-5A4E-C65B1ACB3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F3C41-E693-5B4A-2B3F-948BD5E1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19.02.2024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F2859-1263-F74B-5015-56527575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9597A-D337-BB7B-1657-D5471A19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4232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39-945B-39F1-BC45-485F9898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6B084-6B57-1CF7-1295-1A77D3D0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19.02.2024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F4877-279C-4807-EDAB-FD385B3B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1A03-EFE2-D941-2102-7EA1AD6D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6938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10A59-D7D7-71A8-347B-24499AC1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19.02.2024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42176-0D19-5F69-890F-E85805A5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D8BA5-4619-E91D-95B4-964E3305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5741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5715-6493-F133-C6BF-41B520EA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2D4D-F359-9C07-C4E3-8F8300A71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77D16-560A-F616-D0DB-F967366E4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51D59-1BB4-B399-61A9-F961638F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19.02.2024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B7213-F8FF-2EC9-8B90-070BDBC7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24343-89C9-5CEF-E454-D172EF67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2688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6995-3A82-FC47-6193-3BA26E03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E6687-E298-65C5-7C7A-A60C9B643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2665F-F6A5-6D3E-D85D-7365FABE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ED810-3541-F897-1BEB-D2212DEC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FF3-6EF6-7E4D-9983-1A33360F8FB4}" type="datetimeFigureOut">
              <a:rPr lang="en-TR" smtClean="0"/>
              <a:t>19.02.2024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362FA-51C3-D35E-6FFC-C9B6BEEB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84039-D4BA-F9CF-4EA8-E47DE414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9421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499BD-EC2B-9B4E-E373-656135D2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E680B-A779-059B-9095-CC7588523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1E08F-1F91-4240-1C34-B961509D4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9FF3-6EF6-7E4D-9983-1A33360F8FB4}" type="datetimeFigureOut">
              <a:rPr lang="en-TR" smtClean="0"/>
              <a:t>19.02.2024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3BBE5-5076-6046-45DB-BA9DA3A73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EB07A-55DD-0913-99E3-70107EC67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F549-1B4F-F84D-823E-35BABDA8BBA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779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3DBAB-02F2-F3F1-4729-550A37663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TR" sz="2200" dirty="0">
                <a:solidFill>
                  <a:schemeClr val="tx2"/>
                </a:solidFill>
              </a:rPr>
              <a:t>TankX</a:t>
            </a:r>
            <a:br>
              <a:rPr lang="en-TR" sz="2200" dirty="0">
                <a:solidFill>
                  <a:schemeClr val="tx2"/>
                </a:solidFill>
              </a:rPr>
            </a:br>
            <a:r>
              <a:rPr lang="en-TR" sz="2200" dirty="0">
                <a:solidFill>
                  <a:schemeClr val="tx2"/>
                </a:solidFill>
              </a:rPr>
              <a:t>HFT Quant - Case Study</a:t>
            </a:r>
            <a:br>
              <a:rPr lang="en-TR" sz="2200" dirty="0">
                <a:solidFill>
                  <a:schemeClr val="tx2"/>
                </a:solidFill>
              </a:rPr>
            </a:br>
            <a:r>
              <a:rPr lang="en-TR" sz="2200" dirty="0">
                <a:solidFill>
                  <a:schemeClr val="tx2"/>
                </a:solidFill>
              </a:rPr>
              <a:t>Real Time Arbitrage Monitoring</a:t>
            </a: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EBEC5C6E-1861-2750-3C93-AEECC54298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74" b="18984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52817B8-746C-5731-48CB-D02FCF0F6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en-TR" sz="2000" dirty="0">
                <a:solidFill>
                  <a:schemeClr val="tx2"/>
                </a:solidFill>
              </a:rPr>
              <a:t>Dogan Parlak</a:t>
            </a:r>
          </a:p>
        </p:txBody>
      </p:sp>
    </p:spTree>
    <p:extLst>
      <p:ext uri="{BB962C8B-B14F-4D97-AF65-F5344CB8AC3E}">
        <p14:creationId xmlns:p14="http://schemas.microsoft.com/office/powerpoint/2010/main" val="392095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5B6B1-14B1-E62D-4BA1-9B073D94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0530A-9423-5EF5-A7C0-AB9EBD22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Thank you for listening!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1E1A841F-C5F6-0133-945F-3DCC4FC09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00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2906-71C1-BD25-4B0C-A1D25A38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F0EF69-0EE4-B3A2-300A-B8C7B018A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8940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461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88BA2-A595-1D60-F02E-8C71DA9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TR" sz="5400"/>
              <a:t>Introduction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4FE6-5885-8631-3B3C-CE20ACE15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>
                <a:latin typeface="HelveticaNeue" panose="02000503000000020004" pitchFamily="2" charset="0"/>
              </a:rPr>
              <a:t>A</a:t>
            </a:r>
            <a:r>
              <a:rPr lang="en-US" sz="2200" dirty="0">
                <a:effectLst/>
                <a:latin typeface="HelveticaNeue" panose="02000503000000020004" pitchFamily="2" charset="0"/>
              </a:rPr>
              <a:t>nalyze and observe rapidly changing real-time financial data to determine whether there is an arbitrage opportunity in the provided market. </a:t>
            </a:r>
          </a:p>
          <a:p>
            <a:endParaRPr lang="en-US" sz="2200" dirty="0">
              <a:latin typeface="HelveticaNeue" panose="02000503000000020004" pitchFamily="2" charset="0"/>
            </a:endParaRPr>
          </a:p>
          <a:p>
            <a:r>
              <a:rPr lang="en-US" sz="2200" dirty="0">
                <a:latin typeface="HelveticaNeue" panose="02000503000000020004" pitchFamily="2" charset="0"/>
              </a:rPr>
              <a:t>R</a:t>
            </a:r>
            <a:r>
              <a:rPr lang="en-US" sz="2200" dirty="0">
                <a:effectLst/>
                <a:latin typeface="HelveticaNeue" panose="02000503000000020004" pitchFamily="2" charset="0"/>
              </a:rPr>
              <a:t>etrieve book ticker data from </a:t>
            </a:r>
            <a:r>
              <a:rPr lang="en-US" sz="2200" dirty="0" err="1">
                <a:effectLst/>
                <a:latin typeface="HelveticaNeue" panose="02000503000000020004" pitchFamily="2" charset="0"/>
              </a:rPr>
              <a:t>Binance</a:t>
            </a:r>
            <a:r>
              <a:rPr lang="en-US" sz="2200" dirty="0">
                <a:effectLst/>
                <a:latin typeface="HelveticaNeue" panose="02000503000000020004" pitchFamily="2" charset="0"/>
              </a:rPr>
              <a:t>. </a:t>
            </a:r>
            <a:endParaRPr lang="en-US" sz="2200" dirty="0"/>
          </a:p>
          <a:p>
            <a:pPr marL="0" indent="0">
              <a:buNone/>
            </a:pPr>
            <a:endParaRPr lang="en-US" sz="2200" dirty="0">
              <a:latin typeface="HelveticaNeue" panose="02000503000000020004" pitchFamily="2" charset="0"/>
            </a:endParaRPr>
          </a:p>
          <a:p>
            <a:endParaRPr lang="en-US" sz="2200" dirty="0"/>
          </a:p>
          <a:p>
            <a:endParaRPr lang="en-TR" sz="2200" dirty="0"/>
          </a:p>
        </p:txBody>
      </p:sp>
    </p:spTree>
    <p:extLst>
      <p:ext uri="{BB962C8B-B14F-4D97-AF65-F5344CB8AC3E}">
        <p14:creationId xmlns:p14="http://schemas.microsoft.com/office/powerpoint/2010/main" val="422610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F2060-900D-C8E8-38AB-5CC28347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5400" dirty="0"/>
              <a:t>Methodology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9A47-DB64-51CA-5B2C-B1445529C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45202"/>
          </a:xfrm>
        </p:spPr>
        <p:txBody>
          <a:bodyPr>
            <a:normAutofit/>
          </a:bodyPr>
          <a:lstStyle/>
          <a:p>
            <a:r>
              <a:rPr lang="en-TR" sz="2200" dirty="0"/>
              <a:t>A websocket stream to fetch book ticker data of Binance using appropriate </a:t>
            </a:r>
            <a:r>
              <a:rPr lang="en-US" sz="2200" b="1" dirty="0" err="1"/>
              <a:t>on_open</a:t>
            </a:r>
            <a:r>
              <a:rPr lang="en-US" sz="2200" dirty="0"/>
              <a:t>, </a:t>
            </a:r>
            <a:r>
              <a:rPr lang="en-US" sz="2200" b="1" dirty="0" err="1"/>
              <a:t>on_message</a:t>
            </a:r>
            <a:r>
              <a:rPr lang="en-US" sz="2200" dirty="0"/>
              <a:t>, </a:t>
            </a:r>
            <a:r>
              <a:rPr lang="en-US" sz="2200" b="1" dirty="0" err="1"/>
              <a:t>on_error</a:t>
            </a:r>
            <a:r>
              <a:rPr lang="en-US" sz="2200" b="1" dirty="0"/>
              <a:t> </a:t>
            </a:r>
            <a:r>
              <a:rPr lang="en-US" sz="2200" dirty="0"/>
              <a:t>and </a:t>
            </a:r>
            <a:r>
              <a:rPr lang="en-US" sz="2200" b="1" dirty="0" err="1"/>
              <a:t>on_close</a:t>
            </a:r>
            <a:r>
              <a:rPr lang="en-US" sz="2200" b="1" dirty="0"/>
              <a:t> </a:t>
            </a:r>
            <a:r>
              <a:rPr lang="en-US" sz="2200" dirty="0"/>
              <a:t>methods.</a:t>
            </a:r>
          </a:p>
          <a:p>
            <a:r>
              <a:rPr lang="en-US" sz="2200" b="1" dirty="0" err="1"/>
              <a:t>on_error</a:t>
            </a:r>
            <a:r>
              <a:rPr lang="en-US" sz="2200" dirty="0"/>
              <a:t> and </a:t>
            </a:r>
            <a:r>
              <a:rPr lang="en-US" sz="2200" b="1" dirty="0" err="1"/>
              <a:t>on_close</a:t>
            </a:r>
            <a:r>
              <a:rPr lang="en-US" sz="2200" b="1" dirty="0"/>
              <a:t> </a:t>
            </a:r>
            <a:r>
              <a:rPr lang="en-US" sz="2200" dirty="0"/>
              <a:t>methods</a:t>
            </a:r>
            <a:r>
              <a:rPr lang="en-US" sz="2200" b="1" dirty="0"/>
              <a:t> </a:t>
            </a:r>
            <a:r>
              <a:rPr lang="en-US" sz="2200" dirty="0"/>
              <a:t>to display the error and close messages.</a:t>
            </a:r>
          </a:p>
          <a:p>
            <a:r>
              <a:rPr lang="en-US" sz="2200" b="1" dirty="0" err="1"/>
              <a:t>on_open</a:t>
            </a:r>
            <a:r>
              <a:rPr lang="en-US" sz="2200" dirty="0"/>
              <a:t> method to display the connection message and subscribe to the symbols with appropriate naming.</a:t>
            </a:r>
          </a:p>
          <a:p>
            <a:r>
              <a:rPr lang="en-US" sz="2200" b="1" dirty="0" err="1"/>
              <a:t>on_message</a:t>
            </a:r>
            <a:r>
              <a:rPr lang="en-US" sz="2200" dirty="0"/>
              <a:t> method to store the received data's symbol, update ID, best ask and bid price, and calculate ask and bid arbitrage values. Then, check for triangular arbitrage.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Calculation of values to check for triangular arbitrage using the most recent observation of each symbol:</a:t>
            </a:r>
          </a:p>
        </p:txBody>
      </p:sp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E232E12B-1959-165D-6682-B8E238DE1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445" y="5635765"/>
            <a:ext cx="6072061" cy="77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F2060-900D-C8E8-38AB-5CC28347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TR" sz="5400" dirty="0"/>
              <a:t>Results &amp; Discussion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9A47-DB64-51CA-5B2C-B1445529C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Several pairs of symbols were monitored for triangular arbitrage opportunity.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They were classified according to arbitrage presence.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EEE6E5-D5A6-0A73-36A2-846F15699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57432"/>
              </p:ext>
            </p:extLst>
          </p:nvPr>
        </p:nvGraphicFramePr>
        <p:xfrm>
          <a:off x="6127276" y="640080"/>
          <a:ext cx="5402514" cy="557784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87330">
                  <a:extLst>
                    <a:ext uri="{9D8B030D-6E8A-4147-A177-3AD203B41FA5}">
                      <a16:colId xmlns:a16="http://schemas.microsoft.com/office/drawing/2014/main" val="1813002786"/>
                    </a:ext>
                  </a:extLst>
                </a:gridCol>
                <a:gridCol w="1364604">
                  <a:extLst>
                    <a:ext uri="{9D8B030D-6E8A-4147-A177-3AD203B41FA5}">
                      <a16:colId xmlns:a16="http://schemas.microsoft.com/office/drawing/2014/main" val="184483556"/>
                    </a:ext>
                  </a:extLst>
                </a:gridCol>
                <a:gridCol w="1364604">
                  <a:extLst>
                    <a:ext uri="{9D8B030D-6E8A-4147-A177-3AD203B41FA5}">
                      <a16:colId xmlns:a16="http://schemas.microsoft.com/office/drawing/2014/main" val="2059178447"/>
                    </a:ext>
                  </a:extLst>
                </a:gridCol>
                <a:gridCol w="1385976">
                  <a:extLst>
                    <a:ext uri="{9D8B030D-6E8A-4147-A177-3AD203B41FA5}">
                      <a16:colId xmlns:a16="http://schemas.microsoft.com/office/drawing/2014/main" val="2381456778"/>
                    </a:ext>
                  </a:extLst>
                </a:gridCol>
              </a:tblGrid>
              <a:tr h="937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Arbitrage Found</a:t>
                      </a:r>
                    </a:p>
                    <a:p>
                      <a:pPr algn="ctr"/>
                      <a:endParaRPr lang="en-T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9400" marR="94700" marT="94700" marB="94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Symbol 1</a:t>
                      </a:r>
                    </a:p>
                  </a:txBody>
                  <a:tcPr marL="189400" marR="94700" marT="94700" marB="94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Symbol 2</a:t>
                      </a:r>
                    </a:p>
                  </a:txBody>
                  <a:tcPr marL="189400" marR="94700" marT="94700" marB="94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Symbol 3</a:t>
                      </a:r>
                    </a:p>
                  </a:txBody>
                  <a:tcPr marL="189400" marR="94700" marT="94700" marB="94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689033"/>
                  </a:ext>
                </a:extLst>
              </a:tr>
              <a:tr h="464031">
                <a:tc>
                  <a:txBody>
                    <a:bodyPr/>
                    <a:lstStyle/>
                    <a:p>
                      <a:pPr algn="ctr"/>
                      <a:r>
                        <a:rPr lang="en-TR" sz="16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BTCEUR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EURUSDT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BTCUSDT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57053"/>
                  </a:ext>
                </a:extLst>
              </a:tr>
              <a:tr h="464031">
                <a:tc>
                  <a:txBody>
                    <a:bodyPr/>
                    <a:lstStyle/>
                    <a:p>
                      <a:pPr algn="ctr"/>
                      <a:r>
                        <a:rPr lang="en-TR" sz="16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ETHEUR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EURUSD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ETHUSDT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473357"/>
                  </a:ext>
                </a:extLst>
              </a:tr>
              <a:tr h="464031">
                <a:tc>
                  <a:txBody>
                    <a:bodyPr/>
                    <a:lstStyle/>
                    <a:p>
                      <a:pPr algn="ctr"/>
                      <a:r>
                        <a:rPr lang="en-TR" sz="16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LTCBTC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BTCUSDT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LTCUSDT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62905"/>
                  </a:ext>
                </a:extLst>
              </a:tr>
              <a:tr h="464031">
                <a:tc>
                  <a:txBody>
                    <a:bodyPr/>
                    <a:lstStyle/>
                    <a:p>
                      <a:pPr algn="ctr"/>
                      <a:r>
                        <a:rPr lang="en-TR" sz="16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XRPBTC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BTCUSDT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XRPUSDT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766304"/>
                  </a:ext>
                </a:extLst>
              </a:tr>
              <a:tr h="464031">
                <a:tc>
                  <a:txBody>
                    <a:bodyPr/>
                    <a:lstStyle/>
                    <a:p>
                      <a:pPr algn="ctr"/>
                      <a:r>
                        <a:rPr lang="en-TR" sz="16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ADABTC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BTCUSDT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ADAUSDT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50536"/>
                  </a:ext>
                </a:extLst>
              </a:tr>
              <a:tr h="464031">
                <a:tc>
                  <a:txBody>
                    <a:bodyPr/>
                    <a:lstStyle/>
                    <a:p>
                      <a:pPr algn="ctr"/>
                      <a:r>
                        <a:rPr lang="en-TR" sz="16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ETHBTC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BTCEUR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ETHEUR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431724"/>
                  </a:ext>
                </a:extLst>
              </a:tr>
              <a:tr h="464031">
                <a:tc>
                  <a:txBody>
                    <a:bodyPr/>
                    <a:lstStyle/>
                    <a:p>
                      <a:pPr algn="ctr"/>
                      <a:r>
                        <a:rPr lang="en-TR" sz="16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EURUSDT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USDTGBP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EURGBP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514466"/>
                  </a:ext>
                </a:extLst>
              </a:tr>
              <a:tr h="464031"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BCHBTC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BTCUSDT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BCHUSDT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308117"/>
                  </a:ext>
                </a:extLst>
              </a:tr>
              <a:tr h="464031">
                <a:tc>
                  <a:txBody>
                    <a:bodyPr/>
                    <a:lstStyle/>
                    <a:p>
                      <a:pPr algn="ctr"/>
                      <a:r>
                        <a:rPr lang="en-TR" sz="16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EOSBTC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BTCUSDT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EOSUSDT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2850"/>
                  </a:ext>
                </a:extLst>
              </a:tr>
              <a:tr h="464031">
                <a:tc>
                  <a:txBody>
                    <a:bodyPr/>
                    <a:lstStyle/>
                    <a:p>
                      <a:pPr algn="ctr"/>
                      <a:r>
                        <a:rPr lang="en-TR" sz="16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LINKBTC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BTCUSDT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LINKUSDT</a:t>
                      </a:r>
                    </a:p>
                  </a:txBody>
                  <a:tcPr marL="189400" marR="94700" marT="94700" marB="9470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271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2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404D9-6C9D-03B7-6070-80DFE136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TR" sz="5400"/>
              <a:t>Results &amp; Discussion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C7DC-CDD9-B138-20BE-822A1886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81" y="2878656"/>
            <a:ext cx="4851132" cy="3684069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difference between the best ask and bid prices serves as an indicator of liquidity, hence indirectly pointing to a higher potential for arbitrage.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Best Ask Price = Lowest available buy price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Best Bid Price = Highest available sell price</a:t>
            </a:r>
          </a:p>
          <a:p>
            <a:pPr marL="0" indent="0">
              <a:buNone/>
            </a:pPr>
            <a:endParaRPr lang="en-TR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BBF581E-DC05-FD2E-27A5-18EC8469FF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6363306"/>
                  </p:ext>
                </p:extLst>
              </p:nvPr>
            </p:nvGraphicFramePr>
            <p:xfrm>
              <a:off x="7130831" y="640077"/>
              <a:ext cx="3499878" cy="55778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9939">
                      <a:extLst>
                        <a:ext uri="{9D8B030D-6E8A-4147-A177-3AD203B41FA5}">
                          <a16:colId xmlns:a16="http://schemas.microsoft.com/office/drawing/2014/main" val="3902799662"/>
                        </a:ext>
                      </a:extLst>
                    </a:gridCol>
                    <a:gridCol w="1749939">
                      <a:extLst>
                        <a:ext uri="{9D8B030D-6E8A-4147-A177-3AD203B41FA5}">
                          <a16:colId xmlns:a16="http://schemas.microsoft.com/office/drawing/2014/main" val="4187128800"/>
                        </a:ext>
                      </a:extLst>
                    </a:gridCol>
                  </a:tblGrid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 dirty="0"/>
                            <a:t>Symbols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r>
                            <a:rPr lang="en-TR" sz="1400" dirty="0"/>
                            <a:t>Best Ask - Best Bid</a:t>
                          </a:r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737182092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 dirty="0"/>
                            <a:t>EOSBTC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554285513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LTCBTC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2707700868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BCHBTC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 ∗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3760543835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ETHBTC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2367795284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EURUSDT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2838339832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EOSUSDT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3533609630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LTCUSDT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3541011376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ETHUSDT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281131282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BTCEUR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 ∗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1958311636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BCHUSDT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∗ 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2456667248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ETHEUR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 ∗ 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441072637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 dirty="0"/>
                            <a:t>BTCUSDT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T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∗ 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TR" sz="1400" dirty="0"/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38928382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BBF581E-DC05-FD2E-27A5-18EC8469FF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6363306"/>
                  </p:ext>
                </p:extLst>
              </p:nvPr>
            </p:nvGraphicFramePr>
            <p:xfrm>
              <a:off x="7130831" y="640077"/>
              <a:ext cx="3499878" cy="55778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9939">
                      <a:extLst>
                        <a:ext uri="{9D8B030D-6E8A-4147-A177-3AD203B41FA5}">
                          <a16:colId xmlns:a16="http://schemas.microsoft.com/office/drawing/2014/main" val="3902799662"/>
                        </a:ext>
                      </a:extLst>
                    </a:gridCol>
                    <a:gridCol w="1749939">
                      <a:extLst>
                        <a:ext uri="{9D8B030D-6E8A-4147-A177-3AD203B41FA5}">
                          <a16:colId xmlns:a16="http://schemas.microsoft.com/office/drawing/2014/main" val="4187128800"/>
                        </a:ext>
                      </a:extLst>
                    </a:gridCol>
                  </a:tblGrid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 dirty="0"/>
                            <a:t>Symbols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r>
                            <a:rPr lang="en-TR" sz="1400" dirty="0"/>
                            <a:t>Best Ask - Best Bid</a:t>
                          </a:r>
                        </a:p>
                      </a:txBody>
                      <a:tcPr marL="97515" marR="97515" marT="48757" marB="48757"/>
                    </a:tc>
                    <a:extLst>
                      <a:ext uri="{0D108BD9-81ED-4DB2-BD59-A6C34878D82A}">
                        <a16:rowId xmlns:a16="http://schemas.microsoft.com/office/drawing/2014/main" val="737182092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 dirty="0"/>
                            <a:t>EOSBTC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102941" r="-1449" b="-1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285513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LTCBTC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202941" r="-1449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00868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BCHBTC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312121" r="-1449" b="-9303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0543835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ETHBTC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400000" r="-1449" b="-8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795284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EURUSDT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500000" r="-1449" b="-7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339832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EOSUSDT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600000" r="-1449" b="-6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3609630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LTCUSDT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700000" r="-1449" b="-5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011376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ETHUSDT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800000" r="-1449" b="-4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131282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BTCEUR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927273" r="-1449" b="-3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311636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BCHUSDT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997059" r="-1449" b="-2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667248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/>
                            <a:t>ETHEUR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1097059" r="-1449" b="-1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1072637"/>
                      </a:ext>
                    </a:extLst>
                  </a:tr>
                  <a:tr h="429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R" sz="1400" dirty="0"/>
                            <a:t>BTCUSDT</a:t>
                          </a:r>
                        </a:p>
                      </a:txBody>
                      <a:tcPr marL="97515" marR="97515" marT="48757" marB="48757"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 marL="97515" marR="97515" marT="48757" marB="48757">
                        <a:blipFill>
                          <a:blip r:embed="rId3"/>
                          <a:stretch>
                            <a:fillRect l="-101449" t="-1197059" r="-1449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8382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810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404D9-6C9D-03B7-6070-80DFE136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TR" sz="5400"/>
              <a:t>Results &amp; Discussion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C7DC-CDD9-B138-20BE-822A1886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9" y="2807208"/>
            <a:ext cx="3706585" cy="3410712"/>
          </a:xfrm>
        </p:spPr>
        <p:txBody>
          <a:bodyPr anchor="t">
            <a:normAutofit/>
          </a:bodyPr>
          <a:lstStyle/>
          <a:p>
            <a:r>
              <a:rPr lang="en-US" sz="2000" dirty="0"/>
              <a:t>Distribution of arbitrage opportunities per trading pairs.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ETHEUR, EURUSD, ETHUSDT was the most frequently observed triangular arbitrage pair.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TR" sz="2200" dirty="0"/>
          </a:p>
        </p:txBody>
      </p:sp>
      <p:pic>
        <p:nvPicPr>
          <p:cNvPr id="6" name="Picture 5" descr="A graph with blue and black text&#10;&#10;Description automatically generated with medium confidence">
            <a:extLst>
              <a:ext uri="{FF2B5EF4-FFF2-40B4-BE49-F238E27FC236}">
                <a16:creationId xmlns:a16="http://schemas.microsoft.com/office/drawing/2014/main" id="{4EE65604-8C39-15AC-8FD5-59EA88B3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772107"/>
            <a:ext cx="6903720" cy="331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9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404D9-6C9D-03B7-6070-80DFE136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TR" sz="5400"/>
              <a:t>Results &amp; Discussion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C7DC-CDD9-B138-20BE-822A1886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Diagram showing distribution of arbitrage triggers.</a:t>
            </a:r>
          </a:p>
          <a:p>
            <a:endParaRPr lang="en-US" sz="2200" dirty="0"/>
          </a:p>
          <a:p>
            <a:r>
              <a:rPr lang="en-US" sz="2200" dirty="0"/>
              <a:t>In most cases, ask prices trigger the arbitrage opportunity, followed by bid prices, and both together.</a:t>
            </a:r>
          </a:p>
          <a:p>
            <a:endParaRPr lang="en-US" sz="2200" dirty="0"/>
          </a:p>
          <a:p>
            <a:pPr marL="0" indent="0">
              <a:buNone/>
            </a:pPr>
            <a:endParaRPr lang="en-TR" sz="2200" dirty="0"/>
          </a:p>
        </p:txBody>
      </p:sp>
      <p:pic>
        <p:nvPicPr>
          <p:cNvPr id="8" name="Picture 7" descr="A red and blue circles with numbers&#10;&#10;Description automatically generated">
            <a:extLst>
              <a:ext uri="{FF2B5EF4-FFF2-40B4-BE49-F238E27FC236}">
                <a16:creationId xmlns:a16="http://schemas.microsoft.com/office/drawing/2014/main" id="{E260F328-ABBC-95A8-EA24-437EE4D2C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69550"/>
            <a:ext cx="6903720" cy="491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3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F6C7D-324F-90A6-808E-2067B679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TR" sz="400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4815-1FE3-93AF-1FD0-D64F8981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Arbitrage thrives in pairs such as ETHEUR, EURUSD, and ETHUSDT, driven by their high liquidity, active trading, and price disparities across exchanges or trading pairs. </a:t>
            </a:r>
          </a:p>
          <a:p>
            <a:pPr lvl="1"/>
            <a:r>
              <a:rPr lang="en-US" sz="2000" dirty="0"/>
              <a:t>Traders capitalize on these variations by purchasing at lower prices and selling at higher ones simultaneously. 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The ask price, indicative of sellers' willingness to sell, often initiates arbitrage opportunities more than the bid price, fostering natural price discrepancies that traders can exploit for profit.</a:t>
            </a:r>
            <a:endParaRPr lang="en-TR" sz="2200" dirty="0"/>
          </a:p>
        </p:txBody>
      </p:sp>
    </p:spTree>
    <p:extLst>
      <p:ext uri="{BB962C8B-B14F-4D97-AF65-F5344CB8AC3E}">
        <p14:creationId xmlns:p14="http://schemas.microsoft.com/office/powerpoint/2010/main" val="347476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840</Words>
  <Application>Microsoft Macintosh PowerPoint</Application>
  <PresentationFormat>Widescreen</PresentationFormat>
  <Paragraphs>142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HelveticaNeue</vt:lpstr>
      <vt:lpstr>Söhne</vt:lpstr>
      <vt:lpstr>Office Theme</vt:lpstr>
      <vt:lpstr>TankX HFT Quant - Case Study Real Time Arbitrage Monitoring</vt:lpstr>
      <vt:lpstr>Content</vt:lpstr>
      <vt:lpstr>Introduction</vt:lpstr>
      <vt:lpstr>Methodology</vt:lpstr>
      <vt:lpstr>Results &amp; Discussion</vt:lpstr>
      <vt:lpstr>Results &amp; Discussion</vt:lpstr>
      <vt:lpstr>Results &amp; Discussion</vt:lpstr>
      <vt:lpstr>Results &amp; Discussion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TankX HFT Quant - Case Study Real Time Arbitrage Monitoring</dc:title>
  <dc:creator>Dogan Parlak</dc:creator>
  <cp:lastModifiedBy>Dogan Parlak</cp:lastModifiedBy>
  <cp:revision>2</cp:revision>
  <dcterms:created xsi:type="dcterms:W3CDTF">2024-02-19T12:46:51Z</dcterms:created>
  <dcterms:modified xsi:type="dcterms:W3CDTF">2024-02-19T14:55:39Z</dcterms:modified>
</cp:coreProperties>
</file>