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9" r:id="rId10"/>
    <p:sldId id="273" r:id="rId11"/>
    <p:sldId id="272" r:id="rId12"/>
    <p:sldId id="270" r:id="rId13"/>
    <p:sldId id="27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tuncay.com/documents/USER%20MANUAL%20HDE%20v2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209800"/>
            <a:ext cx="8257736" cy="3429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Study Of unindexed web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:Presenters:</a:t>
            </a:r>
            <a:br>
              <a:rPr lang="en-US" sz="2200" dirty="0" smtClean="0"/>
            </a:br>
            <a:r>
              <a:rPr lang="en-US" sz="2400" dirty="0" smtClean="0"/>
              <a:t>Arvind </a:t>
            </a:r>
            <a:r>
              <a:rPr lang="en-US" sz="2400" dirty="0" smtClean="0"/>
              <a:t>Dwarakanath </a:t>
            </a:r>
            <a:br>
              <a:rPr lang="en-US" sz="2400" dirty="0" smtClean="0"/>
            </a:br>
            <a:r>
              <a:rPr lang="en-US" sz="2400" dirty="0" smtClean="0"/>
              <a:t>Chi-yang Tsao</a:t>
            </a:r>
            <a:br>
              <a:rPr lang="en-US" sz="2400" dirty="0" smtClean="0"/>
            </a:br>
            <a:r>
              <a:rPr lang="en-US" sz="2400" dirty="0" smtClean="0"/>
              <a:t>Doga Tuncay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Connectivity Visualization for Indexed/Unindexed</a:t>
            </a:r>
            <a:endParaRPr lang="en-IN" dirty="0"/>
          </a:p>
        </p:txBody>
      </p:sp>
      <p:pic>
        <p:nvPicPr>
          <p:cNvPr id="5" name="Content Placeholder 4" descr="index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1987" y="2472530"/>
            <a:ext cx="7950272" cy="33948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Nearest-Neighbor Visualization</a:t>
            </a:r>
            <a:endParaRPr lang="en-IN" dirty="0"/>
          </a:p>
        </p:txBody>
      </p:sp>
      <p:pic>
        <p:nvPicPr>
          <p:cNvPr id="4" name="Content Placeholder 3" descr="incomingAndOutgo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1" y="1676400"/>
            <a:ext cx="7696200" cy="4648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Details for Human-Driven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cs typeface="Courier New" pitchFamily="49" charset="0"/>
              </a:rPr>
              <a:t>Data Migration Code – 4 steps</a:t>
            </a:r>
          </a:p>
          <a:p>
            <a:pPr lvl="1"/>
            <a:r>
              <a:rPr lang="tr-TR" sz="2400" dirty="0" smtClean="0">
                <a:cs typeface="Courier New" pitchFamily="49" charset="0"/>
              </a:rPr>
              <a:t>Create Table</a:t>
            </a:r>
          </a:p>
          <a:p>
            <a:pPr lvl="1"/>
            <a:r>
              <a:rPr lang="tr-TR" sz="2400" dirty="0" smtClean="0">
                <a:cs typeface="Courier New" pitchFamily="49" charset="0"/>
              </a:rPr>
              <a:t>Xls to csv</a:t>
            </a:r>
          </a:p>
          <a:p>
            <a:pPr lvl="1"/>
            <a:r>
              <a:rPr lang="tr-TR" sz="2400" dirty="0" smtClean="0">
                <a:cs typeface="Courier New" pitchFamily="49" charset="0"/>
              </a:rPr>
              <a:t>Csv to Mysql</a:t>
            </a:r>
          </a:p>
          <a:p>
            <a:pPr lvl="1"/>
            <a:r>
              <a:rPr lang="tr-TR" sz="2400" dirty="0" smtClean="0">
                <a:cs typeface="Courier New" pitchFamily="49" charset="0"/>
              </a:rPr>
              <a:t>Update Session Id’s</a:t>
            </a:r>
            <a:endParaRPr lang="en-US" sz="2400" dirty="0" smtClean="0">
              <a:cs typeface="Courier New" pitchFamily="49" charset="0"/>
            </a:endParaRPr>
          </a:p>
          <a:p>
            <a:pPr lvl="1">
              <a:buNone/>
            </a:pPr>
            <a:endParaRPr lang="tr-TR" sz="2400" dirty="0" smtClean="0">
              <a:cs typeface="Courier New" pitchFamily="49" charset="0"/>
            </a:endParaRPr>
          </a:p>
          <a:p>
            <a:r>
              <a:rPr lang="tr-TR" sz="2400" dirty="0" smtClean="0">
                <a:cs typeface="Courier New" pitchFamily="49" charset="0"/>
              </a:rPr>
              <a:t>Scraper and Index Update – 3 Steps</a:t>
            </a:r>
          </a:p>
          <a:p>
            <a:pPr lvl="1"/>
            <a:r>
              <a:rPr lang="tr-TR" sz="2400" dirty="0" smtClean="0">
                <a:cs typeface="Courier New" pitchFamily="49" charset="0"/>
              </a:rPr>
              <a:t>Mysql to Notepad (Scraper Input)</a:t>
            </a:r>
          </a:p>
          <a:p>
            <a:pPr lvl="1"/>
            <a:r>
              <a:rPr lang="tr-TR" sz="2400" dirty="0" smtClean="0">
                <a:cs typeface="Courier New" pitchFamily="49" charset="0"/>
              </a:rPr>
              <a:t>Scraper dumps to Indexed info to CSV</a:t>
            </a:r>
          </a:p>
          <a:p>
            <a:pPr lvl="1"/>
            <a:r>
              <a:rPr lang="tr-TR" sz="2400" dirty="0" smtClean="0">
                <a:cs typeface="Courier New" pitchFamily="49" charset="0"/>
              </a:rPr>
              <a:t>Csv to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HDE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tr-TR" sz="2400" dirty="0" smtClean="0">
                <a:cs typeface="Courier New" pitchFamily="49" charset="0"/>
              </a:rPr>
              <a:t>Find the consecutive URLs’ first level of</a:t>
            </a:r>
            <a:r>
              <a:rPr lang="en-US" sz="2400" dirty="0" smtClean="0">
                <a:cs typeface="Courier New" pitchFamily="49" charset="0"/>
              </a:rPr>
              <a:t> URLs</a:t>
            </a:r>
            <a:r>
              <a:rPr lang="tr-TR" sz="2400" dirty="0" smtClean="0">
                <a:cs typeface="Courier New" pitchFamily="49" charset="0"/>
              </a:rPr>
              <a:t> and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tr-TR" sz="2400" dirty="0" smtClean="0">
                <a:cs typeface="Courier New" pitchFamily="49" charset="0"/>
              </a:rPr>
              <a:t>common links</a:t>
            </a:r>
            <a:endParaRPr lang="en-US" sz="2400" dirty="0" smtClean="0">
              <a:cs typeface="Courier New" pitchFamily="49" charset="0"/>
            </a:endParaRPr>
          </a:p>
          <a:p>
            <a:pPr marL="420624" lvl="1" indent="-384048">
              <a:buSzPct val="80000"/>
              <a:buNone/>
            </a:pPr>
            <a:endParaRPr lang="tr-TR" sz="2400" dirty="0" smtClean="0">
              <a:cs typeface="Courier New" pitchFamily="49" charset="0"/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tr-TR" sz="2400" dirty="0" smtClean="0"/>
              <a:t>Finds how a user can access unindexed webpages from indexed webpages</a:t>
            </a:r>
            <a:endParaRPr lang="en-US" sz="2400" dirty="0" smtClean="0"/>
          </a:p>
          <a:p>
            <a:pPr marL="420624" lvl="1" indent="-384048">
              <a:buSzPct val="80000"/>
              <a:buNone/>
            </a:pPr>
            <a:endParaRPr lang="tr-TR" sz="24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sz="2400" dirty="0" smtClean="0"/>
              <a:t>F</a:t>
            </a:r>
            <a:r>
              <a:rPr lang="tr-TR" sz="2400" dirty="0" smtClean="0"/>
              <a:t>ind out the number of indexed and unindexed webpages for a specified session</a:t>
            </a:r>
            <a:endParaRPr lang="en-US" sz="24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4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tr-TR" sz="2400" dirty="0" smtClean="0"/>
              <a:t>Finds the number of indexed and unindexed URLs of all sessions, output the root information and show that root URL whether a search engine or not</a:t>
            </a:r>
            <a:endParaRPr lang="en-US" sz="24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4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sz="2400" dirty="0" smtClean="0"/>
              <a:t>See the manual and screenshots  hyperlink for more information </a:t>
            </a:r>
            <a:r>
              <a:rPr lang="en-IN" sz="2000" u="sng" dirty="0" smtClean="0">
                <a:hlinkClick r:id="rId2"/>
              </a:rPr>
              <a:t>http://www.dtuncay.com/documents/USER%20MANUAL%20HDE%20v2.pdf</a:t>
            </a:r>
            <a:endParaRPr lang="en-US" sz="24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tr-TR" sz="2400" dirty="0" smtClean="0">
              <a:latin typeface="Courier New" pitchFamily="49" charset="0"/>
              <a:cs typeface="Courier New" pitchFamily="49" charset="0"/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4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4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tr-TR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85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620000" cy="1521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That’s all, Folks !!  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Recap!!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UnWeb or unindexed web are those web-pages that are not indexed by a search engine.</a:t>
            </a:r>
          </a:p>
          <a:p>
            <a:endParaRPr lang="en-US" dirty="0" smtClean="0"/>
          </a:p>
          <a:p>
            <a:r>
              <a:rPr lang="en-US" dirty="0" smtClean="0"/>
              <a:t>The project determines how a user navigates to and from unindexed web-pages.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URL Crawler tool – utilizes a tool that scans all the reachable URLs given a root node upto a predetermined level.</a:t>
            </a:r>
          </a:p>
          <a:p>
            <a:pPr lvl="0">
              <a:buNone/>
            </a:pPr>
            <a:endParaRPr lang="en-IN" sz="2400" dirty="0" smtClean="0"/>
          </a:p>
          <a:p>
            <a:pPr lvl="0"/>
            <a:r>
              <a:rPr lang="en-IN" sz="2400" dirty="0" smtClean="0"/>
              <a:t>Human driven Events analysis – using this tool in combination with an http analyzer returns the URLs that were traversed by a user in a session.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Scraper – uses Bing to check whether the current URL is indexed or not.</a:t>
            </a:r>
            <a:endParaRPr lang="en-IN" sz="24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Storage Design of Crawler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storage of Crawler Data takes place in two phases.</a:t>
            </a:r>
          </a:p>
          <a:p>
            <a:endParaRPr lang="en-US" dirty="0" smtClean="0"/>
          </a:p>
          <a:p>
            <a:r>
              <a:rPr lang="en-IN" dirty="0" smtClean="0"/>
              <a:t>The URL details show the details of the URL accessed. </a:t>
            </a:r>
          </a:p>
          <a:p>
            <a:endParaRPr lang="en-US" dirty="0" smtClean="0"/>
          </a:p>
          <a:p>
            <a:r>
              <a:rPr lang="en-IN" dirty="0" smtClean="0"/>
              <a:t>The storage of the link details how URL &lt;http:/x&gt; is a parent of &lt;http:/y&gt; and the access code.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for URL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CREATE TABLE url_crawler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id unsigned INT NOT NULL AUTO-INCREMENT PRIMARY KEY,   URL VARCHAR(700),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Secured VARCHAR(10),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tld VARCHAR(4),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index INT(1)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Note: The URL data type is to be unique so that we don’t store the same URL’s details multiple times.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for Link Changes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CREATE TABLE Link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id_1 INT,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id_2 INT,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http_access INT,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PRIMARY KEY (id_1, id_2),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FOREIGN KEY id_1 REFERENCES url_crawler(id), FOREIGN KEY id_2 REFERENCES url_crawler(id), PRIMARY KEY(id_1, id_2) 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Note: The Link value (child, parent) will be unique. </a:t>
            </a:r>
            <a:endParaRPr lang="en-IN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Storage Design of Human-Driven Events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1" y="2590800"/>
          <a:ext cx="8381996" cy="191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/>
                <a:gridCol w="850261"/>
                <a:gridCol w="1130939"/>
                <a:gridCol w="1219200"/>
                <a:gridCol w="1066800"/>
                <a:gridCol w="1219200"/>
                <a:gridCol w="914400"/>
                <a:gridCol w="1142997"/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Event_Id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ssion</a:t>
                      </a: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IP_address</a:t>
                      </a:r>
                      <a:endParaRPr lang="en-IN" dirty="0"/>
                    </a:p>
                  </a:txBody>
                  <a:tcPr/>
                </a:tc>
              </a:tr>
              <a:tr h="922441"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Connectivity – Are 2 URLs connected?</a:t>
            </a:r>
          </a:p>
          <a:p>
            <a:endParaRPr lang="en-US" sz="2000" dirty="0" smtClean="0"/>
          </a:p>
          <a:p>
            <a:r>
              <a:rPr lang="en-US" sz="2000" dirty="0" smtClean="0"/>
              <a:t>Nearest Neighbor – Till first level</a:t>
            </a:r>
          </a:p>
          <a:p>
            <a:endParaRPr lang="en-US" sz="2000" dirty="0" smtClean="0"/>
          </a:p>
          <a:p>
            <a:r>
              <a:rPr lang="en-US" sz="2000" dirty="0" smtClean="0"/>
              <a:t>Redirect Back – How many go back to the root?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Count Broken Links/Redirects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All the queries utilize Breadth First Search Traversal to access</a:t>
            </a:r>
          </a:p>
          <a:p>
            <a:pPr>
              <a:buNone/>
            </a:pPr>
            <a:r>
              <a:rPr lang="en-US" sz="2000" dirty="0" smtClean="0"/>
              <a:t>the next level nodes.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Visualization</a:t>
            </a:r>
            <a:endParaRPr lang="en-IN" dirty="0"/>
          </a:p>
        </p:txBody>
      </p:sp>
      <p:pic>
        <p:nvPicPr>
          <p:cNvPr id="4" name="Content Placeholder 3" descr="connec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9" y="1600200"/>
            <a:ext cx="8262881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123</TotalTime>
  <Words>375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  Study Of unindexed web  :Presenters: Arvind Dwarakanath  Chi-yang Tsao Doga Tuncay  </vt:lpstr>
      <vt:lpstr>Brief Recap!!</vt:lpstr>
      <vt:lpstr>Basic Tools</vt:lpstr>
      <vt:lpstr>Storage Design of Crawler Data</vt:lpstr>
      <vt:lpstr>Schema for URL details</vt:lpstr>
      <vt:lpstr>Schema for Link Changes</vt:lpstr>
      <vt:lpstr>Storage Design of Human-Driven Events</vt:lpstr>
      <vt:lpstr>Crawler Queries</vt:lpstr>
      <vt:lpstr>Connectivity Visualization</vt:lpstr>
      <vt:lpstr>Connectivity Visualization for Indexed/Unindexed</vt:lpstr>
      <vt:lpstr>Nearest-Neighbor Visualization</vt:lpstr>
      <vt:lpstr>Details for Human-Driven Events</vt:lpstr>
      <vt:lpstr>HDE Queries</vt:lpstr>
      <vt:lpstr>That’s all, Folks !!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unindexed web  Doga Tuncay Chi-yang Tsao Arvind Dwarakanath</dc:title>
  <dc:creator>Dark Prince</dc:creator>
  <cp:lastModifiedBy>ankit</cp:lastModifiedBy>
  <cp:revision>29</cp:revision>
  <dcterms:created xsi:type="dcterms:W3CDTF">2006-08-16T00:00:00Z</dcterms:created>
  <dcterms:modified xsi:type="dcterms:W3CDTF">2011-04-25T22:52:23Z</dcterms:modified>
</cp:coreProperties>
</file>