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28"/>
  </p:notesMasterIdLst>
  <p:sldIdLst>
    <p:sldId id="259" r:id="rId3"/>
    <p:sldId id="258" r:id="rId4"/>
    <p:sldId id="262" r:id="rId5"/>
    <p:sldId id="261" r:id="rId6"/>
    <p:sldId id="257" r:id="rId7"/>
    <p:sldId id="280" r:id="rId8"/>
    <p:sldId id="263" r:id="rId9"/>
    <p:sldId id="264" r:id="rId10"/>
    <p:sldId id="266" r:id="rId11"/>
    <p:sldId id="267" r:id="rId12"/>
    <p:sldId id="268" r:id="rId13"/>
    <p:sldId id="269" r:id="rId14"/>
    <p:sldId id="272" r:id="rId15"/>
    <p:sldId id="260" r:id="rId16"/>
    <p:sldId id="273" r:id="rId17"/>
    <p:sldId id="276" r:id="rId18"/>
    <p:sldId id="274" r:id="rId19"/>
    <p:sldId id="275" r:id="rId20"/>
    <p:sldId id="277" r:id="rId21"/>
    <p:sldId id="283" r:id="rId22"/>
    <p:sldId id="284" r:id="rId23"/>
    <p:sldId id="281" r:id="rId24"/>
    <p:sldId id="282" r:id="rId25"/>
    <p:sldId id="278" r:id="rId26"/>
    <p:sldId id="279"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5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E5724-5E9D-4A3E-8F90-CFA45F13A54C}" type="datetimeFigureOut">
              <a:rPr lang="tr-TR" smtClean="0"/>
              <a:t>23.06.2023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5EA0A-A052-40F5-80D6-D92D24559EE9}" type="slidenum">
              <a:rPr lang="tr-TR" smtClean="0"/>
              <a:t>‹#›</a:t>
            </a:fld>
            <a:endParaRPr lang="tr-TR"/>
          </a:p>
        </p:txBody>
      </p:sp>
    </p:spTree>
    <p:extLst>
      <p:ext uri="{BB962C8B-B14F-4D97-AF65-F5344CB8AC3E}">
        <p14:creationId xmlns:p14="http://schemas.microsoft.com/office/powerpoint/2010/main" val="86733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1535D-27D2-8B2C-5555-4701D61DB7F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294C839-7D64-2D54-98EA-B10C20BCA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70CB3FA-4985-8841-6105-0120546B56B6}"/>
              </a:ext>
            </a:extLst>
          </p:cNvPr>
          <p:cNvSpPr>
            <a:spLocks noGrp="1"/>
          </p:cNvSpPr>
          <p:nvPr>
            <p:ph type="dt" sz="half" idx="10"/>
          </p:nvPr>
        </p:nvSpPr>
        <p:spPr/>
        <p:txBody>
          <a:bodyPr/>
          <a:lstStyle/>
          <a:p>
            <a:fld id="{DD48016E-62F0-4DC2-80B4-8B92BE77E5A8}" type="datetime1">
              <a:rPr lang="tr-TR" smtClean="0"/>
              <a:t>23.06.2023</a:t>
            </a:fld>
            <a:endParaRPr lang="tr-TR"/>
          </a:p>
        </p:txBody>
      </p:sp>
      <p:sp>
        <p:nvSpPr>
          <p:cNvPr id="5" name="Alt Bilgi Yer Tutucusu 4">
            <a:extLst>
              <a:ext uri="{FF2B5EF4-FFF2-40B4-BE49-F238E27FC236}">
                <a16:creationId xmlns:a16="http://schemas.microsoft.com/office/drawing/2014/main" id="{39721C46-2076-861F-B9BA-C40042D3FC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7E220B-C9A4-C9A4-DC23-5ECB96E6F19E}"/>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170637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31C917-C4CE-4841-5695-0F335914EE7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08CCC54-C043-AF5B-5307-3355F2241CE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07C842-59A8-3D08-6033-407F8BEA6C0A}"/>
              </a:ext>
            </a:extLst>
          </p:cNvPr>
          <p:cNvSpPr>
            <a:spLocks noGrp="1"/>
          </p:cNvSpPr>
          <p:nvPr>
            <p:ph type="dt" sz="half" idx="10"/>
          </p:nvPr>
        </p:nvSpPr>
        <p:spPr/>
        <p:txBody>
          <a:bodyPr/>
          <a:lstStyle/>
          <a:p>
            <a:fld id="{A120DE17-D6A7-4A46-ACC7-307D50424077}" type="datetime1">
              <a:rPr lang="tr-TR" smtClean="0"/>
              <a:t>23.06.2023</a:t>
            </a:fld>
            <a:endParaRPr lang="tr-TR"/>
          </a:p>
        </p:txBody>
      </p:sp>
      <p:sp>
        <p:nvSpPr>
          <p:cNvPr id="5" name="Alt Bilgi Yer Tutucusu 4">
            <a:extLst>
              <a:ext uri="{FF2B5EF4-FFF2-40B4-BE49-F238E27FC236}">
                <a16:creationId xmlns:a16="http://schemas.microsoft.com/office/drawing/2014/main" id="{0FBD92A9-47C8-5ABA-B270-20F497D777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3ABF65-3F15-4D09-9C90-7912ACF993C6}"/>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496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090C86A-648E-7679-5184-B8D9439F55B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0B485E8-21D8-1261-FE91-B9AC25FD746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9E9BFDA-9E8C-B482-8C1C-907FAAB7FF4A}"/>
              </a:ext>
            </a:extLst>
          </p:cNvPr>
          <p:cNvSpPr>
            <a:spLocks noGrp="1"/>
          </p:cNvSpPr>
          <p:nvPr>
            <p:ph type="dt" sz="half" idx="10"/>
          </p:nvPr>
        </p:nvSpPr>
        <p:spPr/>
        <p:txBody>
          <a:bodyPr/>
          <a:lstStyle/>
          <a:p>
            <a:fld id="{94BF625F-EC5C-40C6-AE72-4FF55A085DD6}" type="datetime1">
              <a:rPr lang="tr-TR" smtClean="0"/>
              <a:t>23.06.2023</a:t>
            </a:fld>
            <a:endParaRPr lang="tr-TR"/>
          </a:p>
        </p:txBody>
      </p:sp>
      <p:sp>
        <p:nvSpPr>
          <p:cNvPr id="5" name="Alt Bilgi Yer Tutucusu 4">
            <a:extLst>
              <a:ext uri="{FF2B5EF4-FFF2-40B4-BE49-F238E27FC236}">
                <a16:creationId xmlns:a16="http://schemas.microsoft.com/office/drawing/2014/main" id="{5F5C685C-FB25-5005-460B-0C3803B47F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41F23F-C2EB-1007-5974-5D6A820C7EAE}"/>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393305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11EE74-C436-4CE7-27EA-97BEF0F657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9162BC7-678C-AA58-E1A5-36761888C78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55778C-195A-F08E-3277-A42CCD23132C}"/>
              </a:ext>
            </a:extLst>
          </p:cNvPr>
          <p:cNvSpPr>
            <a:spLocks noGrp="1"/>
          </p:cNvSpPr>
          <p:nvPr>
            <p:ph type="dt" sz="half" idx="10"/>
          </p:nvPr>
        </p:nvSpPr>
        <p:spPr/>
        <p:txBody>
          <a:bodyPr/>
          <a:lstStyle/>
          <a:p>
            <a:fld id="{EB26729F-26C7-4729-91C5-985A9AB77C16}" type="datetime1">
              <a:rPr lang="tr-TR" smtClean="0"/>
              <a:t>23.06.2023</a:t>
            </a:fld>
            <a:endParaRPr lang="tr-TR"/>
          </a:p>
        </p:txBody>
      </p:sp>
      <p:sp>
        <p:nvSpPr>
          <p:cNvPr id="5" name="Alt Bilgi Yer Tutucusu 4">
            <a:extLst>
              <a:ext uri="{FF2B5EF4-FFF2-40B4-BE49-F238E27FC236}">
                <a16:creationId xmlns:a16="http://schemas.microsoft.com/office/drawing/2014/main" id="{B8A19B11-85C4-A6C3-4348-F6F57BD326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F71BB1B-C053-E335-6B7B-F7EEC6725587}"/>
              </a:ext>
            </a:extLst>
          </p:cNvPr>
          <p:cNvSpPr>
            <a:spLocks noGrp="1"/>
          </p:cNvSpPr>
          <p:nvPr>
            <p:ph type="sldNum" sz="quarter" idx="12"/>
          </p:nvPr>
        </p:nvSpPr>
        <p:spPr/>
        <p:txBody>
          <a:bodyPr/>
          <a:lstStyle/>
          <a:p>
            <a:fld id="{81F32AF3-819E-45BE-829F-D89402BCE77C}" type="slidenum">
              <a:rPr lang="tr-TR" smtClean="0"/>
              <a:t>‹#›</a:t>
            </a:fld>
            <a:endParaRPr lang="tr-TR"/>
          </a:p>
        </p:txBody>
      </p:sp>
    </p:spTree>
    <p:extLst>
      <p:ext uri="{BB962C8B-B14F-4D97-AF65-F5344CB8AC3E}">
        <p14:creationId xmlns:p14="http://schemas.microsoft.com/office/powerpoint/2010/main" val="3624533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AE01E1-DC54-E0E2-9519-89CC3739E21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4A566F8-427D-01C5-6880-F4E0D6CCC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038C969-922A-7190-53C5-F8A0CFAB4C5F}"/>
              </a:ext>
            </a:extLst>
          </p:cNvPr>
          <p:cNvSpPr>
            <a:spLocks noGrp="1"/>
          </p:cNvSpPr>
          <p:nvPr>
            <p:ph type="dt" sz="half" idx="10"/>
          </p:nvPr>
        </p:nvSpPr>
        <p:spPr/>
        <p:txBody>
          <a:bodyPr/>
          <a:lstStyle/>
          <a:p>
            <a:fld id="{3E7F7426-7229-4187-85E2-1D53423CC4D4}" type="datetime1">
              <a:rPr lang="tr-TR" smtClean="0"/>
              <a:t>23.06.2023</a:t>
            </a:fld>
            <a:endParaRPr lang="tr-TR"/>
          </a:p>
        </p:txBody>
      </p:sp>
      <p:sp>
        <p:nvSpPr>
          <p:cNvPr id="5" name="Alt Bilgi Yer Tutucusu 4">
            <a:extLst>
              <a:ext uri="{FF2B5EF4-FFF2-40B4-BE49-F238E27FC236}">
                <a16:creationId xmlns:a16="http://schemas.microsoft.com/office/drawing/2014/main" id="{A7E4E557-D9C9-AD7C-8CEB-F69828B899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002540-201E-F09F-76BE-A5326E9B2576}"/>
              </a:ext>
            </a:extLst>
          </p:cNvPr>
          <p:cNvSpPr>
            <a:spLocks noGrp="1"/>
          </p:cNvSpPr>
          <p:nvPr>
            <p:ph type="sldNum" sz="quarter" idx="12"/>
          </p:nvPr>
        </p:nvSpPr>
        <p:spPr/>
        <p:txBody>
          <a:bodyPr/>
          <a:lstStyle/>
          <a:p>
            <a:fld id="{81F32AF3-819E-45BE-829F-D89402BCE77C}" type="slidenum">
              <a:rPr lang="tr-TR" smtClean="0"/>
              <a:t>‹#›</a:t>
            </a:fld>
            <a:endParaRPr lang="tr-TR"/>
          </a:p>
        </p:txBody>
      </p:sp>
    </p:spTree>
    <p:extLst>
      <p:ext uri="{BB962C8B-B14F-4D97-AF65-F5344CB8AC3E}">
        <p14:creationId xmlns:p14="http://schemas.microsoft.com/office/powerpoint/2010/main" val="244825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7B3985-B321-8A93-CDF1-00682CEC47F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3A52F4F-6A29-3BB1-FE69-701A558F510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28BFEE-B912-20D6-37ED-12803F4E84A1}"/>
              </a:ext>
            </a:extLst>
          </p:cNvPr>
          <p:cNvSpPr>
            <a:spLocks noGrp="1"/>
          </p:cNvSpPr>
          <p:nvPr>
            <p:ph type="dt" sz="half" idx="10"/>
          </p:nvPr>
        </p:nvSpPr>
        <p:spPr/>
        <p:txBody>
          <a:bodyPr/>
          <a:lstStyle/>
          <a:p>
            <a:fld id="{693E3BF2-9B38-4685-9401-398D6DFF0D81}" type="datetime1">
              <a:rPr lang="tr-TR" smtClean="0"/>
              <a:t>23.06.2023</a:t>
            </a:fld>
            <a:endParaRPr lang="tr-TR"/>
          </a:p>
        </p:txBody>
      </p:sp>
      <p:sp>
        <p:nvSpPr>
          <p:cNvPr id="5" name="Alt Bilgi Yer Tutucusu 4">
            <a:extLst>
              <a:ext uri="{FF2B5EF4-FFF2-40B4-BE49-F238E27FC236}">
                <a16:creationId xmlns:a16="http://schemas.microsoft.com/office/drawing/2014/main" id="{9B5324A3-9640-6F94-9451-27B5B67EE1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C90FC0-7DF3-5B6B-ED4B-4C6B59FC5204}"/>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560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068427-EA61-1EB4-91B1-8343908F353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627E9BD-C42B-93BD-2BA3-C6859CC69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9D3FB4C-98B9-CB8D-359F-318B59C6DF11}"/>
              </a:ext>
            </a:extLst>
          </p:cNvPr>
          <p:cNvSpPr>
            <a:spLocks noGrp="1"/>
          </p:cNvSpPr>
          <p:nvPr>
            <p:ph type="dt" sz="half" idx="10"/>
          </p:nvPr>
        </p:nvSpPr>
        <p:spPr/>
        <p:txBody>
          <a:bodyPr/>
          <a:lstStyle/>
          <a:p>
            <a:fld id="{8760B405-0A2A-468D-97FD-4D763D0B7D63}" type="datetime1">
              <a:rPr lang="tr-TR" smtClean="0"/>
              <a:t>23.06.2023</a:t>
            </a:fld>
            <a:endParaRPr lang="tr-TR"/>
          </a:p>
        </p:txBody>
      </p:sp>
      <p:sp>
        <p:nvSpPr>
          <p:cNvPr id="5" name="Alt Bilgi Yer Tutucusu 4">
            <a:extLst>
              <a:ext uri="{FF2B5EF4-FFF2-40B4-BE49-F238E27FC236}">
                <a16:creationId xmlns:a16="http://schemas.microsoft.com/office/drawing/2014/main" id="{7C3E5BCC-12B2-6519-950F-330E09C09A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8F2DDCD-823B-902F-0715-57CB31D84809}"/>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418632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B274A3-DDB0-01BD-227D-69BB1325BAA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45E5ADB-699E-439A-7960-1C4AC3FA716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F643794-65B2-EE02-7A91-2D69541F249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37BBF9F-AC52-33DA-E52C-B7E086C10604}"/>
              </a:ext>
            </a:extLst>
          </p:cNvPr>
          <p:cNvSpPr>
            <a:spLocks noGrp="1"/>
          </p:cNvSpPr>
          <p:nvPr>
            <p:ph type="dt" sz="half" idx="10"/>
          </p:nvPr>
        </p:nvSpPr>
        <p:spPr/>
        <p:txBody>
          <a:bodyPr/>
          <a:lstStyle/>
          <a:p>
            <a:fld id="{3D0AC94F-34C1-4C09-8EA0-8B560F3B38C5}" type="datetime1">
              <a:rPr lang="tr-TR" smtClean="0"/>
              <a:t>23.06.2023</a:t>
            </a:fld>
            <a:endParaRPr lang="tr-TR"/>
          </a:p>
        </p:txBody>
      </p:sp>
      <p:sp>
        <p:nvSpPr>
          <p:cNvPr id="6" name="Alt Bilgi Yer Tutucusu 5">
            <a:extLst>
              <a:ext uri="{FF2B5EF4-FFF2-40B4-BE49-F238E27FC236}">
                <a16:creationId xmlns:a16="http://schemas.microsoft.com/office/drawing/2014/main" id="{0CDE7476-3943-A1EB-C991-6BB79916E6F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B0C5977-9924-B780-FC45-FF723D6D002F}"/>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259181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72F533-6540-B5BE-9FBC-FA8E5C7B5BF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ED76650-82A4-0F07-F2F6-CCFFC978B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CD5710C-75D4-5A0A-8A9D-89416E8FB4D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A4FFF35-9206-A0B3-9860-EC904EA9E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313D01A-7A46-E611-8840-DD56C322499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2A71302-8F19-6599-48F0-4458FCCAA397}"/>
              </a:ext>
            </a:extLst>
          </p:cNvPr>
          <p:cNvSpPr>
            <a:spLocks noGrp="1"/>
          </p:cNvSpPr>
          <p:nvPr>
            <p:ph type="dt" sz="half" idx="10"/>
          </p:nvPr>
        </p:nvSpPr>
        <p:spPr/>
        <p:txBody>
          <a:bodyPr/>
          <a:lstStyle/>
          <a:p>
            <a:fld id="{05550795-3F23-4352-A3C6-C09A2A2239A7}" type="datetime1">
              <a:rPr lang="tr-TR" smtClean="0"/>
              <a:t>23.06.2023</a:t>
            </a:fld>
            <a:endParaRPr lang="tr-TR"/>
          </a:p>
        </p:txBody>
      </p:sp>
      <p:sp>
        <p:nvSpPr>
          <p:cNvPr id="8" name="Alt Bilgi Yer Tutucusu 7">
            <a:extLst>
              <a:ext uri="{FF2B5EF4-FFF2-40B4-BE49-F238E27FC236}">
                <a16:creationId xmlns:a16="http://schemas.microsoft.com/office/drawing/2014/main" id="{7BBAA0C7-4AEC-F69C-5533-492949F749C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887B3F0-AE05-2E4A-C857-11A65AB19A92}"/>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32708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82C5D-2F08-178D-54FB-3D3D1263287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483FFD4-B1ED-67C1-3B2A-B2296680DFF9}"/>
              </a:ext>
            </a:extLst>
          </p:cNvPr>
          <p:cNvSpPr>
            <a:spLocks noGrp="1"/>
          </p:cNvSpPr>
          <p:nvPr>
            <p:ph type="dt" sz="half" idx="10"/>
          </p:nvPr>
        </p:nvSpPr>
        <p:spPr/>
        <p:txBody>
          <a:bodyPr/>
          <a:lstStyle/>
          <a:p>
            <a:fld id="{D5D06433-AD13-4D8E-B585-2C0ABC7C0E2A}" type="datetime1">
              <a:rPr lang="tr-TR" smtClean="0"/>
              <a:t>23.06.2023</a:t>
            </a:fld>
            <a:endParaRPr lang="tr-TR"/>
          </a:p>
        </p:txBody>
      </p:sp>
      <p:sp>
        <p:nvSpPr>
          <p:cNvPr id="4" name="Alt Bilgi Yer Tutucusu 3">
            <a:extLst>
              <a:ext uri="{FF2B5EF4-FFF2-40B4-BE49-F238E27FC236}">
                <a16:creationId xmlns:a16="http://schemas.microsoft.com/office/drawing/2014/main" id="{BDB170DF-C1A5-EA54-3789-AD76140D9E8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9D0EF55-C9DA-E9D5-2497-DAF446A31607}"/>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306735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3ACBFB5-2E95-1BD9-6A4B-500BABD9538A}"/>
              </a:ext>
            </a:extLst>
          </p:cNvPr>
          <p:cNvSpPr>
            <a:spLocks noGrp="1"/>
          </p:cNvSpPr>
          <p:nvPr>
            <p:ph type="dt" sz="half" idx="10"/>
          </p:nvPr>
        </p:nvSpPr>
        <p:spPr/>
        <p:txBody>
          <a:bodyPr/>
          <a:lstStyle/>
          <a:p>
            <a:fld id="{E7893D94-718D-4DFB-B09A-73A34E1F33BF}" type="datetime1">
              <a:rPr lang="tr-TR" smtClean="0"/>
              <a:t>23.06.2023</a:t>
            </a:fld>
            <a:endParaRPr lang="tr-TR"/>
          </a:p>
        </p:txBody>
      </p:sp>
      <p:sp>
        <p:nvSpPr>
          <p:cNvPr id="3" name="Alt Bilgi Yer Tutucusu 2">
            <a:extLst>
              <a:ext uri="{FF2B5EF4-FFF2-40B4-BE49-F238E27FC236}">
                <a16:creationId xmlns:a16="http://schemas.microsoft.com/office/drawing/2014/main" id="{D784A03E-0FEE-F462-700E-E252B441540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804E60C-A8D9-5C32-9C27-9C03FDB4C24F}"/>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203385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CEDD7C-D048-177F-B90F-920D6EA45C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B074A1F-AFF9-E7F1-29B7-D05245371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A05A379-370C-7DF6-0C6A-062223367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E1CB3AC-8C1F-14D9-4158-29C82444C2CC}"/>
              </a:ext>
            </a:extLst>
          </p:cNvPr>
          <p:cNvSpPr>
            <a:spLocks noGrp="1"/>
          </p:cNvSpPr>
          <p:nvPr>
            <p:ph type="dt" sz="half" idx="10"/>
          </p:nvPr>
        </p:nvSpPr>
        <p:spPr/>
        <p:txBody>
          <a:bodyPr/>
          <a:lstStyle/>
          <a:p>
            <a:fld id="{7041A602-7911-490C-AAD8-4DC01BA11847}" type="datetime1">
              <a:rPr lang="tr-TR" smtClean="0"/>
              <a:t>23.06.2023</a:t>
            </a:fld>
            <a:endParaRPr lang="tr-TR"/>
          </a:p>
        </p:txBody>
      </p:sp>
      <p:sp>
        <p:nvSpPr>
          <p:cNvPr id="6" name="Alt Bilgi Yer Tutucusu 5">
            <a:extLst>
              <a:ext uri="{FF2B5EF4-FFF2-40B4-BE49-F238E27FC236}">
                <a16:creationId xmlns:a16="http://schemas.microsoft.com/office/drawing/2014/main" id="{D23822BC-730A-04DE-4DF4-612AF5F402C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F9F7819-AEFB-3DF9-5189-AAD372E9DA9C}"/>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72341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75A46A-2E43-615F-2D58-0EDD5B9C8AF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F2A8AAD-3BE8-1279-ADBD-A0A198735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B31E596-57B6-8FF4-BCF4-1D4518E82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D0FD51E-D3D4-542A-D1B1-BF37FC421E9E}"/>
              </a:ext>
            </a:extLst>
          </p:cNvPr>
          <p:cNvSpPr>
            <a:spLocks noGrp="1"/>
          </p:cNvSpPr>
          <p:nvPr>
            <p:ph type="dt" sz="half" idx="10"/>
          </p:nvPr>
        </p:nvSpPr>
        <p:spPr/>
        <p:txBody>
          <a:bodyPr/>
          <a:lstStyle/>
          <a:p>
            <a:fld id="{AE661628-ADE4-46C1-91B0-4CD316C9DBD3}" type="datetime1">
              <a:rPr lang="tr-TR" smtClean="0"/>
              <a:t>23.06.2023</a:t>
            </a:fld>
            <a:endParaRPr lang="tr-TR"/>
          </a:p>
        </p:txBody>
      </p:sp>
      <p:sp>
        <p:nvSpPr>
          <p:cNvPr id="6" name="Alt Bilgi Yer Tutucusu 5">
            <a:extLst>
              <a:ext uri="{FF2B5EF4-FFF2-40B4-BE49-F238E27FC236}">
                <a16:creationId xmlns:a16="http://schemas.microsoft.com/office/drawing/2014/main" id="{0F7CACD3-8141-C842-C6B5-3B9A7DD8D5A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1233FBC-517E-491C-8C58-6FB825DF54CF}"/>
              </a:ext>
            </a:extLst>
          </p:cNvPr>
          <p:cNvSpPr>
            <a:spLocks noGrp="1"/>
          </p:cNvSpPr>
          <p:nvPr>
            <p:ph type="sldNum" sz="quarter" idx="12"/>
          </p:nvPr>
        </p:nvSpPr>
        <p:spPr/>
        <p:txBody>
          <a:bodyPr/>
          <a:lstStyle/>
          <a:p>
            <a:fld id="{D31CF19B-EA35-457C-9ED0-7510254D3DCF}" type="slidenum">
              <a:rPr lang="tr-TR" smtClean="0"/>
              <a:t>‹#›</a:t>
            </a:fld>
            <a:endParaRPr lang="tr-TR"/>
          </a:p>
        </p:txBody>
      </p:sp>
    </p:spTree>
    <p:extLst>
      <p:ext uri="{BB962C8B-B14F-4D97-AF65-F5344CB8AC3E}">
        <p14:creationId xmlns:p14="http://schemas.microsoft.com/office/powerpoint/2010/main" val="339537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D966354-C60E-26CE-0CF4-A8E77676B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8867DF9-D363-34F2-147F-E5AA85780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86BBA0-5E7F-0845-5F94-F3E97B012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A13DA-56CE-4E85-8837-0E993A54846C}" type="datetime1">
              <a:rPr lang="tr-TR" smtClean="0"/>
              <a:t>23.06.2023</a:t>
            </a:fld>
            <a:endParaRPr lang="tr-TR"/>
          </a:p>
        </p:txBody>
      </p:sp>
      <p:sp>
        <p:nvSpPr>
          <p:cNvPr id="5" name="Alt Bilgi Yer Tutucusu 4">
            <a:extLst>
              <a:ext uri="{FF2B5EF4-FFF2-40B4-BE49-F238E27FC236}">
                <a16:creationId xmlns:a16="http://schemas.microsoft.com/office/drawing/2014/main" id="{FCF13AF6-38D8-4102-3A34-B325F0AF6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83C28E4-7A4A-562B-4196-87D4858B6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CF19B-EA35-457C-9ED0-7510254D3DCF}" type="slidenum">
              <a:rPr lang="tr-TR" smtClean="0"/>
              <a:t>‹#›</a:t>
            </a:fld>
            <a:endParaRPr lang="tr-TR"/>
          </a:p>
        </p:txBody>
      </p:sp>
    </p:spTree>
    <p:extLst>
      <p:ext uri="{BB962C8B-B14F-4D97-AF65-F5344CB8AC3E}">
        <p14:creationId xmlns:p14="http://schemas.microsoft.com/office/powerpoint/2010/main" val="2900356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6311BC1-446B-DE53-92EE-FDA09C2E9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0F8C319-6052-B9C1-0F97-F95BCF04A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C56F8C-CF4D-A067-F861-3A53D8F31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6EA2F-AD79-45CB-BC1D-A784B037E68D}" type="datetime1">
              <a:rPr lang="tr-TR" smtClean="0"/>
              <a:t>23.06.2023</a:t>
            </a:fld>
            <a:endParaRPr lang="tr-TR"/>
          </a:p>
        </p:txBody>
      </p:sp>
      <p:sp>
        <p:nvSpPr>
          <p:cNvPr id="5" name="Alt Bilgi Yer Tutucusu 4">
            <a:extLst>
              <a:ext uri="{FF2B5EF4-FFF2-40B4-BE49-F238E27FC236}">
                <a16:creationId xmlns:a16="http://schemas.microsoft.com/office/drawing/2014/main" id="{BF74A7D9-3D32-10D1-1B76-1768E73D8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1760A7C-9C37-7286-2679-35DD1A69B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2AF3-819E-45BE-829F-D89402BCE77C}" type="slidenum">
              <a:rPr lang="tr-TR" smtClean="0"/>
              <a:t>‹#›</a:t>
            </a:fld>
            <a:endParaRPr lang="tr-TR"/>
          </a:p>
        </p:txBody>
      </p:sp>
    </p:spTree>
    <p:extLst>
      <p:ext uri="{BB962C8B-B14F-4D97-AF65-F5344CB8AC3E}">
        <p14:creationId xmlns:p14="http://schemas.microsoft.com/office/powerpoint/2010/main" val="207233051"/>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renklilik, kalıp, desen, düzen, sanat, kumaş, doku içeren bir resim&#10;&#10;Açıklama otomatik olarak oluşturuldu">
            <a:extLst>
              <a:ext uri="{FF2B5EF4-FFF2-40B4-BE49-F238E27FC236}">
                <a16:creationId xmlns:a16="http://schemas.microsoft.com/office/drawing/2014/main" id="{37C60624-FA78-A46D-DBD3-E5DFF1BE7757}"/>
              </a:ext>
            </a:extLst>
          </p:cNvPr>
          <p:cNvPicPr>
            <a:picLocks noChangeAspect="1"/>
          </p:cNvPicPr>
          <p:nvPr/>
        </p:nvPicPr>
        <p:blipFill rotWithShape="1">
          <a:blip r:embed="rId2">
            <a:alphaModFix amt="50000"/>
          </a:blip>
          <a:srcRect t="18752" r="-1" b="-1"/>
          <a:stretch/>
        </p:blipFill>
        <p:spPr>
          <a:xfrm>
            <a:off x="20" y="10"/>
            <a:ext cx="12188931" cy="6857990"/>
          </a:xfrm>
          <a:prstGeom prst="rect">
            <a:avLst/>
          </a:prstGeom>
        </p:spPr>
      </p:pic>
      <p:sp>
        <p:nvSpPr>
          <p:cNvPr id="2" name="Başlık 1">
            <a:extLst>
              <a:ext uri="{FF2B5EF4-FFF2-40B4-BE49-F238E27FC236}">
                <a16:creationId xmlns:a16="http://schemas.microsoft.com/office/drawing/2014/main" id="{52B8E249-7784-3D05-7135-0457C8069241}"/>
              </a:ext>
            </a:extLst>
          </p:cNvPr>
          <p:cNvSpPr>
            <a:spLocks noGrp="1"/>
          </p:cNvSpPr>
          <p:nvPr>
            <p:ph type="ctrTitle"/>
          </p:nvPr>
        </p:nvSpPr>
        <p:spPr>
          <a:xfrm>
            <a:off x="1527048" y="1124712"/>
            <a:ext cx="9144000" cy="3063240"/>
          </a:xfrm>
        </p:spPr>
        <p:txBody>
          <a:bodyPr>
            <a:normAutofit/>
          </a:bodyPr>
          <a:lstStyle/>
          <a:p>
            <a:r>
              <a:rPr lang="tr-TR" sz="2600" dirty="0">
                <a:solidFill>
                  <a:srgbClr val="FFFFFF"/>
                </a:solidFill>
                <a:latin typeface="Calibri" panose="020F0502020204030204" pitchFamily="34" charset="0"/>
              </a:rPr>
              <a:t>PROJET DE FIN D’ETUDES</a:t>
            </a:r>
            <a:br>
              <a:rPr lang="tr-TR" sz="2600" dirty="0">
                <a:solidFill>
                  <a:srgbClr val="FFFFFF"/>
                </a:solidFill>
                <a:latin typeface="Calibri" panose="020F0502020204030204" pitchFamily="34" charset="0"/>
              </a:rPr>
            </a:br>
            <a:br>
              <a:rPr lang="tr-TR" sz="2600" b="0" i="0" u="none" strike="noStrike" baseline="0" dirty="0">
                <a:solidFill>
                  <a:srgbClr val="FFFFFF"/>
                </a:solidFill>
                <a:latin typeface="Calibri" panose="020F0502020204030204" pitchFamily="34" charset="0"/>
              </a:rPr>
            </a:br>
            <a:r>
              <a:rPr lang="fr-FR" sz="2600" b="0" i="0" u="none" strike="noStrike" baseline="0" dirty="0">
                <a:solidFill>
                  <a:srgbClr val="FFFFFF"/>
                </a:solidFill>
                <a:latin typeface="Calibri" panose="020F0502020204030204" pitchFamily="34" charset="0"/>
              </a:rPr>
              <a:t> </a:t>
            </a:r>
            <a:r>
              <a:rPr lang="fr-FR" sz="2600" b="1" i="0" u="none" strike="noStrike" baseline="0" dirty="0">
                <a:solidFill>
                  <a:srgbClr val="FFFFFF"/>
                </a:solidFill>
                <a:latin typeface="Calibri" panose="020F0502020204030204" pitchFamily="34" charset="0"/>
              </a:rPr>
              <a:t>CONSTRUCTION D’UN PIPELINE DE TRAITEMENT DE DONNÉES POUR LES DONNÉES DE DIFFÉRENTS FORMATS</a:t>
            </a:r>
            <a:br>
              <a:rPr lang="tr-TR" sz="2600" b="1" dirty="0">
                <a:solidFill>
                  <a:srgbClr val="FFFFFF"/>
                </a:solidFill>
                <a:latin typeface="Calibri" panose="020F0502020204030204" pitchFamily="34" charset="0"/>
              </a:rPr>
            </a:br>
            <a:endParaRPr lang="tr-TR" sz="2600" dirty="0">
              <a:solidFill>
                <a:srgbClr val="FFFFFF"/>
              </a:solidFill>
            </a:endParaRPr>
          </a:p>
        </p:txBody>
      </p:sp>
      <p:sp>
        <p:nvSpPr>
          <p:cNvPr id="3" name="Alt Başlık 2">
            <a:extLst>
              <a:ext uri="{FF2B5EF4-FFF2-40B4-BE49-F238E27FC236}">
                <a16:creationId xmlns:a16="http://schemas.microsoft.com/office/drawing/2014/main" id="{2E8AC5C8-8E76-76A0-E7F6-0FDC4DD04938}"/>
              </a:ext>
            </a:extLst>
          </p:cNvPr>
          <p:cNvSpPr>
            <a:spLocks noGrp="1"/>
          </p:cNvSpPr>
          <p:nvPr>
            <p:ph type="subTitle" idx="1"/>
          </p:nvPr>
        </p:nvSpPr>
        <p:spPr>
          <a:xfrm>
            <a:off x="1527048" y="4599432"/>
            <a:ext cx="9144000" cy="1227520"/>
          </a:xfrm>
        </p:spPr>
        <p:txBody>
          <a:bodyPr>
            <a:normAutofit/>
          </a:bodyPr>
          <a:lstStyle/>
          <a:p>
            <a:r>
              <a:rPr lang="tr-TR" dirty="0">
                <a:solidFill>
                  <a:srgbClr val="FFFFFF"/>
                </a:solidFill>
              </a:rPr>
              <a:t>Doğa Yağmur YILMAZ</a:t>
            </a:r>
          </a:p>
          <a:p>
            <a:r>
              <a:rPr lang="tr-TR" dirty="0" err="1">
                <a:solidFill>
                  <a:srgbClr val="FFFFFF"/>
                </a:solidFill>
              </a:rPr>
              <a:t>Directrice</a:t>
            </a:r>
            <a:r>
              <a:rPr lang="tr-TR" dirty="0">
                <a:solidFill>
                  <a:srgbClr val="FFFFFF"/>
                </a:solidFill>
              </a:rPr>
              <a:t>: Dr. Sultan Turhan</a:t>
            </a:r>
          </a:p>
        </p:txBody>
      </p:sp>
      <p:sp>
        <p:nvSpPr>
          <p:cNvPr id="48"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ayt Numarası Yer Tutucusu 3">
            <a:extLst>
              <a:ext uri="{FF2B5EF4-FFF2-40B4-BE49-F238E27FC236}">
                <a16:creationId xmlns:a16="http://schemas.microsoft.com/office/drawing/2014/main" id="{7D611A99-9016-743E-FA9E-74B845780CFC}"/>
              </a:ext>
            </a:extLst>
          </p:cNvPr>
          <p:cNvSpPr>
            <a:spLocks noGrp="1"/>
          </p:cNvSpPr>
          <p:nvPr>
            <p:ph type="sldNum" sz="quarter" idx="12"/>
          </p:nvPr>
        </p:nvSpPr>
        <p:spPr>
          <a:xfrm>
            <a:off x="9299448" y="92405"/>
            <a:ext cx="2743200" cy="365125"/>
          </a:xfrm>
        </p:spPr>
        <p:txBody>
          <a:bodyPr/>
          <a:lstStyle/>
          <a:p>
            <a:fld id="{81F32AF3-819E-45BE-829F-D89402BCE77C}" type="slidenum">
              <a:rPr lang="tr-TR" smtClean="0"/>
              <a:t>1</a:t>
            </a:fld>
            <a:r>
              <a:rPr lang="tr-TR" dirty="0"/>
              <a:t>/25</a:t>
            </a:r>
          </a:p>
        </p:txBody>
      </p:sp>
    </p:spTree>
    <p:extLst>
      <p:ext uri="{BB962C8B-B14F-4D97-AF65-F5344CB8AC3E}">
        <p14:creationId xmlns:p14="http://schemas.microsoft.com/office/powerpoint/2010/main" val="10853274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AE41A6B-2D50-FFD9-21E0-CCAB662ADED8}"/>
              </a:ext>
            </a:extLst>
          </p:cNvPr>
          <p:cNvPicPr>
            <a:picLocks noGrp="1" noChangeAspect="1"/>
          </p:cNvPicPr>
          <p:nvPr>
            <p:ph idx="1"/>
          </p:nvPr>
        </p:nvPicPr>
        <p:blipFill>
          <a:blip r:embed="rId2"/>
          <a:stretch>
            <a:fillRect/>
          </a:stretch>
        </p:blipFill>
        <p:spPr>
          <a:xfrm>
            <a:off x="770397" y="1219846"/>
            <a:ext cx="7614845" cy="3163488"/>
          </a:xfrm>
        </p:spPr>
      </p:pic>
      <p:pic>
        <p:nvPicPr>
          <p:cNvPr id="7" name="Resim 6">
            <a:extLst>
              <a:ext uri="{FF2B5EF4-FFF2-40B4-BE49-F238E27FC236}">
                <a16:creationId xmlns:a16="http://schemas.microsoft.com/office/drawing/2014/main" id="{7504154A-13AB-5A45-D15D-3313744F55A3}"/>
              </a:ext>
            </a:extLst>
          </p:cNvPr>
          <p:cNvPicPr>
            <a:picLocks noChangeAspect="1"/>
          </p:cNvPicPr>
          <p:nvPr/>
        </p:nvPicPr>
        <p:blipFill rotWithShape="1">
          <a:blip r:embed="rId3"/>
          <a:srcRect l="8179"/>
          <a:stretch/>
        </p:blipFill>
        <p:spPr>
          <a:xfrm>
            <a:off x="621467" y="4984727"/>
            <a:ext cx="10099516" cy="1371623"/>
          </a:xfrm>
          <a:prstGeom prst="rect">
            <a:avLst/>
          </a:prstGeom>
        </p:spPr>
      </p:pic>
      <p:sp>
        <p:nvSpPr>
          <p:cNvPr id="3" name="Metin kutusu 2">
            <a:extLst>
              <a:ext uri="{FF2B5EF4-FFF2-40B4-BE49-F238E27FC236}">
                <a16:creationId xmlns:a16="http://schemas.microsoft.com/office/drawing/2014/main" id="{5EF90101-8540-00A0-D718-81FDD4512A10}"/>
              </a:ext>
            </a:extLst>
          </p:cNvPr>
          <p:cNvSpPr txBox="1"/>
          <p:nvPr/>
        </p:nvSpPr>
        <p:spPr>
          <a:xfrm>
            <a:off x="770397" y="501650"/>
            <a:ext cx="6809362" cy="707886"/>
          </a:xfrm>
          <a:prstGeom prst="rect">
            <a:avLst/>
          </a:prstGeom>
          <a:noFill/>
        </p:spPr>
        <p:txBody>
          <a:bodyPr wrap="square" rtlCol="0">
            <a:spAutoFit/>
          </a:bodyPr>
          <a:lstStyle/>
          <a:p>
            <a:r>
              <a:rPr lang="tr-TR" sz="4000" b="0" i="0" u="none" strike="noStrike" baseline="0" dirty="0">
                <a:solidFill>
                  <a:srgbClr val="1F3762"/>
                </a:solidFill>
                <a:latin typeface="Calibri" panose="020F0502020204030204" pitchFamily="34" charset="0"/>
              </a:rPr>
              <a:t>Azure </a:t>
            </a:r>
            <a:r>
              <a:rPr lang="tr-TR" sz="4000" b="0" i="0" u="none" strike="noStrike" baseline="0" dirty="0" err="1">
                <a:solidFill>
                  <a:srgbClr val="1F3762"/>
                </a:solidFill>
                <a:latin typeface="Calibri" panose="020F0502020204030204" pitchFamily="34" charset="0"/>
              </a:rPr>
              <a:t>Blob</a:t>
            </a:r>
            <a:r>
              <a:rPr lang="tr-TR" sz="4000" b="0" i="0" u="none" strike="noStrike" baseline="0" dirty="0">
                <a:solidFill>
                  <a:srgbClr val="1F3762"/>
                </a:solidFill>
                <a:latin typeface="Calibri" panose="020F0502020204030204" pitchFamily="34" charset="0"/>
              </a:rPr>
              <a:t> Storage </a:t>
            </a:r>
            <a:endParaRPr lang="tr-TR" sz="4000" dirty="0"/>
          </a:p>
        </p:txBody>
      </p:sp>
      <p:sp>
        <p:nvSpPr>
          <p:cNvPr id="4" name="Slayt Numarası Yer Tutucusu 3">
            <a:extLst>
              <a:ext uri="{FF2B5EF4-FFF2-40B4-BE49-F238E27FC236}">
                <a16:creationId xmlns:a16="http://schemas.microsoft.com/office/drawing/2014/main" id="{539878AF-E031-7742-DE97-732E9F46396D}"/>
              </a:ext>
            </a:extLst>
          </p:cNvPr>
          <p:cNvSpPr>
            <a:spLocks noGrp="1"/>
          </p:cNvSpPr>
          <p:nvPr>
            <p:ph type="sldNum" sz="quarter" idx="12"/>
          </p:nvPr>
        </p:nvSpPr>
        <p:spPr>
          <a:xfrm>
            <a:off x="9193740" y="136525"/>
            <a:ext cx="2743200" cy="365125"/>
          </a:xfrm>
        </p:spPr>
        <p:txBody>
          <a:bodyPr/>
          <a:lstStyle/>
          <a:p>
            <a:r>
              <a:rPr lang="tr-TR" dirty="0"/>
              <a:t>10</a:t>
            </a:r>
          </a:p>
        </p:txBody>
      </p:sp>
    </p:spTree>
    <p:extLst>
      <p:ext uri="{BB962C8B-B14F-4D97-AF65-F5344CB8AC3E}">
        <p14:creationId xmlns:p14="http://schemas.microsoft.com/office/powerpoint/2010/main" val="11991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4F7BC667-6DA0-2803-D3F8-B7F03B6391B7}"/>
              </a:ext>
            </a:extLst>
          </p:cNvPr>
          <p:cNvPicPr>
            <a:picLocks noChangeAspect="1"/>
          </p:cNvPicPr>
          <p:nvPr/>
        </p:nvPicPr>
        <p:blipFill>
          <a:blip r:embed="rId2"/>
          <a:stretch>
            <a:fillRect/>
          </a:stretch>
        </p:blipFill>
        <p:spPr>
          <a:xfrm>
            <a:off x="643467" y="1970446"/>
            <a:ext cx="10905066" cy="2917106"/>
          </a:xfrm>
          <a:prstGeom prst="rect">
            <a:avLst/>
          </a:prstGeom>
        </p:spPr>
      </p:pic>
      <p:sp>
        <p:nvSpPr>
          <p:cNvPr id="3" name="Metin kutusu 2">
            <a:extLst>
              <a:ext uri="{FF2B5EF4-FFF2-40B4-BE49-F238E27FC236}">
                <a16:creationId xmlns:a16="http://schemas.microsoft.com/office/drawing/2014/main" id="{9ABE9112-A190-6808-1164-FB1E1E85D9EE}"/>
              </a:ext>
            </a:extLst>
          </p:cNvPr>
          <p:cNvSpPr txBox="1"/>
          <p:nvPr/>
        </p:nvSpPr>
        <p:spPr>
          <a:xfrm>
            <a:off x="508901" y="711073"/>
            <a:ext cx="8101699" cy="707886"/>
          </a:xfrm>
          <a:prstGeom prst="rect">
            <a:avLst/>
          </a:prstGeom>
          <a:noFill/>
        </p:spPr>
        <p:txBody>
          <a:bodyPr wrap="square" rtlCol="0">
            <a:spAutoFit/>
          </a:bodyPr>
          <a:lstStyle/>
          <a:p>
            <a:r>
              <a:rPr lang="tr-TR" sz="4000" b="0" i="0" u="none" strike="noStrike" baseline="0" dirty="0">
                <a:solidFill>
                  <a:srgbClr val="1F3762"/>
                </a:solidFill>
                <a:latin typeface="Calibri" panose="020F0502020204030204" pitchFamily="34" charset="0"/>
              </a:rPr>
              <a:t>Azure </a:t>
            </a:r>
            <a:r>
              <a:rPr lang="tr-TR" sz="4000" b="0" i="0" u="none" strike="noStrike" baseline="0" dirty="0" err="1">
                <a:solidFill>
                  <a:srgbClr val="1F3762"/>
                </a:solidFill>
                <a:latin typeface="Calibri" panose="020F0502020204030204" pitchFamily="34" charset="0"/>
              </a:rPr>
              <a:t>Blob</a:t>
            </a:r>
            <a:r>
              <a:rPr lang="tr-TR" sz="4000" b="0" i="0" u="none" strike="noStrike" baseline="0" dirty="0">
                <a:solidFill>
                  <a:srgbClr val="1F3762"/>
                </a:solidFill>
                <a:latin typeface="Calibri" panose="020F0502020204030204" pitchFamily="34" charset="0"/>
              </a:rPr>
              <a:t> Storage </a:t>
            </a:r>
            <a:endParaRPr lang="tr-TR" sz="4000" dirty="0"/>
          </a:p>
        </p:txBody>
      </p:sp>
      <p:sp>
        <p:nvSpPr>
          <p:cNvPr id="4" name="Slayt Numarası Yer Tutucusu 3">
            <a:extLst>
              <a:ext uri="{FF2B5EF4-FFF2-40B4-BE49-F238E27FC236}">
                <a16:creationId xmlns:a16="http://schemas.microsoft.com/office/drawing/2014/main" id="{4478E452-7859-56B9-7837-FD7BB36D4556}"/>
              </a:ext>
            </a:extLst>
          </p:cNvPr>
          <p:cNvSpPr>
            <a:spLocks noGrp="1"/>
          </p:cNvSpPr>
          <p:nvPr>
            <p:ph type="sldNum" sz="quarter" idx="12"/>
          </p:nvPr>
        </p:nvSpPr>
        <p:spPr>
          <a:xfrm>
            <a:off x="9320720" y="0"/>
            <a:ext cx="2743200" cy="365125"/>
          </a:xfrm>
        </p:spPr>
        <p:txBody>
          <a:bodyPr/>
          <a:lstStyle/>
          <a:p>
            <a:r>
              <a:rPr lang="tr-TR" dirty="0"/>
              <a:t>11</a:t>
            </a:r>
          </a:p>
        </p:txBody>
      </p:sp>
    </p:spTree>
    <p:extLst>
      <p:ext uri="{BB962C8B-B14F-4D97-AF65-F5344CB8AC3E}">
        <p14:creationId xmlns:p14="http://schemas.microsoft.com/office/powerpoint/2010/main" val="9993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080098C-914D-4C4E-6622-8BB6F53FFE1D}"/>
              </a:ext>
            </a:extLst>
          </p:cNvPr>
          <p:cNvPicPr>
            <a:picLocks noChangeAspect="1"/>
          </p:cNvPicPr>
          <p:nvPr/>
        </p:nvPicPr>
        <p:blipFill>
          <a:blip r:embed="rId2"/>
          <a:stretch>
            <a:fillRect/>
          </a:stretch>
        </p:blipFill>
        <p:spPr>
          <a:xfrm>
            <a:off x="1024975" y="134917"/>
            <a:ext cx="9967280" cy="6588166"/>
          </a:xfrm>
          <a:prstGeom prst="rect">
            <a:avLst/>
          </a:prstGeom>
        </p:spPr>
      </p:pic>
      <p:sp>
        <p:nvSpPr>
          <p:cNvPr id="2" name="Slayt Numarası Yer Tutucusu 3">
            <a:extLst>
              <a:ext uri="{FF2B5EF4-FFF2-40B4-BE49-F238E27FC236}">
                <a16:creationId xmlns:a16="http://schemas.microsoft.com/office/drawing/2014/main" id="{EE10EBFC-E753-1EEC-EF4B-9248418B6732}"/>
              </a:ext>
            </a:extLst>
          </p:cNvPr>
          <p:cNvSpPr>
            <a:spLocks noGrp="1"/>
          </p:cNvSpPr>
          <p:nvPr>
            <p:ph type="sldNum" sz="quarter" idx="12"/>
          </p:nvPr>
        </p:nvSpPr>
        <p:spPr>
          <a:xfrm>
            <a:off x="9340174" y="0"/>
            <a:ext cx="2743200" cy="365125"/>
          </a:xfrm>
        </p:spPr>
        <p:txBody>
          <a:bodyPr/>
          <a:lstStyle/>
          <a:p>
            <a:r>
              <a:rPr lang="tr-TR" dirty="0"/>
              <a:t>12</a:t>
            </a:r>
          </a:p>
        </p:txBody>
      </p:sp>
    </p:spTree>
    <p:extLst>
      <p:ext uri="{BB962C8B-B14F-4D97-AF65-F5344CB8AC3E}">
        <p14:creationId xmlns:p14="http://schemas.microsoft.com/office/powerpoint/2010/main" val="88141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868450E-984F-8892-F934-76B0DB49AACA}"/>
              </a:ext>
            </a:extLst>
          </p:cNvPr>
          <p:cNvSpPr>
            <a:spLocks noGrp="1"/>
          </p:cNvSpPr>
          <p:nvPr>
            <p:ph type="title"/>
          </p:nvPr>
        </p:nvSpPr>
        <p:spPr>
          <a:xfrm>
            <a:off x="381058" y="148677"/>
            <a:ext cx="9795638" cy="1114380"/>
          </a:xfrm>
        </p:spPr>
        <p:txBody>
          <a:bodyPr vert="horz" lIns="91440" tIns="45720" rIns="91440" bIns="45720" rtlCol="0" anchor="b">
            <a:normAutofit/>
          </a:bodyPr>
          <a:lstStyle/>
          <a:p>
            <a:r>
              <a:rPr lang="en-US" dirty="0">
                <a:solidFill>
                  <a:schemeClr val="accent1">
                    <a:lumMod val="50000"/>
                  </a:schemeClr>
                </a:solidFill>
                <a:latin typeface="+mn-lt"/>
              </a:rPr>
              <a:t>Azure Data Factory</a:t>
            </a:r>
          </a:p>
        </p:txBody>
      </p:sp>
      <p:pic>
        <p:nvPicPr>
          <p:cNvPr id="6" name="Resim 5">
            <a:extLst>
              <a:ext uri="{FF2B5EF4-FFF2-40B4-BE49-F238E27FC236}">
                <a16:creationId xmlns:a16="http://schemas.microsoft.com/office/drawing/2014/main" id="{8E559612-BBE3-5CDB-631A-C505F2B6F66D}"/>
              </a:ext>
            </a:extLst>
          </p:cNvPr>
          <p:cNvPicPr>
            <a:picLocks noChangeAspect="1"/>
          </p:cNvPicPr>
          <p:nvPr/>
        </p:nvPicPr>
        <p:blipFill rotWithShape="1">
          <a:blip r:embed="rId2"/>
          <a:srcRect l="5958"/>
          <a:stretch/>
        </p:blipFill>
        <p:spPr>
          <a:xfrm>
            <a:off x="272254" y="1496841"/>
            <a:ext cx="2814134" cy="2402251"/>
          </a:xfrm>
          <a:prstGeom prst="rect">
            <a:avLst/>
          </a:prstGeom>
        </p:spPr>
      </p:pic>
      <p:pic>
        <p:nvPicPr>
          <p:cNvPr id="4" name="İçerik Yer Tutucusu 3">
            <a:extLst>
              <a:ext uri="{FF2B5EF4-FFF2-40B4-BE49-F238E27FC236}">
                <a16:creationId xmlns:a16="http://schemas.microsoft.com/office/drawing/2014/main" id="{9BE37EAD-7683-F875-72FB-F6D0E9AA2736}"/>
              </a:ext>
            </a:extLst>
          </p:cNvPr>
          <p:cNvPicPr>
            <a:picLocks noGrp="1" noChangeAspect="1"/>
          </p:cNvPicPr>
          <p:nvPr>
            <p:ph idx="1"/>
          </p:nvPr>
        </p:nvPicPr>
        <p:blipFill>
          <a:blip r:embed="rId3"/>
          <a:stretch>
            <a:fillRect/>
          </a:stretch>
        </p:blipFill>
        <p:spPr>
          <a:xfrm>
            <a:off x="3273934" y="2774454"/>
            <a:ext cx="8391060" cy="3188601"/>
          </a:xfrm>
          <a:prstGeom prst="rect">
            <a:avLst/>
          </a:prstGeom>
        </p:spPr>
      </p:pic>
      <p:sp>
        <p:nvSpPr>
          <p:cNvPr id="7" name="Metin kutusu 6">
            <a:extLst>
              <a:ext uri="{FF2B5EF4-FFF2-40B4-BE49-F238E27FC236}">
                <a16:creationId xmlns:a16="http://schemas.microsoft.com/office/drawing/2014/main" id="{9F4FB509-750A-2957-7A72-EBD01DBA35E9}"/>
              </a:ext>
            </a:extLst>
          </p:cNvPr>
          <p:cNvSpPr txBox="1"/>
          <p:nvPr/>
        </p:nvSpPr>
        <p:spPr>
          <a:xfrm>
            <a:off x="4581727" y="6138153"/>
            <a:ext cx="6031149" cy="369332"/>
          </a:xfrm>
          <a:prstGeom prst="rect">
            <a:avLst/>
          </a:prstGeom>
          <a:noFill/>
        </p:spPr>
        <p:txBody>
          <a:bodyPr wrap="square" rtlCol="0">
            <a:spAutoFit/>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Réalisation de la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Conversion,pipelineORC</a:t>
            </a:r>
            <a:r>
              <a:rPr lang="fr-FR" sz="1800" dirty="0">
                <a:effectLst/>
                <a:latin typeface="Calibri" panose="020F0502020204030204" pitchFamily="34" charset="0"/>
                <a:ea typeface="Calibri" panose="020F0502020204030204" pitchFamily="34" charset="0"/>
                <a:cs typeface="Times New Roman" panose="02020603050405020304" pitchFamily="18" charset="0"/>
              </a:rPr>
              <a:t>, Azure Data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Factory</a:t>
            </a:r>
            <a:endParaRPr lang="tr-TR" dirty="0"/>
          </a:p>
        </p:txBody>
      </p:sp>
      <p:sp>
        <p:nvSpPr>
          <p:cNvPr id="3" name="Slayt Numarası Yer Tutucusu 2">
            <a:extLst>
              <a:ext uri="{FF2B5EF4-FFF2-40B4-BE49-F238E27FC236}">
                <a16:creationId xmlns:a16="http://schemas.microsoft.com/office/drawing/2014/main" id="{B9429249-EF0F-7CF7-831A-D35F61C903CE}"/>
              </a:ext>
            </a:extLst>
          </p:cNvPr>
          <p:cNvSpPr>
            <a:spLocks noGrp="1"/>
          </p:cNvSpPr>
          <p:nvPr>
            <p:ph type="sldNum" sz="quarter" idx="12"/>
          </p:nvPr>
        </p:nvSpPr>
        <p:spPr>
          <a:xfrm>
            <a:off x="9340174" y="0"/>
            <a:ext cx="2743200" cy="365125"/>
          </a:xfrm>
        </p:spPr>
        <p:txBody>
          <a:bodyPr/>
          <a:lstStyle/>
          <a:p>
            <a:fld id="{D31CF19B-EA35-457C-9ED0-7510254D3DCF}" type="slidenum">
              <a:rPr lang="tr-TR" smtClean="0"/>
              <a:t>13</a:t>
            </a:fld>
            <a:endParaRPr lang="tr-TR"/>
          </a:p>
        </p:txBody>
      </p:sp>
    </p:spTree>
    <p:extLst>
      <p:ext uri="{BB962C8B-B14F-4D97-AF65-F5344CB8AC3E}">
        <p14:creationId xmlns:p14="http://schemas.microsoft.com/office/powerpoint/2010/main" val="412889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FAFC61-4487-AF9E-242C-AAD454A9B128}"/>
              </a:ext>
            </a:extLst>
          </p:cNvPr>
          <p:cNvSpPr>
            <a:spLocks noGrp="1"/>
          </p:cNvSpPr>
          <p:nvPr>
            <p:ph type="title"/>
          </p:nvPr>
        </p:nvSpPr>
        <p:spPr>
          <a:xfrm>
            <a:off x="838200" y="229158"/>
            <a:ext cx="10515600" cy="1325563"/>
          </a:xfrm>
        </p:spPr>
        <p:txBody>
          <a:bodyPr/>
          <a:lstStyle/>
          <a:p>
            <a:r>
              <a:rPr lang="tr-TR" dirty="0">
                <a:solidFill>
                  <a:schemeClr val="accent1">
                    <a:lumMod val="50000"/>
                  </a:schemeClr>
                </a:solidFill>
                <a:latin typeface="+mn-lt"/>
              </a:rPr>
              <a:t>Azure Data </a:t>
            </a:r>
            <a:r>
              <a:rPr lang="tr-TR" dirty="0" err="1">
                <a:solidFill>
                  <a:schemeClr val="accent1">
                    <a:lumMod val="50000"/>
                  </a:schemeClr>
                </a:solidFill>
                <a:latin typeface="+mn-lt"/>
              </a:rPr>
              <a:t>Factory</a:t>
            </a:r>
            <a:endParaRPr lang="tr-TR" dirty="0">
              <a:solidFill>
                <a:schemeClr val="accent1">
                  <a:lumMod val="50000"/>
                </a:schemeClr>
              </a:solidFill>
              <a:latin typeface="+mn-lt"/>
            </a:endParaRPr>
          </a:p>
        </p:txBody>
      </p:sp>
      <p:pic>
        <p:nvPicPr>
          <p:cNvPr id="5" name="İçerik Yer Tutucusu 4">
            <a:extLst>
              <a:ext uri="{FF2B5EF4-FFF2-40B4-BE49-F238E27FC236}">
                <a16:creationId xmlns:a16="http://schemas.microsoft.com/office/drawing/2014/main" id="{AB803684-DF2F-27E5-1102-654AA6176C3B}"/>
              </a:ext>
            </a:extLst>
          </p:cNvPr>
          <p:cNvPicPr>
            <a:picLocks noGrp="1" noChangeAspect="1"/>
          </p:cNvPicPr>
          <p:nvPr>
            <p:ph idx="1"/>
          </p:nvPr>
        </p:nvPicPr>
        <p:blipFill>
          <a:blip r:embed="rId2"/>
          <a:stretch>
            <a:fillRect/>
          </a:stretch>
        </p:blipFill>
        <p:spPr>
          <a:xfrm>
            <a:off x="496159" y="1363738"/>
            <a:ext cx="11199682" cy="4476030"/>
          </a:xfrm>
        </p:spPr>
      </p:pic>
      <p:sp>
        <p:nvSpPr>
          <p:cNvPr id="6" name="Metin kutusu 5">
            <a:extLst>
              <a:ext uri="{FF2B5EF4-FFF2-40B4-BE49-F238E27FC236}">
                <a16:creationId xmlns:a16="http://schemas.microsoft.com/office/drawing/2014/main" id="{2A187916-4E6A-A413-FF38-C50ADDC203AB}"/>
              </a:ext>
            </a:extLst>
          </p:cNvPr>
          <p:cNvSpPr txBox="1"/>
          <p:nvPr/>
        </p:nvSpPr>
        <p:spPr>
          <a:xfrm>
            <a:off x="2928027" y="6079788"/>
            <a:ext cx="6361890" cy="646331"/>
          </a:xfrm>
          <a:prstGeom prst="rect">
            <a:avLst/>
          </a:prstGeom>
          <a:noFill/>
        </p:spPr>
        <p:txBody>
          <a:bodyPr wrap="square" rtlCol="0">
            <a:sp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Prévisualisation des données d'entrée, Azure Data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Factory</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3" name="Slayt Numarası Yer Tutucusu 2">
            <a:extLst>
              <a:ext uri="{FF2B5EF4-FFF2-40B4-BE49-F238E27FC236}">
                <a16:creationId xmlns:a16="http://schemas.microsoft.com/office/drawing/2014/main" id="{4D5389B7-FC3F-6032-C73D-5C9DBB4B8F61}"/>
              </a:ext>
            </a:extLst>
          </p:cNvPr>
          <p:cNvSpPr>
            <a:spLocks noGrp="1"/>
          </p:cNvSpPr>
          <p:nvPr>
            <p:ph type="sldNum" sz="quarter" idx="12"/>
          </p:nvPr>
        </p:nvSpPr>
        <p:spPr>
          <a:xfrm>
            <a:off x="9369357" y="46595"/>
            <a:ext cx="2743200" cy="365125"/>
          </a:xfrm>
        </p:spPr>
        <p:txBody>
          <a:bodyPr/>
          <a:lstStyle/>
          <a:p>
            <a:fld id="{D31CF19B-EA35-457C-9ED0-7510254D3DCF}" type="slidenum">
              <a:rPr lang="tr-TR" smtClean="0"/>
              <a:t>14</a:t>
            </a:fld>
            <a:endParaRPr lang="tr-TR"/>
          </a:p>
        </p:txBody>
      </p:sp>
    </p:spTree>
    <p:extLst>
      <p:ext uri="{BB962C8B-B14F-4D97-AF65-F5344CB8AC3E}">
        <p14:creationId xmlns:p14="http://schemas.microsoft.com/office/powerpoint/2010/main" val="280111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6A777-687F-DCA5-F484-FBA93A749760}"/>
              </a:ext>
            </a:extLst>
          </p:cNvPr>
          <p:cNvSpPr>
            <a:spLocks noGrp="1"/>
          </p:cNvSpPr>
          <p:nvPr>
            <p:ph type="title"/>
          </p:nvPr>
        </p:nvSpPr>
        <p:spPr>
          <a:xfrm>
            <a:off x="457200" y="365125"/>
            <a:ext cx="10896600" cy="1325563"/>
          </a:xfrm>
        </p:spPr>
        <p:txBody>
          <a:bodyPr/>
          <a:lstStyle/>
          <a:p>
            <a:r>
              <a:rPr lang="tr-TR" dirty="0" err="1">
                <a:solidFill>
                  <a:schemeClr val="accent1">
                    <a:lumMod val="50000"/>
                  </a:schemeClr>
                </a:solidFill>
              </a:rPr>
              <a:t>Datastream</a:t>
            </a:r>
            <a:r>
              <a:rPr lang="tr-TR" dirty="0">
                <a:solidFill>
                  <a:schemeClr val="accent1">
                    <a:lumMod val="50000"/>
                  </a:schemeClr>
                </a:solidFill>
              </a:rPr>
              <a:t> en Google Cloud</a:t>
            </a:r>
          </a:p>
        </p:txBody>
      </p:sp>
      <p:pic>
        <p:nvPicPr>
          <p:cNvPr id="5" name="İçerik Yer Tutucusu 4">
            <a:extLst>
              <a:ext uri="{FF2B5EF4-FFF2-40B4-BE49-F238E27FC236}">
                <a16:creationId xmlns:a16="http://schemas.microsoft.com/office/drawing/2014/main" id="{19644A3A-4301-F908-7EEA-B125CDBA424B}"/>
              </a:ext>
            </a:extLst>
          </p:cNvPr>
          <p:cNvPicPr>
            <a:picLocks noGrp="1" noChangeAspect="1"/>
          </p:cNvPicPr>
          <p:nvPr>
            <p:ph idx="1"/>
          </p:nvPr>
        </p:nvPicPr>
        <p:blipFill>
          <a:blip r:embed="rId2"/>
          <a:stretch>
            <a:fillRect/>
          </a:stretch>
        </p:blipFill>
        <p:spPr>
          <a:xfrm>
            <a:off x="545380" y="1606617"/>
            <a:ext cx="5203667" cy="1507336"/>
          </a:xfrm>
        </p:spPr>
      </p:pic>
      <p:pic>
        <p:nvPicPr>
          <p:cNvPr id="7" name="Resim 6">
            <a:extLst>
              <a:ext uri="{FF2B5EF4-FFF2-40B4-BE49-F238E27FC236}">
                <a16:creationId xmlns:a16="http://schemas.microsoft.com/office/drawing/2014/main" id="{0A1086DF-702B-A6E2-9C0E-220CB84EAF66}"/>
              </a:ext>
            </a:extLst>
          </p:cNvPr>
          <p:cNvPicPr>
            <a:picLocks noChangeAspect="1"/>
          </p:cNvPicPr>
          <p:nvPr/>
        </p:nvPicPr>
        <p:blipFill>
          <a:blip r:embed="rId3"/>
          <a:stretch>
            <a:fillRect/>
          </a:stretch>
        </p:blipFill>
        <p:spPr>
          <a:xfrm>
            <a:off x="6110187" y="3227689"/>
            <a:ext cx="1780972" cy="2937367"/>
          </a:xfrm>
          <a:prstGeom prst="rect">
            <a:avLst/>
          </a:prstGeom>
        </p:spPr>
      </p:pic>
      <p:pic>
        <p:nvPicPr>
          <p:cNvPr id="9" name="Resim 8">
            <a:extLst>
              <a:ext uri="{FF2B5EF4-FFF2-40B4-BE49-F238E27FC236}">
                <a16:creationId xmlns:a16="http://schemas.microsoft.com/office/drawing/2014/main" id="{C3C15035-B78B-15A0-F04E-F9EFDD6B6437}"/>
              </a:ext>
            </a:extLst>
          </p:cNvPr>
          <p:cNvPicPr>
            <a:picLocks noChangeAspect="1"/>
          </p:cNvPicPr>
          <p:nvPr/>
        </p:nvPicPr>
        <p:blipFill>
          <a:blip r:embed="rId4"/>
          <a:stretch>
            <a:fillRect/>
          </a:stretch>
        </p:blipFill>
        <p:spPr>
          <a:xfrm>
            <a:off x="8256756" y="3485278"/>
            <a:ext cx="2800350" cy="2736056"/>
          </a:xfrm>
          <a:prstGeom prst="rect">
            <a:avLst/>
          </a:prstGeom>
        </p:spPr>
      </p:pic>
      <p:sp>
        <p:nvSpPr>
          <p:cNvPr id="10" name="Metin kutusu 9">
            <a:extLst>
              <a:ext uri="{FF2B5EF4-FFF2-40B4-BE49-F238E27FC236}">
                <a16:creationId xmlns:a16="http://schemas.microsoft.com/office/drawing/2014/main" id="{1E6A796D-DD3B-F34F-2BF4-25DF7D7511A4}"/>
              </a:ext>
            </a:extLst>
          </p:cNvPr>
          <p:cNvSpPr txBox="1"/>
          <p:nvPr/>
        </p:nvSpPr>
        <p:spPr>
          <a:xfrm>
            <a:off x="2323291" y="3113953"/>
            <a:ext cx="2402732" cy="371545"/>
          </a:xfrm>
          <a:prstGeom prst="rect">
            <a:avLst/>
          </a:prstGeom>
          <a:noFill/>
        </p:spPr>
        <p:txBody>
          <a:bodyPr wrap="square" rtlCol="0">
            <a:spAutoFit/>
          </a:bodyPr>
          <a:lstStyle/>
          <a:p>
            <a:r>
              <a:rPr lang="tr-TR" dirty="0"/>
              <a:t>Image 1</a:t>
            </a:r>
          </a:p>
        </p:txBody>
      </p:sp>
      <p:sp>
        <p:nvSpPr>
          <p:cNvPr id="11" name="Metin kutusu 10">
            <a:extLst>
              <a:ext uri="{FF2B5EF4-FFF2-40B4-BE49-F238E27FC236}">
                <a16:creationId xmlns:a16="http://schemas.microsoft.com/office/drawing/2014/main" id="{DC744DD3-99C9-454E-9DEF-130F8A3A161E}"/>
              </a:ext>
            </a:extLst>
          </p:cNvPr>
          <p:cNvSpPr txBox="1"/>
          <p:nvPr/>
        </p:nvSpPr>
        <p:spPr>
          <a:xfrm>
            <a:off x="7986409" y="6221334"/>
            <a:ext cx="1974715" cy="369332"/>
          </a:xfrm>
          <a:prstGeom prst="rect">
            <a:avLst/>
          </a:prstGeom>
          <a:noFill/>
        </p:spPr>
        <p:txBody>
          <a:bodyPr wrap="square" rtlCol="0">
            <a:spAutoFit/>
          </a:bodyPr>
          <a:lstStyle/>
          <a:p>
            <a:r>
              <a:rPr lang="tr-TR" dirty="0"/>
              <a:t>Image2</a:t>
            </a:r>
          </a:p>
        </p:txBody>
      </p:sp>
      <p:sp>
        <p:nvSpPr>
          <p:cNvPr id="3" name="Slayt Numarası Yer Tutucusu 2">
            <a:extLst>
              <a:ext uri="{FF2B5EF4-FFF2-40B4-BE49-F238E27FC236}">
                <a16:creationId xmlns:a16="http://schemas.microsoft.com/office/drawing/2014/main" id="{A55AE2CA-7ADD-3146-59DB-B36CE367E7B8}"/>
              </a:ext>
            </a:extLst>
          </p:cNvPr>
          <p:cNvSpPr>
            <a:spLocks noGrp="1"/>
          </p:cNvSpPr>
          <p:nvPr>
            <p:ph type="sldNum" sz="quarter" idx="12"/>
          </p:nvPr>
        </p:nvSpPr>
        <p:spPr>
          <a:xfrm>
            <a:off x="9291536" y="84771"/>
            <a:ext cx="2743200" cy="365125"/>
          </a:xfrm>
        </p:spPr>
        <p:txBody>
          <a:bodyPr/>
          <a:lstStyle/>
          <a:p>
            <a:fld id="{D31CF19B-EA35-457C-9ED0-7510254D3DCF}" type="slidenum">
              <a:rPr lang="tr-TR" smtClean="0"/>
              <a:t>15</a:t>
            </a:fld>
            <a:endParaRPr lang="tr-TR" dirty="0"/>
          </a:p>
        </p:txBody>
      </p:sp>
    </p:spTree>
    <p:extLst>
      <p:ext uri="{BB962C8B-B14F-4D97-AF65-F5344CB8AC3E}">
        <p14:creationId xmlns:p14="http://schemas.microsoft.com/office/powerpoint/2010/main" val="93994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C0A16D-2B5C-B6F1-A229-274B289801CA}"/>
              </a:ext>
            </a:extLst>
          </p:cNvPr>
          <p:cNvSpPr>
            <a:spLocks noGrp="1"/>
          </p:cNvSpPr>
          <p:nvPr>
            <p:ph type="title"/>
          </p:nvPr>
        </p:nvSpPr>
        <p:spPr>
          <a:xfrm>
            <a:off x="293451" y="128172"/>
            <a:ext cx="10515600" cy="1165608"/>
          </a:xfrm>
        </p:spPr>
        <p:txBody>
          <a:bodyPr/>
          <a:lstStyle/>
          <a:p>
            <a:r>
              <a:rPr lang="tr-TR" dirty="0">
                <a:solidFill>
                  <a:schemeClr val="accent1">
                    <a:lumMod val="50000"/>
                  </a:schemeClr>
                </a:solidFill>
                <a:latin typeface="+mn-lt"/>
              </a:rPr>
              <a:t>MODELE DU PIPELINE</a:t>
            </a:r>
          </a:p>
        </p:txBody>
      </p:sp>
      <p:pic>
        <p:nvPicPr>
          <p:cNvPr id="8" name="İçerik Yer Tutucusu 29" descr="metin, ekran görüntüsü, diyagram, tasarım içeren bir resim&#10;&#10;Açıklama otomatik olarak oluşturuldu">
            <a:extLst>
              <a:ext uri="{FF2B5EF4-FFF2-40B4-BE49-F238E27FC236}">
                <a16:creationId xmlns:a16="http://schemas.microsoft.com/office/drawing/2014/main" id="{E7629A30-5A28-FB52-7D25-7CF6243E2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777" y="849048"/>
            <a:ext cx="8529171" cy="6008952"/>
          </a:xfrm>
        </p:spPr>
      </p:pic>
      <p:sp>
        <p:nvSpPr>
          <p:cNvPr id="3" name="Slayt Numarası Yer Tutucusu 2">
            <a:extLst>
              <a:ext uri="{FF2B5EF4-FFF2-40B4-BE49-F238E27FC236}">
                <a16:creationId xmlns:a16="http://schemas.microsoft.com/office/drawing/2014/main" id="{474B8A1E-E08E-3E20-F5C1-837031017D04}"/>
              </a:ext>
            </a:extLst>
          </p:cNvPr>
          <p:cNvSpPr>
            <a:spLocks noGrp="1"/>
          </p:cNvSpPr>
          <p:nvPr>
            <p:ph type="sldNum" sz="quarter" idx="12"/>
          </p:nvPr>
        </p:nvSpPr>
        <p:spPr>
          <a:xfrm>
            <a:off x="9359629" y="0"/>
            <a:ext cx="2743200" cy="365125"/>
          </a:xfrm>
        </p:spPr>
        <p:txBody>
          <a:bodyPr/>
          <a:lstStyle/>
          <a:p>
            <a:fld id="{D31CF19B-EA35-457C-9ED0-7510254D3DCF}" type="slidenum">
              <a:rPr lang="tr-TR" smtClean="0"/>
              <a:t>16</a:t>
            </a:fld>
            <a:endParaRPr lang="tr-TR"/>
          </a:p>
        </p:txBody>
      </p:sp>
    </p:spTree>
    <p:extLst>
      <p:ext uri="{BB962C8B-B14F-4D97-AF65-F5344CB8AC3E}">
        <p14:creationId xmlns:p14="http://schemas.microsoft.com/office/powerpoint/2010/main" val="339930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03E2C-FFEB-CD98-4BC6-C1D979A73A91}"/>
              </a:ext>
            </a:extLst>
          </p:cNvPr>
          <p:cNvSpPr>
            <a:spLocks noGrp="1"/>
          </p:cNvSpPr>
          <p:nvPr>
            <p:ph type="title"/>
          </p:nvPr>
        </p:nvSpPr>
        <p:spPr>
          <a:xfrm>
            <a:off x="653374" y="209483"/>
            <a:ext cx="10515600" cy="1325563"/>
          </a:xfrm>
        </p:spPr>
        <p:txBody>
          <a:bodyPr/>
          <a:lstStyle/>
          <a:p>
            <a:r>
              <a:rPr lang="fr-FR" dirty="0">
                <a:solidFill>
                  <a:schemeClr val="accent1">
                    <a:lumMod val="50000"/>
                  </a:schemeClr>
                </a:solidFill>
                <a:latin typeface="+mn-lt"/>
              </a:rPr>
              <a:t>Google </a:t>
            </a:r>
            <a:r>
              <a:rPr lang="fr-FR" dirty="0" err="1">
                <a:solidFill>
                  <a:schemeClr val="accent1">
                    <a:lumMod val="50000"/>
                  </a:schemeClr>
                </a:solidFill>
                <a:latin typeface="+mn-lt"/>
              </a:rPr>
              <a:t>BigQuery</a:t>
            </a:r>
            <a:r>
              <a:rPr lang="fr-FR" dirty="0">
                <a:solidFill>
                  <a:schemeClr val="accent1">
                    <a:lumMod val="50000"/>
                  </a:schemeClr>
                </a:solidFill>
                <a:latin typeface="+mn-lt"/>
              </a:rPr>
              <a:t> / Requêtes sur Data</a:t>
            </a:r>
            <a:endParaRPr lang="tr-TR" dirty="0">
              <a:solidFill>
                <a:schemeClr val="accent1">
                  <a:lumMod val="50000"/>
                </a:schemeClr>
              </a:solidFill>
              <a:latin typeface="+mn-lt"/>
            </a:endParaRPr>
          </a:p>
        </p:txBody>
      </p:sp>
      <p:pic>
        <p:nvPicPr>
          <p:cNvPr id="9" name="İçerik Yer Tutucusu 8">
            <a:extLst>
              <a:ext uri="{FF2B5EF4-FFF2-40B4-BE49-F238E27FC236}">
                <a16:creationId xmlns:a16="http://schemas.microsoft.com/office/drawing/2014/main" id="{874FB46E-6536-014A-0323-D04F47330EE1}"/>
              </a:ext>
            </a:extLst>
          </p:cNvPr>
          <p:cNvPicPr>
            <a:picLocks noGrp="1" noChangeAspect="1"/>
          </p:cNvPicPr>
          <p:nvPr>
            <p:ph idx="1"/>
          </p:nvPr>
        </p:nvPicPr>
        <p:blipFill>
          <a:blip r:embed="rId2"/>
          <a:stretch>
            <a:fillRect/>
          </a:stretch>
        </p:blipFill>
        <p:spPr>
          <a:xfrm>
            <a:off x="653374" y="1421063"/>
            <a:ext cx="10060431" cy="4605587"/>
          </a:xfrm>
        </p:spPr>
      </p:pic>
      <p:sp>
        <p:nvSpPr>
          <p:cNvPr id="3" name="Slayt Numarası Yer Tutucusu 2">
            <a:extLst>
              <a:ext uri="{FF2B5EF4-FFF2-40B4-BE49-F238E27FC236}">
                <a16:creationId xmlns:a16="http://schemas.microsoft.com/office/drawing/2014/main" id="{B7E5DB53-1CDA-A27F-BAF0-4000FFF867F5}"/>
              </a:ext>
            </a:extLst>
          </p:cNvPr>
          <p:cNvSpPr>
            <a:spLocks noGrp="1"/>
          </p:cNvSpPr>
          <p:nvPr>
            <p:ph type="sldNum" sz="quarter" idx="12"/>
          </p:nvPr>
        </p:nvSpPr>
        <p:spPr>
          <a:xfrm>
            <a:off x="9342205" y="26920"/>
            <a:ext cx="2743200" cy="365125"/>
          </a:xfrm>
        </p:spPr>
        <p:txBody>
          <a:bodyPr/>
          <a:lstStyle/>
          <a:p>
            <a:fld id="{D31CF19B-EA35-457C-9ED0-7510254D3DCF}" type="slidenum">
              <a:rPr lang="tr-TR" smtClean="0"/>
              <a:t>17</a:t>
            </a:fld>
            <a:endParaRPr lang="tr-TR" dirty="0"/>
          </a:p>
        </p:txBody>
      </p:sp>
    </p:spTree>
    <p:extLst>
      <p:ext uri="{BB962C8B-B14F-4D97-AF65-F5344CB8AC3E}">
        <p14:creationId xmlns:p14="http://schemas.microsoft.com/office/powerpoint/2010/main" val="173462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CAE0B-8238-D60B-FB92-3342AE453212}"/>
              </a:ext>
            </a:extLst>
          </p:cNvPr>
          <p:cNvSpPr>
            <a:spLocks noGrp="1"/>
          </p:cNvSpPr>
          <p:nvPr>
            <p:ph type="title"/>
          </p:nvPr>
        </p:nvSpPr>
        <p:spPr>
          <a:xfrm>
            <a:off x="340468" y="365125"/>
            <a:ext cx="11013332" cy="1325563"/>
          </a:xfrm>
        </p:spPr>
        <p:txBody>
          <a:bodyPr/>
          <a:lstStyle/>
          <a:p>
            <a:r>
              <a:rPr lang="fr-FR" dirty="0">
                <a:solidFill>
                  <a:schemeClr val="accent1">
                    <a:lumMod val="50000"/>
                  </a:schemeClr>
                </a:solidFill>
                <a:latin typeface="+mn-lt"/>
              </a:rPr>
              <a:t>Google </a:t>
            </a:r>
            <a:r>
              <a:rPr lang="fr-FR" dirty="0" err="1">
                <a:solidFill>
                  <a:schemeClr val="accent1">
                    <a:lumMod val="50000"/>
                  </a:schemeClr>
                </a:solidFill>
                <a:latin typeface="+mn-lt"/>
              </a:rPr>
              <a:t>BigQuery</a:t>
            </a:r>
            <a:r>
              <a:rPr lang="fr-FR" dirty="0">
                <a:solidFill>
                  <a:schemeClr val="accent1">
                    <a:lumMod val="50000"/>
                  </a:schemeClr>
                </a:solidFill>
                <a:latin typeface="+mn-lt"/>
              </a:rPr>
              <a:t> / Requêtes sur Data</a:t>
            </a:r>
            <a:endParaRPr lang="tr-TR" dirty="0"/>
          </a:p>
        </p:txBody>
      </p:sp>
      <p:pic>
        <p:nvPicPr>
          <p:cNvPr id="5" name="İçerik Yer Tutucusu 4">
            <a:extLst>
              <a:ext uri="{FF2B5EF4-FFF2-40B4-BE49-F238E27FC236}">
                <a16:creationId xmlns:a16="http://schemas.microsoft.com/office/drawing/2014/main" id="{791BAE17-97A9-D15B-E7FC-E10FDEA163D9}"/>
              </a:ext>
            </a:extLst>
          </p:cNvPr>
          <p:cNvPicPr>
            <a:picLocks noGrp="1" noChangeAspect="1"/>
          </p:cNvPicPr>
          <p:nvPr>
            <p:ph idx="1"/>
          </p:nvPr>
        </p:nvPicPr>
        <p:blipFill>
          <a:blip r:embed="rId2"/>
          <a:stretch>
            <a:fillRect/>
          </a:stretch>
        </p:blipFill>
        <p:spPr>
          <a:xfrm>
            <a:off x="466928" y="1690688"/>
            <a:ext cx="10886871" cy="4360722"/>
          </a:xfrm>
        </p:spPr>
      </p:pic>
      <p:sp>
        <p:nvSpPr>
          <p:cNvPr id="3" name="Slayt Numarası Yer Tutucusu 2">
            <a:extLst>
              <a:ext uri="{FF2B5EF4-FFF2-40B4-BE49-F238E27FC236}">
                <a16:creationId xmlns:a16="http://schemas.microsoft.com/office/drawing/2014/main" id="{96268B18-26D3-17BF-81E4-262CC071E245}"/>
              </a:ext>
            </a:extLst>
          </p:cNvPr>
          <p:cNvSpPr>
            <a:spLocks noGrp="1"/>
          </p:cNvSpPr>
          <p:nvPr>
            <p:ph type="sldNum" sz="quarter" idx="12"/>
          </p:nvPr>
        </p:nvSpPr>
        <p:spPr>
          <a:xfrm>
            <a:off x="9379085" y="0"/>
            <a:ext cx="2743200" cy="365125"/>
          </a:xfrm>
        </p:spPr>
        <p:txBody>
          <a:bodyPr/>
          <a:lstStyle/>
          <a:p>
            <a:fld id="{D31CF19B-EA35-457C-9ED0-7510254D3DCF}" type="slidenum">
              <a:rPr lang="tr-TR" smtClean="0"/>
              <a:t>18</a:t>
            </a:fld>
            <a:endParaRPr lang="tr-TR"/>
          </a:p>
        </p:txBody>
      </p:sp>
    </p:spTree>
    <p:extLst>
      <p:ext uri="{BB962C8B-B14F-4D97-AF65-F5344CB8AC3E}">
        <p14:creationId xmlns:p14="http://schemas.microsoft.com/office/powerpoint/2010/main" val="286787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73" descr="metin, ekran görüntüsü, yazı tipi, sayı, numara içeren bir resim&#10;&#10;Açıklama otomatik olarak oluşturuldu">
            <a:extLst>
              <a:ext uri="{FF2B5EF4-FFF2-40B4-BE49-F238E27FC236}">
                <a16:creationId xmlns:a16="http://schemas.microsoft.com/office/drawing/2014/main" id="{31FB0724-A37B-4413-0351-23AE4E2764BA}"/>
              </a:ext>
            </a:extLst>
          </p:cNvPr>
          <p:cNvPicPr>
            <a:picLocks noGrp="1" noChangeAspect="1"/>
          </p:cNvPicPr>
          <p:nvPr>
            <p:ph idx="1"/>
          </p:nvPr>
        </p:nvPicPr>
        <p:blipFill>
          <a:blip r:embed="rId2"/>
          <a:stretch>
            <a:fillRect/>
          </a:stretch>
        </p:blipFill>
        <p:spPr>
          <a:xfrm>
            <a:off x="1055735" y="1291337"/>
            <a:ext cx="9887882" cy="4017494"/>
          </a:xfrm>
          <a:prstGeom prst="rect">
            <a:avLst/>
          </a:prstGeom>
        </p:spPr>
      </p:pic>
      <p:sp>
        <p:nvSpPr>
          <p:cNvPr id="2" name="Slayt Numarası Yer Tutucusu 1">
            <a:extLst>
              <a:ext uri="{FF2B5EF4-FFF2-40B4-BE49-F238E27FC236}">
                <a16:creationId xmlns:a16="http://schemas.microsoft.com/office/drawing/2014/main" id="{FA3D3771-174F-296D-7CAF-51206C4D96E8}"/>
              </a:ext>
            </a:extLst>
          </p:cNvPr>
          <p:cNvSpPr>
            <a:spLocks noGrp="1"/>
          </p:cNvSpPr>
          <p:nvPr>
            <p:ph type="sldNum" sz="quarter" idx="12"/>
          </p:nvPr>
        </p:nvSpPr>
        <p:spPr>
          <a:xfrm>
            <a:off x="9291536" y="0"/>
            <a:ext cx="2743200" cy="365125"/>
          </a:xfrm>
        </p:spPr>
        <p:txBody>
          <a:bodyPr/>
          <a:lstStyle/>
          <a:p>
            <a:fld id="{D31CF19B-EA35-457C-9ED0-7510254D3DCF}" type="slidenum">
              <a:rPr lang="tr-TR" smtClean="0"/>
              <a:t>19</a:t>
            </a:fld>
            <a:endParaRPr lang="tr-TR"/>
          </a:p>
        </p:txBody>
      </p:sp>
    </p:spTree>
    <p:extLst>
      <p:ext uri="{BB962C8B-B14F-4D97-AF65-F5344CB8AC3E}">
        <p14:creationId xmlns:p14="http://schemas.microsoft.com/office/powerpoint/2010/main" val="6598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AE0172-EDF6-4A89-ACE3-8BAE663A5A6C}"/>
              </a:ext>
            </a:extLst>
          </p:cNvPr>
          <p:cNvSpPr>
            <a:spLocks noGrp="1"/>
          </p:cNvSpPr>
          <p:nvPr>
            <p:ph type="title"/>
          </p:nvPr>
        </p:nvSpPr>
        <p:spPr>
          <a:xfrm>
            <a:off x="838200" y="365125"/>
            <a:ext cx="10515600" cy="1325563"/>
          </a:xfrm>
        </p:spPr>
        <p:txBody>
          <a:bodyPr>
            <a:normAutofit/>
          </a:bodyPr>
          <a:lstStyle/>
          <a:p>
            <a:r>
              <a:rPr lang="tr-TR" sz="5400" dirty="0"/>
              <a:t>SUJET ET OBJECTIF</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A5729219-4ECE-216F-937A-0CFEC473F276}"/>
              </a:ext>
            </a:extLst>
          </p:cNvPr>
          <p:cNvSpPr>
            <a:spLocks noGrp="1"/>
          </p:cNvSpPr>
          <p:nvPr>
            <p:ph idx="1"/>
          </p:nvPr>
        </p:nvSpPr>
        <p:spPr>
          <a:xfrm>
            <a:off x="838200" y="1929384"/>
            <a:ext cx="10515600" cy="4251960"/>
          </a:xfrm>
        </p:spPr>
        <p:txBody>
          <a:bodyPr>
            <a:normAutofit/>
          </a:bodyPr>
          <a:lstStyle/>
          <a:p>
            <a:pPr marL="0" indent="0">
              <a:buNone/>
            </a:pPr>
            <a:r>
              <a:rPr lang="fr-FR" sz="2200">
                <a:cs typeface="Arial" panose="020B0604020202020204" pitchFamily="34" charset="0"/>
              </a:rPr>
              <a:t>L'objectif du projet est de réaliser l'intégration des données en créant un pipeline de traitement des données pour des données de différents formats qui proviennent de différentes sources.</a:t>
            </a:r>
            <a:endParaRPr lang="tr-TR" sz="2200">
              <a:cs typeface="Arial" panose="020B0604020202020204" pitchFamily="34" charset="0"/>
            </a:endParaRPr>
          </a:p>
          <a:p>
            <a:pPr marL="0" indent="0">
              <a:buNone/>
            </a:pPr>
            <a:r>
              <a:rPr lang="fr-FR" sz="2200"/>
              <a:t>Il</a:t>
            </a:r>
            <a:r>
              <a:rPr lang="tr-TR" sz="2200"/>
              <a:t> </a:t>
            </a:r>
            <a:r>
              <a:rPr lang="fr-FR" sz="2200"/>
              <a:t>est</a:t>
            </a:r>
            <a:r>
              <a:rPr lang="tr-TR" sz="2200"/>
              <a:t> </a:t>
            </a:r>
            <a:r>
              <a:rPr lang="fr-FR" sz="2200"/>
              <a:t>cré</a:t>
            </a:r>
            <a:r>
              <a:rPr lang="tr-TR" sz="2200"/>
              <a:t>é </a:t>
            </a:r>
            <a:r>
              <a:rPr lang="fr-FR" sz="2200"/>
              <a:t>une base de données</a:t>
            </a:r>
            <a:r>
              <a:rPr lang="tr-TR" sz="2200"/>
              <a:t> </a:t>
            </a:r>
            <a:r>
              <a:rPr lang="fr-FR" sz="2200"/>
              <a:t>orientée colonnes d'académiciens</a:t>
            </a:r>
            <a:r>
              <a:rPr lang="tr-TR" sz="2200"/>
              <a:t>, s</a:t>
            </a:r>
            <a:r>
              <a:rPr lang="fr-FR" sz="2200"/>
              <a:t>ur laquelle des requêtes peuvent être exécutées</a:t>
            </a:r>
            <a:r>
              <a:rPr lang="tr-TR" sz="2200"/>
              <a:t>, </a:t>
            </a:r>
            <a:r>
              <a:rPr lang="fr-FR" sz="2200"/>
              <a:t>en extrayant et en intégrant les données des académiciens à partir de deux sources différentes</a:t>
            </a:r>
            <a:r>
              <a:rPr lang="tr-TR" sz="2200"/>
              <a:t>.</a:t>
            </a:r>
          </a:p>
          <a:p>
            <a:pPr marL="0" indent="0">
              <a:buNone/>
            </a:pPr>
            <a:r>
              <a:rPr lang="tr-TR" sz="2200"/>
              <a:t>L</a:t>
            </a:r>
            <a:r>
              <a:rPr lang="fr-FR" sz="2200"/>
              <a:t>es informations "nom, prénom, ORCID, ID de chercheur, titre, université, position de cadre, domaine principal, domaine scientifique, spécialités et e-mail" des académiciens </a:t>
            </a:r>
            <a:r>
              <a:rPr lang="tr-TR" sz="2200"/>
              <a:t>sont</a:t>
            </a:r>
            <a:r>
              <a:rPr lang="fr-FR" sz="2200"/>
              <a:t> collectées à partir de la plateforme "Yök Académique". Ensuite, les articles</a:t>
            </a:r>
            <a:r>
              <a:rPr lang="tr-TR" sz="2200"/>
              <a:t> et </a:t>
            </a:r>
            <a:r>
              <a:rPr lang="fr-BE" sz="2200"/>
              <a:t>spécialités</a:t>
            </a:r>
            <a:r>
              <a:rPr lang="tr-TR" sz="2200"/>
              <a:t> </a:t>
            </a:r>
            <a:r>
              <a:rPr lang="fr-BE" sz="2200"/>
              <a:t>précis</a:t>
            </a:r>
            <a:r>
              <a:rPr lang="tr-TR" sz="2200"/>
              <a:t> </a:t>
            </a:r>
            <a:r>
              <a:rPr lang="fr-FR" sz="2200"/>
              <a:t>des académiciens sont extraits </a:t>
            </a:r>
            <a:r>
              <a:rPr lang="tr-TR" sz="2200"/>
              <a:t>par</a:t>
            </a:r>
            <a:r>
              <a:rPr lang="fr-FR" sz="2200"/>
              <a:t> "Google Scholar" pour réduire leurs domaines d'expertise à des titres plus spécifiques</a:t>
            </a:r>
            <a:r>
              <a:rPr lang="tr-TR" sz="2200"/>
              <a:t>.</a:t>
            </a:r>
          </a:p>
          <a:p>
            <a:endParaRPr lang="tr-TR" sz="2200"/>
          </a:p>
        </p:txBody>
      </p:sp>
      <p:sp>
        <p:nvSpPr>
          <p:cNvPr id="4" name="Slayt Numarası Yer Tutucusu 3">
            <a:extLst>
              <a:ext uri="{FF2B5EF4-FFF2-40B4-BE49-F238E27FC236}">
                <a16:creationId xmlns:a16="http://schemas.microsoft.com/office/drawing/2014/main" id="{319DCAFE-CFA5-53E9-25E7-6FEFB2FACA1F}"/>
              </a:ext>
            </a:extLst>
          </p:cNvPr>
          <p:cNvSpPr>
            <a:spLocks noGrp="1"/>
          </p:cNvSpPr>
          <p:nvPr>
            <p:ph type="sldNum" sz="quarter" idx="12"/>
          </p:nvPr>
        </p:nvSpPr>
        <p:spPr>
          <a:xfrm>
            <a:off x="9126166" y="128905"/>
            <a:ext cx="2743200" cy="474599"/>
          </a:xfrm>
        </p:spPr>
        <p:txBody>
          <a:bodyPr/>
          <a:lstStyle/>
          <a:p>
            <a:fld id="{D31CF19B-EA35-457C-9ED0-7510254D3DCF}" type="slidenum">
              <a:rPr lang="tr-TR" smtClean="0"/>
              <a:t>2</a:t>
            </a:fld>
            <a:endParaRPr lang="tr-TR" dirty="0"/>
          </a:p>
        </p:txBody>
      </p:sp>
    </p:spTree>
    <p:extLst>
      <p:ext uri="{BB962C8B-B14F-4D97-AF65-F5344CB8AC3E}">
        <p14:creationId xmlns:p14="http://schemas.microsoft.com/office/powerpoint/2010/main" val="6757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çizgi, ekran görüntüsü içeren bir resim&#10;&#10;Açıklama otomatik olarak oluşturuldu">
            <a:extLst>
              <a:ext uri="{FF2B5EF4-FFF2-40B4-BE49-F238E27FC236}">
                <a16:creationId xmlns:a16="http://schemas.microsoft.com/office/drawing/2014/main" id="{49352502-CB2E-F0E4-1BBF-14CAC3B01946}"/>
              </a:ext>
            </a:extLst>
          </p:cNvPr>
          <p:cNvPicPr>
            <a:picLocks noGrp="1" noChangeAspect="1"/>
          </p:cNvPicPr>
          <p:nvPr>
            <p:ph idx="1"/>
          </p:nvPr>
        </p:nvPicPr>
        <p:blipFill>
          <a:blip r:embed="rId2"/>
          <a:stretch>
            <a:fillRect/>
          </a:stretch>
        </p:blipFill>
        <p:spPr>
          <a:xfrm>
            <a:off x="749193" y="1765248"/>
            <a:ext cx="10109954" cy="3079218"/>
          </a:xfrm>
          <a:prstGeom prst="rect">
            <a:avLst/>
          </a:prstGeom>
        </p:spPr>
      </p:pic>
      <p:sp>
        <p:nvSpPr>
          <p:cNvPr id="2" name="Slayt Numarası Yer Tutucusu 1">
            <a:extLst>
              <a:ext uri="{FF2B5EF4-FFF2-40B4-BE49-F238E27FC236}">
                <a16:creationId xmlns:a16="http://schemas.microsoft.com/office/drawing/2014/main" id="{5C5A4539-FE33-CBAB-23E5-3A1C02B08C9D}"/>
              </a:ext>
            </a:extLst>
          </p:cNvPr>
          <p:cNvSpPr>
            <a:spLocks noGrp="1"/>
          </p:cNvSpPr>
          <p:nvPr>
            <p:ph type="sldNum" sz="quarter" idx="12"/>
          </p:nvPr>
        </p:nvSpPr>
        <p:spPr>
          <a:xfrm>
            <a:off x="9254246" y="0"/>
            <a:ext cx="2743200" cy="365125"/>
          </a:xfrm>
        </p:spPr>
        <p:txBody>
          <a:bodyPr/>
          <a:lstStyle/>
          <a:p>
            <a:fld id="{D31CF19B-EA35-457C-9ED0-7510254D3DCF}" type="slidenum">
              <a:rPr lang="tr-TR" smtClean="0"/>
              <a:t>20</a:t>
            </a:fld>
            <a:endParaRPr lang="tr-TR"/>
          </a:p>
        </p:txBody>
      </p:sp>
    </p:spTree>
    <p:extLst>
      <p:ext uri="{BB962C8B-B14F-4D97-AF65-F5344CB8AC3E}">
        <p14:creationId xmlns:p14="http://schemas.microsoft.com/office/powerpoint/2010/main" val="99776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yazı tipi, çizgi, makbuz içeren bir resim">
            <a:extLst>
              <a:ext uri="{FF2B5EF4-FFF2-40B4-BE49-F238E27FC236}">
                <a16:creationId xmlns:a16="http://schemas.microsoft.com/office/drawing/2014/main" id="{7820AA7B-CBDA-DDD9-877C-1B00AE75E70B}"/>
              </a:ext>
            </a:extLst>
          </p:cNvPr>
          <p:cNvPicPr>
            <a:picLocks noGrp="1" noChangeAspect="1"/>
          </p:cNvPicPr>
          <p:nvPr>
            <p:ph idx="1"/>
          </p:nvPr>
        </p:nvPicPr>
        <p:blipFill>
          <a:blip r:embed="rId2"/>
          <a:stretch>
            <a:fillRect/>
          </a:stretch>
        </p:blipFill>
        <p:spPr>
          <a:xfrm>
            <a:off x="497552" y="1793240"/>
            <a:ext cx="10905066" cy="3271519"/>
          </a:xfrm>
          <a:prstGeom prst="rect">
            <a:avLst/>
          </a:prstGeom>
        </p:spPr>
      </p:pic>
      <p:sp>
        <p:nvSpPr>
          <p:cNvPr id="2" name="Slayt Numarası Yer Tutucusu 1">
            <a:extLst>
              <a:ext uri="{FF2B5EF4-FFF2-40B4-BE49-F238E27FC236}">
                <a16:creationId xmlns:a16="http://schemas.microsoft.com/office/drawing/2014/main" id="{A6D9638B-498E-B1C8-D06B-70EB82357EE0}"/>
              </a:ext>
            </a:extLst>
          </p:cNvPr>
          <p:cNvSpPr>
            <a:spLocks noGrp="1"/>
          </p:cNvSpPr>
          <p:nvPr>
            <p:ph type="sldNum" sz="quarter" idx="12"/>
          </p:nvPr>
        </p:nvSpPr>
        <p:spPr>
          <a:xfrm>
            <a:off x="9310991" y="0"/>
            <a:ext cx="2743200" cy="365125"/>
          </a:xfrm>
        </p:spPr>
        <p:txBody>
          <a:bodyPr/>
          <a:lstStyle/>
          <a:p>
            <a:fld id="{D31CF19B-EA35-457C-9ED0-7510254D3DCF}" type="slidenum">
              <a:rPr lang="tr-TR" smtClean="0"/>
              <a:t>21</a:t>
            </a:fld>
            <a:endParaRPr lang="tr-TR"/>
          </a:p>
        </p:txBody>
      </p:sp>
    </p:spTree>
    <p:extLst>
      <p:ext uri="{BB962C8B-B14F-4D97-AF65-F5344CB8AC3E}">
        <p14:creationId xmlns:p14="http://schemas.microsoft.com/office/powerpoint/2010/main" val="4101784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ekran görüntüsü, doküman, belge, menü içeren bir resim&#10;&#10;Açıklama otomatik olarak oluşturuldu">
            <a:extLst>
              <a:ext uri="{FF2B5EF4-FFF2-40B4-BE49-F238E27FC236}">
                <a16:creationId xmlns:a16="http://schemas.microsoft.com/office/drawing/2014/main" id="{2892B181-18A2-FBB2-4904-1952455705F0}"/>
              </a:ext>
            </a:extLst>
          </p:cNvPr>
          <p:cNvPicPr>
            <a:picLocks noGrp="1" noChangeAspect="1"/>
          </p:cNvPicPr>
          <p:nvPr>
            <p:ph idx="1"/>
          </p:nvPr>
        </p:nvPicPr>
        <p:blipFill>
          <a:blip r:embed="rId2"/>
          <a:stretch>
            <a:fillRect/>
          </a:stretch>
        </p:blipFill>
        <p:spPr>
          <a:xfrm>
            <a:off x="2470468" y="178138"/>
            <a:ext cx="7082094" cy="6543335"/>
          </a:xfrm>
          <a:prstGeom prst="rect">
            <a:avLst/>
          </a:prstGeom>
        </p:spPr>
      </p:pic>
      <p:sp>
        <p:nvSpPr>
          <p:cNvPr id="2" name="Slayt Numarası Yer Tutucusu 1">
            <a:extLst>
              <a:ext uri="{FF2B5EF4-FFF2-40B4-BE49-F238E27FC236}">
                <a16:creationId xmlns:a16="http://schemas.microsoft.com/office/drawing/2014/main" id="{0222C141-9A74-0533-9E28-B3B5126EBAE5}"/>
              </a:ext>
            </a:extLst>
          </p:cNvPr>
          <p:cNvSpPr>
            <a:spLocks noGrp="1"/>
          </p:cNvSpPr>
          <p:nvPr>
            <p:ph type="sldNum" sz="quarter" idx="12"/>
          </p:nvPr>
        </p:nvSpPr>
        <p:spPr>
          <a:xfrm>
            <a:off x="9320719" y="-4425"/>
            <a:ext cx="2743200" cy="365125"/>
          </a:xfrm>
        </p:spPr>
        <p:txBody>
          <a:bodyPr/>
          <a:lstStyle/>
          <a:p>
            <a:fld id="{D31CF19B-EA35-457C-9ED0-7510254D3DCF}" type="slidenum">
              <a:rPr lang="tr-TR" smtClean="0"/>
              <a:t>22</a:t>
            </a:fld>
            <a:endParaRPr lang="tr-TR"/>
          </a:p>
        </p:txBody>
      </p:sp>
    </p:spTree>
    <p:extLst>
      <p:ext uri="{BB962C8B-B14F-4D97-AF65-F5344CB8AC3E}">
        <p14:creationId xmlns:p14="http://schemas.microsoft.com/office/powerpoint/2010/main" val="197761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0101CC48-D6F8-0C01-512A-D96EA4ED891A}"/>
              </a:ext>
            </a:extLst>
          </p:cNvPr>
          <p:cNvPicPr>
            <a:picLocks noChangeAspect="1"/>
          </p:cNvPicPr>
          <p:nvPr/>
        </p:nvPicPr>
        <p:blipFill>
          <a:blip r:embed="rId2"/>
          <a:stretch>
            <a:fillRect/>
          </a:stretch>
        </p:blipFill>
        <p:spPr>
          <a:xfrm>
            <a:off x="850395" y="0"/>
            <a:ext cx="9931940" cy="4140039"/>
          </a:xfrm>
          <a:prstGeom prst="rect">
            <a:avLst/>
          </a:prstGeom>
        </p:spPr>
      </p:pic>
      <p:pic>
        <p:nvPicPr>
          <p:cNvPr id="7" name="Resim 6">
            <a:extLst>
              <a:ext uri="{FF2B5EF4-FFF2-40B4-BE49-F238E27FC236}">
                <a16:creationId xmlns:a16="http://schemas.microsoft.com/office/drawing/2014/main" id="{34DB1ED8-831B-0F05-9F39-40802C34B66A}"/>
              </a:ext>
            </a:extLst>
          </p:cNvPr>
          <p:cNvPicPr>
            <a:picLocks noChangeAspect="1"/>
          </p:cNvPicPr>
          <p:nvPr/>
        </p:nvPicPr>
        <p:blipFill>
          <a:blip r:embed="rId3"/>
          <a:stretch>
            <a:fillRect/>
          </a:stretch>
        </p:blipFill>
        <p:spPr>
          <a:xfrm>
            <a:off x="377899" y="3728765"/>
            <a:ext cx="11236080" cy="2710946"/>
          </a:xfrm>
          <a:prstGeom prst="rect">
            <a:avLst/>
          </a:prstGeom>
        </p:spPr>
      </p:pic>
      <p:sp>
        <p:nvSpPr>
          <p:cNvPr id="2" name="Slayt Numarası Yer Tutucusu 1">
            <a:extLst>
              <a:ext uri="{FF2B5EF4-FFF2-40B4-BE49-F238E27FC236}">
                <a16:creationId xmlns:a16="http://schemas.microsoft.com/office/drawing/2014/main" id="{199B2DAB-8C0F-5DD5-EA2B-6438FCDA5A90}"/>
              </a:ext>
            </a:extLst>
          </p:cNvPr>
          <p:cNvSpPr>
            <a:spLocks noGrp="1"/>
          </p:cNvSpPr>
          <p:nvPr>
            <p:ph type="sldNum" sz="quarter" idx="12"/>
          </p:nvPr>
        </p:nvSpPr>
        <p:spPr>
          <a:xfrm>
            <a:off x="9301264" y="53164"/>
            <a:ext cx="2743200" cy="365125"/>
          </a:xfrm>
        </p:spPr>
        <p:txBody>
          <a:bodyPr/>
          <a:lstStyle/>
          <a:p>
            <a:fld id="{D31CF19B-EA35-457C-9ED0-7510254D3DCF}" type="slidenum">
              <a:rPr lang="tr-TR" smtClean="0"/>
              <a:t>23</a:t>
            </a:fld>
            <a:endParaRPr lang="tr-TR" dirty="0"/>
          </a:p>
        </p:txBody>
      </p:sp>
    </p:spTree>
    <p:extLst>
      <p:ext uri="{BB962C8B-B14F-4D97-AF65-F5344CB8AC3E}">
        <p14:creationId xmlns:p14="http://schemas.microsoft.com/office/powerpoint/2010/main" val="791640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57F270-5EE4-ED19-6EF2-4EB2D15B0B9A}"/>
              </a:ext>
            </a:extLst>
          </p:cNvPr>
          <p:cNvSpPr>
            <a:spLocks noGrp="1"/>
          </p:cNvSpPr>
          <p:nvPr>
            <p:ph type="title"/>
          </p:nvPr>
        </p:nvSpPr>
        <p:spPr/>
        <p:txBody>
          <a:bodyPr/>
          <a:lstStyle/>
          <a:p>
            <a:r>
              <a:rPr lang="tr-TR" dirty="0" err="1">
                <a:solidFill>
                  <a:schemeClr val="accent1">
                    <a:lumMod val="50000"/>
                  </a:schemeClr>
                </a:solidFill>
                <a:latin typeface="+mn-lt"/>
              </a:rPr>
              <a:t>Problemes</a:t>
            </a:r>
            <a:r>
              <a:rPr lang="tr-TR" dirty="0">
                <a:solidFill>
                  <a:schemeClr val="accent1">
                    <a:lumMod val="50000"/>
                  </a:schemeClr>
                </a:solidFill>
                <a:latin typeface="+mn-lt"/>
              </a:rPr>
              <a:t> </a:t>
            </a:r>
            <a:r>
              <a:rPr lang="tr-TR" dirty="0" err="1">
                <a:solidFill>
                  <a:schemeClr val="accent1">
                    <a:lumMod val="50000"/>
                  </a:schemeClr>
                </a:solidFill>
                <a:latin typeface="+mn-lt"/>
              </a:rPr>
              <a:t>Rencontrés</a:t>
            </a:r>
            <a:r>
              <a:rPr lang="tr-TR" dirty="0">
                <a:solidFill>
                  <a:schemeClr val="accent1">
                    <a:lumMod val="50000"/>
                  </a:schemeClr>
                </a:solidFill>
                <a:latin typeface="+mn-lt"/>
              </a:rPr>
              <a:t> &amp; </a:t>
            </a:r>
            <a:r>
              <a:rPr lang="tr-TR" dirty="0" err="1">
                <a:solidFill>
                  <a:schemeClr val="accent1">
                    <a:lumMod val="50000"/>
                  </a:schemeClr>
                </a:solidFill>
                <a:latin typeface="+mn-lt"/>
              </a:rPr>
              <a:t>Les</a:t>
            </a:r>
            <a:r>
              <a:rPr lang="tr-TR" dirty="0">
                <a:solidFill>
                  <a:schemeClr val="accent1">
                    <a:lumMod val="50000"/>
                  </a:schemeClr>
                </a:solidFill>
                <a:latin typeface="+mn-lt"/>
              </a:rPr>
              <a:t> Solutions</a:t>
            </a:r>
            <a:br>
              <a:rPr lang="tr-TR" dirty="0">
                <a:solidFill>
                  <a:schemeClr val="accent1">
                    <a:lumMod val="50000"/>
                  </a:schemeClr>
                </a:solidFill>
                <a:latin typeface="+mn-lt"/>
              </a:rPr>
            </a:br>
            <a:endParaRPr lang="tr-TR" dirty="0">
              <a:solidFill>
                <a:schemeClr val="accent1">
                  <a:lumMod val="50000"/>
                </a:schemeClr>
              </a:solidFill>
              <a:latin typeface="+mn-lt"/>
            </a:endParaRPr>
          </a:p>
        </p:txBody>
      </p:sp>
      <p:sp>
        <p:nvSpPr>
          <p:cNvPr id="3" name="İçerik Yer Tutucusu 2">
            <a:extLst>
              <a:ext uri="{FF2B5EF4-FFF2-40B4-BE49-F238E27FC236}">
                <a16:creationId xmlns:a16="http://schemas.microsoft.com/office/drawing/2014/main" id="{C4F5D71D-170E-C87E-162C-7C18AC67082F}"/>
              </a:ext>
            </a:extLst>
          </p:cNvPr>
          <p:cNvSpPr>
            <a:spLocks noGrp="1"/>
          </p:cNvSpPr>
          <p:nvPr>
            <p:ph idx="1"/>
          </p:nvPr>
        </p:nvSpPr>
        <p:spPr>
          <a:xfrm>
            <a:off x="838200" y="1245140"/>
            <a:ext cx="10515600" cy="4931823"/>
          </a:xfrm>
        </p:spPr>
        <p:txBody>
          <a:bodyPr>
            <a:normAutofit fontScale="55000" lnSpcReduction="20000"/>
          </a:bodyPr>
          <a:lstStyle/>
          <a:p>
            <a:pPr marL="0" indent="0" algn="ctr">
              <a:buNone/>
            </a:pPr>
            <a:endParaRPr lang="tr-TR" sz="2800" b="1" dirty="0"/>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Lors de la </a:t>
            </a:r>
            <a:r>
              <a:rPr lang="fr-FR" sz="2800" kern="100" dirty="0" err="1">
                <a:effectLst/>
                <a:ea typeface="Calibri" panose="020F0502020204030204" pitchFamily="34" charset="0"/>
                <a:cs typeface="Times New Roman" panose="02020603050405020304" pitchFamily="18" charset="0"/>
              </a:rPr>
              <a:t>Scrape</a:t>
            </a:r>
            <a:r>
              <a:rPr lang="fr-FR" sz="2800" kern="100" dirty="0">
                <a:effectLst/>
                <a:ea typeface="Calibri" panose="020F0502020204030204" pitchFamily="34" charset="0"/>
                <a:cs typeface="Times New Roman" panose="02020603050405020304" pitchFamily="18" charset="0"/>
              </a:rPr>
              <a:t>, Google Scholar </a:t>
            </a:r>
            <a:r>
              <a:rPr lang="tr-TR" sz="2800" kern="100" dirty="0" err="1">
                <a:effectLst/>
                <a:ea typeface="Calibri" panose="020F0502020204030204" pitchFamily="34" charset="0"/>
                <a:cs typeface="Times New Roman" panose="02020603050405020304" pitchFamily="18" charset="0"/>
              </a:rPr>
              <a:t>bloque</a:t>
            </a:r>
            <a:r>
              <a:rPr lang="tr-TR" sz="2800" kern="100" dirty="0">
                <a:effectLst/>
                <a:ea typeface="Calibri" panose="020F0502020204030204" pitchFamily="34" charset="0"/>
                <a:cs typeface="Times New Roman" panose="02020603050405020304" pitchFamily="18" charset="0"/>
              </a:rPr>
              <a:t> </a:t>
            </a:r>
            <a:r>
              <a:rPr lang="fr-FR" sz="2800" kern="100" dirty="0">
                <a:effectLst/>
                <a:ea typeface="Calibri" panose="020F0502020204030204" pitchFamily="34" charset="0"/>
                <a:cs typeface="Times New Roman" panose="02020603050405020304" pitchFamily="18" charset="0"/>
              </a:rPr>
              <a:t>l'adresse IP qui demande à plusieurs reprises l'accès à la page. Pour cette raison, les données </a:t>
            </a:r>
            <a:r>
              <a:rPr lang="tr-TR" sz="2800" kern="100" dirty="0">
                <a:effectLst/>
                <a:ea typeface="Calibri" panose="020F0502020204030204" pitchFamily="34" charset="0"/>
                <a:cs typeface="Times New Roman" panose="02020603050405020304" pitchFamily="18" charset="0"/>
              </a:rPr>
              <a:t>de </a:t>
            </a:r>
            <a:r>
              <a:rPr lang="fr-FR" sz="2800" kern="100" dirty="0">
                <a:effectLst/>
                <a:ea typeface="Calibri" panose="020F0502020204030204" pitchFamily="34" charset="0"/>
                <a:cs typeface="Times New Roman" panose="02020603050405020304" pitchFamily="18" charset="0"/>
              </a:rPr>
              <a:t>google scholar ont été retirées par </a:t>
            </a:r>
            <a:r>
              <a:rPr lang="fr-FR" sz="2800" kern="100" dirty="0" err="1">
                <a:effectLst/>
                <a:ea typeface="Calibri" panose="020F0502020204030204" pitchFamily="34" charset="0"/>
                <a:cs typeface="Times New Roman" panose="02020603050405020304" pitchFamily="18" charset="0"/>
              </a:rPr>
              <a:t>scraping</a:t>
            </a:r>
            <a:r>
              <a:rPr lang="fr-FR" sz="2800" kern="100" dirty="0">
                <a:effectLst/>
                <a:ea typeface="Calibri" panose="020F0502020204030204" pitchFamily="34" charset="0"/>
                <a:cs typeface="Times New Roman" panose="02020603050405020304" pitchFamily="18" charset="0"/>
              </a:rPr>
              <a:t> avec plusieurs machines différentes à des intervalles de temps</a:t>
            </a:r>
            <a:r>
              <a:rPr lang="tr-TR" sz="2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endParaRPr lang="fr-FR" sz="28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Étant donné que le projet a été mené sur des comptes d'étudiants en nuage, toutes les données retirées n'ont pas pu être exploitées. Les données des </a:t>
            </a:r>
            <a:r>
              <a:rPr lang="tr-TR" sz="2800" kern="100" dirty="0" err="1">
                <a:effectLst/>
                <a:ea typeface="Calibri" panose="020F0502020204030204" pitchFamily="34" charset="0"/>
                <a:cs typeface="Times New Roman" panose="02020603050405020304" pitchFamily="18" charset="0"/>
              </a:rPr>
              <a:t>académiciens</a:t>
            </a:r>
            <a:r>
              <a:rPr lang="fr-FR" sz="2800" kern="100" dirty="0">
                <a:effectLst/>
                <a:ea typeface="Calibri" panose="020F0502020204030204" pitchFamily="34" charset="0"/>
                <a:cs typeface="Times New Roman" panose="02020603050405020304" pitchFamily="18" charset="0"/>
              </a:rPr>
              <a:t> de l'université </a:t>
            </a:r>
            <a:r>
              <a:rPr lang="fr-FR" sz="2800" kern="100" dirty="0" err="1">
                <a:effectLst/>
                <a:ea typeface="Calibri" panose="020F0502020204030204" pitchFamily="34" charset="0"/>
                <a:cs typeface="Times New Roman" panose="02020603050405020304" pitchFamily="18" charset="0"/>
              </a:rPr>
              <a:t>Galatasaray</a:t>
            </a:r>
            <a:r>
              <a:rPr lang="fr-FR" sz="2800" kern="100" dirty="0">
                <a:effectLst/>
                <a:ea typeface="Calibri" panose="020F0502020204030204" pitchFamily="34" charset="0"/>
                <a:cs typeface="Times New Roman" panose="02020603050405020304" pitchFamily="18" charset="0"/>
              </a:rPr>
              <a:t> ont donc été conservées séparément et l'étude a été réalisée sur ces données.</a:t>
            </a:r>
          </a:p>
          <a:p>
            <a:pPr marL="342900" marR="0" lvl="0" indent="-342900">
              <a:lnSpc>
                <a:spcPct val="107000"/>
              </a:lnSpc>
              <a:spcBef>
                <a:spcPts val="0"/>
              </a:spcBef>
              <a:spcAft>
                <a:spcPts val="0"/>
              </a:spcAft>
              <a:buFont typeface="+mj-lt"/>
              <a:buAutoNum type="arabicPeriod"/>
            </a:pPr>
            <a:endParaRPr lang="fr-FR" sz="28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Comme la connexion Spark ne pouvait pas être </a:t>
            </a:r>
            <a:r>
              <a:rPr lang="fr-FR" sz="2800" kern="100" dirty="0" err="1">
                <a:effectLst/>
                <a:ea typeface="Calibri" panose="020F0502020204030204" pitchFamily="34" charset="0"/>
                <a:cs typeface="Times New Roman" panose="02020603050405020304" pitchFamily="18" charset="0"/>
              </a:rPr>
              <a:t>realisée</a:t>
            </a:r>
            <a:r>
              <a:rPr lang="fr-FR" sz="2800" kern="100" dirty="0">
                <a:effectLst/>
                <a:ea typeface="Calibri" panose="020F0502020204030204" pitchFamily="34" charset="0"/>
                <a:cs typeface="Times New Roman" panose="02020603050405020304" pitchFamily="18" charset="0"/>
              </a:rPr>
              <a:t> par Azure, d'autres solutions cloud capables d'extraire des données en format ORC d'un stockage blob et de fournir une connexion Spark ont été recherchées. Dans cette direction, la solution cloud de google a été mise en place pour travailler avec le modèle de flux.</a:t>
            </a:r>
          </a:p>
          <a:p>
            <a:pPr marL="342900" marR="0" lvl="0" indent="-342900">
              <a:lnSpc>
                <a:spcPct val="107000"/>
              </a:lnSpc>
              <a:spcBef>
                <a:spcPts val="0"/>
              </a:spcBef>
              <a:spcAft>
                <a:spcPts val="0"/>
              </a:spcAft>
              <a:buFont typeface="+mj-lt"/>
              <a:buAutoNum type="arabicPeriod"/>
            </a:pPr>
            <a:endParaRPr lang="fr-FR" sz="28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Comme la connexion Spark ne pouvait pas être </a:t>
            </a:r>
            <a:r>
              <a:rPr lang="tr-TR" sz="2800" kern="100" dirty="0" err="1">
                <a:effectLst/>
                <a:ea typeface="Calibri" panose="020F0502020204030204" pitchFamily="34" charset="0"/>
                <a:cs typeface="Times New Roman" panose="02020603050405020304" pitchFamily="18" charset="0"/>
              </a:rPr>
              <a:t>realisé</a:t>
            </a:r>
            <a:r>
              <a:rPr lang="fr-FR" sz="2800" kern="100" dirty="0">
                <a:effectLst/>
                <a:ea typeface="Calibri" panose="020F0502020204030204" pitchFamily="34" charset="0"/>
                <a:cs typeface="Times New Roman" panose="02020603050405020304" pitchFamily="18" charset="0"/>
              </a:rPr>
              <a:t>, la mise en correspondance des données a été assurée par un script de python et la conversion de format des données a été assurée à l'aide d’Azure data </a:t>
            </a:r>
            <a:r>
              <a:rPr lang="fr-FR" sz="2800" kern="100" dirty="0" err="1">
                <a:effectLst/>
                <a:ea typeface="Calibri" panose="020F0502020204030204" pitchFamily="34" charset="0"/>
                <a:cs typeface="Times New Roman" panose="02020603050405020304" pitchFamily="18" charset="0"/>
              </a:rPr>
              <a:t>factory</a:t>
            </a:r>
            <a:r>
              <a:rPr lang="fr-FR" sz="2800" kern="100" dirty="0">
                <a:effectLst/>
                <a:ea typeface="Calibri" panose="020F0502020204030204" pitchFamily="34" charset="0"/>
                <a:cs typeface="Times New Roman" panose="02020603050405020304" pitchFamily="18" charset="0"/>
              </a:rPr>
              <a:t> dans un seul fichier.</a:t>
            </a:r>
          </a:p>
          <a:p>
            <a:pPr marL="342900" marR="0" lvl="0" indent="-342900">
              <a:lnSpc>
                <a:spcPct val="107000"/>
              </a:lnSpc>
              <a:spcBef>
                <a:spcPts val="0"/>
              </a:spcBef>
              <a:spcAft>
                <a:spcPts val="0"/>
              </a:spcAft>
              <a:buFont typeface="+mj-lt"/>
              <a:buAutoNum type="arabicPeriod"/>
            </a:pPr>
            <a:endParaRPr lang="fr-FR" sz="28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Étant donné que les données au format ORC écrites dans le blob peuvent être extraites directement vers le nuage Google et utilisées dans les opérations </a:t>
            </a:r>
            <a:r>
              <a:rPr lang="fr-FR" sz="2800" kern="100" dirty="0" err="1">
                <a:effectLst/>
                <a:ea typeface="Calibri" panose="020F0502020204030204" pitchFamily="34" charset="0"/>
                <a:cs typeface="Times New Roman" panose="02020603050405020304" pitchFamily="18" charset="0"/>
              </a:rPr>
              <a:t>BigQuery</a:t>
            </a:r>
            <a:r>
              <a:rPr lang="fr-FR" sz="2800" kern="100" dirty="0">
                <a:effectLst/>
                <a:ea typeface="Calibri" panose="020F0502020204030204" pitchFamily="34" charset="0"/>
                <a:cs typeface="Times New Roman" panose="02020603050405020304" pitchFamily="18" charset="0"/>
              </a:rPr>
              <a:t>, il n'est pas nécessaire de disposer d'une connexion </a:t>
            </a:r>
            <a:r>
              <a:rPr lang="fr-FR" sz="2800" kern="100" dirty="0" err="1">
                <a:effectLst/>
                <a:ea typeface="Calibri" panose="020F0502020204030204" pitchFamily="34" charset="0"/>
                <a:cs typeface="Times New Roman" panose="02020603050405020304" pitchFamily="18" charset="0"/>
              </a:rPr>
              <a:t>spark</a:t>
            </a:r>
            <a:r>
              <a:rPr lang="fr-FR" sz="2800" kern="100" dirty="0">
                <a:effectLst/>
                <a:ea typeface="Calibri" panose="020F0502020204030204" pitchFamily="34" charset="0"/>
                <a:cs typeface="Times New Roman" panose="02020603050405020304" pitchFamily="18" charset="0"/>
              </a:rPr>
              <a:t> en cas d'utilisation de </a:t>
            </a:r>
            <a:r>
              <a:rPr lang="fr-FR" sz="2800" kern="100" dirty="0" err="1">
                <a:effectLst/>
                <a:ea typeface="Calibri" panose="020F0502020204030204" pitchFamily="34" charset="0"/>
                <a:cs typeface="Times New Roman" panose="02020603050405020304" pitchFamily="18" charset="0"/>
              </a:rPr>
              <a:t>BigQuery</a:t>
            </a:r>
            <a:r>
              <a:rPr lang="fr-FR" sz="2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endParaRPr lang="fr-FR" sz="28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fr-FR" sz="2800" kern="100" dirty="0">
                <a:effectLst/>
                <a:ea typeface="Calibri" panose="020F0502020204030204" pitchFamily="34" charset="0"/>
                <a:cs typeface="Times New Roman" panose="02020603050405020304" pitchFamily="18" charset="0"/>
              </a:rPr>
              <a:t>La corruption et la perte de données s'étant produites lors de la conversion du format de données en parquet via data </a:t>
            </a:r>
            <a:r>
              <a:rPr lang="fr-FR" sz="2800" kern="100" dirty="0" err="1">
                <a:effectLst/>
                <a:ea typeface="Calibri" panose="020F0502020204030204" pitchFamily="34" charset="0"/>
                <a:cs typeface="Times New Roman" panose="02020603050405020304" pitchFamily="18" charset="0"/>
              </a:rPr>
              <a:t>factory</a:t>
            </a:r>
            <a:r>
              <a:rPr lang="fr-FR" sz="2800" kern="100" dirty="0">
                <a:effectLst/>
                <a:ea typeface="Calibri" panose="020F0502020204030204" pitchFamily="34" charset="0"/>
                <a:cs typeface="Times New Roman" panose="02020603050405020304" pitchFamily="18" charset="0"/>
              </a:rPr>
              <a:t>, ORC, qui est un autre format en colonnes sur lequel des requêtes peuvent être exécutées, a été préféré.</a:t>
            </a:r>
          </a:p>
          <a:p>
            <a:endParaRPr lang="tr-TR" dirty="0"/>
          </a:p>
        </p:txBody>
      </p:sp>
      <p:sp>
        <p:nvSpPr>
          <p:cNvPr id="4" name="Slayt Numarası Yer Tutucusu 3">
            <a:extLst>
              <a:ext uri="{FF2B5EF4-FFF2-40B4-BE49-F238E27FC236}">
                <a16:creationId xmlns:a16="http://schemas.microsoft.com/office/drawing/2014/main" id="{3CB75374-50A1-1A1B-9A96-AAEB49B2A7F9}"/>
              </a:ext>
            </a:extLst>
          </p:cNvPr>
          <p:cNvSpPr>
            <a:spLocks noGrp="1"/>
          </p:cNvSpPr>
          <p:nvPr>
            <p:ph type="sldNum" sz="quarter" idx="12"/>
          </p:nvPr>
        </p:nvSpPr>
        <p:spPr>
          <a:xfrm>
            <a:off x="9252625" y="72282"/>
            <a:ext cx="2743200" cy="365125"/>
          </a:xfrm>
        </p:spPr>
        <p:txBody>
          <a:bodyPr/>
          <a:lstStyle/>
          <a:p>
            <a:fld id="{D31CF19B-EA35-457C-9ED0-7510254D3DCF}" type="slidenum">
              <a:rPr lang="tr-TR" smtClean="0"/>
              <a:t>24</a:t>
            </a:fld>
            <a:endParaRPr lang="tr-TR" dirty="0"/>
          </a:p>
        </p:txBody>
      </p:sp>
    </p:spTree>
    <p:extLst>
      <p:ext uri="{BB962C8B-B14F-4D97-AF65-F5344CB8AC3E}">
        <p14:creationId xmlns:p14="http://schemas.microsoft.com/office/powerpoint/2010/main" val="240260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A23D67-09DD-E4F6-CFA1-ECE1DB69C5CB}"/>
              </a:ext>
            </a:extLst>
          </p:cNvPr>
          <p:cNvSpPr>
            <a:spLocks noGrp="1"/>
          </p:cNvSpPr>
          <p:nvPr>
            <p:ph type="title"/>
          </p:nvPr>
        </p:nvSpPr>
        <p:spPr>
          <a:xfrm>
            <a:off x="841248" y="548640"/>
            <a:ext cx="3600860" cy="5431536"/>
          </a:xfrm>
        </p:spPr>
        <p:txBody>
          <a:bodyPr>
            <a:normAutofit/>
          </a:bodyPr>
          <a:lstStyle/>
          <a:p>
            <a:r>
              <a:rPr lang="tr-TR" sz="4600">
                <a:latin typeface="+mn-lt"/>
              </a:rPr>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F35F68A-EBD5-D780-83E5-0EF84F0D2DF7}"/>
              </a:ext>
            </a:extLst>
          </p:cNvPr>
          <p:cNvSpPr>
            <a:spLocks noGrp="1"/>
          </p:cNvSpPr>
          <p:nvPr>
            <p:ph idx="1"/>
          </p:nvPr>
        </p:nvSpPr>
        <p:spPr>
          <a:xfrm>
            <a:off x="5126418" y="552091"/>
            <a:ext cx="6224335" cy="5431536"/>
          </a:xfrm>
        </p:spPr>
        <p:txBody>
          <a:bodyPr anchor="ctr">
            <a:normAutofit/>
          </a:bodyPr>
          <a:lstStyle/>
          <a:p>
            <a:endParaRPr lang="tr-TR" sz="1700" dirty="0">
              <a:effectLst/>
              <a:latin typeface="+mn-lt"/>
              <a:ea typeface="Calibri" panose="020F0502020204030204" pitchFamily="34" charset="0"/>
              <a:cs typeface="Times New Roman" panose="02020603050405020304" pitchFamily="18" charset="0"/>
            </a:endParaRPr>
          </a:p>
          <a:p>
            <a:r>
              <a:rPr lang="fr-FR" sz="1700" dirty="0">
                <a:effectLst/>
                <a:latin typeface="+mn-lt"/>
                <a:ea typeface="Calibri" panose="020F0502020204030204" pitchFamily="34" charset="0"/>
                <a:cs typeface="Times New Roman" panose="02020603050405020304" pitchFamily="18" charset="0"/>
              </a:rPr>
              <a:t>Deux ensembles de données sous différents formats provenant de différentes sources sont stockés </a:t>
            </a:r>
            <a:r>
              <a:rPr lang="fr-FR" sz="1700" dirty="0">
                <a:latin typeface="+mn-lt"/>
                <a:ea typeface="Calibri" panose="020F0502020204030204" pitchFamily="34" charset="0"/>
                <a:cs typeface="Times New Roman" panose="02020603050405020304" pitchFamily="18" charset="0"/>
              </a:rPr>
              <a:t>dans</a:t>
            </a:r>
            <a:r>
              <a:rPr lang="tr-TR" sz="1700" dirty="0">
                <a:latin typeface="+mn-lt"/>
                <a:ea typeface="Calibri" panose="020F0502020204030204" pitchFamily="34" charset="0"/>
                <a:cs typeface="Times New Roman" panose="02020603050405020304" pitchFamily="18" charset="0"/>
              </a:rPr>
              <a:t> le </a:t>
            </a:r>
            <a:r>
              <a:rPr lang="tr-TR" sz="1700" dirty="0" err="1">
                <a:latin typeface="+mn-lt"/>
                <a:ea typeface="Calibri" panose="020F0502020204030204" pitchFamily="34" charset="0"/>
                <a:cs typeface="Times New Roman" panose="02020603050405020304" pitchFamily="18" charset="0"/>
              </a:rPr>
              <a:t>stockage</a:t>
            </a:r>
            <a:r>
              <a:rPr lang="tr-TR" sz="1700" dirty="0">
                <a:latin typeface="+mn-lt"/>
                <a:ea typeface="Calibri" panose="020F0502020204030204" pitchFamily="34" charset="0"/>
                <a:cs typeface="Times New Roman" panose="02020603050405020304" pitchFamily="18" charset="0"/>
              </a:rPr>
              <a:t> </a:t>
            </a:r>
            <a:r>
              <a:rPr lang="tr-TR" sz="1700" dirty="0" err="1">
                <a:latin typeface="+mn-lt"/>
                <a:ea typeface="Calibri" panose="020F0502020204030204" pitchFamily="34" charset="0"/>
                <a:cs typeface="Times New Roman" panose="02020603050405020304" pitchFamily="18" charset="0"/>
              </a:rPr>
              <a:t>Blob</a:t>
            </a:r>
            <a:r>
              <a:rPr lang="fr-FR" sz="1700" dirty="0">
                <a:latin typeface="+mn-lt"/>
                <a:ea typeface="Calibri" panose="020F0502020204030204" pitchFamily="34" charset="0"/>
                <a:cs typeface="Times New Roman" panose="02020603050405020304" pitchFamily="18" charset="0"/>
              </a:rPr>
              <a:t> </a:t>
            </a:r>
            <a:r>
              <a:rPr lang="tr-TR" sz="1700" dirty="0" err="1">
                <a:latin typeface="+mn-lt"/>
                <a:ea typeface="Calibri" panose="020F0502020204030204" pitchFamily="34" charset="0"/>
                <a:cs typeface="Times New Roman" panose="02020603050405020304" pitchFamily="18" charset="0"/>
              </a:rPr>
              <a:t>qui</a:t>
            </a:r>
            <a:r>
              <a:rPr lang="tr-TR" sz="1700" dirty="0">
                <a:latin typeface="+mn-lt"/>
                <a:ea typeface="Calibri" panose="020F0502020204030204" pitchFamily="34" charset="0"/>
                <a:cs typeface="Times New Roman" panose="02020603050405020304" pitchFamily="18" charset="0"/>
              </a:rPr>
              <a:t> </a:t>
            </a:r>
            <a:r>
              <a:rPr lang="tr-TR" sz="1700" dirty="0" err="1">
                <a:latin typeface="+mn-lt"/>
                <a:ea typeface="Calibri" panose="020F0502020204030204" pitchFamily="34" charset="0"/>
                <a:cs typeface="Times New Roman" panose="02020603050405020304" pitchFamily="18" charset="0"/>
              </a:rPr>
              <a:t>est</a:t>
            </a:r>
            <a:r>
              <a:rPr lang="tr-TR" sz="1700" dirty="0">
                <a:latin typeface="+mn-lt"/>
                <a:ea typeface="Calibri" panose="020F0502020204030204" pitchFamily="34" charset="0"/>
                <a:cs typeface="Times New Roman" panose="02020603050405020304" pitchFamily="18" charset="0"/>
              </a:rPr>
              <a:t> </a:t>
            </a:r>
            <a:r>
              <a:rPr lang="tr-TR" sz="1700" dirty="0" err="1">
                <a:latin typeface="+mn-lt"/>
                <a:ea typeface="Calibri" panose="020F0502020204030204" pitchFamily="34" charset="0"/>
                <a:cs typeface="Times New Roman" panose="02020603050405020304" pitchFamily="18" charset="0"/>
              </a:rPr>
              <a:t>une</a:t>
            </a:r>
            <a:r>
              <a:rPr lang="fr-FR" sz="1700" dirty="0">
                <a:latin typeface="+mn-lt"/>
                <a:ea typeface="Calibri" panose="020F0502020204030204" pitchFamily="34" charset="0"/>
                <a:cs typeface="Times New Roman" panose="02020603050405020304" pitchFamily="18" charset="0"/>
              </a:rPr>
              <a:t> </a:t>
            </a:r>
            <a:r>
              <a:rPr lang="fr-FR" sz="1700" dirty="0">
                <a:effectLst/>
                <a:latin typeface="+mn-lt"/>
                <a:ea typeface="Calibri" panose="020F0502020204030204" pitchFamily="34" charset="0"/>
                <a:cs typeface="Times New Roman" panose="02020603050405020304" pitchFamily="18" charset="0"/>
              </a:rPr>
              <a:t>architecture de type "lac de données" . </a:t>
            </a:r>
            <a:r>
              <a:rPr lang="tr-TR" sz="1700" dirty="0" err="1">
                <a:effectLst/>
                <a:latin typeface="+mn-lt"/>
                <a:ea typeface="Calibri" panose="020F0502020204030204" pitchFamily="34" charset="0"/>
                <a:cs typeface="Times New Roman" panose="02020603050405020304" pitchFamily="18" charset="0"/>
              </a:rPr>
              <a:t>Puis</a:t>
            </a:r>
            <a:r>
              <a:rPr lang="tr-T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elles</a:t>
            </a:r>
            <a:r>
              <a:rPr lang="fr-FR" sz="1700" dirty="0">
                <a:effectLst/>
                <a:latin typeface="+mn-lt"/>
                <a:ea typeface="Calibri" panose="020F0502020204030204" pitchFamily="34" charset="0"/>
                <a:cs typeface="Times New Roman" panose="02020603050405020304" pitchFamily="18" charset="0"/>
              </a:rPr>
              <a:t> ont été intégré</a:t>
            </a:r>
            <a:r>
              <a:rPr lang="tr-TR" sz="1700" dirty="0">
                <a:effectLst/>
                <a:latin typeface="+mn-lt"/>
                <a:ea typeface="Calibri" panose="020F0502020204030204" pitchFamily="34" charset="0"/>
                <a:cs typeface="Times New Roman" panose="02020603050405020304" pitchFamily="18" charset="0"/>
              </a:rPr>
              <a:t>e</a:t>
            </a:r>
            <a:r>
              <a:rPr lang="fr-FR" sz="1700" dirty="0">
                <a:effectLst/>
                <a:latin typeface="+mn-lt"/>
                <a:ea typeface="Calibri" panose="020F0502020204030204" pitchFamily="34" charset="0"/>
                <a:cs typeface="Times New Roman" panose="02020603050405020304" pitchFamily="18" charset="0"/>
              </a:rPr>
              <a:t>s</a:t>
            </a:r>
            <a:r>
              <a:rPr lang="tr-TR" sz="1700" dirty="0">
                <a:effectLst/>
                <a:latin typeface="+mn-lt"/>
                <a:ea typeface="Calibri" panose="020F0502020204030204" pitchFamily="34" charset="0"/>
                <a:cs typeface="Times New Roman" panose="02020603050405020304" pitchFamily="18" charset="0"/>
              </a:rPr>
              <a:t> par </a:t>
            </a:r>
            <a:r>
              <a:rPr lang="tr-TR" sz="1700" dirty="0" err="1">
                <a:effectLst/>
                <a:latin typeface="+mn-lt"/>
                <a:ea typeface="Calibri" panose="020F0502020204030204" pitchFamily="34" charset="0"/>
                <a:cs typeface="Times New Roman" panose="02020603050405020304" pitchFamily="18" charset="0"/>
              </a:rPr>
              <a:t>des</a:t>
            </a:r>
            <a:r>
              <a:rPr lang="tr-T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infos</a:t>
            </a:r>
            <a:r>
              <a:rPr lang="tr-TR" sz="1700" dirty="0">
                <a:effectLst/>
                <a:latin typeface="+mn-lt"/>
                <a:ea typeface="Calibri" panose="020F0502020204030204" pitchFamily="34" charset="0"/>
                <a:cs typeface="Times New Roman" panose="02020603050405020304" pitchFamily="18" charset="0"/>
              </a:rPr>
              <a:t> «</a:t>
            </a:r>
            <a:r>
              <a:rPr lang="fr-FR" sz="1700" dirty="0">
                <a:effectLst/>
                <a:latin typeface="+mn-lt"/>
                <a:ea typeface="Calibri" panose="020F0502020204030204" pitchFamily="34" charset="0"/>
                <a:cs typeface="Times New Roman" panose="02020603050405020304" pitchFamily="18" charset="0"/>
              </a:rPr>
              <a:t>université</a:t>
            </a:r>
            <a:r>
              <a:rPr lang="tr-TR" sz="1700" dirty="0">
                <a:effectLst/>
                <a:latin typeface="+mn-lt"/>
                <a:ea typeface="Calibri" panose="020F0502020204030204" pitchFamily="34" charset="0"/>
                <a:cs typeface="Times New Roman" panose="02020603050405020304" pitchFamily="18" charset="0"/>
              </a:rPr>
              <a:t> et</a:t>
            </a:r>
            <a:r>
              <a:rPr lang="fr-FR" sz="1700" dirty="0">
                <a:effectLst/>
                <a:latin typeface="+mn-lt"/>
                <a:ea typeface="Calibri" panose="020F0502020204030204" pitchFamily="34" charset="0"/>
                <a:cs typeface="Times New Roman" panose="02020603050405020304" pitchFamily="18" charset="0"/>
              </a:rPr>
              <a:t> prénom-nom</a:t>
            </a:r>
            <a:r>
              <a:rPr lang="tr-TR" sz="1700" dirty="0">
                <a:effectLst/>
                <a:latin typeface="+mn-lt"/>
                <a:ea typeface="Calibri" panose="020F0502020204030204" pitchFamily="34" charset="0"/>
                <a:cs typeface="Times New Roman" panose="02020603050405020304" pitchFamily="18" charset="0"/>
              </a:rPr>
              <a:t>»</a:t>
            </a:r>
            <a:r>
              <a:rPr lang="fr-FR" sz="1700" dirty="0">
                <a:effectLst/>
                <a:latin typeface="+mn-lt"/>
                <a:ea typeface="Calibri" panose="020F0502020204030204" pitchFamily="34" charset="0"/>
                <a:cs typeface="Times New Roman" panose="02020603050405020304" pitchFamily="18" charset="0"/>
              </a:rPr>
              <a:t> à l'aide d'un code de </a:t>
            </a:r>
            <a:r>
              <a:rPr lang="fr-FR" sz="1700" dirty="0" err="1">
                <a:effectLst/>
                <a:latin typeface="+mn-lt"/>
                <a:ea typeface="Calibri" panose="020F0502020204030204" pitchFamily="34" charset="0"/>
                <a:cs typeface="Times New Roman" panose="02020603050405020304" pitchFamily="18" charset="0"/>
              </a:rPr>
              <a:t>scrape</a:t>
            </a:r>
            <a:r>
              <a:rPr lang="fr-FR" sz="1700" dirty="0">
                <a:effectLst/>
                <a:latin typeface="+mn-lt"/>
                <a:ea typeface="Calibri" panose="020F0502020204030204" pitchFamily="34" charset="0"/>
                <a:cs typeface="Times New Roman" panose="02020603050405020304" pitchFamily="18" charset="0"/>
              </a:rPr>
              <a:t> et converti</a:t>
            </a:r>
            <a:r>
              <a:rPr lang="tr-TR" sz="1700" dirty="0">
                <a:latin typeface="+mn-lt"/>
                <a:ea typeface="Calibri" panose="020F0502020204030204" pitchFamily="34" charset="0"/>
                <a:cs typeface="Times New Roman" panose="02020603050405020304" pitchFamily="18" charset="0"/>
              </a:rPr>
              <a:t>e</a:t>
            </a:r>
            <a:r>
              <a:rPr lang="fr-FR" sz="1700" dirty="0">
                <a:effectLst/>
                <a:latin typeface="+mn-lt"/>
                <a:ea typeface="Calibri" panose="020F0502020204030204" pitchFamily="34" charset="0"/>
                <a:cs typeface="Times New Roman" panose="02020603050405020304" pitchFamily="18" charset="0"/>
              </a:rPr>
              <a:t>s au format</a:t>
            </a:r>
            <a:r>
              <a:rPr lang="tr-TR" sz="1700" dirty="0">
                <a:effectLst/>
                <a:latin typeface="+mn-lt"/>
                <a:ea typeface="Calibri" panose="020F0502020204030204" pitchFamily="34" charset="0"/>
                <a:cs typeface="Times New Roman" panose="02020603050405020304" pitchFamily="18" charset="0"/>
              </a:rPr>
              <a:t> ORC</a:t>
            </a:r>
            <a:r>
              <a:rPr lang="fr-FR" sz="1700" dirty="0">
                <a:effectLst/>
                <a:latin typeface="+mn-lt"/>
                <a:ea typeface="Calibri" panose="020F0502020204030204" pitchFamily="34" charset="0"/>
                <a:cs typeface="Times New Roman" panose="02020603050405020304" pitchFamily="18" charset="0"/>
              </a:rPr>
              <a:t> </a:t>
            </a:r>
            <a:r>
              <a:rPr lang="tr-TR" sz="1700" dirty="0">
                <a:effectLst/>
                <a:latin typeface="+mn-lt"/>
                <a:ea typeface="Calibri" panose="020F0502020204030204" pitchFamily="34" charset="0"/>
                <a:cs typeface="Times New Roman" panose="02020603050405020304" pitchFamily="18" charset="0"/>
              </a:rPr>
              <a:t>(</a:t>
            </a:r>
            <a:r>
              <a:rPr lang="fr-FR" sz="1700" dirty="0" err="1">
                <a:effectLst/>
                <a:latin typeface="+mn-lt"/>
                <a:ea typeface="Calibri" panose="020F0502020204030204" pitchFamily="34" charset="0"/>
                <a:cs typeface="Times New Roman" panose="02020603050405020304" pitchFamily="18" charset="0"/>
              </a:rPr>
              <a:t>colonn</a:t>
            </a:r>
            <a:r>
              <a:rPr lang="tr-TR" sz="1700" dirty="0">
                <a:effectLst/>
                <a:latin typeface="+mn-lt"/>
                <a:ea typeface="Calibri" panose="020F0502020204030204" pitchFamily="34" charset="0"/>
                <a:cs typeface="Times New Roman" panose="02020603050405020304" pitchFamily="18" charset="0"/>
              </a:rPr>
              <a:t>é)</a:t>
            </a:r>
            <a:r>
              <a:rPr lang="fr-F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via</a:t>
            </a:r>
            <a:r>
              <a:rPr lang="fr-FR" sz="1700" dirty="0">
                <a:effectLst/>
                <a:latin typeface="+mn-lt"/>
                <a:ea typeface="Calibri" panose="020F0502020204030204" pitchFamily="34" charset="0"/>
                <a:cs typeface="Times New Roman" panose="02020603050405020304" pitchFamily="18" charset="0"/>
              </a:rPr>
              <a:t> Data </a:t>
            </a:r>
            <a:r>
              <a:rPr lang="fr-FR" sz="1700" dirty="0" err="1">
                <a:effectLst/>
                <a:latin typeface="+mn-lt"/>
                <a:ea typeface="Calibri" panose="020F0502020204030204" pitchFamily="34" charset="0"/>
                <a:cs typeface="Times New Roman" panose="02020603050405020304" pitchFamily="18" charset="0"/>
              </a:rPr>
              <a:t>Factory</a:t>
            </a:r>
            <a:r>
              <a:rPr lang="tr-T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avec</a:t>
            </a:r>
            <a:r>
              <a:rPr lang="tr-T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succès</a:t>
            </a:r>
            <a:r>
              <a:rPr lang="fr-FR" sz="1700" dirty="0">
                <a:effectLst/>
                <a:latin typeface="+mn-lt"/>
                <a:ea typeface="Calibri" panose="020F0502020204030204" pitchFamily="34" charset="0"/>
                <a:cs typeface="Times New Roman" panose="02020603050405020304" pitchFamily="18" charset="0"/>
              </a:rPr>
              <a:t>.</a:t>
            </a:r>
            <a:endParaRPr lang="tr-TR" sz="1700" dirty="0">
              <a:effectLst/>
              <a:latin typeface="+mn-lt"/>
              <a:ea typeface="Calibri" panose="020F0502020204030204" pitchFamily="34" charset="0"/>
              <a:cs typeface="Times New Roman" panose="02020603050405020304" pitchFamily="18" charset="0"/>
            </a:endParaRPr>
          </a:p>
          <a:p>
            <a:endParaRPr lang="tr-TR" sz="1700" dirty="0">
              <a:effectLst/>
              <a:latin typeface="+mn-lt"/>
              <a:ea typeface="Calibri" panose="020F0502020204030204" pitchFamily="34" charset="0"/>
              <a:cs typeface="Times New Roman" panose="02020603050405020304" pitchFamily="18" charset="0"/>
            </a:endParaRPr>
          </a:p>
          <a:p>
            <a:r>
              <a:rPr lang="fr-FR" sz="1700" dirty="0">
                <a:effectLst/>
                <a:latin typeface="+mn-lt"/>
                <a:ea typeface="Calibri" panose="020F0502020204030204" pitchFamily="34" charset="0"/>
                <a:cs typeface="Times New Roman" panose="02020603050405020304" pitchFamily="18" charset="0"/>
              </a:rPr>
              <a:t> Les données ont été requêtées en les coulant </a:t>
            </a:r>
            <a:r>
              <a:rPr lang="tr-TR" sz="1700" dirty="0" err="1">
                <a:latin typeface="+mn-lt"/>
                <a:ea typeface="Calibri" panose="020F0502020204030204" pitchFamily="34" charset="0"/>
                <a:cs typeface="Times New Roman" panose="02020603050405020304" pitchFamily="18" charset="0"/>
              </a:rPr>
              <a:t>au</a:t>
            </a:r>
            <a:r>
              <a:rPr lang="fr-FR" sz="1700" dirty="0">
                <a:effectLst/>
                <a:latin typeface="+mn-lt"/>
                <a:ea typeface="Calibri" panose="020F0502020204030204" pitchFamily="34" charset="0"/>
                <a:cs typeface="Times New Roman" panose="02020603050405020304" pitchFamily="18" charset="0"/>
              </a:rPr>
              <a:t> Google </a:t>
            </a:r>
            <a:r>
              <a:rPr lang="fr-FR" sz="1700" dirty="0" err="1">
                <a:effectLst/>
                <a:latin typeface="+mn-lt"/>
                <a:ea typeface="Calibri" panose="020F0502020204030204" pitchFamily="34" charset="0"/>
                <a:cs typeface="Times New Roman" panose="02020603050405020304" pitchFamily="18" charset="0"/>
              </a:rPr>
              <a:t>BigQuery</a:t>
            </a:r>
            <a:r>
              <a:rPr lang="fr-FR" sz="1700" dirty="0">
                <a:effectLst/>
                <a:latin typeface="+mn-lt"/>
                <a:ea typeface="Calibri" panose="020F0502020204030204" pitchFamily="34" charset="0"/>
                <a:cs typeface="Times New Roman" panose="02020603050405020304" pitchFamily="18" charset="0"/>
              </a:rPr>
              <a:t>. La requête a permis d'obtenir des informations sur les académiciens et leurs articles sous forme de tableaux.</a:t>
            </a:r>
            <a:endParaRPr lang="tr-TR" sz="1700" dirty="0">
              <a:effectLst/>
              <a:latin typeface="+mn-lt"/>
              <a:ea typeface="Calibri" panose="020F0502020204030204" pitchFamily="34" charset="0"/>
              <a:cs typeface="Times New Roman" panose="02020603050405020304" pitchFamily="18" charset="0"/>
            </a:endParaRPr>
          </a:p>
          <a:p>
            <a:pPr marL="0" indent="0">
              <a:buNone/>
            </a:pPr>
            <a:endParaRPr lang="tr-TR" sz="1700" dirty="0">
              <a:effectLst/>
              <a:latin typeface="+mn-lt"/>
              <a:ea typeface="Calibri" panose="020F0502020204030204" pitchFamily="34" charset="0"/>
              <a:cs typeface="Times New Roman" panose="02020603050405020304" pitchFamily="18" charset="0"/>
            </a:endParaRPr>
          </a:p>
          <a:p>
            <a:r>
              <a:rPr lang="fr-FR" sz="1700" dirty="0">
                <a:effectLst/>
                <a:latin typeface="+mn-lt"/>
                <a:ea typeface="Calibri" panose="020F0502020204030204" pitchFamily="34" charset="0"/>
                <a:cs typeface="Times New Roman" panose="02020603050405020304" pitchFamily="18" charset="0"/>
              </a:rPr>
              <a:t>En raison de contraintes liées au coût des systèmes en nuage, seule la partie de l'université </a:t>
            </a:r>
            <a:r>
              <a:rPr lang="fr-FR" sz="1700" dirty="0" err="1">
                <a:effectLst/>
                <a:latin typeface="+mn-lt"/>
                <a:ea typeface="Calibri" panose="020F0502020204030204" pitchFamily="34" charset="0"/>
                <a:cs typeface="Times New Roman" panose="02020603050405020304" pitchFamily="18" charset="0"/>
              </a:rPr>
              <a:t>Galatasaray</a:t>
            </a:r>
            <a:r>
              <a:rPr lang="fr-FR" sz="1700" dirty="0">
                <a:effectLst/>
                <a:latin typeface="+mn-lt"/>
                <a:ea typeface="Calibri" panose="020F0502020204030204" pitchFamily="34" charset="0"/>
                <a:cs typeface="Times New Roman" panose="02020603050405020304" pitchFamily="18" charset="0"/>
              </a:rPr>
              <a:t> des données extraites a été utilisée</a:t>
            </a:r>
            <a:r>
              <a:rPr lang="tr-TR" sz="1700" dirty="0">
                <a:latin typeface="+mn-lt"/>
                <a:ea typeface="Calibri" panose="020F0502020204030204" pitchFamily="34" charset="0"/>
                <a:cs typeface="Times New Roman" panose="02020603050405020304" pitchFamily="18" charset="0"/>
              </a:rPr>
              <a:t>.</a:t>
            </a:r>
          </a:p>
          <a:p>
            <a:endParaRPr lang="tr-TR" sz="1700" dirty="0">
              <a:latin typeface="+mn-lt"/>
              <a:ea typeface="Calibri" panose="020F0502020204030204" pitchFamily="34" charset="0"/>
              <a:cs typeface="Times New Roman" panose="02020603050405020304" pitchFamily="18" charset="0"/>
            </a:endParaRPr>
          </a:p>
          <a:p>
            <a:r>
              <a:rPr lang="tr-TR" sz="1700" dirty="0">
                <a:latin typeface="+mn-lt"/>
                <a:ea typeface="Calibri" panose="020F0502020204030204" pitchFamily="34" charset="0"/>
                <a:cs typeface="Times New Roman" panose="02020603050405020304" pitchFamily="18" charset="0"/>
              </a:rPr>
              <a:t>A </a:t>
            </a:r>
            <a:r>
              <a:rPr lang="tr-TR" sz="1700" dirty="0">
                <a:effectLst/>
                <a:latin typeface="+mn-lt"/>
                <a:ea typeface="Calibri" panose="020F0502020204030204" pitchFamily="34" charset="0"/>
                <a:cs typeface="Times New Roman" panose="02020603050405020304" pitchFamily="18" charset="0"/>
              </a:rPr>
              <a:t>la </a:t>
            </a:r>
            <a:r>
              <a:rPr lang="tr-TR" sz="1700" dirty="0" err="1">
                <a:effectLst/>
                <a:latin typeface="+mn-lt"/>
                <a:ea typeface="Calibri" panose="020F0502020204030204" pitchFamily="34" charset="0"/>
                <a:cs typeface="Times New Roman" panose="02020603050405020304" pitchFamily="18" charset="0"/>
              </a:rPr>
              <a:t>fin</a:t>
            </a:r>
            <a:r>
              <a:rPr lang="tr-TR" sz="1700" dirty="0">
                <a:effectLst/>
                <a:latin typeface="+mn-lt"/>
                <a:ea typeface="Calibri" panose="020F0502020204030204" pitchFamily="34" charset="0"/>
                <a:cs typeface="Times New Roman" panose="02020603050405020304" pitchFamily="18" charset="0"/>
              </a:rPr>
              <a:t> </a:t>
            </a:r>
            <a:r>
              <a:rPr lang="tr-TR" sz="1700" dirty="0" err="1">
                <a:effectLst/>
                <a:latin typeface="+mn-lt"/>
                <a:ea typeface="Calibri" panose="020F0502020204030204" pitchFamily="34" charset="0"/>
                <a:cs typeface="Times New Roman" panose="02020603050405020304" pitchFamily="18" charset="0"/>
              </a:rPr>
              <a:t>d’étude</a:t>
            </a:r>
            <a:r>
              <a:rPr lang="tr-TR" sz="1700" dirty="0">
                <a:effectLst/>
                <a:latin typeface="+mn-lt"/>
                <a:ea typeface="Calibri" panose="020F0502020204030204" pitchFamily="34" charset="0"/>
                <a:cs typeface="Times New Roman" panose="02020603050405020304" pitchFamily="18" charset="0"/>
              </a:rPr>
              <a:t>, le </a:t>
            </a:r>
            <a:r>
              <a:rPr lang="tr-TR" sz="1700" dirty="0" err="1">
                <a:effectLst/>
                <a:latin typeface="+mn-lt"/>
                <a:ea typeface="Calibri" panose="020F0502020204030204" pitchFamily="34" charset="0"/>
                <a:cs typeface="Times New Roman" panose="02020603050405020304" pitchFamily="18" charset="0"/>
              </a:rPr>
              <a:t>base</a:t>
            </a:r>
            <a:r>
              <a:rPr lang="tr-TR" sz="1700" dirty="0">
                <a:effectLst/>
                <a:latin typeface="+mn-lt"/>
                <a:ea typeface="Calibri" panose="020F0502020204030204" pitchFamily="34" charset="0"/>
                <a:cs typeface="Times New Roman" panose="02020603050405020304" pitchFamily="18" charset="0"/>
              </a:rPr>
              <a:t> de </a:t>
            </a:r>
            <a:r>
              <a:rPr lang="tr-TR" sz="1700" dirty="0" err="1">
                <a:effectLst/>
                <a:latin typeface="+mn-lt"/>
                <a:ea typeface="Calibri" panose="020F0502020204030204" pitchFamily="34" charset="0"/>
                <a:cs typeface="Times New Roman" panose="02020603050405020304" pitchFamily="18" charset="0"/>
              </a:rPr>
              <a:t>données</a:t>
            </a:r>
            <a:r>
              <a:rPr lang="tr-TR" sz="1700" dirty="0">
                <a:effectLst/>
                <a:latin typeface="+mn-lt"/>
                <a:ea typeface="Calibri" panose="020F0502020204030204" pitchFamily="34" charset="0"/>
                <a:cs typeface="Times New Roman" panose="02020603050405020304" pitchFamily="18" charset="0"/>
              </a:rPr>
              <a:t> </a:t>
            </a:r>
            <a:r>
              <a:rPr lang="fr-FR" sz="1700" dirty="0">
                <a:effectLst/>
                <a:latin typeface="+mn-lt"/>
                <a:ea typeface="Calibri" panose="020F0502020204030204" pitchFamily="34" charset="0"/>
                <a:cs typeface="Times New Roman" panose="02020603050405020304" pitchFamily="18" charset="0"/>
              </a:rPr>
              <a:t>contient 137 académiciens et leurs articles. </a:t>
            </a:r>
            <a:endParaRPr lang="tr-TR" sz="1700" dirty="0">
              <a:latin typeface="+mn-lt"/>
            </a:endParaRPr>
          </a:p>
          <a:p>
            <a:endParaRPr lang="tr-TR" sz="1700" dirty="0"/>
          </a:p>
        </p:txBody>
      </p:sp>
      <p:sp>
        <p:nvSpPr>
          <p:cNvPr id="4" name="Slayt Numarası Yer Tutucusu 3">
            <a:extLst>
              <a:ext uri="{FF2B5EF4-FFF2-40B4-BE49-F238E27FC236}">
                <a16:creationId xmlns:a16="http://schemas.microsoft.com/office/drawing/2014/main" id="{F43779A9-1AA6-3D9C-24A1-53801313D86A}"/>
              </a:ext>
            </a:extLst>
          </p:cNvPr>
          <p:cNvSpPr>
            <a:spLocks noGrp="1"/>
          </p:cNvSpPr>
          <p:nvPr>
            <p:ph type="sldNum" sz="quarter" idx="12"/>
          </p:nvPr>
        </p:nvSpPr>
        <p:spPr>
          <a:xfrm>
            <a:off x="9213715" y="93483"/>
            <a:ext cx="2743200" cy="365125"/>
          </a:xfrm>
        </p:spPr>
        <p:txBody>
          <a:bodyPr/>
          <a:lstStyle/>
          <a:p>
            <a:fld id="{D31CF19B-EA35-457C-9ED0-7510254D3DCF}" type="slidenum">
              <a:rPr lang="tr-TR" smtClean="0"/>
              <a:t>25</a:t>
            </a:fld>
            <a:endParaRPr lang="tr-TR"/>
          </a:p>
        </p:txBody>
      </p:sp>
    </p:spTree>
    <p:extLst>
      <p:ext uri="{BB962C8B-B14F-4D97-AF65-F5344CB8AC3E}">
        <p14:creationId xmlns:p14="http://schemas.microsoft.com/office/powerpoint/2010/main" val="397664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6825AB51-E748-42E9-D1C3-606747D1EA43}"/>
              </a:ext>
            </a:extLst>
          </p:cNvPr>
          <p:cNvPicPr>
            <a:picLocks noChangeAspect="1"/>
          </p:cNvPicPr>
          <p:nvPr/>
        </p:nvPicPr>
        <p:blipFill>
          <a:blip r:embed="rId2"/>
          <a:stretch>
            <a:fillRect/>
          </a:stretch>
        </p:blipFill>
        <p:spPr>
          <a:xfrm>
            <a:off x="2303834" y="1526969"/>
            <a:ext cx="7803204" cy="3804062"/>
          </a:xfrm>
          <a:prstGeom prst="rect">
            <a:avLst/>
          </a:prstGeom>
        </p:spPr>
      </p:pic>
      <p:sp>
        <p:nvSpPr>
          <p:cNvPr id="3" name="Slayt Numarası Yer Tutucusu 3">
            <a:extLst>
              <a:ext uri="{FF2B5EF4-FFF2-40B4-BE49-F238E27FC236}">
                <a16:creationId xmlns:a16="http://schemas.microsoft.com/office/drawing/2014/main" id="{EA73662C-7BF8-AE97-14C4-77B6593DA5C8}"/>
              </a:ext>
            </a:extLst>
          </p:cNvPr>
          <p:cNvSpPr>
            <a:spLocks noGrp="1"/>
          </p:cNvSpPr>
          <p:nvPr>
            <p:ph type="sldNum" sz="quarter" idx="12"/>
          </p:nvPr>
        </p:nvSpPr>
        <p:spPr>
          <a:xfrm>
            <a:off x="9155349" y="135383"/>
            <a:ext cx="2743200" cy="365125"/>
          </a:xfrm>
        </p:spPr>
        <p:txBody>
          <a:bodyPr/>
          <a:lstStyle/>
          <a:p>
            <a:r>
              <a:rPr lang="tr-TR" dirty="0"/>
              <a:t>3</a:t>
            </a:r>
          </a:p>
        </p:txBody>
      </p:sp>
    </p:spTree>
    <p:extLst>
      <p:ext uri="{BB962C8B-B14F-4D97-AF65-F5344CB8AC3E}">
        <p14:creationId xmlns:p14="http://schemas.microsoft.com/office/powerpoint/2010/main" val="34758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D8B22E-77C9-0D95-6B7B-89B4558EB1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3357" y="2469450"/>
            <a:ext cx="1219998" cy="1339956"/>
          </a:xfrm>
          <a:prstGeom prst="rect">
            <a:avLst/>
          </a:prstGeom>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A0569146-A6BF-7417-8ECC-BE5C7F3B866C}"/>
              </a:ext>
            </a:extLst>
          </p:cNvPr>
          <p:cNvPicPr>
            <a:picLocks noChangeAspect="1"/>
          </p:cNvPicPr>
          <p:nvPr/>
        </p:nvPicPr>
        <p:blipFill>
          <a:blip r:embed="rId3"/>
          <a:stretch>
            <a:fillRect/>
          </a:stretch>
        </p:blipFill>
        <p:spPr>
          <a:xfrm>
            <a:off x="6155531" y="2337696"/>
            <a:ext cx="1333500" cy="1666875"/>
          </a:xfrm>
          <a:prstGeom prst="rect">
            <a:avLst/>
          </a:prstGeom>
        </p:spPr>
      </p:pic>
      <p:pic>
        <p:nvPicPr>
          <p:cNvPr id="8" name="Resim 7">
            <a:extLst>
              <a:ext uri="{FF2B5EF4-FFF2-40B4-BE49-F238E27FC236}">
                <a16:creationId xmlns:a16="http://schemas.microsoft.com/office/drawing/2014/main" id="{7C4FAE84-AF1F-0FF3-9F80-ACEC43AAE734}"/>
              </a:ext>
            </a:extLst>
          </p:cNvPr>
          <p:cNvPicPr>
            <a:picLocks noChangeAspect="1"/>
          </p:cNvPicPr>
          <p:nvPr/>
        </p:nvPicPr>
        <p:blipFill>
          <a:blip r:embed="rId4"/>
          <a:stretch>
            <a:fillRect/>
          </a:stretch>
        </p:blipFill>
        <p:spPr>
          <a:xfrm>
            <a:off x="8061207" y="2341855"/>
            <a:ext cx="2297113" cy="1604963"/>
          </a:xfrm>
          <a:prstGeom prst="rect">
            <a:avLst/>
          </a:prstGeom>
        </p:spPr>
      </p:pic>
      <p:pic>
        <p:nvPicPr>
          <p:cNvPr id="7" name="Resim 6">
            <a:extLst>
              <a:ext uri="{FF2B5EF4-FFF2-40B4-BE49-F238E27FC236}">
                <a16:creationId xmlns:a16="http://schemas.microsoft.com/office/drawing/2014/main" id="{A7E5E08A-DE43-4D74-47C5-31EAAA84B7E2}"/>
              </a:ext>
            </a:extLst>
          </p:cNvPr>
          <p:cNvPicPr>
            <a:picLocks noChangeAspect="1"/>
          </p:cNvPicPr>
          <p:nvPr/>
        </p:nvPicPr>
        <p:blipFill>
          <a:blip r:embed="rId5"/>
          <a:stretch>
            <a:fillRect/>
          </a:stretch>
        </p:blipFill>
        <p:spPr>
          <a:xfrm>
            <a:off x="1546277" y="4117181"/>
            <a:ext cx="1077913" cy="1604963"/>
          </a:xfrm>
          <a:prstGeom prst="rect">
            <a:avLst/>
          </a:prstGeom>
        </p:spPr>
      </p:pic>
      <p:pic>
        <p:nvPicPr>
          <p:cNvPr id="4" name="İçerik Yer Tutucusu 3">
            <a:extLst>
              <a:ext uri="{FF2B5EF4-FFF2-40B4-BE49-F238E27FC236}">
                <a16:creationId xmlns:a16="http://schemas.microsoft.com/office/drawing/2014/main" id="{8347775F-5DAE-48C1-3B3E-5D72C7CDD85D}"/>
              </a:ext>
            </a:extLst>
          </p:cNvPr>
          <p:cNvPicPr>
            <a:picLocks noGrp="1" noChangeAspect="1"/>
          </p:cNvPicPr>
          <p:nvPr>
            <p:ph idx="1"/>
          </p:nvPr>
        </p:nvPicPr>
        <p:blipFill>
          <a:blip r:embed="rId6"/>
          <a:stretch>
            <a:fillRect/>
          </a:stretch>
        </p:blipFill>
        <p:spPr>
          <a:xfrm>
            <a:off x="1424219" y="2290376"/>
            <a:ext cx="2366963" cy="1604963"/>
          </a:xfrm>
          <a:prstGeom prst="rect">
            <a:avLst/>
          </a:prstGeom>
        </p:spPr>
      </p:pic>
      <p:pic>
        <p:nvPicPr>
          <p:cNvPr id="10" name="Resim 9">
            <a:extLst>
              <a:ext uri="{FF2B5EF4-FFF2-40B4-BE49-F238E27FC236}">
                <a16:creationId xmlns:a16="http://schemas.microsoft.com/office/drawing/2014/main" id="{FC280A78-8395-75A9-20EF-5747E3645CD5}"/>
              </a:ext>
            </a:extLst>
          </p:cNvPr>
          <p:cNvPicPr>
            <a:picLocks noChangeAspect="1"/>
          </p:cNvPicPr>
          <p:nvPr/>
        </p:nvPicPr>
        <p:blipFill>
          <a:blip r:embed="rId7"/>
          <a:stretch>
            <a:fillRect/>
          </a:stretch>
        </p:blipFill>
        <p:spPr>
          <a:xfrm>
            <a:off x="7197229" y="4592744"/>
            <a:ext cx="2615806" cy="1068086"/>
          </a:xfrm>
          <a:prstGeom prst="rect">
            <a:avLst/>
          </a:prstGeom>
        </p:spPr>
      </p:pic>
      <p:sp>
        <p:nvSpPr>
          <p:cNvPr id="2" name="Başlık 1">
            <a:extLst>
              <a:ext uri="{FF2B5EF4-FFF2-40B4-BE49-F238E27FC236}">
                <a16:creationId xmlns:a16="http://schemas.microsoft.com/office/drawing/2014/main" id="{58034593-6CBD-834F-E89F-9C0DE042713A}"/>
              </a:ext>
            </a:extLst>
          </p:cNvPr>
          <p:cNvSpPr>
            <a:spLocks noGrp="1"/>
          </p:cNvSpPr>
          <p:nvPr>
            <p:ph type="title"/>
          </p:nvPr>
        </p:nvSpPr>
        <p:spPr>
          <a:xfrm>
            <a:off x="838200" y="760715"/>
            <a:ext cx="10515600" cy="1068086"/>
          </a:xfrm>
        </p:spPr>
        <p:txBody>
          <a:bodyPr vert="horz" lIns="91440" tIns="45720" rIns="91440" bIns="45720" rtlCol="0" anchor="ctr">
            <a:normAutofit fontScale="90000"/>
          </a:bodyPr>
          <a:lstStyle/>
          <a:p>
            <a:r>
              <a:rPr lang="en-US" kern="1200" dirty="0">
                <a:solidFill>
                  <a:schemeClr val="accent1">
                    <a:lumMod val="50000"/>
                  </a:schemeClr>
                </a:solidFill>
                <a:latin typeface="+mn-lt"/>
                <a:ea typeface="+mj-ea"/>
                <a:cs typeface="+mj-cs"/>
              </a:rPr>
              <a:t>METHODES ET TECHNOLOGIES</a:t>
            </a:r>
            <a:br>
              <a:rPr lang="en-US" kern="1200" dirty="0">
                <a:solidFill>
                  <a:schemeClr val="accent1">
                    <a:lumMod val="50000"/>
                  </a:schemeClr>
                </a:solidFill>
                <a:latin typeface="+mn-lt"/>
                <a:ea typeface="+mj-ea"/>
                <a:cs typeface="+mj-cs"/>
              </a:rPr>
            </a:br>
            <a:endParaRPr lang="en-US" kern="1200" dirty="0">
              <a:solidFill>
                <a:schemeClr val="accent1">
                  <a:lumMod val="50000"/>
                </a:schemeClr>
              </a:solidFill>
              <a:latin typeface="+mn-lt"/>
              <a:ea typeface="+mj-ea"/>
              <a:cs typeface="+mj-cs"/>
            </a:endParaRPr>
          </a:p>
        </p:txBody>
      </p:sp>
      <p:pic>
        <p:nvPicPr>
          <p:cNvPr id="16" name="Resim 15">
            <a:extLst>
              <a:ext uri="{FF2B5EF4-FFF2-40B4-BE49-F238E27FC236}">
                <a16:creationId xmlns:a16="http://schemas.microsoft.com/office/drawing/2014/main" id="{E0907FFE-C662-10FA-CF7D-34B38FBFF52D}"/>
              </a:ext>
            </a:extLst>
          </p:cNvPr>
          <p:cNvPicPr>
            <a:picLocks noChangeAspect="1"/>
          </p:cNvPicPr>
          <p:nvPr/>
        </p:nvPicPr>
        <p:blipFill>
          <a:blip r:embed="rId8"/>
          <a:stretch>
            <a:fillRect/>
          </a:stretch>
        </p:blipFill>
        <p:spPr>
          <a:xfrm>
            <a:off x="4832880" y="4470381"/>
            <a:ext cx="1989401" cy="1255059"/>
          </a:xfrm>
          <a:prstGeom prst="rect">
            <a:avLst/>
          </a:prstGeom>
        </p:spPr>
      </p:pic>
      <p:pic>
        <p:nvPicPr>
          <p:cNvPr id="18" name="Resim 17">
            <a:extLst>
              <a:ext uri="{FF2B5EF4-FFF2-40B4-BE49-F238E27FC236}">
                <a16:creationId xmlns:a16="http://schemas.microsoft.com/office/drawing/2014/main" id="{DB1917AF-C598-DE66-A872-CEB993F776BD}"/>
              </a:ext>
            </a:extLst>
          </p:cNvPr>
          <p:cNvPicPr>
            <a:picLocks noChangeAspect="1"/>
          </p:cNvPicPr>
          <p:nvPr/>
        </p:nvPicPr>
        <p:blipFill rotWithShape="1">
          <a:blip r:embed="rId9"/>
          <a:srcRect/>
          <a:stretch/>
        </p:blipFill>
        <p:spPr>
          <a:xfrm>
            <a:off x="3124432" y="4442962"/>
            <a:ext cx="1333500" cy="1255059"/>
          </a:xfrm>
          <a:prstGeom prst="rect">
            <a:avLst/>
          </a:prstGeom>
        </p:spPr>
      </p:pic>
      <p:sp>
        <p:nvSpPr>
          <p:cNvPr id="3" name="Slayt Numarası Yer Tutucusu 2">
            <a:extLst>
              <a:ext uri="{FF2B5EF4-FFF2-40B4-BE49-F238E27FC236}">
                <a16:creationId xmlns:a16="http://schemas.microsoft.com/office/drawing/2014/main" id="{3A9B909E-AB24-E4FE-6499-CBD3B6F5E5C7}"/>
              </a:ext>
            </a:extLst>
          </p:cNvPr>
          <p:cNvSpPr>
            <a:spLocks noGrp="1"/>
          </p:cNvSpPr>
          <p:nvPr>
            <p:ph type="sldNum" sz="quarter" idx="12"/>
          </p:nvPr>
        </p:nvSpPr>
        <p:spPr>
          <a:xfrm>
            <a:off x="9209763" y="65098"/>
            <a:ext cx="2743200" cy="365125"/>
          </a:xfrm>
        </p:spPr>
        <p:txBody>
          <a:bodyPr/>
          <a:lstStyle/>
          <a:p>
            <a:fld id="{D31CF19B-EA35-457C-9ED0-7510254D3DCF}" type="slidenum">
              <a:rPr lang="tr-TR" smtClean="0"/>
              <a:t>4</a:t>
            </a:fld>
            <a:endParaRPr lang="tr-TR"/>
          </a:p>
        </p:txBody>
      </p:sp>
    </p:spTree>
    <p:extLst>
      <p:ext uri="{BB962C8B-B14F-4D97-AF65-F5344CB8AC3E}">
        <p14:creationId xmlns:p14="http://schemas.microsoft.com/office/powerpoint/2010/main" val="263484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74EDFE6-3391-6D2F-5115-60D18A2F308B}"/>
              </a:ext>
            </a:extLst>
          </p:cNvPr>
          <p:cNvSpPr>
            <a:spLocks noGrp="1"/>
          </p:cNvSpPr>
          <p:nvPr>
            <p:ph type="title"/>
          </p:nvPr>
        </p:nvSpPr>
        <p:spPr>
          <a:xfrm>
            <a:off x="838200" y="365125"/>
            <a:ext cx="10515600" cy="1325563"/>
          </a:xfrm>
        </p:spPr>
        <p:txBody>
          <a:bodyPr>
            <a:normAutofit/>
          </a:bodyPr>
          <a:lstStyle/>
          <a:p>
            <a:r>
              <a:rPr lang="tr-TR" dirty="0"/>
              <a:t>VALEUR ORIGINALE</a:t>
            </a:r>
          </a:p>
        </p:txBody>
      </p:sp>
      <p:sp>
        <p:nvSpPr>
          <p:cNvPr id="1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2F1E439-9995-430B-6001-8C85B19B14E7}"/>
              </a:ext>
            </a:extLst>
          </p:cNvPr>
          <p:cNvSpPr>
            <a:spLocks noGrp="1"/>
          </p:cNvSpPr>
          <p:nvPr>
            <p:ph idx="1"/>
          </p:nvPr>
        </p:nvSpPr>
        <p:spPr>
          <a:xfrm>
            <a:off x="838200" y="1825625"/>
            <a:ext cx="10515600" cy="4351338"/>
          </a:xfrm>
        </p:spPr>
        <p:txBody>
          <a:bodyPr>
            <a:normAutofit/>
          </a:bodyPr>
          <a:lstStyle/>
          <a:p>
            <a:r>
              <a:rPr lang="fr-FR"/>
              <a:t>Le but donc est de faciliter l'accès à des données précises et fiables sur les académiciens en Turquie, ce qui pourrait être utile pour l</a:t>
            </a:r>
            <a:r>
              <a:rPr lang="tr-TR"/>
              <a:t>es</a:t>
            </a:r>
            <a:r>
              <a:rPr lang="fr-FR"/>
              <a:t> recherche</a:t>
            </a:r>
            <a:r>
              <a:rPr lang="tr-TR"/>
              <a:t>s</a:t>
            </a:r>
            <a:r>
              <a:rPr lang="fr-FR"/>
              <a:t> et l</a:t>
            </a:r>
            <a:r>
              <a:rPr lang="tr-TR"/>
              <a:t>es </a:t>
            </a:r>
            <a:r>
              <a:rPr lang="fr-FR"/>
              <a:t>analyse</a:t>
            </a:r>
            <a:r>
              <a:rPr lang="tr-TR"/>
              <a:t>s</a:t>
            </a:r>
            <a:r>
              <a:rPr lang="fr-FR"/>
              <a:t>. Le traitement par lots permettra également de traiter un grand nombre de données rapidement et efficacement. Ce pipeline facilite donc la collecte, le stockage et la gestion de données </a:t>
            </a:r>
            <a:r>
              <a:rPr lang="fr-FR" err="1"/>
              <a:t>académi</a:t>
            </a:r>
            <a:r>
              <a:rPr lang="tr-TR" err="1"/>
              <a:t>ques</a:t>
            </a:r>
            <a:r>
              <a:rPr lang="fr-FR"/>
              <a:t> en Turquie.</a:t>
            </a:r>
          </a:p>
          <a:p>
            <a:pPr marL="0" indent="0">
              <a:buNone/>
            </a:pPr>
            <a:endParaRPr lang="tr-TR" dirty="0"/>
          </a:p>
        </p:txBody>
      </p:sp>
      <p:pic>
        <p:nvPicPr>
          <p:cNvPr id="4" name="Resim 3">
            <a:extLst>
              <a:ext uri="{FF2B5EF4-FFF2-40B4-BE49-F238E27FC236}">
                <a16:creationId xmlns:a16="http://schemas.microsoft.com/office/drawing/2014/main" id="{6C8F9F80-67D5-2595-0C93-2E372400F975}"/>
              </a:ext>
            </a:extLst>
          </p:cNvPr>
          <p:cNvPicPr>
            <a:picLocks noChangeAspect="1"/>
          </p:cNvPicPr>
          <p:nvPr/>
        </p:nvPicPr>
        <p:blipFill rotWithShape="1">
          <a:blip r:embed="rId2"/>
          <a:srcRect l="1313" t="9363" r="2873" b="11736"/>
          <a:stretch/>
        </p:blipFill>
        <p:spPr>
          <a:xfrm>
            <a:off x="7406183" y="4785336"/>
            <a:ext cx="3169596" cy="1469349"/>
          </a:xfrm>
          <a:prstGeom prst="rect">
            <a:avLst/>
          </a:prstGeom>
        </p:spPr>
      </p:pic>
      <p:sp>
        <p:nvSpPr>
          <p:cNvPr id="6" name="Slayt Numarası Yer Tutucusu 5">
            <a:extLst>
              <a:ext uri="{FF2B5EF4-FFF2-40B4-BE49-F238E27FC236}">
                <a16:creationId xmlns:a16="http://schemas.microsoft.com/office/drawing/2014/main" id="{D46A88AD-B925-A4F3-2FFD-83D0E65DAFBB}"/>
              </a:ext>
            </a:extLst>
          </p:cNvPr>
          <p:cNvSpPr>
            <a:spLocks noGrp="1"/>
          </p:cNvSpPr>
          <p:nvPr>
            <p:ph type="sldNum" sz="quarter" idx="12"/>
          </p:nvPr>
        </p:nvSpPr>
        <p:spPr>
          <a:xfrm>
            <a:off x="9281809" y="92869"/>
            <a:ext cx="2743200" cy="365125"/>
          </a:xfrm>
        </p:spPr>
        <p:txBody>
          <a:bodyPr/>
          <a:lstStyle/>
          <a:p>
            <a:fld id="{D31CF19B-EA35-457C-9ED0-7510254D3DCF}" type="slidenum">
              <a:rPr lang="tr-TR" smtClean="0"/>
              <a:t>5</a:t>
            </a:fld>
            <a:endParaRPr lang="tr-TR"/>
          </a:p>
        </p:txBody>
      </p:sp>
    </p:spTree>
    <p:extLst>
      <p:ext uri="{BB962C8B-B14F-4D97-AF65-F5344CB8AC3E}">
        <p14:creationId xmlns:p14="http://schemas.microsoft.com/office/powerpoint/2010/main" val="11907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37C3C40-09BF-D9C1-D4B9-2448199E9802}"/>
              </a:ext>
            </a:extLst>
          </p:cNvPr>
          <p:cNvPicPr>
            <a:picLocks noGrp="1" noChangeAspect="1"/>
          </p:cNvPicPr>
          <p:nvPr>
            <p:ph idx="1"/>
          </p:nvPr>
        </p:nvPicPr>
        <p:blipFill>
          <a:blip r:embed="rId2"/>
          <a:stretch>
            <a:fillRect/>
          </a:stretch>
        </p:blipFill>
        <p:spPr>
          <a:xfrm>
            <a:off x="369277" y="1739616"/>
            <a:ext cx="11453446" cy="3378767"/>
          </a:xfrm>
          <a:prstGeom prst="rect">
            <a:avLst/>
          </a:prstGeom>
        </p:spPr>
      </p:pic>
      <p:sp>
        <p:nvSpPr>
          <p:cNvPr id="2" name="Slayt Numarası Yer Tutucusu 1">
            <a:extLst>
              <a:ext uri="{FF2B5EF4-FFF2-40B4-BE49-F238E27FC236}">
                <a16:creationId xmlns:a16="http://schemas.microsoft.com/office/drawing/2014/main" id="{F8D67636-FCA7-4E91-FD6C-E64BA8EE1073}"/>
              </a:ext>
            </a:extLst>
          </p:cNvPr>
          <p:cNvSpPr>
            <a:spLocks noGrp="1"/>
          </p:cNvSpPr>
          <p:nvPr>
            <p:ph type="sldNum" sz="quarter" idx="12"/>
          </p:nvPr>
        </p:nvSpPr>
        <p:spPr>
          <a:xfrm>
            <a:off x="9272081" y="72282"/>
            <a:ext cx="2743200" cy="365125"/>
          </a:xfrm>
        </p:spPr>
        <p:txBody>
          <a:bodyPr/>
          <a:lstStyle/>
          <a:p>
            <a:fld id="{D31CF19B-EA35-457C-9ED0-7510254D3DCF}" type="slidenum">
              <a:rPr lang="tr-TR" smtClean="0"/>
              <a:t>6</a:t>
            </a:fld>
            <a:endParaRPr lang="tr-TR" dirty="0"/>
          </a:p>
        </p:txBody>
      </p:sp>
    </p:spTree>
    <p:extLst>
      <p:ext uri="{BB962C8B-B14F-4D97-AF65-F5344CB8AC3E}">
        <p14:creationId xmlns:p14="http://schemas.microsoft.com/office/powerpoint/2010/main" val="52930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22A57B1-983B-3DA2-EE32-D346C60AE914}"/>
              </a:ext>
            </a:extLst>
          </p:cNvPr>
          <p:cNvPicPr>
            <a:picLocks noGrp="1" noChangeAspect="1"/>
          </p:cNvPicPr>
          <p:nvPr>
            <p:ph idx="1"/>
          </p:nvPr>
        </p:nvPicPr>
        <p:blipFill>
          <a:blip r:embed="rId2"/>
          <a:stretch>
            <a:fillRect/>
          </a:stretch>
        </p:blipFill>
        <p:spPr>
          <a:xfrm>
            <a:off x="97556" y="225587"/>
            <a:ext cx="9225878" cy="6250534"/>
          </a:xfrm>
          <a:prstGeom prst="rect">
            <a:avLst/>
          </a:prstGeom>
        </p:spPr>
      </p:pic>
      <p:sp>
        <p:nvSpPr>
          <p:cNvPr id="7" name="Metin kutusu 6">
            <a:extLst>
              <a:ext uri="{FF2B5EF4-FFF2-40B4-BE49-F238E27FC236}">
                <a16:creationId xmlns:a16="http://schemas.microsoft.com/office/drawing/2014/main" id="{960F9D9A-5D85-9C31-AD8D-F620C8FBE131}"/>
              </a:ext>
            </a:extLst>
          </p:cNvPr>
          <p:cNvSpPr txBox="1"/>
          <p:nvPr/>
        </p:nvSpPr>
        <p:spPr>
          <a:xfrm>
            <a:off x="8144482" y="2039858"/>
            <a:ext cx="3791356" cy="375552"/>
          </a:xfrm>
          <a:prstGeom prst="rect">
            <a:avLst/>
          </a:prstGeom>
          <a:noFill/>
        </p:spPr>
        <p:txBody>
          <a:bodyPr wrap="square">
            <a:spAutoFit/>
          </a:bodyPr>
          <a:lstStyle/>
          <a:p>
            <a:pPr marL="0" marR="0">
              <a:lnSpc>
                <a:spcPct val="107000"/>
              </a:lnSpc>
              <a:spcBef>
                <a:spcPts val="0"/>
              </a:spcBef>
              <a:spcAft>
                <a:spcPts val="800"/>
              </a:spcAft>
            </a:pPr>
            <a:r>
              <a:rPr lang="tr-TR"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306 </a:t>
            </a:r>
            <a:r>
              <a:rPr lang="tr-TR" sz="18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enregistrements</a:t>
            </a:r>
            <a:r>
              <a:rPr lang="tr-TR"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100" dirty="0" err="1">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d'académiciens</a:t>
            </a:r>
            <a:endParaRPr lang="tr-TR"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ayt Numarası Yer Tutucusu 3">
            <a:extLst>
              <a:ext uri="{FF2B5EF4-FFF2-40B4-BE49-F238E27FC236}">
                <a16:creationId xmlns:a16="http://schemas.microsoft.com/office/drawing/2014/main" id="{D7A9FD77-3B9B-90DE-4019-01DE616207C7}"/>
              </a:ext>
            </a:extLst>
          </p:cNvPr>
          <p:cNvSpPr>
            <a:spLocks noGrp="1"/>
          </p:cNvSpPr>
          <p:nvPr>
            <p:ph type="sldNum" sz="quarter" idx="12"/>
          </p:nvPr>
        </p:nvSpPr>
        <p:spPr>
          <a:xfrm>
            <a:off x="9258036" y="43024"/>
            <a:ext cx="2743200" cy="365125"/>
          </a:xfrm>
        </p:spPr>
        <p:txBody>
          <a:bodyPr/>
          <a:lstStyle/>
          <a:p>
            <a:r>
              <a:rPr lang="tr-TR" dirty="0"/>
              <a:t>7</a:t>
            </a:r>
          </a:p>
        </p:txBody>
      </p:sp>
    </p:spTree>
    <p:extLst>
      <p:ext uri="{BB962C8B-B14F-4D97-AF65-F5344CB8AC3E}">
        <p14:creationId xmlns:p14="http://schemas.microsoft.com/office/powerpoint/2010/main" val="10489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8CE255D-8381-22F1-1839-4B20940DD96B}"/>
              </a:ext>
            </a:extLst>
          </p:cNvPr>
          <p:cNvPicPr>
            <a:picLocks noGrp="1" noChangeAspect="1"/>
          </p:cNvPicPr>
          <p:nvPr>
            <p:ph idx="1"/>
          </p:nvPr>
        </p:nvPicPr>
        <p:blipFill>
          <a:blip r:embed="rId2"/>
          <a:stretch>
            <a:fillRect/>
          </a:stretch>
        </p:blipFill>
        <p:spPr>
          <a:xfrm>
            <a:off x="368437" y="0"/>
            <a:ext cx="7905354" cy="6680026"/>
          </a:xfrm>
          <a:prstGeom prst="rect">
            <a:avLst/>
          </a:prstGeom>
        </p:spPr>
      </p:pic>
      <p:sp>
        <p:nvSpPr>
          <p:cNvPr id="7" name="Metin kutusu 6">
            <a:extLst>
              <a:ext uri="{FF2B5EF4-FFF2-40B4-BE49-F238E27FC236}">
                <a16:creationId xmlns:a16="http://schemas.microsoft.com/office/drawing/2014/main" id="{A962E153-1EC0-1250-53CD-797792E4223C}"/>
              </a:ext>
            </a:extLst>
          </p:cNvPr>
          <p:cNvSpPr txBox="1"/>
          <p:nvPr/>
        </p:nvSpPr>
        <p:spPr>
          <a:xfrm>
            <a:off x="6529692" y="1714779"/>
            <a:ext cx="5449514" cy="646331"/>
          </a:xfrm>
          <a:prstGeom prst="rect">
            <a:avLst/>
          </a:prstGeom>
          <a:noFill/>
        </p:spPr>
        <p:txBody>
          <a:bodyPr wrap="square">
            <a:spAutoFit/>
          </a:bodyPr>
          <a:lstStyle/>
          <a:p>
            <a:r>
              <a:rPr lang="fr-FR" sz="1800" b="0" i="0" u="none" strike="noStrike" baseline="0" dirty="0">
                <a:solidFill>
                  <a:srgbClr val="7030A0"/>
                </a:solidFill>
                <a:latin typeface="Calibri" panose="020F0502020204030204" pitchFamily="34" charset="0"/>
              </a:rPr>
              <a:t>Il existe 137 enregistrements d'académiciens et 3625 enregistrements d’articles. </a:t>
            </a:r>
            <a:endParaRPr lang="tr-TR" dirty="0">
              <a:solidFill>
                <a:srgbClr val="7030A0"/>
              </a:solidFill>
            </a:endParaRPr>
          </a:p>
        </p:txBody>
      </p:sp>
      <p:sp>
        <p:nvSpPr>
          <p:cNvPr id="3" name="Slayt Numarası Yer Tutucusu 3">
            <a:extLst>
              <a:ext uri="{FF2B5EF4-FFF2-40B4-BE49-F238E27FC236}">
                <a16:creationId xmlns:a16="http://schemas.microsoft.com/office/drawing/2014/main" id="{63B4BDED-5924-9BEE-3166-9BDD6FC94539}"/>
              </a:ext>
            </a:extLst>
          </p:cNvPr>
          <p:cNvSpPr>
            <a:spLocks noGrp="1"/>
          </p:cNvSpPr>
          <p:nvPr>
            <p:ph type="sldNum" sz="quarter" idx="12"/>
          </p:nvPr>
        </p:nvSpPr>
        <p:spPr>
          <a:xfrm>
            <a:off x="9254449" y="82009"/>
            <a:ext cx="2743200" cy="365125"/>
          </a:xfrm>
        </p:spPr>
        <p:txBody>
          <a:bodyPr/>
          <a:lstStyle/>
          <a:p>
            <a:r>
              <a:rPr lang="tr-TR" dirty="0"/>
              <a:t>8</a:t>
            </a:r>
          </a:p>
        </p:txBody>
      </p:sp>
    </p:spTree>
    <p:extLst>
      <p:ext uri="{BB962C8B-B14F-4D97-AF65-F5344CB8AC3E}">
        <p14:creationId xmlns:p14="http://schemas.microsoft.com/office/powerpoint/2010/main" val="384075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65D37-89B2-2E07-F039-E550980176AD}"/>
              </a:ext>
            </a:extLst>
          </p:cNvPr>
          <p:cNvSpPr>
            <a:spLocks noGrp="1"/>
          </p:cNvSpPr>
          <p:nvPr>
            <p:ph type="title"/>
          </p:nvPr>
        </p:nvSpPr>
        <p:spPr/>
        <p:txBody>
          <a:bodyPr/>
          <a:lstStyle/>
          <a:p>
            <a:r>
              <a:rPr lang="tr-TR" sz="4400" b="0" i="0" u="none" strike="noStrike" baseline="0" dirty="0">
                <a:solidFill>
                  <a:srgbClr val="1F3762"/>
                </a:solidFill>
                <a:latin typeface="Calibri" panose="020F0502020204030204" pitchFamily="34" charset="0"/>
              </a:rPr>
              <a:t>Azure </a:t>
            </a:r>
            <a:r>
              <a:rPr lang="tr-TR" sz="4400" b="0" i="0" u="none" strike="noStrike" baseline="0" dirty="0" err="1">
                <a:solidFill>
                  <a:srgbClr val="1F3762"/>
                </a:solidFill>
                <a:latin typeface="Calibri" panose="020F0502020204030204" pitchFamily="34" charset="0"/>
              </a:rPr>
              <a:t>Blob</a:t>
            </a:r>
            <a:r>
              <a:rPr lang="tr-TR" sz="4400" b="0" i="0" u="none" strike="noStrike" baseline="0" dirty="0">
                <a:solidFill>
                  <a:srgbClr val="1F3762"/>
                </a:solidFill>
                <a:latin typeface="Calibri" panose="020F0502020204030204" pitchFamily="34" charset="0"/>
              </a:rPr>
              <a:t> Storage </a:t>
            </a:r>
            <a:endParaRPr lang="tr-TR" dirty="0"/>
          </a:p>
        </p:txBody>
      </p:sp>
      <p:pic>
        <p:nvPicPr>
          <p:cNvPr id="5" name="İçerik Yer Tutucusu 4">
            <a:extLst>
              <a:ext uri="{FF2B5EF4-FFF2-40B4-BE49-F238E27FC236}">
                <a16:creationId xmlns:a16="http://schemas.microsoft.com/office/drawing/2014/main" id="{4B6E7F41-82D0-544E-2CA9-2D08CDFF5C8F}"/>
              </a:ext>
            </a:extLst>
          </p:cNvPr>
          <p:cNvPicPr>
            <a:picLocks noGrp="1" noChangeAspect="1"/>
          </p:cNvPicPr>
          <p:nvPr>
            <p:ph idx="1"/>
          </p:nvPr>
        </p:nvPicPr>
        <p:blipFill>
          <a:blip r:embed="rId2"/>
          <a:stretch>
            <a:fillRect/>
          </a:stretch>
        </p:blipFill>
        <p:spPr>
          <a:xfrm>
            <a:off x="7179368" y="783414"/>
            <a:ext cx="3735067" cy="1245022"/>
          </a:xfrm>
        </p:spPr>
      </p:pic>
      <p:pic>
        <p:nvPicPr>
          <p:cNvPr id="8" name="Resim 7">
            <a:extLst>
              <a:ext uri="{FF2B5EF4-FFF2-40B4-BE49-F238E27FC236}">
                <a16:creationId xmlns:a16="http://schemas.microsoft.com/office/drawing/2014/main" id="{F7E08337-5156-CC19-0637-C3ACF0A69B23}"/>
              </a:ext>
            </a:extLst>
          </p:cNvPr>
          <p:cNvPicPr>
            <a:picLocks noChangeAspect="1"/>
          </p:cNvPicPr>
          <p:nvPr/>
        </p:nvPicPr>
        <p:blipFill>
          <a:blip r:embed="rId3"/>
          <a:stretch>
            <a:fillRect/>
          </a:stretch>
        </p:blipFill>
        <p:spPr>
          <a:xfrm>
            <a:off x="191588" y="2446725"/>
            <a:ext cx="11808823" cy="3252200"/>
          </a:xfrm>
          <a:prstGeom prst="rect">
            <a:avLst/>
          </a:prstGeom>
        </p:spPr>
      </p:pic>
      <p:sp>
        <p:nvSpPr>
          <p:cNvPr id="4" name="Slayt Numarası Yer Tutucusu 3">
            <a:extLst>
              <a:ext uri="{FF2B5EF4-FFF2-40B4-BE49-F238E27FC236}">
                <a16:creationId xmlns:a16="http://schemas.microsoft.com/office/drawing/2014/main" id="{3626E123-DF14-F61F-D136-681570C1E3D3}"/>
              </a:ext>
            </a:extLst>
          </p:cNvPr>
          <p:cNvSpPr>
            <a:spLocks noGrp="1"/>
          </p:cNvSpPr>
          <p:nvPr>
            <p:ph type="sldNum" sz="quarter" idx="12"/>
          </p:nvPr>
        </p:nvSpPr>
        <p:spPr>
          <a:xfrm>
            <a:off x="9257211" y="80541"/>
            <a:ext cx="2743200" cy="365125"/>
          </a:xfrm>
        </p:spPr>
        <p:txBody>
          <a:bodyPr/>
          <a:lstStyle/>
          <a:p>
            <a:r>
              <a:rPr lang="tr-TR" dirty="0"/>
              <a:t>9</a:t>
            </a:r>
          </a:p>
        </p:txBody>
      </p:sp>
    </p:spTree>
    <p:extLst>
      <p:ext uri="{BB962C8B-B14F-4D97-AF65-F5344CB8AC3E}">
        <p14:creationId xmlns:p14="http://schemas.microsoft.com/office/powerpoint/2010/main" val="16072226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764</Words>
  <Application>Microsoft Office PowerPoint</Application>
  <PresentationFormat>Geniş ekran</PresentationFormat>
  <Paragraphs>72</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25</vt:i4>
      </vt:variant>
    </vt:vector>
  </HeadingPairs>
  <TitlesOfParts>
    <vt:vector size="30" baseType="lpstr">
      <vt:lpstr>Arial</vt:lpstr>
      <vt:lpstr>Calibri</vt:lpstr>
      <vt:lpstr>Calibri Light</vt:lpstr>
      <vt:lpstr>Office Teması</vt:lpstr>
      <vt:lpstr>Office Teması</vt:lpstr>
      <vt:lpstr>PROJET DE FIN D’ETUDES   CONSTRUCTION D’UN PIPELINE DE TRAITEMENT DE DONNÉES POUR LES DONNÉES DE DIFFÉRENTS FORMATS </vt:lpstr>
      <vt:lpstr>SUJET ET OBJECTIF</vt:lpstr>
      <vt:lpstr>PowerPoint Sunusu</vt:lpstr>
      <vt:lpstr>METHODES ET TECHNOLOGIES </vt:lpstr>
      <vt:lpstr>VALEUR ORIGINALE</vt:lpstr>
      <vt:lpstr>PowerPoint Sunusu</vt:lpstr>
      <vt:lpstr>PowerPoint Sunusu</vt:lpstr>
      <vt:lpstr>PowerPoint Sunusu</vt:lpstr>
      <vt:lpstr>Azure Blob Storage </vt:lpstr>
      <vt:lpstr>PowerPoint Sunusu</vt:lpstr>
      <vt:lpstr>PowerPoint Sunusu</vt:lpstr>
      <vt:lpstr>PowerPoint Sunusu</vt:lpstr>
      <vt:lpstr>Azure Data Factory</vt:lpstr>
      <vt:lpstr>Azure Data Factory</vt:lpstr>
      <vt:lpstr>Datastream en Google Cloud</vt:lpstr>
      <vt:lpstr>MODELE DU PIPELINE</vt:lpstr>
      <vt:lpstr>Google BigQuery / Requêtes sur Data</vt:lpstr>
      <vt:lpstr>Google BigQuery / Requêtes sur Data</vt:lpstr>
      <vt:lpstr>PowerPoint Sunusu</vt:lpstr>
      <vt:lpstr>PowerPoint Sunusu</vt:lpstr>
      <vt:lpstr>PowerPoint Sunusu</vt:lpstr>
      <vt:lpstr>PowerPoint Sunusu</vt:lpstr>
      <vt:lpstr>PowerPoint Sunusu</vt:lpstr>
      <vt:lpstr>Problemes Rencontrés &amp; Les Solutions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D’ETUDES   CONSTRUCTION D’UN PIPELINE DE TRAITEMENT DE DONNÉES POUR LES DONNÉES DE DIFFÉRENTS FORMATS </dc:title>
  <dc:creator>Doğa Yağmur Yılmaz</dc:creator>
  <cp:lastModifiedBy>Doğa Yağmur Yılmaz</cp:lastModifiedBy>
  <cp:revision>8</cp:revision>
  <dcterms:created xsi:type="dcterms:W3CDTF">2023-06-22T18:59:05Z</dcterms:created>
  <dcterms:modified xsi:type="dcterms:W3CDTF">2023-06-23T10:34:08Z</dcterms:modified>
</cp:coreProperties>
</file>