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314" r:id="rId4"/>
    <p:sldId id="345" r:id="rId5"/>
    <p:sldId id="347" r:id="rId6"/>
    <p:sldId id="348" r:id="rId7"/>
    <p:sldId id="346" r:id="rId8"/>
    <p:sldId id="355" r:id="rId9"/>
    <p:sldId id="356" r:id="rId10"/>
    <p:sldId id="357" r:id="rId11"/>
    <p:sldId id="349" r:id="rId12"/>
    <p:sldId id="350" r:id="rId13"/>
    <p:sldId id="313" r:id="rId14"/>
    <p:sldId id="353" r:id="rId15"/>
    <p:sldId id="352" r:id="rId16"/>
    <p:sldId id="354" r:id="rId17"/>
    <p:sldId id="358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8D027-4517-EB49-9EBA-A958D379EF16}" v="169" dt="2021-09-20T13:32:34.769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/>
    <p:restoredTop sz="89440"/>
  </p:normalViewPr>
  <p:slideViewPr>
    <p:cSldViewPr snapToGrid="0" snapToObjects="1">
      <p:cViewPr>
        <p:scale>
          <a:sx n="250" d="100"/>
          <a:sy n="250" d="100"/>
        </p:scale>
        <p:origin x="12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165A0-E841-418D-B9DB-F8DA9DC53384}" type="slidenum">
              <a:rPr lang="en-GB" sz="1100"/>
              <a:pPr/>
              <a:t>5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56499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165A0-E841-418D-B9DB-F8DA9DC53384}" type="slidenum">
              <a:rPr lang="en-GB" sz="1100"/>
              <a:pPr/>
              <a:t>6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424624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165A0-E841-418D-B9DB-F8DA9DC53384}" type="slidenum">
              <a:rPr lang="en-GB" sz="1100"/>
              <a:pPr/>
              <a:t>7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92271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165A0-E841-418D-B9DB-F8DA9DC53384}" type="slidenum">
              <a:rPr lang="en-GB" sz="1100"/>
              <a:pPr/>
              <a:t>8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5916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165A0-E841-418D-B9DB-F8DA9DC53384}" type="slidenum">
              <a:rPr lang="en-GB" sz="1100"/>
              <a:pPr/>
              <a:t>9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193994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87994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8799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165A0-E841-418D-B9DB-F8DA9DC53384}" type="slidenum">
              <a:rPr lang="en-GB" sz="1100"/>
              <a:pPr/>
              <a:t>10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402139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?highlight=list#more-on-list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35"/>
          <p:cNvCxnSpPr>
            <a:cxnSpLocks noChangeShapeType="1"/>
          </p:cNvCxnSpPr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traight Connector 1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1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stack</a:t>
            </a:r>
          </a:p>
        </p:txBody>
      </p:sp>
      <p:cxnSp>
        <p:nvCxnSpPr>
          <p:cNvPr id="16391" name="Straight Connector 2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2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2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Connector 24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Straight Connector 25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Connector 26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Connector 27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Straight Connector 2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2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Straight Connector 3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Straight Connector 3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Connector 3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Straight Connector 3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Straight Connector 34"/>
          <p:cNvCxnSpPr>
            <a:cxnSpLocks noChangeShapeType="1"/>
          </p:cNvCxnSpPr>
          <p:nvPr/>
        </p:nvCxnSpPr>
        <p:spPr bwMode="auto">
          <a:xfrm>
            <a:off x="1143000" y="0"/>
            <a:ext cx="0" cy="342900"/>
          </a:xfrm>
          <a:prstGeom prst="line">
            <a:avLst/>
          </a:prstGeom>
          <a:noFill/>
          <a:ln w="0" algn="ctr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40A88DF-97D8-6C47-9B8A-99395A3CF5B0}"/>
              </a:ext>
            </a:extLst>
          </p:cNvPr>
          <p:cNvGrpSpPr/>
          <p:nvPr/>
        </p:nvGrpSpPr>
        <p:grpSpPr>
          <a:xfrm>
            <a:off x="5896163" y="421061"/>
            <a:ext cx="1475084" cy="747534"/>
            <a:chOff x="5896163" y="421061"/>
            <a:chExt cx="1475084" cy="747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F687D-CA4D-534D-B0AC-4D2D2EBDD6A6}"/>
                </a:ext>
              </a:extLst>
            </p:cNvPr>
            <p:cNvSpPr/>
            <p:nvPr/>
          </p:nvSpPr>
          <p:spPr>
            <a:xfrm>
              <a:off x="6002671" y="421061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LIFO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E7178F-2D4C-8047-A571-BCAB58896025}"/>
                </a:ext>
              </a:extLst>
            </p:cNvPr>
            <p:cNvSpPr/>
            <p:nvPr/>
          </p:nvSpPr>
          <p:spPr>
            <a:xfrm>
              <a:off x="5896163" y="8608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Last In First Out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2991239-A218-A943-BD16-4139762AD145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75B8CC-FF19-C74E-AF16-A7F72B5D6BF4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pop()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1EE33-33CE-F34A-9375-D65EE23B4183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push()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C5F43-BC01-684E-8E54-E8E17D7583E9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6FD120-2D8F-3145-88A6-F0C197909750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956EFA-A1CB-104E-B807-28D6ACA9D7BC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4B80C-DDFC-E840-A5B5-C3CE095D37F2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34E168D-63C5-4E4B-BF8B-F565D3B39E71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86F7282C-C42D-0A49-81D7-A90C9090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548" y="1727412"/>
            <a:ext cx="1323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use append()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64A566-58CC-B542-B68D-C20798FFCAE1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104363" y="2004411"/>
            <a:ext cx="278240" cy="64325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66">
            <a:extLst>
              <a:ext uri="{FF2B5EF4-FFF2-40B4-BE49-F238E27FC236}">
                <a16:creationId xmlns:a16="http://schemas.microsoft.com/office/drawing/2014/main" id="{9B602ABF-1C71-1C4A-A678-3383B240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071" y="1285966"/>
            <a:ext cx="17053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don't specify an index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42D09F-AA1C-BC40-9D35-AF281E9CC5A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081668" y="1580440"/>
            <a:ext cx="285167" cy="109588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6">
            <a:extLst>
              <a:ext uri="{FF2B5EF4-FFF2-40B4-BE49-F238E27FC236}">
                <a16:creationId xmlns:a16="http://schemas.microsoft.com/office/drawing/2014/main" id="{8B1D21D1-5BD6-6E4D-9EEF-1E001A00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426" y="4640660"/>
            <a:ext cx="3679574" cy="461665"/>
          </a:xfrm>
          <a:prstGeom prst="rect">
            <a:avLst/>
          </a:prstGeom>
          <a:solidFill>
            <a:schemeClr val="bg1">
              <a:alpha val="43557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could use 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len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() to check this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or try...except  when using pop() (later in the semester)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C98D74-F9AD-554B-B4B0-8651730FB96B}"/>
              </a:ext>
            </a:extLst>
          </p:cNvPr>
          <p:cNvCxnSpPr>
            <a:cxnSpLocks/>
          </p:cNvCxnSpPr>
          <p:nvPr/>
        </p:nvCxnSpPr>
        <p:spPr>
          <a:xfrm flipV="1">
            <a:off x="6706758" y="4230806"/>
            <a:ext cx="549302" cy="48444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6">
            <a:extLst>
              <a:ext uri="{FF2B5EF4-FFF2-40B4-BE49-F238E27FC236}">
                <a16:creationId xmlns:a16="http://schemas.microsoft.com/office/drawing/2014/main" id="{86BB97D0-B99F-284D-8E28-1F1DC6A67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95" y="4696109"/>
            <a:ext cx="1856545" cy="400110"/>
          </a:xfrm>
          <a:prstGeom prst="rect">
            <a:avLst/>
          </a:prstGeom>
          <a:solidFill>
            <a:schemeClr val="bg1">
              <a:alpha val="43557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b="1" dirty="0">
                <a:solidFill>
                  <a:srgbClr val="FF0000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an error will be raised when using pop() on an empty list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76148B-4B72-3A4B-BE77-27B0CB3F0FC5}"/>
              </a:ext>
            </a:extLst>
          </p:cNvPr>
          <p:cNvCxnSpPr>
            <a:cxnSpLocks/>
          </p:cNvCxnSpPr>
          <p:nvPr/>
        </p:nvCxnSpPr>
        <p:spPr>
          <a:xfrm>
            <a:off x="5024211" y="4869656"/>
            <a:ext cx="480386" cy="708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8855B-CE14-BE44-8B44-0A798DC00DBE}"/>
              </a:ext>
            </a:extLst>
          </p:cNvPr>
          <p:cNvSpPr/>
          <p:nvPr/>
        </p:nvSpPr>
        <p:spPr>
          <a:xfrm>
            <a:off x="7067816" y="1472183"/>
            <a:ext cx="77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stack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21016E-4D44-7B4B-A479-F905BD4EB39C}"/>
              </a:ext>
            </a:extLst>
          </p:cNvPr>
          <p:cNvSpPr/>
          <p:nvPr/>
        </p:nvSpPr>
        <p:spPr>
          <a:xfrm>
            <a:off x="235132" y="1268016"/>
            <a:ext cx="4504073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00" dirty="0"/>
              <a:t>stack = [1, 2, 3]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</a:t>
            </a:r>
            <a:r>
              <a:rPr lang="en-GB" sz="1300" dirty="0">
                <a:solidFill>
                  <a:schemeClr val="accent6"/>
                </a:solidFill>
              </a:rPr>
              <a:t>"Pushing 4 to the top of the stack"</a:t>
            </a:r>
            <a:r>
              <a:rPr lang="en-GB" sz="1300" dirty="0"/>
              <a:t>)</a:t>
            </a:r>
          </a:p>
          <a:p>
            <a:r>
              <a:rPr lang="en-GB" sz="1300" dirty="0" err="1"/>
              <a:t>stack.append</a:t>
            </a:r>
            <a:r>
              <a:rPr lang="en-GB" sz="1300" dirty="0"/>
              <a:t>(4)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</a:t>
            </a:r>
            <a:r>
              <a:rPr lang="en-GB" sz="1300" dirty="0">
                <a:solidFill>
                  <a:schemeClr val="accent6"/>
                </a:solidFill>
              </a:rPr>
              <a:t>"Pushing 5 to the top of the stack"</a:t>
            </a:r>
            <a:r>
              <a:rPr lang="en-GB" sz="1300" dirty="0"/>
              <a:t>)</a:t>
            </a:r>
          </a:p>
          <a:p>
            <a:r>
              <a:rPr lang="en-GB" sz="1300" dirty="0" err="1"/>
              <a:t>stack.append</a:t>
            </a:r>
            <a:r>
              <a:rPr lang="en-GB" sz="1300" dirty="0"/>
              <a:t>(5)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(stack)</a:t>
            </a:r>
          </a:p>
          <a:p>
            <a:endParaRPr lang="en-GB" sz="1300" dirty="0"/>
          </a:p>
          <a:p>
            <a:r>
              <a:rPr lang="en-GB" sz="1300" dirty="0"/>
              <a:t>if </a:t>
            </a:r>
            <a:r>
              <a:rPr lang="en-GB" sz="1300" dirty="0" err="1">
                <a:solidFill>
                  <a:srgbClr val="7030A0"/>
                </a:solidFill>
              </a:rPr>
              <a:t>len</a:t>
            </a:r>
            <a:r>
              <a:rPr lang="en-GB" sz="1300" dirty="0"/>
              <a:t>(stack) &gt; 0:</a:t>
            </a:r>
          </a:p>
          <a:p>
            <a:r>
              <a:rPr lang="en-GB" sz="1300" dirty="0"/>
              <a:t>    </a:t>
            </a:r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</a:t>
            </a:r>
            <a:r>
              <a:rPr lang="en-GB" sz="1300" dirty="0">
                <a:solidFill>
                  <a:schemeClr val="accent6"/>
                </a:solidFill>
              </a:rPr>
              <a:t>"Popping"</a:t>
            </a:r>
            <a:r>
              <a:rPr lang="en-GB" sz="1300" dirty="0"/>
              <a:t>, </a:t>
            </a:r>
            <a:r>
              <a:rPr lang="en-GB" sz="1300" dirty="0" err="1"/>
              <a:t>stack.pop</a:t>
            </a:r>
            <a:r>
              <a:rPr lang="en-GB" sz="1300" dirty="0"/>
              <a:t>(), </a:t>
            </a:r>
            <a:r>
              <a:rPr lang="en-GB" sz="1300" dirty="0">
                <a:solidFill>
                  <a:schemeClr val="accent6"/>
                </a:solidFill>
              </a:rPr>
              <a:t>"from the top of the stack"</a:t>
            </a:r>
            <a:r>
              <a:rPr lang="en-GB" sz="1300" dirty="0"/>
              <a:t>)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(stack)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EEBD15-4717-FF4C-A12E-11A1C4E92525}"/>
              </a:ext>
            </a:extLst>
          </p:cNvPr>
          <p:cNvSpPr/>
          <p:nvPr/>
        </p:nvSpPr>
        <p:spPr>
          <a:xfrm>
            <a:off x="1491916" y="1559409"/>
            <a:ext cx="4490185" cy="453871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90185 w 4490185"/>
              <a:gd name="connsiteY0" fmla="*/ 210736 h 451367"/>
              <a:gd name="connsiteX1" fmla="*/ 2618071 w 4490185"/>
              <a:gd name="connsiteY1" fmla="*/ 398429 h 451367"/>
              <a:gd name="connsiteX2" fmla="*/ 0 w 4490185"/>
              <a:gd name="connsiteY2" fmla="*/ 446555 h 451367"/>
              <a:gd name="connsiteX0" fmla="*/ 4490185 w 4490185"/>
              <a:gd name="connsiteY0" fmla="*/ 211638 h 453871"/>
              <a:gd name="connsiteX1" fmla="*/ 2618071 w 4490185"/>
              <a:gd name="connsiteY1" fmla="*/ 399331 h 453871"/>
              <a:gd name="connsiteX2" fmla="*/ 0 w 4490185"/>
              <a:gd name="connsiteY2" fmla="*/ 447457 h 45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185" h="453871">
                <a:moveTo>
                  <a:pt x="4490185" y="211638"/>
                </a:moveTo>
                <a:cubicBezTo>
                  <a:pt x="4426417" y="-325372"/>
                  <a:pt x="3549315" y="319388"/>
                  <a:pt x="2618071" y="399331"/>
                </a:cubicBezTo>
                <a:cubicBezTo>
                  <a:pt x="1686827" y="479274"/>
                  <a:pt x="480059" y="447857"/>
                  <a:pt x="0" y="447457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BBAD842-23CC-FC4D-A138-22B3DB67CAE5}"/>
              </a:ext>
            </a:extLst>
          </p:cNvPr>
          <p:cNvSpPr/>
          <p:nvPr/>
        </p:nvSpPr>
        <p:spPr>
          <a:xfrm>
            <a:off x="1491915" y="1562153"/>
            <a:ext cx="4491723" cy="1084866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85373 w 4485373"/>
              <a:gd name="connsiteY0" fmla="*/ 184466 h 537330"/>
              <a:gd name="connsiteX1" fmla="*/ 2618071 w 4485373"/>
              <a:gd name="connsiteY1" fmla="*/ 489192 h 537330"/>
              <a:gd name="connsiteX2" fmla="*/ 0 w 4485373"/>
              <a:gd name="connsiteY2" fmla="*/ 537318 h 537330"/>
              <a:gd name="connsiteX0" fmla="*/ 4621898 w 4621898"/>
              <a:gd name="connsiteY0" fmla="*/ 184670 h 536225"/>
              <a:gd name="connsiteX1" fmla="*/ 2618071 w 4621898"/>
              <a:gd name="connsiteY1" fmla="*/ 488087 h 536225"/>
              <a:gd name="connsiteX2" fmla="*/ 0 w 4621898"/>
              <a:gd name="connsiteY2" fmla="*/ 536213 h 536225"/>
              <a:gd name="connsiteX0" fmla="*/ 4498073 w 4498073"/>
              <a:gd name="connsiteY0" fmla="*/ 184263 h 538435"/>
              <a:gd name="connsiteX1" fmla="*/ 2618071 w 4498073"/>
              <a:gd name="connsiteY1" fmla="*/ 490297 h 538435"/>
              <a:gd name="connsiteX2" fmla="*/ 0 w 4498073"/>
              <a:gd name="connsiteY2" fmla="*/ 538423 h 538435"/>
              <a:gd name="connsiteX0" fmla="*/ 4498073 w 4498073"/>
              <a:gd name="connsiteY0" fmla="*/ 81195 h 435367"/>
              <a:gd name="connsiteX1" fmla="*/ 2618071 w 4498073"/>
              <a:gd name="connsiteY1" fmla="*/ 387229 h 435367"/>
              <a:gd name="connsiteX2" fmla="*/ 0 w 4498073"/>
              <a:gd name="connsiteY2" fmla="*/ 435355 h 435367"/>
              <a:gd name="connsiteX0" fmla="*/ 4498073 w 4498073"/>
              <a:gd name="connsiteY0" fmla="*/ 79291 h 433463"/>
              <a:gd name="connsiteX1" fmla="*/ 2618071 w 4498073"/>
              <a:gd name="connsiteY1" fmla="*/ 385325 h 433463"/>
              <a:gd name="connsiteX2" fmla="*/ 0 w 4498073"/>
              <a:gd name="connsiteY2" fmla="*/ 433451 h 433463"/>
              <a:gd name="connsiteX0" fmla="*/ 4498073 w 4498073"/>
              <a:gd name="connsiteY0" fmla="*/ 79291 h 433461"/>
              <a:gd name="connsiteX1" fmla="*/ 2618071 w 4498073"/>
              <a:gd name="connsiteY1" fmla="*/ 385325 h 433461"/>
              <a:gd name="connsiteX2" fmla="*/ 0 w 4498073"/>
              <a:gd name="connsiteY2" fmla="*/ 433451 h 433461"/>
              <a:gd name="connsiteX0" fmla="*/ 4498073 w 4498073"/>
              <a:gd name="connsiteY0" fmla="*/ 81715 h 435885"/>
              <a:gd name="connsiteX1" fmla="*/ 2618071 w 4498073"/>
              <a:gd name="connsiteY1" fmla="*/ 387749 h 435885"/>
              <a:gd name="connsiteX2" fmla="*/ 0 w 4498073"/>
              <a:gd name="connsiteY2" fmla="*/ 435875 h 435885"/>
              <a:gd name="connsiteX0" fmla="*/ 4498073 w 4498073"/>
              <a:gd name="connsiteY0" fmla="*/ 81715 h 437047"/>
              <a:gd name="connsiteX1" fmla="*/ 2618071 w 4498073"/>
              <a:gd name="connsiteY1" fmla="*/ 387749 h 437047"/>
              <a:gd name="connsiteX2" fmla="*/ 0 w 4498073"/>
              <a:gd name="connsiteY2" fmla="*/ 435875 h 437047"/>
              <a:gd name="connsiteX0" fmla="*/ 4491723 w 4491723"/>
              <a:gd name="connsiteY0" fmla="*/ 81290 h 440548"/>
              <a:gd name="connsiteX1" fmla="*/ 2618071 w 4491723"/>
              <a:gd name="connsiteY1" fmla="*/ 391250 h 440548"/>
              <a:gd name="connsiteX2" fmla="*/ 0 w 4491723"/>
              <a:gd name="connsiteY2" fmla="*/ 439376 h 440548"/>
              <a:gd name="connsiteX0" fmla="*/ 4491723 w 4491723"/>
              <a:gd name="connsiteY0" fmla="*/ 83832 h 443090"/>
              <a:gd name="connsiteX1" fmla="*/ 2618071 w 4491723"/>
              <a:gd name="connsiteY1" fmla="*/ 393792 h 443090"/>
              <a:gd name="connsiteX2" fmla="*/ 0 w 4491723"/>
              <a:gd name="connsiteY2" fmla="*/ 441918 h 443090"/>
              <a:gd name="connsiteX0" fmla="*/ 4491723 w 4491723"/>
              <a:gd name="connsiteY0" fmla="*/ 80278 h 439536"/>
              <a:gd name="connsiteX1" fmla="*/ 2618071 w 4491723"/>
              <a:gd name="connsiteY1" fmla="*/ 390238 h 439536"/>
              <a:gd name="connsiteX2" fmla="*/ 0 w 4491723"/>
              <a:gd name="connsiteY2" fmla="*/ 438364 h 439536"/>
              <a:gd name="connsiteX0" fmla="*/ 4491723 w 4491723"/>
              <a:gd name="connsiteY0" fmla="*/ 80278 h 439536"/>
              <a:gd name="connsiteX1" fmla="*/ 2618071 w 4491723"/>
              <a:gd name="connsiteY1" fmla="*/ 390238 h 439536"/>
              <a:gd name="connsiteX2" fmla="*/ 0 w 4491723"/>
              <a:gd name="connsiteY2" fmla="*/ 438364 h 439536"/>
              <a:gd name="connsiteX0" fmla="*/ 4491723 w 4491723"/>
              <a:gd name="connsiteY0" fmla="*/ 83593 h 447147"/>
              <a:gd name="connsiteX1" fmla="*/ 2618071 w 4491723"/>
              <a:gd name="connsiteY1" fmla="*/ 393553 h 447147"/>
              <a:gd name="connsiteX2" fmla="*/ 0 w 4491723"/>
              <a:gd name="connsiteY2" fmla="*/ 441679 h 44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1723" h="447147">
                <a:moveTo>
                  <a:pt x="4491723" y="83593"/>
                </a:moveTo>
                <a:cubicBezTo>
                  <a:pt x="4320005" y="-198234"/>
                  <a:pt x="3697905" y="316561"/>
                  <a:pt x="2618071" y="393553"/>
                </a:cubicBezTo>
                <a:cubicBezTo>
                  <a:pt x="1538237" y="470545"/>
                  <a:pt x="480059" y="442079"/>
                  <a:pt x="0" y="441679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9BDDA3D-3A9B-AF4D-8939-917C9844E7D0}"/>
              </a:ext>
            </a:extLst>
          </p:cNvPr>
          <p:cNvSpPr/>
          <p:nvPr/>
        </p:nvSpPr>
        <p:spPr>
          <a:xfrm>
            <a:off x="2083362" y="2898020"/>
            <a:ext cx="6402885" cy="1201774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90185 w 4502186"/>
              <a:gd name="connsiteY0" fmla="*/ 0 h 235831"/>
              <a:gd name="connsiteX1" fmla="*/ 2618071 w 4502186"/>
              <a:gd name="connsiteY1" fmla="*/ 187693 h 235831"/>
              <a:gd name="connsiteX2" fmla="*/ 0 w 4502186"/>
              <a:gd name="connsiteY2" fmla="*/ 235819 h 235831"/>
              <a:gd name="connsiteX0" fmla="*/ 6363435 w 6375436"/>
              <a:gd name="connsiteY0" fmla="*/ 0 h 835894"/>
              <a:gd name="connsiteX1" fmla="*/ 4491321 w 6375436"/>
              <a:gd name="connsiteY1" fmla="*/ 187693 h 835894"/>
              <a:gd name="connsiteX2" fmla="*/ 0 w 6375436"/>
              <a:gd name="connsiteY2" fmla="*/ 835894 h 835894"/>
              <a:gd name="connsiteX0" fmla="*/ 6363435 w 6375436"/>
              <a:gd name="connsiteY0" fmla="*/ 0 h 1156560"/>
              <a:gd name="connsiteX1" fmla="*/ 4491321 w 6375436"/>
              <a:gd name="connsiteY1" fmla="*/ 187693 h 1156560"/>
              <a:gd name="connsiteX2" fmla="*/ 0 w 6375436"/>
              <a:gd name="connsiteY2" fmla="*/ 835894 h 1156560"/>
              <a:gd name="connsiteX0" fmla="*/ 6363435 w 6375222"/>
              <a:gd name="connsiteY0" fmla="*/ 0 h 1236988"/>
              <a:gd name="connsiteX1" fmla="*/ 4465921 w 6375222"/>
              <a:gd name="connsiteY1" fmla="*/ 648068 h 1236988"/>
              <a:gd name="connsiteX2" fmla="*/ 0 w 6375222"/>
              <a:gd name="connsiteY2" fmla="*/ 835894 h 1236988"/>
              <a:gd name="connsiteX0" fmla="*/ 6363435 w 6375222"/>
              <a:gd name="connsiteY0" fmla="*/ 0 h 1247469"/>
              <a:gd name="connsiteX1" fmla="*/ 4465921 w 6375222"/>
              <a:gd name="connsiteY1" fmla="*/ 648068 h 1247469"/>
              <a:gd name="connsiteX2" fmla="*/ 0 w 6375222"/>
              <a:gd name="connsiteY2" fmla="*/ 835894 h 1247469"/>
              <a:gd name="connsiteX0" fmla="*/ 6363435 w 6401215"/>
              <a:gd name="connsiteY0" fmla="*/ 0 h 1253833"/>
              <a:gd name="connsiteX1" fmla="*/ 4465921 w 6401215"/>
              <a:gd name="connsiteY1" fmla="*/ 648068 h 1253833"/>
              <a:gd name="connsiteX2" fmla="*/ 0 w 6401215"/>
              <a:gd name="connsiteY2" fmla="*/ 835894 h 1253833"/>
              <a:gd name="connsiteX0" fmla="*/ 6365105 w 6402885"/>
              <a:gd name="connsiteY0" fmla="*/ 0 h 1201774"/>
              <a:gd name="connsiteX1" fmla="*/ 4467591 w 6402885"/>
              <a:gd name="connsiteY1" fmla="*/ 648068 h 1201774"/>
              <a:gd name="connsiteX2" fmla="*/ 1670 w 6402885"/>
              <a:gd name="connsiteY2" fmla="*/ 835894 h 120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2885" h="1201774">
                <a:moveTo>
                  <a:pt x="6365105" y="0"/>
                </a:moveTo>
                <a:cubicBezTo>
                  <a:pt x="6514062" y="329765"/>
                  <a:pt x="6289105" y="523040"/>
                  <a:pt x="4467591" y="648068"/>
                </a:cubicBezTo>
                <a:cubicBezTo>
                  <a:pt x="2646077" y="773096"/>
                  <a:pt x="-77071" y="1703069"/>
                  <a:pt x="1670" y="835894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CFD8ABC-FEE9-C04E-9ABE-FDDB5EA6EB8D}"/>
              </a:ext>
            </a:extLst>
          </p:cNvPr>
          <p:cNvSpPr/>
          <p:nvPr/>
        </p:nvSpPr>
        <p:spPr>
          <a:xfrm>
            <a:off x="570189" y="3065642"/>
            <a:ext cx="5704305" cy="1611620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5516345 w 5516345"/>
              <a:gd name="connsiteY0" fmla="*/ 1420261 h 1608646"/>
              <a:gd name="connsiteX1" fmla="*/ 3644231 w 5516345"/>
              <a:gd name="connsiteY1" fmla="*/ 1607954 h 1608646"/>
              <a:gd name="connsiteX2" fmla="*/ 0 w 5516345"/>
              <a:gd name="connsiteY2" fmla="*/ 0 h 1608646"/>
              <a:gd name="connsiteX0" fmla="*/ 5516345 w 5516345"/>
              <a:gd name="connsiteY0" fmla="*/ 1581757 h 1769918"/>
              <a:gd name="connsiteX1" fmla="*/ 3644231 w 5516345"/>
              <a:gd name="connsiteY1" fmla="*/ 1769450 h 1769918"/>
              <a:gd name="connsiteX2" fmla="*/ 0 w 5516345"/>
              <a:gd name="connsiteY2" fmla="*/ 161496 h 1769918"/>
              <a:gd name="connsiteX0" fmla="*/ 5516345 w 5516345"/>
              <a:gd name="connsiteY0" fmla="*/ 1753100 h 1753100"/>
              <a:gd name="connsiteX1" fmla="*/ 4121751 w 5516345"/>
              <a:gd name="connsiteY1" fmla="*/ 396473 h 1753100"/>
              <a:gd name="connsiteX2" fmla="*/ 0 w 5516345"/>
              <a:gd name="connsiteY2" fmla="*/ 332839 h 1753100"/>
              <a:gd name="connsiteX0" fmla="*/ 5516345 w 5516345"/>
              <a:gd name="connsiteY0" fmla="*/ 1699114 h 1699114"/>
              <a:gd name="connsiteX1" fmla="*/ 4121751 w 5516345"/>
              <a:gd name="connsiteY1" fmla="*/ 342487 h 1699114"/>
              <a:gd name="connsiteX2" fmla="*/ 0 w 5516345"/>
              <a:gd name="connsiteY2" fmla="*/ 278853 h 1699114"/>
              <a:gd name="connsiteX0" fmla="*/ 5520222 w 5520222"/>
              <a:gd name="connsiteY0" fmla="*/ 1582333 h 1582333"/>
              <a:gd name="connsiteX1" fmla="*/ 4125628 w 5520222"/>
              <a:gd name="connsiteY1" fmla="*/ 225706 h 1582333"/>
              <a:gd name="connsiteX2" fmla="*/ 3877 w 5520222"/>
              <a:gd name="connsiteY2" fmla="*/ 162072 h 1582333"/>
              <a:gd name="connsiteX0" fmla="*/ 5707557 w 5707557"/>
              <a:gd name="connsiteY0" fmla="*/ 1646122 h 1646122"/>
              <a:gd name="connsiteX1" fmla="*/ 4312963 w 5707557"/>
              <a:gd name="connsiteY1" fmla="*/ 289495 h 1646122"/>
              <a:gd name="connsiteX2" fmla="*/ 3252 w 5707557"/>
              <a:gd name="connsiteY2" fmla="*/ 291901 h 1646122"/>
              <a:gd name="connsiteX0" fmla="*/ 5704305 w 5704305"/>
              <a:gd name="connsiteY0" fmla="*/ 1611620 h 1611620"/>
              <a:gd name="connsiteX1" fmla="*/ 4309711 w 5704305"/>
              <a:gd name="connsiteY1" fmla="*/ 254993 h 1611620"/>
              <a:gd name="connsiteX2" fmla="*/ 0 w 5704305"/>
              <a:gd name="connsiteY2" fmla="*/ 257399 h 161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4305" h="1611620">
                <a:moveTo>
                  <a:pt x="5704305" y="1611620"/>
                </a:moveTo>
                <a:cubicBezTo>
                  <a:pt x="5640537" y="1074610"/>
                  <a:pt x="5260429" y="480697"/>
                  <a:pt x="4309711" y="254993"/>
                </a:cubicBezTo>
                <a:cubicBezTo>
                  <a:pt x="3358994" y="29290"/>
                  <a:pt x="210819" y="-184161"/>
                  <a:pt x="0" y="257399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3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966E-1F31-E840-BC6C-C0F32F7D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implementing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CA50-CADF-B746-A645-1172A72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Size of a list is only limited by the memory available to the program</a:t>
            </a:r>
          </a:p>
          <a:p>
            <a:endParaRPr lang="en-GB" dirty="0"/>
          </a:p>
          <a:p>
            <a:r>
              <a:rPr lang="en-GB" dirty="0"/>
              <a:t>Underflow occurs if the program attempts to pop something from an empty stack</a:t>
            </a:r>
          </a:p>
          <a:p>
            <a:pPr lvl="1"/>
            <a:r>
              <a:rPr lang="en-GB" dirty="0"/>
              <a:t>The calling program should check that the stack is not empty before popping</a:t>
            </a:r>
          </a:p>
          <a:p>
            <a:pPr lvl="1"/>
            <a:r>
              <a:rPr lang="en-GB" dirty="0"/>
              <a:t>The list object will not check for, or report, an empty stack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3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057A-8F59-DE4A-AF81-65A99A53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(for fun!)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5F9F-7978-7A45-A5AA-7D27FF65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 the following for practice</a:t>
            </a:r>
          </a:p>
          <a:p>
            <a:pPr lvl="1"/>
            <a:r>
              <a:rPr lang="en-GB" dirty="0"/>
              <a:t>Use the list object as has been described</a:t>
            </a:r>
          </a:p>
          <a:p>
            <a:endParaRPr lang="en-GB" dirty="0"/>
          </a:p>
          <a:p>
            <a:r>
              <a:rPr lang="en-GB" dirty="0"/>
              <a:t>Show the results to your tutor during the tutorial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505F19-69B5-E84C-B52B-40F4A44E476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2964580"/>
            <a:ext cx="7772400" cy="19517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10000"/>
              </a:buClr>
              <a:buFont typeface="Arial" panose="020B0604020202020204" pitchFamily="34" charset="0"/>
              <a:buNone/>
            </a:pPr>
            <a:r>
              <a:rPr lang="en-US" sz="1600" b="1"/>
              <a:t>Problem – Company:</a:t>
            </a:r>
          </a:p>
          <a:p>
            <a:pPr lvl="1">
              <a:buClr>
                <a:srgbClr val="010000"/>
              </a:buClr>
            </a:pPr>
            <a:r>
              <a:rPr lang="en-GB" sz="1600"/>
              <a:t>a company wishes to keep track of the order in which it employed staff </a:t>
            </a:r>
          </a:p>
          <a:p>
            <a:pPr lvl="1">
              <a:buClr>
                <a:srgbClr val="010000"/>
              </a:buClr>
            </a:pPr>
            <a:r>
              <a:rPr lang="en-GB" sz="1600"/>
              <a:t>user can enter either "f" to fire, "h" to hire or "e" to end program</a:t>
            </a:r>
          </a:p>
          <a:p>
            <a:pPr lvl="1">
              <a:buClr>
                <a:srgbClr val="010000"/>
              </a:buClr>
            </a:pPr>
            <a:r>
              <a:rPr lang="en-GB" sz="1600"/>
              <a:t>when a member of staff is employed, their employee number is added to the top of a stack</a:t>
            </a:r>
          </a:p>
          <a:p>
            <a:pPr lvl="1">
              <a:buClr>
                <a:srgbClr val="010000"/>
              </a:buClr>
            </a:pPr>
            <a:r>
              <a:rPr lang="en-GB" sz="1600"/>
              <a:t>when someone has to be made redundant, the last person to join the company is removed from the top of the stack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190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Queues</a:t>
            </a:r>
          </a:p>
        </p:txBody>
      </p:sp>
      <p:grpSp>
        <p:nvGrpSpPr>
          <p:cNvPr id="17414" name="Group 90"/>
          <p:cNvGrpSpPr>
            <a:grpSpLocks/>
          </p:cNvGrpSpPr>
          <p:nvPr/>
        </p:nvGrpSpPr>
        <p:grpSpPr bwMode="auto">
          <a:xfrm>
            <a:off x="296631" y="3700799"/>
            <a:ext cx="4822659" cy="1143372"/>
            <a:chOff x="276157" y="1921320"/>
            <a:chExt cx="6429945" cy="1524388"/>
          </a:xfrm>
        </p:grpSpPr>
        <p:sp>
          <p:nvSpPr>
            <p:cNvPr id="17415" name="Right Arrow 91"/>
            <p:cNvSpPr>
              <a:spLocks noChangeArrowheads="1"/>
            </p:cNvSpPr>
            <p:nvPr/>
          </p:nvSpPr>
          <p:spPr bwMode="auto">
            <a:xfrm flipH="1">
              <a:off x="276157" y="2310204"/>
              <a:ext cx="1196676" cy="239358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6" name="TextBox 92"/>
            <p:cNvSpPr txBox="1">
              <a:spLocks noChangeArrowheads="1"/>
            </p:cNvSpPr>
            <p:nvPr/>
          </p:nvSpPr>
          <p:spPr bwMode="auto">
            <a:xfrm>
              <a:off x="2573804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7" name="TextBox 93"/>
            <p:cNvSpPr txBox="1">
              <a:spLocks noChangeArrowheads="1"/>
            </p:cNvSpPr>
            <p:nvPr/>
          </p:nvSpPr>
          <p:spPr bwMode="auto">
            <a:xfrm>
              <a:off x="3564348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8" name="TextBox 94"/>
            <p:cNvSpPr txBox="1">
              <a:spLocks noChangeArrowheads="1"/>
            </p:cNvSpPr>
            <p:nvPr/>
          </p:nvSpPr>
          <p:spPr bwMode="auto">
            <a:xfrm>
              <a:off x="1551829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9" name="TextBox 95"/>
            <p:cNvSpPr txBox="1">
              <a:spLocks noChangeArrowheads="1"/>
            </p:cNvSpPr>
            <p:nvPr/>
          </p:nvSpPr>
          <p:spPr bwMode="auto">
            <a:xfrm>
              <a:off x="6081597" y="1921320"/>
              <a:ext cx="624505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350" dirty="0">
                  <a:latin typeface="Tahoma" pitchFamily="34" charset="0"/>
                  <a:cs typeface="Tahoma" pitchFamily="34" charset="0"/>
                </a:rPr>
                <a:t>add</a:t>
              </a:r>
            </a:p>
          </p:txBody>
        </p:sp>
        <p:sp>
          <p:nvSpPr>
            <p:cNvPr id="17420" name="TextBox 96"/>
            <p:cNvSpPr txBox="1">
              <a:spLocks noChangeArrowheads="1"/>
            </p:cNvSpPr>
            <p:nvPr/>
          </p:nvSpPr>
          <p:spPr bwMode="auto">
            <a:xfrm>
              <a:off x="454739" y="1986581"/>
              <a:ext cx="1004934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350">
                  <a:latin typeface="Tahoma" pitchFamily="34" charset="0"/>
                  <a:cs typeface="Tahoma" pitchFamily="34" charset="0"/>
                </a:rPr>
                <a:t>remove</a:t>
              </a:r>
            </a:p>
          </p:txBody>
        </p:sp>
        <p:cxnSp>
          <p:nvCxnSpPr>
            <p:cNvPr id="17422" name="Straight Connector 98"/>
            <p:cNvCxnSpPr>
              <a:cxnSpLocks noChangeShapeType="1"/>
            </p:cNvCxnSpPr>
            <p:nvPr/>
          </p:nvCxnSpPr>
          <p:spPr bwMode="auto">
            <a:xfrm>
              <a:off x="4572419" y="2204720"/>
              <a:ext cx="11510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Straight Connector 99"/>
            <p:cNvCxnSpPr>
              <a:cxnSpLocks noChangeShapeType="1"/>
            </p:cNvCxnSpPr>
            <p:nvPr/>
          </p:nvCxnSpPr>
          <p:spPr bwMode="auto">
            <a:xfrm>
              <a:off x="4584970" y="2604381"/>
              <a:ext cx="115106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TextBox 100"/>
            <p:cNvSpPr txBox="1">
              <a:spLocks noChangeArrowheads="1"/>
            </p:cNvSpPr>
            <p:nvPr/>
          </p:nvSpPr>
          <p:spPr bwMode="auto">
            <a:xfrm>
              <a:off x="1740241" y="3107177"/>
              <a:ext cx="626641" cy="33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>
                  <a:latin typeface="Tahoma" pitchFamily="34" charset="0"/>
                  <a:cs typeface="Tahoma" pitchFamily="34" charset="0"/>
                </a:rPr>
                <a:t>front</a:t>
              </a:r>
              <a:endParaRPr lang="en-GB" sz="135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25" name="TextBox 101"/>
            <p:cNvSpPr txBox="1">
              <a:spLocks noChangeArrowheads="1"/>
            </p:cNvSpPr>
            <p:nvPr/>
          </p:nvSpPr>
          <p:spPr bwMode="auto">
            <a:xfrm>
              <a:off x="4711138" y="3087453"/>
              <a:ext cx="562523" cy="33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>
                  <a:latin typeface="Tahoma" pitchFamily="34" charset="0"/>
                  <a:cs typeface="Tahoma" pitchFamily="34" charset="0"/>
                </a:rPr>
                <a:t>rear</a:t>
              </a:r>
              <a:endParaRPr lang="en-GB" sz="135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7426" name="Straight Arrow Connector 102"/>
            <p:cNvCxnSpPr>
              <a:cxnSpLocks noChangeShapeType="1"/>
            </p:cNvCxnSpPr>
            <p:nvPr/>
          </p:nvCxnSpPr>
          <p:spPr bwMode="auto">
            <a:xfrm rot="5400000" flipH="1">
              <a:off x="1775011" y="2904565"/>
              <a:ext cx="4840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Straight Arrow Connector 103"/>
            <p:cNvCxnSpPr>
              <a:cxnSpLocks noChangeShapeType="1"/>
            </p:cNvCxnSpPr>
            <p:nvPr/>
          </p:nvCxnSpPr>
          <p:spPr bwMode="auto">
            <a:xfrm rot="5400000" flipH="1">
              <a:off x="4735157" y="2906358"/>
              <a:ext cx="4840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Right Arrow 91">
            <a:extLst>
              <a:ext uri="{FF2B5EF4-FFF2-40B4-BE49-F238E27FC236}">
                <a16:creationId xmlns:a16="http://schemas.microsoft.com/office/drawing/2014/main" id="{4525D27F-358F-4A44-8EC4-8D943351A1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17600" y="3973639"/>
            <a:ext cx="897544" cy="179531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Tahoma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6694CA-7C4F-C34D-AF86-B01B689F14B3}"/>
              </a:ext>
            </a:extLst>
          </p:cNvPr>
          <p:cNvGrpSpPr/>
          <p:nvPr/>
        </p:nvGrpSpPr>
        <p:grpSpPr>
          <a:xfrm>
            <a:off x="5896163" y="421061"/>
            <a:ext cx="1494320" cy="747534"/>
            <a:chOff x="5896163" y="421061"/>
            <a:chExt cx="1494320" cy="7475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7B0EE3-9B41-1645-9082-673C7500B519}"/>
                </a:ext>
              </a:extLst>
            </p:cNvPr>
            <p:cNvSpPr/>
            <p:nvPr/>
          </p:nvSpPr>
          <p:spPr>
            <a:xfrm>
              <a:off x="6002671" y="421061"/>
              <a:ext cx="11320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FIFO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1200E-13C6-C046-8C90-EE4938904F56}"/>
                </a:ext>
              </a:extLst>
            </p:cNvPr>
            <p:cNvSpPr/>
            <p:nvPr/>
          </p:nvSpPr>
          <p:spPr>
            <a:xfrm>
              <a:off x="5896163" y="860818"/>
              <a:ext cx="14943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First In First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19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Queue operations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In, First Out (FIFO)</a:t>
            </a:r>
          </a:p>
          <a:p>
            <a:r>
              <a:rPr lang="en-GB" dirty="0"/>
              <a:t>front and rear element of Queue is available</a:t>
            </a:r>
          </a:p>
          <a:p>
            <a:r>
              <a:rPr lang="en-GB" dirty="0"/>
              <a:t>user can:</a:t>
            </a:r>
          </a:p>
          <a:p>
            <a:pPr lvl="1"/>
            <a:r>
              <a:rPr lang="en-GB" b="1" dirty="0"/>
              <a:t>add </a:t>
            </a:r>
            <a:r>
              <a:rPr lang="en-GB" dirty="0"/>
              <a:t>new items to rear of the queue</a:t>
            </a:r>
          </a:p>
          <a:p>
            <a:pPr lvl="1"/>
            <a:r>
              <a:rPr lang="en-GB" b="1" dirty="0"/>
              <a:t>remove </a:t>
            </a:r>
            <a:r>
              <a:rPr lang="en-GB" dirty="0"/>
              <a:t>existing items from the front of the queue</a:t>
            </a:r>
          </a:p>
          <a:p>
            <a:pPr lvl="1"/>
            <a:r>
              <a:rPr lang="en-GB" dirty="0"/>
              <a:t>check whether the queue is </a:t>
            </a:r>
            <a:r>
              <a:rPr lang="en-GB" b="1" dirty="0"/>
              <a:t>empty</a:t>
            </a:r>
          </a:p>
          <a:p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grpSp>
        <p:nvGrpSpPr>
          <p:cNvPr id="17414" name="Group 90"/>
          <p:cNvGrpSpPr>
            <a:grpSpLocks/>
          </p:cNvGrpSpPr>
          <p:nvPr/>
        </p:nvGrpSpPr>
        <p:grpSpPr bwMode="auto">
          <a:xfrm>
            <a:off x="296631" y="3700799"/>
            <a:ext cx="4822659" cy="1143372"/>
            <a:chOff x="276157" y="1921320"/>
            <a:chExt cx="6429945" cy="1524388"/>
          </a:xfrm>
        </p:grpSpPr>
        <p:sp>
          <p:nvSpPr>
            <p:cNvPr id="17415" name="Right Arrow 91"/>
            <p:cNvSpPr>
              <a:spLocks noChangeArrowheads="1"/>
            </p:cNvSpPr>
            <p:nvPr/>
          </p:nvSpPr>
          <p:spPr bwMode="auto">
            <a:xfrm flipH="1">
              <a:off x="276157" y="2310204"/>
              <a:ext cx="1196676" cy="239358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6" name="TextBox 92"/>
            <p:cNvSpPr txBox="1">
              <a:spLocks noChangeArrowheads="1"/>
            </p:cNvSpPr>
            <p:nvPr/>
          </p:nvSpPr>
          <p:spPr bwMode="auto">
            <a:xfrm>
              <a:off x="2573804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7" name="TextBox 93"/>
            <p:cNvSpPr txBox="1">
              <a:spLocks noChangeArrowheads="1"/>
            </p:cNvSpPr>
            <p:nvPr/>
          </p:nvSpPr>
          <p:spPr bwMode="auto">
            <a:xfrm>
              <a:off x="3564348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8" name="TextBox 94"/>
            <p:cNvSpPr txBox="1">
              <a:spLocks noChangeArrowheads="1"/>
            </p:cNvSpPr>
            <p:nvPr/>
          </p:nvSpPr>
          <p:spPr bwMode="auto">
            <a:xfrm>
              <a:off x="1551829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9" name="TextBox 95"/>
            <p:cNvSpPr txBox="1">
              <a:spLocks noChangeArrowheads="1"/>
            </p:cNvSpPr>
            <p:nvPr/>
          </p:nvSpPr>
          <p:spPr bwMode="auto">
            <a:xfrm>
              <a:off x="6081597" y="1921320"/>
              <a:ext cx="624505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350" dirty="0">
                  <a:latin typeface="Tahoma" pitchFamily="34" charset="0"/>
                  <a:cs typeface="Tahoma" pitchFamily="34" charset="0"/>
                </a:rPr>
                <a:t>add</a:t>
              </a:r>
            </a:p>
          </p:txBody>
        </p:sp>
        <p:sp>
          <p:nvSpPr>
            <p:cNvPr id="17420" name="TextBox 96"/>
            <p:cNvSpPr txBox="1">
              <a:spLocks noChangeArrowheads="1"/>
            </p:cNvSpPr>
            <p:nvPr/>
          </p:nvSpPr>
          <p:spPr bwMode="auto">
            <a:xfrm>
              <a:off x="454739" y="1986581"/>
              <a:ext cx="1004934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350">
                  <a:latin typeface="Tahoma" pitchFamily="34" charset="0"/>
                  <a:cs typeface="Tahoma" pitchFamily="34" charset="0"/>
                </a:rPr>
                <a:t>remove</a:t>
              </a:r>
            </a:p>
          </p:txBody>
        </p:sp>
        <p:cxnSp>
          <p:nvCxnSpPr>
            <p:cNvPr id="17422" name="Straight Connector 98"/>
            <p:cNvCxnSpPr>
              <a:cxnSpLocks noChangeShapeType="1"/>
            </p:cNvCxnSpPr>
            <p:nvPr/>
          </p:nvCxnSpPr>
          <p:spPr bwMode="auto">
            <a:xfrm>
              <a:off x="4572419" y="2204720"/>
              <a:ext cx="11510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3" name="Straight Connector 99"/>
            <p:cNvCxnSpPr>
              <a:cxnSpLocks noChangeShapeType="1"/>
            </p:cNvCxnSpPr>
            <p:nvPr/>
          </p:nvCxnSpPr>
          <p:spPr bwMode="auto">
            <a:xfrm>
              <a:off x="4584970" y="2604381"/>
              <a:ext cx="115106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24" name="TextBox 100"/>
            <p:cNvSpPr txBox="1">
              <a:spLocks noChangeArrowheads="1"/>
            </p:cNvSpPr>
            <p:nvPr/>
          </p:nvSpPr>
          <p:spPr bwMode="auto">
            <a:xfrm>
              <a:off x="1740241" y="3107177"/>
              <a:ext cx="626641" cy="33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>
                  <a:latin typeface="Tahoma" pitchFamily="34" charset="0"/>
                  <a:cs typeface="Tahoma" pitchFamily="34" charset="0"/>
                </a:rPr>
                <a:t>front</a:t>
              </a:r>
              <a:endParaRPr lang="en-GB" sz="135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25" name="TextBox 101"/>
            <p:cNvSpPr txBox="1">
              <a:spLocks noChangeArrowheads="1"/>
            </p:cNvSpPr>
            <p:nvPr/>
          </p:nvSpPr>
          <p:spPr bwMode="auto">
            <a:xfrm>
              <a:off x="4711138" y="3087453"/>
              <a:ext cx="562523" cy="33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>
                  <a:latin typeface="Tahoma" pitchFamily="34" charset="0"/>
                  <a:cs typeface="Tahoma" pitchFamily="34" charset="0"/>
                </a:rPr>
                <a:t>rear</a:t>
              </a:r>
              <a:endParaRPr lang="en-GB" sz="135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7426" name="Straight Arrow Connector 102"/>
            <p:cNvCxnSpPr>
              <a:cxnSpLocks noChangeShapeType="1"/>
            </p:cNvCxnSpPr>
            <p:nvPr/>
          </p:nvCxnSpPr>
          <p:spPr bwMode="auto">
            <a:xfrm rot="5400000" flipH="1">
              <a:off x="1775011" y="2904565"/>
              <a:ext cx="4840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7" name="Straight Arrow Connector 103"/>
            <p:cNvCxnSpPr>
              <a:cxnSpLocks noChangeShapeType="1"/>
            </p:cNvCxnSpPr>
            <p:nvPr/>
          </p:nvCxnSpPr>
          <p:spPr bwMode="auto">
            <a:xfrm rot="5400000" flipH="1">
              <a:off x="4735157" y="2906358"/>
              <a:ext cx="4840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Right Arrow 91">
            <a:extLst>
              <a:ext uri="{FF2B5EF4-FFF2-40B4-BE49-F238E27FC236}">
                <a16:creationId xmlns:a16="http://schemas.microsoft.com/office/drawing/2014/main" id="{4525D27F-358F-4A44-8EC4-8D943351A1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17600" y="3973639"/>
            <a:ext cx="897544" cy="179531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Tahoma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6694CA-7C4F-C34D-AF86-B01B689F14B3}"/>
              </a:ext>
            </a:extLst>
          </p:cNvPr>
          <p:cNvGrpSpPr/>
          <p:nvPr/>
        </p:nvGrpSpPr>
        <p:grpSpPr>
          <a:xfrm>
            <a:off x="5896163" y="421061"/>
            <a:ext cx="1494320" cy="747534"/>
            <a:chOff x="5896163" y="421061"/>
            <a:chExt cx="1494320" cy="7475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7B0EE3-9B41-1645-9082-673C7500B519}"/>
                </a:ext>
              </a:extLst>
            </p:cNvPr>
            <p:cNvSpPr/>
            <p:nvPr/>
          </p:nvSpPr>
          <p:spPr>
            <a:xfrm>
              <a:off x="6002671" y="421061"/>
              <a:ext cx="11320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FIFO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1200E-13C6-C046-8C90-EE4938904F56}"/>
                </a:ext>
              </a:extLst>
            </p:cNvPr>
            <p:cNvSpPr/>
            <p:nvPr/>
          </p:nvSpPr>
          <p:spPr>
            <a:xfrm>
              <a:off x="5896163" y="860818"/>
              <a:ext cx="14943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First In First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63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Queue operations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In, First Out (FIFO)</a:t>
            </a:r>
          </a:p>
          <a:p>
            <a:r>
              <a:rPr lang="en-GB" dirty="0"/>
              <a:t>front and rear element of Queue is available</a:t>
            </a:r>
          </a:p>
          <a:p>
            <a:r>
              <a:rPr lang="en-GB" dirty="0"/>
              <a:t>user can:</a:t>
            </a:r>
          </a:p>
          <a:p>
            <a:pPr lvl="1"/>
            <a:r>
              <a:rPr lang="en-GB" b="1" dirty="0"/>
              <a:t>add </a:t>
            </a:r>
            <a:r>
              <a:rPr lang="en-GB" dirty="0"/>
              <a:t>new items to rear of the queue</a:t>
            </a:r>
          </a:p>
          <a:p>
            <a:pPr lvl="1"/>
            <a:r>
              <a:rPr lang="en-GB" b="1" dirty="0"/>
              <a:t>remove </a:t>
            </a:r>
            <a:r>
              <a:rPr lang="en-GB" dirty="0"/>
              <a:t>existing items from the front of the queue</a:t>
            </a:r>
          </a:p>
          <a:p>
            <a:pPr lvl="1"/>
            <a:r>
              <a:rPr lang="en-GB" dirty="0"/>
              <a:t>check whether the queue is </a:t>
            </a:r>
            <a:r>
              <a:rPr lang="en-GB" b="1" dirty="0"/>
              <a:t>empty</a:t>
            </a:r>
          </a:p>
          <a:p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grpSp>
        <p:nvGrpSpPr>
          <p:cNvPr id="17414" name="Group 90"/>
          <p:cNvGrpSpPr>
            <a:grpSpLocks/>
          </p:cNvGrpSpPr>
          <p:nvPr/>
        </p:nvGrpSpPr>
        <p:grpSpPr bwMode="auto">
          <a:xfrm>
            <a:off x="296631" y="3700799"/>
            <a:ext cx="4822659" cy="1143372"/>
            <a:chOff x="276157" y="1921320"/>
            <a:chExt cx="6429945" cy="1524388"/>
          </a:xfrm>
        </p:grpSpPr>
        <p:sp>
          <p:nvSpPr>
            <p:cNvPr id="17415" name="Right Arrow 91"/>
            <p:cNvSpPr>
              <a:spLocks noChangeArrowheads="1"/>
            </p:cNvSpPr>
            <p:nvPr/>
          </p:nvSpPr>
          <p:spPr bwMode="auto">
            <a:xfrm flipH="1">
              <a:off x="276157" y="2310204"/>
              <a:ext cx="1196676" cy="239358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6" name="TextBox 92"/>
            <p:cNvSpPr txBox="1">
              <a:spLocks noChangeArrowheads="1"/>
            </p:cNvSpPr>
            <p:nvPr/>
          </p:nvSpPr>
          <p:spPr bwMode="auto">
            <a:xfrm>
              <a:off x="2573804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7" name="TextBox 93"/>
            <p:cNvSpPr txBox="1">
              <a:spLocks noChangeArrowheads="1"/>
            </p:cNvSpPr>
            <p:nvPr/>
          </p:nvSpPr>
          <p:spPr bwMode="auto">
            <a:xfrm>
              <a:off x="3564348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8" name="TextBox 94"/>
            <p:cNvSpPr txBox="1">
              <a:spLocks noChangeArrowheads="1"/>
            </p:cNvSpPr>
            <p:nvPr/>
          </p:nvSpPr>
          <p:spPr bwMode="auto">
            <a:xfrm>
              <a:off x="1551829" y="2204720"/>
              <a:ext cx="1015999" cy="400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latin typeface="Tahoma" pitchFamily="34" charset="0"/>
              </a:endParaRPr>
            </a:p>
          </p:txBody>
        </p:sp>
        <p:sp>
          <p:nvSpPr>
            <p:cNvPr id="17419" name="TextBox 95"/>
            <p:cNvSpPr txBox="1">
              <a:spLocks noChangeArrowheads="1"/>
            </p:cNvSpPr>
            <p:nvPr/>
          </p:nvSpPr>
          <p:spPr bwMode="auto">
            <a:xfrm>
              <a:off x="6081597" y="1921320"/>
              <a:ext cx="624505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350" dirty="0">
                  <a:latin typeface="Tahoma" pitchFamily="34" charset="0"/>
                  <a:cs typeface="Tahoma" pitchFamily="34" charset="0"/>
                </a:rPr>
                <a:t>add</a:t>
              </a:r>
            </a:p>
          </p:txBody>
        </p:sp>
        <p:sp>
          <p:nvSpPr>
            <p:cNvPr id="17420" name="TextBox 96"/>
            <p:cNvSpPr txBox="1">
              <a:spLocks noChangeArrowheads="1"/>
            </p:cNvSpPr>
            <p:nvPr/>
          </p:nvSpPr>
          <p:spPr bwMode="auto">
            <a:xfrm>
              <a:off x="454739" y="1986581"/>
              <a:ext cx="1004934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350">
                  <a:latin typeface="Tahoma" pitchFamily="34" charset="0"/>
                  <a:cs typeface="Tahoma" pitchFamily="34" charset="0"/>
                </a:rPr>
                <a:t>remove</a:t>
              </a:r>
            </a:p>
          </p:txBody>
        </p:sp>
        <p:cxnSp>
          <p:nvCxnSpPr>
            <p:cNvPr id="17422" name="Straight Connector 98"/>
            <p:cNvCxnSpPr>
              <a:cxnSpLocks noChangeShapeType="1"/>
            </p:cNvCxnSpPr>
            <p:nvPr/>
          </p:nvCxnSpPr>
          <p:spPr bwMode="auto">
            <a:xfrm>
              <a:off x="4572419" y="2204720"/>
              <a:ext cx="11510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3" name="Straight Connector 99"/>
            <p:cNvCxnSpPr>
              <a:cxnSpLocks noChangeShapeType="1"/>
            </p:cNvCxnSpPr>
            <p:nvPr/>
          </p:nvCxnSpPr>
          <p:spPr bwMode="auto">
            <a:xfrm>
              <a:off x="4584970" y="2604381"/>
              <a:ext cx="115106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24" name="TextBox 100"/>
            <p:cNvSpPr txBox="1">
              <a:spLocks noChangeArrowheads="1"/>
            </p:cNvSpPr>
            <p:nvPr/>
          </p:nvSpPr>
          <p:spPr bwMode="auto">
            <a:xfrm>
              <a:off x="1740241" y="3107177"/>
              <a:ext cx="626641" cy="33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>
                  <a:latin typeface="Tahoma" pitchFamily="34" charset="0"/>
                  <a:cs typeface="Tahoma" pitchFamily="34" charset="0"/>
                </a:rPr>
                <a:t>front</a:t>
              </a:r>
              <a:endParaRPr lang="en-GB" sz="135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25" name="TextBox 101"/>
            <p:cNvSpPr txBox="1">
              <a:spLocks noChangeArrowheads="1"/>
            </p:cNvSpPr>
            <p:nvPr/>
          </p:nvSpPr>
          <p:spPr bwMode="auto">
            <a:xfrm>
              <a:off x="4711138" y="3087453"/>
              <a:ext cx="562523" cy="33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>
                  <a:latin typeface="Tahoma" pitchFamily="34" charset="0"/>
                  <a:cs typeface="Tahoma" pitchFamily="34" charset="0"/>
                </a:rPr>
                <a:t>rear</a:t>
              </a:r>
              <a:endParaRPr lang="en-GB" sz="135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7426" name="Straight Arrow Connector 102"/>
            <p:cNvCxnSpPr>
              <a:cxnSpLocks noChangeShapeType="1"/>
            </p:cNvCxnSpPr>
            <p:nvPr/>
          </p:nvCxnSpPr>
          <p:spPr bwMode="auto">
            <a:xfrm rot="5400000" flipH="1">
              <a:off x="1775011" y="2904565"/>
              <a:ext cx="4840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7" name="Straight Arrow Connector 103"/>
            <p:cNvCxnSpPr>
              <a:cxnSpLocks noChangeShapeType="1"/>
            </p:cNvCxnSpPr>
            <p:nvPr/>
          </p:nvCxnSpPr>
          <p:spPr bwMode="auto">
            <a:xfrm rot="5400000" flipH="1">
              <a:off x="4735157" y="2906358"/>
              <a:ext cx="4840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Right Arrow 91">
            <a:extLst>
              <a:ext uri="{FF2B5EF4-FFF2-40B4-BE49-F238E27FC236}">
                <a16:creationId xmlns:a16="http://schemas.microsoft.com/office/drawing/2014/main" id="{4525D27F-358F-4A44-8EC4-8D943351A1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17600" y="3973639"/>
            <a:ext cx="897544" cy="179531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Tahoma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6694CA-7C4F-C34D-AF86-B01B689F14B3}"/>
              </a:ext>
            </a:extLst>
          </p:cNvPr>
          <p:cNvGrpSpPr/>
          <p:nvPr/>
        </p:nvGrpSpPr>
        <p:grpSpPr>
          <a:xfrm>
            <a:off x="5896163" y="421061"/>
            <a:ext cx="1494320" cy="747534"/>
            <a:chOff x="5896163" y="421061"/>
            <a:chExt cx="1494320" cy="7475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7B0EE3-9B41-1645-9082-673C7500B519}"/>
                </a:ext>
              </a:extLst>
            </p:cNvPr>
            <p:cNvSpPr/>
            <p:nvPr/>
          </p:nvSpPr>
          <p:spPr>
            <a:xfrm>
              <a:off x="6002671" y="421061"/>
              <a:ext cx="11320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FIFO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1200E-13C6-C046-8C90-EE4938904F56}"/>
                </a:ext>
              </a:extLst>
            </p:cNvPr>
            <p:cNvSpPr/>
            <p:nvPr/>
          </p:nvSpPr>
          <p:spPr>
            <a:xfrm>
              <a:off x="5896163" y="860818"/>
              <a:ext cx="14943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First In First Out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2D2A0C8-54A6-A040-8FC4-457F72BBB0D4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F93E18-3A59-6A49-A856-48F89695EE4F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remove()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DE20B-5977-7044-9E13-2DD142BAE80B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add()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A7568E-7A64-1F46-B29E-64A026EEFE4E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017E13-8A1B-2F46-B7BA-C701C2694E35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46A2D1-E41F-2D43-B616-E25B51F666F9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7FB6C4-8BA0-9146-9C1B-FEB913646413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8C1348-E3A5-2345-990C-C7ED9688A656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queue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front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68986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06F-2294-4D4C-A030-8684D15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A3848-05B2-4644-885E-E4F61B09984D}"/>
              </a:ext>
            </a:extLst>
          </p:cNvPr>
          <p:cNvSpPr/>
          <p:nvPr/>
        </p:nvSpPr>
        <p:spPr>
          <a:xfrm>
            <a:off x="235132" y="1268016"/>
            <a:ext cx="5774069" cy="31700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50" dirty="0">
                <a:solidFill>
                  <a:schemeClr val="accent2"/>
                </a:solidFill>
              </a:rPr>
              <a:t>from</a:t>
            </a:r>
            <a:r>
              <a:rPr lang="en-GB" sz="1250" dirty="0"/>
              <a:t> collections </a:t>
            </a:r>
            <a:r>
              <a:rPr lang="en-GB" sz="1250" dirty="0">
                <a:solidFill>
                  <a:schemeClr val="accent2"/>
                </a:solidFill>
              </a:rPr>
              <a:t>import</a:t>
            </a:r>
            <a:r>
              <a:rPr lang="en-GB" sz="1250" dirty="0"/>
              <a:t> deque</a:t>
            </a:r>
          </a:p>
          <a:p>
            <a:endParaRPr lang="en-GB" sz="1250" dirty="0"/>
          </a:p>
          <a:p>
            <a:r>
              <a:rPr lang="en-GB" sz="1250" dirty="0"/>
              <a:t>queue = deque([1, 2, 3])</a:t>
            </a:r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(queue)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"Adding 4 to the back of the queue"</a:t>
            </a:r>
            <a:r>
              <a:rPr lang="en-GB" sz="1250" dirty="0"/>
              <a:t>)</a:t>
            </a:r>
          </a:p>
          <a:p>
            <a:r>
              <a:rPr lang="en-GB" sz="1250" dirty="0" err="1"/>
              <a:t>queue.append</a:t>
            </a:r>
            <a:r>
              <a:rPr lang="en-GB" sz="1250" dirty="0"/>
              <a:t>(4)</a:t>
            </a:r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"Adding 5 to the back of the queue"</a:t>
            </a:r>
            <a:r>
              <a:rPr lang="en-GB" sz="1250" dirty="0"/>
              <a:t>)</a:t>
            </a:r>
          </a:p>
          <a:p>
            <a:r>
              <a:rPr lang="en-GB" sz="1250" dirty="0" err="1"/>
              <a:t>queue.append</a:t>
            </a:r>
            <a:r>
              <a:rPr lang="en-GB" sz="1250" dirty="0"/>
              <a:t>(5)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(queue)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"Removing"</a:t>
            </a:r>
            <a:r>
              <a:rPr lang="en-GB" sz="1250" dirty="0"/>
              <a:t>, </a:t>
            </a:r>
            <a:r>
              <a:rPr lang="en-GB" sz="1250" dirty="0" err="1"/>
              <a:t>queue.popleft</a:t>
            </a:r>
            <a:r>
              <a:rPr lang="en-GB" sz="1250" dirty="0"/>
              <a:t>(), </a:t>
            </a:r>
            <a:r>
              <a:rPr lang="en-GB" sz="1250" dirty="0">
                <a:solidFill>
                  <a:schemeClr val="accent6"/>
                </a:solidFill>
              </a:rPr>
              <a:t>"from the front of the queue"</a:t>
            </a:r>
            <a:r>
              <a:rPr lang="en-GB" sz="1250" dirty="0"/>
              <a:t>) </a:t>
            </a:r>
            <a:r>
              <a:rPr lang="en-GB" sz="1250" dirty="0">
                <a:solidFill>
                  <a:schemeClr val="accent2"/>
                </a:solidFill>
              </a:rPr>
              <a:t>if</a:t>
            </a:r>
            <a:r>
              <a:rPr lang="en-GB" sz="1250" dirty="0">
                <a:solidFill>
                  <a:srgbClr val="7030A0"/>
                </a:solidFill>
              </a:rPr>
              <a:t> </a:t>
            </a:r>
            <a:r>
              <a:rPr lang="en-GB" sz="1250" dirty="0"/>
              <a:t>queue</a:t>
            </a:r>
            <a:r>
              <a:rPr lang="en-GB" sz="1250" dirty="0">
                <a:solidFill>
                  <a:srgbClr val="7030A0"/>
                </a:solidFill>
              </a:rPr>
              <a:t> </a:t>
            </a:r>
            <a:r>
              <a:rPr lang="en-GB" sz="1250" dirty="0">
                <a:solidFill>
                  <a:schemeClr val="accent2"/>
                </a:solidFill>
              </a:rPr>
              <a:t>else False</a:t>
            </a:r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"Removing"</a:t>
            </a:r>
            <a:r>
              <a:rPr lang="en-GB" sz="1250" dirty="0"/>
              <a:t>, </a:t>
            </a:r>
            <a:r>
              <a:rPr lang="en-GB" sz="1250" dirty="0" err="1"/>
              <a:t>queue.popleft</a:t>
            </a:r>
            <a:r>
              <a:rPr lang="en-GB" sz="1250" dirty="0"/>
              <a:t>(), </a:t>
            </a:r>
            <a:r>
              <a:rPr lang="en-GB" sz="1250" dirty="0">
                <a:solidFill>
                  <a:schemeClr val="accent6"/>
                </a:solidFill>
              </a:rPr>
              <a:t>"from the front of the queue"</a:t>
            </a:r>
            <a:r>
              <a:rPr lang="en-GB" sz="1250" dirty="0"/>
              <a:t>) </a:t>
            </a:r>
            <a:r>
              <a:rPr lang="en-GB" sz="1250" dirty="0">
                <a:solidFill>
                  <a:schemeClr val="accent2"/>
                </a:solidFill>
              </a:rPr>
              <a:t>if</a:t>
            </a:r>
            <a:r>
              <a:rPr lang="en-GB" sz="1250" dirty="0">
                <a:solidFill>
                  <a:srgbClr val="7030A0"/>
                </a:solidFill>
              </a:rPr>
              <a:t> </a:t>
            </a:r>
            <a:r>
              <a:rPr lang="en-GB" sz="1250" dirty="0"/>
              <a:t>queue</a:t>
            </a:r>
            <a:r>
              <a:rPr lang="en-GB" sz="1250" dirty="0">
                <a:solidFill>
                  <a:srgbClr val="7030A0"/>
                </a:solidFill>
              </a:rPr>
              <a:t> </a:t>
            </a:r>
            <a:r>
              <a:rPr lang="en-GB" sz="1250" dirty="0">
                <a:solidFill>
                  <a:schemeClr val="accent2"/>
                </a:solidFill>
              </a:rPr>
              <a:t>else False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(queue)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D83874-CD8C-BB4E-843B-856F14AD9632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8EED2-83DA-4A4F-9246-6A18E5843430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remove()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C5536-3ED7-3843-A8A8-3DE3703D8BC4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add()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AA4A0-0244-BF4D-9A9A-215BA461F0F0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021635-7946-2B4A-9AB7-BEED1CBE1DC1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0C353C-0634-DD40-AB16-57125E1D0BD4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6CC891-A03A-7742-98C9-01B84A9F4AEF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080188-BB56-ED41-94E1-D16F430DDD80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queue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front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rear</a:t>
            </a:r>
          </a:p>
        </p:txBody>
      </p:sp>
      <p:sp>
        <p:nvSpPr>
          <p:cNvPr id="14" name="TextBox 66">
            <a:extLst>
              <a:ext uri="{FF2B5EF4-FFF2-40B4-BE49-F238E27FC236}">
                <a16:creationId xmlns:a16="http://schemas.microsoft.com/office/drawing/2014/main" id="{2026CC29-4B6C-9E47-9AF1-9FB33DFE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031" y="1268016"/>
            <a:ext cx="3426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using deque is more efficient (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speedwise</a:t>
            </a:r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)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than just using list</a:t>
            </a:r>
          </a:p>
        </p:txBody>
      </p:sp>
    </p:spTree>
    <p:extLst>
      <p:ext uri="{BB962C8B-B14F-4D97-AF65-F5344CB8AC3E}">
        <p14:creationId xmlns:p14="http://schemas.microsoft.com/office/powerpoint/2010/main" val="218300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06F-2294-4D4C-A030-8684D15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A3848-05B2-4644-885E-E4F61B09984D}"/>
              </a:ext>
            </a:extLst>
          </p:cNvPr>
          <p:cNvSpPr/>
          <p:nvPr/>
        </p:nvSpPr>
        <p:spPr>
          <a:xfrm>
            <a:off x="235132" y="1268016"/>
            <a:ext cx="5774069" cy="29777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50" dirty="0">
                <a:solidFill>
                  <a:schemeClr val="accent2"/>
                </a:solidFill>
              </a:rPr>
              <a:t>from</a:t>
            </a:r>
            <a:r>
              <a:rPr lang="en-GB" sz="1250" dirty="0"/>
              <a:t> collections </a:t>
            </a:r>
            <a:r>
              <a:rPr lang="en-GB" sz="1250" dirty="0">
                <a:solidFill>
                  <a:schemeClr val="accent2"/>
                </a:solidFill>
              </a:rPr>
              <a:t>import</a:t>
            </a:r>
            <a:r>
              <a:rPr lang="en-GB" sz="1250" dirty="0"/>
              <a:t> deque</a:t>
            </a:r>
          </a:p>
          <a:p>
            <a:endParaRPr lang="en-GB" sz="1250" dirty="0"/>
          </a:p>
          <a:p>
            <a:r>
              <a:rPr lang="en-GB" sz="1250" dirty="0"/>
              <a:t>queue = deque([1, 2, 3])</a:t>
            </a:r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(queue)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"Adding 4 to the back of the queue"</a:t>
            </a:r>
            <a:r>
              <a:rPr lang="en-GB" sz="1250" dirty="0"/>
              <a:t>)</a:t>
            </a:r>
          </a:p>
          <a:p>
            <a:r>
              <a:rPr lang="en-GB" sz="1250" dirty="0" err="1"/>
              <a:t>queue.append</a:t>
            </a:r>
            <a:r>
              <a:rPr lang="en-GB" sz="1250" dirty="0"/>
              <a:t>(4)</a:t>
            </a:r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"Adding 5 to the back of the queue"</a:t>
            </a:r>
            <a:r>
              <a:rPr lang="en-GB" sz="1250" dirty="0"/>
              <a:t>)</a:t>
            </a:r>
          </a:p>
          <a:p>
            <a:r>
              <a:rPr lang="en-GB" sz="1250" dirty="0" err="1"/>
              <a:t>queue.append</a:t>
            </a:r>
            <a:r>
              <a:rPr lang="en-GB" sz="1250" dirty="0"/>
              <a:t>(5)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(queue)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</a:t>
            </a:r>
            <a:r>
              <a:rPr lang="en-GB" sz="1250" dirty="0">
                <a:solidFill>
                  <a:schemeClr val="accent6"/>
                </a:solidFill>
              </a:rPr>
              <a:t>"Removing"</a:t>
            </a:r>
            <a:r>
              <a:rPr lang="en-GB" sz="1250" dirty="0"/>
              <a:t>, </a:t>
            </a:r>
            <a:r>
              <a:rPr lang="en-GB" sz="1250" dirty="0" err="1"/>
              <a:t>queue.popleft</a:t>
            </a:r>
            <a:r>
              <a:rPr lang="en-GB" sz="1250" dirty="0"/>
              <a:t>(), </a:t>
            </a:r>
            <a:r>
              <a:rPr lang="en-GB" sz="1250" dirty="0">
                <a:solidFill>
                  <a:schemeClr val="accent6"/>
                </a:solidFill>
              </a:rPr>
              <a:t>"from the front of the queue"</a:t>
            </a:r>
            <a:r>
              <a:rPr lang="en-GB" sz="1250" dirty="0"/>
              <a:t>) </a:t>
            </a:r>
            <a:r>
              <a:rPr lang="en-GB" sz="1250" dirty="0">
                <a:solidFill>
                  <a:schemeClr val="accent2"/>
                </a:solidFill>
              </a:rPr>
              <a:t>if</a:t>
            </a:r>
            <a:r>
              <a:rPr lang="en-GB" sz="1250" dirty="0">
                <a:solidFill>
                  <a:srgbClr val="7030A0"/>
                </a:solidFill>
              </a:rPr>
              <a:t> </a:t>
            </a:r>
            <a:r>
              <a:rPr lang="en-GB" sz="1250" dirty="0"/>
              <a:t>queue</a:t>
            </a:r>
            <a:r>
              <a:rPr lang="en-GB" sz="1250" dirty="0">
                <a:solidFill>
                  <a:srgbClr val="7030A0"/>
                </a:solidFill>
              </a:rPr>
              <a:t> </a:t>
            </a:r>
            <a:r>
              <a:rPr lang="en-GB" sz="1250" dirty="0">
                <a:solidFill>
                  <a:schemeClr val="accent2"/>
                </a:solidFill>
              </a:rPr>
              <a:t>else False</a:t>
            </a:r>
          </a:p>
          <a:p>
            <a:endParaRPr lang="en-GB" sz="1250" dirty="0"/>
          </a:p>
          <a:p>
            <a:r>
              <a:rPr lang="en-GB" sz="1250" dirty="0">
                <a:solidFill>
                  <a:srgbClr val="7030A0"/>
                </a:solidFill>
              </a:rPr>
              <a:t>print</a:t>
            </a:r>
            <a:r>
              <a:rPr lang="en-GB" sz="1250" dirty="0"/>
              <a:t>(queue)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D83874-CD8C-BB4E-843B-856F14AD9632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8EED2-83DA-4A4F-9246-6A18E5843430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remove()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C5536-3ED7-3843-A8A8-3DE3703D8BC4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add()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AA4A0-0244-BF4D-9A9A-215BA461F0F0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021635-7946-2B4A-9AB7-BEED1CBE1DC1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0C353C-0634-DD40-AB16-57125E1D0BD4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6CC891-A03A-7742-98C9-01B84A9F4AEF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080188-BB56-ED41-94E1-D16F430DDD80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queue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front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rear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5B973FA-1B50-3F4E-87BD-24D6CA3E22F7}"/>
              </a:ext>
            </a:extLst>
          </p:cNvPr>
          <p:cNvSpPr/>
          <p:nvPr/>
        </p:nvSpPr>
        <p:spPr>
          <a:xfrm>
            <a:off x="1532772" y="2330387"/>
            <a:ext cx="5056617" cy="349980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90185 w 4490185"/>
              <a:gd name="connsiteY0" fmla="*/ 210736 h 451367"/>
              <a:gd name="connsiteX1" fmla="*/ 2618071 w 4490185"/>
              <a:gd name="connsiteY1" fmla="*/ 398429 h 451367"/>
              <a:gd name="connsiteX2" fmla="*/ 0 w 4490185"/>
              <a:gd name="connsiteY2" fmla="*/ 446555 h 451367"/>
              <a:gd name="connsiteX0" fmla="*/ 4490185 w 4490185"/>
              <a:gd name="connsiteY0" fmla="*/ 211638 h 453871"/>
              <a:gd name="connsiteX1" fmla="*/ 2618071 w 4490185"/>
              <a:gd name="connsiteY1" fmla="*/ 399331 h 453871"/>
              <a:gd name="connsiteX2" fmla="*/ 0 w 4490185"/>
              <a:gd name="connsiteY2" fmla="*/ 447457 h 453871"/>
              <a:gd name="connsiteX0" fmla="*/ 4988025 w 4988025"/>
              <a:gd name="connsiteY0" fmla="*/ 195253 h 383278"/>
              <a:gd name="connsiteX1" fmla="*/ 3115911 w 4988025"/>
              <a:gd name="connsiteY1" fmla="*/ 382946 h 383278"/>
              <a:gd name="connsiteX2" fmla="*/ 0 w 4988025"/>
              <a:gd name="connsiteY2" fmla="*/ 85632 h 383278"/>
              <a:gd name="connsiteX0" fmla="*/ 4988025 w 4988025"/>
              <a:gd name="connsiteY0" fmla="*/ 271680 h 271680"/>
              <a:gd name="connsiteX1" fmla="*/ 3080351 w 4988025"/>
              <a:gd name="connsiteY1" fmla="*/ 144413 h 271680"/>
              <a:gd name="connsiteX2" fmla="*/ 0 w 4988025"/>
              <a:gd name="connsiteY2" fmla="*/ 162059 h 271680"/>
              <a:gd name="connsiteX0" fmla="*/ 4988025 w 4988025"/>
              <a:gd name="connsiteY0" fmla="*/ 293893 h 293893"/>
              <a:gd name="connsiteX1" fmla="*/ 3080351 w 4988025"/>
              <a:gd name="connsiteY1" fmla="*/ 166626 h 293893"/>
              <a:gd name="connsiteX2" fmla="*/ 0 w 4988025"/>
              <a:gd name="connsiteY2" fmla="*/ 184272 h 293893"/>
              <a:gd name="connsiteX0" fmla="*/ 4988025 w 5060124"/>
              <a:gd name="connsiteY0" fmla="*/ 341755 h 341755"/>
              <a:gd name="connsiteX1" fmla="*/ 3080351 w 5060124"/>
              <a:gd name="connsiteY1" fmla="*/ 214488 h 341755"/>
              <a:gd name="connsiteX2" fmla="*/ 0 w 5060124"/>
              <a:gd name="connsiteY2" fmla="*/ 232134 h 341755"/>
              <a:gd name="connsiteX0" fmla="*/ 4988025 w 5057489"/>
              <a:gd name="connsiteY0" fmla="*/ 341755 h 341755"/>
              <a:gd name="connsiteX1" fmla="*/ 3080351 w 5057489"/>
              <a:gd name="connsiteY1" fmla="*/ 214488 h 341755"/>
              <a:gd name="connsiteX2" fmla="*/ 0 w 5057489"/>
              <a:gd name="connsiteY2" fmla="*/ 232134 h 341755"/>
              <a:gd name="connsiteX0" fmla="*/ 4988025 w 5102578"/>
              <a:gd name="connsiteY0" fmla="*/ 290124 h 290124"/>
              <a:gd name="connsiteX1" fmla="*/ 3080351 w 5102578"/>
              <a:gd name="connsiteY1" fmla="*/ 162857 h 290124"/>
              <a:gd name="connsiteX2" fmla="*/ 0 w 5102578"/>
              <a:gd name="connsiteY2" fmla="*/ 180503 h 290124"/>
              <a:gd name="connsiteX0" fmla="*/ 4988025 w 5059242"/>
              <a:gd name="connsiteY0" fmla="*/ 348608 h 348608"/>
              <a:gd name="connsiteX1" fmla="*/ 3080351 w 5059242"/>
              <a:gd name="connsiteY1" fmla="*/ 221341 h 348608"/>
              <a:gd name="connsiteX2" fmla="*/ 0 w 5059242"/>
              <a:gd name="connsiteY2" fmla="*/ 238987 h 348608"/>
              <a:gd name="connsiteX0" fmla="*/ 4988025 w 5051451"/>
              <a:gd name="connsiteY0" fmla="*/ 344496 h 344496"/>
              <a:gd name="connsiteX1" fmla="*/ 3080351 w 5051451"/>
              <a:gd name="connsiteY1" fmla="*/ 217229 h 344496"/>
              <a:gd name="connsiteX2" fmla="*/ 0 w 5051451"/>
              <a:gd name="connsiteY2" fmla="*/ 234875 h 344496"/>
              <a:gd name="connsiteX0" fmla="*/ 4988025 w 5056617"/>
              <a:gd name="connsiteY0" fmla="*/ 349980 h 349980"/>
              <a:gd name="connsiteX1" fmla="*/ 3080351 w 5056617"/>
              <a:gd name="connsiteY1" fmla="*/ 222713 h 349980"/>
              <a:gd name="connsiteX2" fmla="*/ 0 w 5056617"/>
              <a:gd name="connsiteY2" fmla="*/ 240359 h 34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6617" h="349980">
                <a:moveTo>
                  <a:pt x="4988025" y="349980"/>
                </a:moveTo>
                <a:cubicBezTo>
                  <a:pt x="5389077" y="-317840"/>
                  <a:pt x="3937088" y="164783"/>
                  <a:pt x="3080351" y="222713"/>
                </a:cubicBezTo>
                <a:cubicBezTo>
                  <a:pt x="2223614" y="280643"/>
                  <a:pt x="480059" y="240759"/>
                  <a:pt x="0" y="240359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6E3C53-27CD-6646-9166-FD4385C82D7E}"/>
              </a:ext>
            </a:extLst>
          </p:cNvPr>
          <p:cNvSpPr/>
          <p:nvPr/>
        </p:nvSpPr>
        <p:spPr>
          <a:xfrm>
            <a:off x="1523621" y="2434070"/>
            <a:ext cx="5062769" cy="516829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90185 w 4490185"/>
              <a:gd name="connsiteY0" fmla="*/ 210736 h 451367"/>
              <a:gd name="connsiteX1" fmla="*/ 2618071 w 4490185"/>
              <a:gd name="connsiteY1" fmla="*/ 398429 h 451367"/>
              <a:gd name="connsiteX2" fmla="*/ 0 w 4490185"/>
              <a:gd name="connsiteY2" fmla="*/ 446555 h 451367"/>
              <a:gd name="connsiteX0" fmla="*/ 4490185 w 4490185"/>
              <a:gd name="connsiteY0" fmla="*/ 211638 h 453871"/>
              <a:gd name="connsiteX1" fmla="*/ 2618071 w 4490185"/>
              <a:gd name="connsiteY1" fmla="*/ 399331 h 453871"/>
              <a:gd name="connsiteX2" fmla="*/ 0 w 4490185"/>
              <a:gd name="connsiteY2" fmla="*/ 447457 h 453871"/>
              <a:gd name="connsiteX0" fmla="*/ 4988025 w 4988025"/>
              <a:gd name="connsiteY0" fmla="*/ 195253 h 383278"/>
              <a:gd name="connsiteX1" fmla="*/ 3115911 w 4988025"/>
              <a:gd name="connsiteY1" fmla="*/ 382946 h 383278"/>
              <a:gd name="connsiteX2" fmla="*/ 0 w 4988025"/>
              <a:gd name="connsiteY2" fmla="*/ 85632 h 383278"/>
              <a:gd name="connsiteX0" fmla="*/ 4988025 w 4988025"/>
              <a:gd name="connsiteY0" fmla="*/ 271680 h 271680"/>
              <a:gd name="connsiteX1" fmla="*/ 3080351 w 4988025"/>
              <a:gd name="connsiteY1" fmla="*/ 144413 h 271680"/>
              <a:gd name="connsiteX2" fmla="*/ 0 w 4988025"/>
              <a:gd name="connsiteY2" fmla="*/ 162059 h 271680"/>
              <a:gd name="connsiteX0" fmla="*/ 4988025 w 4988025"/>
              <a:gd name="connsiteY0" fmla="*/ 293893 h 293893"/>
              <a:gd name="connsiteX1" fmla="*/ 3080351 w 4988025"/>
              <a:gd name="connsiteY1" fmla="*/ 166626 h 293893"/>
              <a:gd name="connsiteX2" fmla="*/ 0 w 4988025"/>
              <a:gd name="connsiteY2" fmla="*/ 184272 h 293893"/>
              <a:gd name="connsiteX0" fmla="*/ 5013425 w 5013425"/>
              <a:gd name="connsiteY0" fmla="*/ 192173 h 482866"/>
              <a:gd name="connsiteX1" fmla="*/ 3080351 w 5013425"/>
              <a:gd name="connsiteY1" fmla="*/ 456066 h 482866"/>
              <a:gd name="connsiteX2" fmla="*/ 0 w 5013425"/>
              <a:gd name="connsiteY2" fmla="*/ 473712 h 482866"/>
              <a:gd name="connsiteX0" fmla="*/ 4991200 w 4991200"/>
              <a:gd name="connsiteY0" fmla="*/ 192629 h 479930"/>
              <a:gd name="connsiteX1" fmla="*/ 3080351 w 4991200"/>
              <a:gd name="connsiteY1" fmla="*/ 453347 h 479930"/>
              <a:gd name="connsiteX2" fmla="*/ 0 w 4991200"/>
              <a:gd name="connsiteY2" fmla="*/ 470993 h 479930"/>
              <a:gd name="connsiteX0" fmla="*/ 4991200 w 4991200"/>
              <a:gd name="connsiteY0" fmla="*/ 192173 h 482866"/>
              <a:gd name="connsiteX1" fmla="*/ 3080351 w 4991200"/>
              <a:gd name="connsiteY1" fmla="*/ 456066 h 482866"/>
              <a:gd name="connsiteX2" fmla="*/ 0 w 4991200"/>
              <a:gd name="connsiteY2" fmla="*/ 473712 h 482866"/>
              <a:gd name="connsiteX0" fmla="*/ 4753075 w 4753075"/>
              <a:gd name="connsiteY0" fmla="*/ 195880 h 459455"/>
              <a:gd name="connsiteX1" fmla="*/ 3080351 w 4753075"/>
              <a:gd name="connsiteY1" fmla="*/ 434373 h 459455"/>
              <a:gd name="connsiteX2" fmla="*/ 0 w 4753075"/>
              <a:gd name="connsiteY2" fmla="*/ 452019 h 459455"/>
              <a:gd name="connsiteX0" fmla="*/ 4994375 w 4994375"/>
              <a:gd name="connsiteY0" fmla="*/ 195408 h 462371"/>
              <a:gd name="connsiteX1" fmla="*/ 3080351 w 4994375"/>
              <a:gd name="connsiteY1" fmla="*/ 437076 h 462371"/>
              <a:gd name="connsiteX2" fmla="*/ 0 w 4994375"/>
              <a:gd name="connsiteY2" fmla="*/ 454722 h 462371"/>
              <a:gd name="connsiteX0" fmla="*/ 4994375 w 4994375"/>
              <a:gd name="connsiteY0" fmla="*/ 194917 h 460616"/>
              <a:gd name="connsiteX1" fmla="*/ 3080351 w 4994375"/>
              <a:gd name="connsiteY1" fmla="*/ 436585 h 460616"/>
              <a:gd name="connsiteX2" fmla="*/ 0 w 4994375"/>
              <a:gd name="connsiteY2" fmla="*/ 454231 h 460616"/>
              <a:gd name="connsiteX0" fmla="*/ 4994375 w 5063667"/>
              <a:gd name="connsiteY0" fmla="*/ 305034 h 570733"/>
              <a:gd name="connsiteX1" fmla="*/ 3080351 w 5063667"/>
              <a:gd name="connsiteY1" fmla="*/ 546702 h 570733"/>
              <a:gd name="connsiteX2" fmla="*/ 0 w 5063667"/>
              <a:gd name="connsiteY2" fmla="*/ 564348 h 570733"/>
              <a:gd name="connsiteX0" fmla="*/ 4994375 w 5054864"/>
              <a:gd name="connsiteY0" fmla="*/ 251130 h 516829"/>
              <a:gd name="connsiteX1" fmla="*/ 3080351 w 5054864"/>
              <a:gd name="connsiteY1" fmla="*/ 492798 h 516829"/>
              <a:gd name="connsiteX2" fmla="*/ 0 w 5054864"/>
              <a:gd name="connsiteY2" fmla="*/ 510444 h 516829"/>
              <a:gd name="connsiteX0" fmla="*/ 4994375 w 5062769"/>
              <a:gd name="connsiteY0" fmla="*/ 251130 h 516829"/>
              <a:gd name="connsiteX1" fmla="*/ 3080351 w 5062769"/>
              <a:gd name="connsiteY1" fmla="*/ 492798 h 516829"/>
              <a:gd name="connsiteX2" fmla="*/ 0 w 5062769"/>
              <a:gd name="connsiteY2" fmla="*/ 510444 h 5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2769" h="516829">
                <a:moveTo>
                  <a:pt x="4994375" y="251130"/>
                </a:moveTo>
                <a:cubicBezTo>
                  <a:pt x="5350977" y="-416055"/>
                  <a:pt x="4253742" y="452754"/>
                  <a:pt x="3080351" y="492798"/>
                </a:cubicBezTo>
                <a:cubicBezTo>
                  <a:pt x="1906960" y="532842"/>
                  <a:pt x="480059" y="510844"/>
                  <a:pt x="0" y="510444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CA5BBA6-9DEC-C441-9FF4-EEB9160DE0B8}"/>
              </a:ext>
            </a:extLst>
          </p:cNvPr>
          <p:cNvSpPr/>
          <p:nvPr/>
        </p:nvSpPr>
        <p:spPr>
          <a:xfrm>
            <a:off x="2126308" y="2898019"/>
            <a:ext cx="6398597" cy="718419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90185 w 4502186"/>
              <a:gd name="connsiteY0" fmla="*/ 0 h 235831"/>
              <a:gd name="connsiteX1" fmla="*/ 2618071 w 4502186"/>
              <a:gd name="connsiteY1" fmla="*/ 187693 h 235831"/>
              <a:gd name="connsiteX2" fmla="*/ 0 w 4502186"/>
              <a:gd name="connsiteY2" fmla="*/ 235819 h 235831"/>
              <a:gd name="connsiteX0" fmla="*/ 6363435 w 6375436"/>
              <a:gd name="connsiteY0" fmla="*/ 0 h 835894"/>
              <a:gd name="connsiteX1" fmla="*/ 4491321 w 6375436"/>
              <a:gd name="connsiteY1" fmla="*/ 187693 h 835894"/>
              <a:gd name="connsiteX2" fmla="*/ 0 w 6375436"/>
              <a:gd name="connsiteY2" fmla="*/ 835894 h 835894"/>
              <a:gd name="connsiteX0" fmla="*/ 6363435 w 6375436"/>
              <a:gd name="connsiteY0" fmla="*/ 0 h 1156560"/>
              <a:gd name="connsiteX1" fmla="*/ 4491321 w 6375436"/>
              <a:gd name="connsiteY1" fmla="*/ 187693 h 1156560"/>
              <a:gd name="connsiteX2" fmla="*/ 0 w 6375436"/>
              <a:gd name="connsiteY2" fmla="*/ 835894 h 1156560"/>
              <a:gd name="connsiteX0" fmla="*/ 6363435 w 6375222"/>
              <a:gd name="connsiteY0" fmla="*/ 0 h 1236988"/>
              <a:gd name="connsiteX1" fmla="*/ 4465921 w 6375222"/>
              <a:gd name="connsiteY1" fmla="*/ 648068 h 1236988"/>
              <a:gd name="connsiteX2" fmla="*/ 0 w 6375222"/>
              <a:gd name="connsiteY2" fmla="*/ 835894 h 1236988"/>
              <a:gd name="connsiteX0" fmla="*/ 6363435 w 6375222"/>
              <a:gd name="connsiteY0" fmla="*/ 0 h 1247469"/>
              <a:gd name="connsiteX1" fmla="*/ 4465921 w 6375222"/>
              <a:gd name="connsiteY1" fmla="*/ 648068 h 1247469"/>
              <a:gd name="connsiteX2" fmla="*/ 0 w 6375222"/>
              <a:gd name="connsiteY2" fmla="*/ 835894 h 1247469"/>
              <a:gd name="connsiteX0" fmla="*/ 6363435 w 6401215"/>
              <a:gd name="connsiteY0" fmla="*/ 0 h 1253833"/>
              <a:gd name="connsiteX1" fmla="*/ 4465921 w 6401215"/>
              <a:gd name="connsiteY1" fmla="*/ 648068 h 1253833"/>
              <a:gd name="connsiteX2" fmla="*/ 0 w 6401215"/>
              <a:gd name="connsiteY2" fmla="*/ 835894 h 1253833"/>
              <a:gd name="connsiteX0" fmla="*/ 6365105 w 6402885"/>
              <a:gd name="connsiteY0" fmla="*/ 0 h 1201774"/>
              <a:gd name="connsiteX1" fmla="*/ 4467591 w 6402885"/>
              <a:gd name="connsiteY1" fmla="*/ 648068 h 1201774"/>
              <a:gd name="connsiteX2" fmla="*/ 1670 w 6402885"/>
              <a:gd name="connsiteY2" fmla="*/ 835894 h 1201774"/>
              <a:gd name="connsiteX0" fmla="*/ 6363435 w 6401215"/>
              <a:gd name="connsiteY0" fmla="*/ 0 h 835894"/>
              <a:gd name="connsiteX1" fmla="*/ 4465921 w 6401215"/>
              <a:gd name="connsiteY1" fmla="*/ 648068 h 835894"/>
              <a:gd name="connsiteX2" fmla="*/ 0 w 6401215"/>
              <a:gd name="connsiteY2" fmla="*/ 835894 h 835894"/>
              <a:gd name="connsiteX0" fmla="*/ 6322160 w 6337050"/>
              <a:gd name="connsiteY0" fmla="*/ 0 h 718419"/>
              <a:gd name="connsiteX1" fmla="*/ 4424646 w 6337050"/>
              <a:gd name="connsiteY1" fmla="*/ 648068 h 718419"/>
              <a:gd name="connsiteX2" fmla="*/ 0 w 6337050"/>
              <a:gd name="connsiteY2" fmla="*/ 718419 h 718419"/>
              <a:gd name="connsiteX0" fmla="*/ 6322160 w 6373836"/>
              <a:gd name="connsiteY0" fmla="*/ 0 h 718419"/>
              <a:gd name="connsiteX1" fmla="*/ 4424646 w 6373836"/>
              <a:gd name="connsiteY1" fmla="*/ 648068 h 718419"/>
              <a:gd name="connsiteX2" fmla="*/ 0 w 6373836"/>
              <a:gd name="connsiteY2" fmla="*/ 718419 h 718419"/>
              <a:gd name="connsiteX0" fmla="*/ 6322160 w 6398597"/>
              <a:gd name="connsiteY0" fmla="*/ 0 h 718419"/>
              <a:gd name="connsiteX1" fmla="*/ 4424646 w 6398597"/>
              <a:gd name="connsiteY1" fmla="*/ 648068 h 718419"/>
              <a:gd name="connsiteX2" fmla="*/ 0 w 6398597"/>
              <a:gd name="connsiteY2" fmla="*/ 718419 h 7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8597" h="718419">
                <a:moveTo>
                  <a:pt x="6322160" y="0"/>
                </a:moveTo>
                <a:cubicBezTo>
                  <a:pt x="6633677" y="532965"/>
                  <a:pt x="5991419" y="538492"/>
                  <a:pt x="4424646" y="648068"/>
                </a:cubicBezTo>
                <a:cubicBezTo>
                  <a:pt x="2857873" y="757644"/>
                  <a:pt x="181609" y="-306706"/>
                  <a:pt x="0" y="718419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645056E-5C65-D44F-A9E5-D4C910E3A467}"/>
              </a:ext>
            </a:extLst>
          </p:cNvPr>
          <p:cNvSpPr/>
          <p:nvPr/>
        </p:nvSpPr>
        <p:spPr>
          <a:xfrm>
            <a:off x="4964347" y="3882817"/>
            <a:ext cx="2491004" cy="1059567"/>
          </a:xfrm>
          <a:custGeom>
            <a:avLst/>
            <a:gdLst>
              <a:gd name="connsiteX0" fmla="*/ 4490185 w 4490185"/>
              <a:gd name="connsiteY0" fmla="*/ 94317 h 330136"/>
              <a:gd name="connsiteX1" fmla="*/ 2584383 w 4490185"/>
              <a:gd name="connsiteY1" fmla="*/ 12503 h 330136"/>
              <a:gd name="connsiteX2" fmla="*/ 0 w 4490185"/>
              <a:gd name="connsiteY2" fmla="*/ 330136 h 330136"/>
              <a:gd name="connsiteX0" fmla="*/ 4490185 w 4490185"/>
              <a:gd name="connsiteY0" fmla="*/ 272384 h 508203"/>
              <a:gd name="connsiteX1" fmla="*/ 2584383 w 4490185"/>
              <a:gd name="connsiteY1" fmla="*/ 190570 h 508203"/>
              <a:gd name="connsiteX2" fmla="*/ 0 w 4490185"/>
              <a:gd name="connsiteY2" fmla="*/ 508203 h 508203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16"/>
              <a:gd name="connsiteX1" fmla="*/ 2618071 w 4490185"/>
              <a:gd name="connsiteY1" fmla="*/ 392290 h 440416"/>
              <a:gd name="connsiteX2" fmla="*/ 0 w 4490185"/>
              <a:gd name="connsiteY2" fmla="*/ 440416 h 440416"/>
              <a:gd name="connsiteX0" fmla="*/ 4490185 w 4490185"/>
              <a:gd name="connsiteY0" fmla="*/ 204597 h 440428"/>
              <a:gd name="connsiteX1" fmla="*/ 2618071 w 4490185"/>
              <a:gd name="connsiteY1" fmla="*/ 392290 h 440428"/>
              <a:gd name="connsiteX2" fmla="*/ 0 w 4490185"/>
              <a:gd name="connsiteY2" fmla="*/ 440416 h 440428"/>
              <a:gd name="connsiteX0" fmla="*/ 4490185 w 4502186"/>
              <a:gd name="connsiteY0" fmla="*/ 0 h 235831"/>
              <a:gd name="connsiteX1" fmla="*/ 2618071 w 4502186"/>
              <a:gd name="connsiteY1" fmla="*/ 187693 h 235831"/>
              <a:gd name="connsiteX2" fmla="*/ 0 w 4502186"/>
              <a:gd name="connsiteY2" fmla="*/ 235819 h 235831"/>
              <a:gd name="connsiteX0" fmla="*/ 6363435 w 6375436"/>
              <a:gd name="connsiteY0" fmla="*/ 0 h 835894"/>
              <a:gd name="connsiteX1" fmla="*/ 4491321 w 6375436"/>
              <a:gd name="connsiteY1" fmla="*/ 187693 h 835894"/>
              <a:gd name="connsiteX2" fmla="*/ 0 w 6375436"/>
              <a:gd name="connsiteY2" fmla="*/ 835894 h 835894"/>
              <a:gd name="connsiteX0" fmla="*/ 6363435 w 6375436"/>
              <a:gd name="connsiteY0" fmla="*/ 0 h 1156560"/>
              <a:gd name="connsiteX1" fmla="*/ 4491321 w 6375436"/>
              <a:gd name="connsiteY1" fmla="*/ 187693 h 1156560"/>
              <a:gd name="connsiteX2" fmla="*/ 0 w 6375436"/>
              <a:gd name="connsiteY2" fmla="*/ 835894 h 1156560"/>
              <a:gd name="connsiteX0" fmla="*/ 6363435 w 6375222"/>
              <a:gd name="connsiteY0" fmla="*/ 0 h 1236988"/>
              <a:gd name="connsiteX1" fmla="*/ 4465921 w 6375222"/>
              <a:gd name="connsiteY1" fmla="*/ 648068 h 1236988"/>
              <a:gd name="connsiteX2" fmla="*/ 0 w 6375222"/>
              <a:gd name="connsiteY2" fmla="*/ 835894 h 1236988"/>
              <a:gd name="connsiteX0" fmla="*/ 6363435 w 6375222"/>
              <a:gd name="connsiteY0" fmla="*/ 0 h 1247469"/>
              <a:gd name="connsiteX1" fmla="*/ 4465921 w 6375222"/>
              <a:gd name="connsiteY1" fmla="*/ 648068 h 1247469"/>
              <a:gd name="connsiteX2" fmla="*/ 0 w 6375222"/>
              <a:gd name="connsiteY2" fmla="*/ 835894 h 1247469"/>
              <a:gd name="connsiteX0" fmla="*/ 6363435 w 6401215"/>
              <a:gd name="connsiteY0" fmla="*/ 0 h 1253833"/>
              <a:gd name="connsiteX1" fmla="*/ 4465921 w 6401215"/>
              <a:gd name="connsiteY1" fmla="*/ 648068 h 1253833"/>
              <a:gd name="connsiteX2" fmla="*/ 0 w 6401215"/>
              <a:gd name="connsiteY2" fmla="*/ 835894 h 1253833"/>
              <a:gd name="connsiteX0" fmla="*/ 6365105 w 6402885"/>
              <a:gd name="connsiteY0" fmla="*/ 0 h 1201774"/>
              <a:gd name="connsiteX1" fmla="*/ 4467591 w 6402885"/>
              <a:gd name="connsiteY1" fmla="*/ 648068 h 1201774"/>
              <a:gd name="connsiteX2" fmla="*/ 1670 w 6402885"/>
              <a:gd name="connsiteY2" fmla="*/ 835894 h 1201774"/>
              <a:gd name="connsiteX0" fmla="*/ 6363435 w 6401215"/>
              <a:gd name="connsiteY0" fmla="*/ 0 h 835894"/>
              <a:gd name="connsiteX1" fmla="*/ 4465921 w 6401215"/>
              <a:gd name="connsiteY1" fmla="*/ 648068 h 835894"/>
              <a:gd name="connsiteX2" fmla="*/ 0 w 6401215"/>
              <a:gd name="connsiteY2" fmla="*/ 835894 h 835894"/>
              <a:gd name="connsiteX0" fmla="*/ 6322160 w 6337050"/>
              <a:gd name="connsiteY0" fmla="*/ 0 h 718419"/>
              <a:gd name="connsiteX1" fmla="*/ 4424646 w 6337050"/>
              <a:gd name="connsiteY1" fmla="*/ 648068 h 718419"/>
              <a:gd name="connsiteX2" fmla="*/ 0 w 6337050"/>
              <a:gd name="connsiteY2" fmla="*/ 718419 h 718419"/>
              <a:gd name="connsiteX0" fmla="*/ 6322160 w 6322160"/>
              <a:gd name="connsiteY0" fmla="*/ 0 h 718419"/>
              <a:gd name="connsiteX1" fmla="*/ 4424646 w 6322160"/>
              <a:gd name="connsiteY1" fmla="*/ 648068 h 718419"/>
              <a:gd name="connsiteX2" fmla="*/ 0 w 6322160"/>
              <a:gd name="connsiteY2" fmla="*/ 718419 h 718419"/>
              <a:gd name="connsiteX0" fmla="*/ 2486760 w 2486760"/>
              <a:gd name="connsiteY0" fmla="*/ 684576 h 1340007"/>
              <a:gd name="connsiteX1" fmla="*/ 589246 w 2486760"/>
              <a:gd name="connsiteY1" fmla="*/ 1332644 h 1340007"/>
              <a:gd name="connsiteX2" fmla="*/ 0 w 2486760"/>
              <a:gd name="connsiteY2" fmla="*/ 291745 h 1340007"/>
              <a:gd name="connsiteX0" fmla="*/ 2494424 w 2494424"/>
              <a:gd name="connsiteY0" fmla="*/ 392831 h 1048262"/>
              <a:gd name="connsiteX1" fmla="*/ 596910 w 2494424"/>
              <a:gd name="connsiteY1" fmla="*/ 1040899 h 1048262"/>
              <a:gd name="connsiteX2" fmla="*/ 7664 w 2494424"/>
              <a:gd name="connsiteY2" fmla="*/ 0 h 1048262"/>
              <a:gd name="connsiteX0" fmla="*/ 2494424 w 2494424"/>
              <a:gd name="connsiteY0" fmla="*/ 392831 h 1063875"/>
              <a:gd name="connsiteX1" fmla="*/ 596910 w 2494424"/>
              <a:gd name="connsiteY1" fmla="*/ 1040899 h 1063875"/>
              <a:gd name="connsiteX2" fmla="*/ 7664 w 2494424"/>
              <a:gd name="connsiteY2" fmla="*/ 0 h 1063875"/>
              <a:gd name="connsiteX0" fmla="*/ 2594910 w 2594910"/>
              <a:gd name="connsiteY0" fmla="*/ 392831 h 1079167"/>
              <a:gd name="connsiteX1" fmla="*/ 697396 w 2594910"/>
              <a:gd name="connsiteY1" fmla="*/ 1040899 h 1079167"/>
              <a:gd name="connsiteX2" fmla="*/ 108150 w 2594910"/>
              <a:gd name="connsiteY2" fmla="*/ 0 h 1079167"/>
              <a:gd name="connsiteX0" fmla="*/ 2572805 w 2572805"/>
              <a:gd name="connsiteY0" fmla="*/ 392831 h 1079167"/>
              <a:gd name="connsiteX1" fmla="*/ 675291 w 2572805"/>
              <a:gd name="connsiteY1" fmla="*/ 1040899 h 1079167"/>
              <a:gd name="connsiteX2" fmla="*/ 86045 w 2572805"/>
              <a:gd name="connsiteY2" fmla="*/ 0 h 1079167"/>
              <a:gd name="connsiteX0" fmla="*/ 2572805 w 2572805"/>
              <a:gd name="connsiteY0" fmla="*/ 392831 h 1079950"/>
              <a:gd name="connsiteX1" fmla="*/ 675291 w 2572805"/>
              <a:gd name="connsiteY1" fmla="*/ 1040899 h 1079950"/>
              <a:gd name="connsiteX2" fmla="*/ 86045 w 2572805"/>
              <a:gd name="connsiteY2" fmla="*/ 0 h 1079950"/>
              <a:gd name="connsiteX0" fmla="*/ 2491004 w 2491004"/>
              <a:gd name="connsiteY0" fmla="*/ 392831 h 1059567"/>
              <a:gd name="connsiteX1" fmla="*/ 593490 w 2491004"/>
              <a:gd name="connsiteY1" fmla="*/ 1040899 h 1059567"/>
              <a:gd name="connsiteX2" fmla="*/ 4244 w 2491004"/>
              <a:gd name="connsiteY2" fmla="*/ 0 h 105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004" h="1059567">
                <a:moveTo>
                  <a:pt x="2491004" y="392831"/>
                </a:moveTo>
                <a:cubicBezTo>
                  <a:pt x="2449461" y="1078196"/>
                  <a:pt x="1277825" y="1093671"/>
                  <a:pt x="593490" y="1040899"/>
                </a:cubicBezTo>
                <a:cubicBezTo>
                  <a:pt x="-90845" y="988127"/>
                  <a:pt x="4878" y="498875"/>
                  <a:pt x="4244" y="0"/>
                </a:cubicBezTo>
              </a:path>
            </a:pathLst>
          </a:custGeom>
          <a:noFill/>
          <a:ln w="31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0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stack data structure</a:t>
            </a:r>
          </a:p>
          <a:p>
            <a:endParaRPr lang="en-GB" dirty="0"/>
          </a:p>
          <a:p>
            <a:r>
              <a:rPr lang="en-GB" dirty="0"/>
              <a:t>The queue data structure</a:t>
            </a:r>
          </a:p>
          <a:p>
            <a:endParaRPr lang="en-GB" dirty="0"/>
          </a:p>
          <a:p>
            <a:r>
              <a:rPr lang="en-GB" dirty="0"/>
              <a:t>A simple implementation using </a:t>
            </a:r>
            <a:r>
              <a:rPr lang="en-GB" dirty="0">
                <a:highlight>
                  <a:srgbClr val="00FFFF"/>
                </a:highlight>
              </a:rPr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FF28-B7BA-8746-9DFF-A8766E5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AD7C-5A2E-5549-8552-9C4ACFE1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structure stores data</a:t>
            </a:r>
          </a:p>
          <a:p>
            <a:endParaRPr lang="en-GB" dirty="0"/>
          </a:p>
          <a:p>
            <a:r>
              <a:rPr lang="en-GB" dirty="0"/>
              <a:t>Organising data in this way is a common need for developers</a:t>
            </a: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3957C-15AE-6F49-B705-017EAC1394F0}"/>
              </a:ext>
            </a:extLst>
          </p:cNvPr>
          <p:cNvSpPr txBox="1"/>
          <p:nvPr/>
        </p:nvSpPr>
        <p:spPr>
          <a:xfrm>
            <a:off x="3839268" y="115177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data can be organised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8E610-D2AE-8947-AA9A-CCAC0E700150}"/>
              </a:ext>
            </a:extLst>
          </p:cNvPr>
          <p:cNvSpPr txBox="1"/>
          <p:nvPr/>
        </p:nvSpPr>
        <p:spPr>
          <a:xfrm>
            <a:off x="908658" y="2890583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data can be used in a controlled 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1A0BE-F8AA-B64F-B842-3A4849F237B0}"/>
              </a:ext>
            </a:extLst>
          </p:cNvPr>
          <p:cNvSpPr txBox="1"/>
          <p:nvPr/>
        </p:nvSpPr>
        <p:spPr>
          <a:xfrm>
            <a:off x="3757625" y="1674911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data can be treated as 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DBC5-D67C-4042-883A-CDA6C2447A92}"/>
              </a:ext>
            </a:extLst>
          </p:cNvPr>
          <p:cNvSpPr txBox="1"/>
          <p:nvPr/>
        </p:nvSpPr>
        <p:spPr>
          <a:xfrm>
            <a:off x="2539092" y="2458969"/>
            <a:ext cx="5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 don't need to have to think about how this happens</a:t>
            </a:r>
          </a:p>
        </p:txBody>
      </p:sp>
    </p:spTree>
    <p:extLst>
      <p:ext uri="{BB962C8B-B14F-4D97-AF65-F5344CB8AC3E}">
        <p14:creationId xmlns:p14="http://schemas.microsoft.com/office/powerpoint/2010/main" val="351778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List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350" dirty="0">
                  <a:ln w="1270">
                    <a:solidFill>
                      <a:schemeClr val="bg1"/>
                    </a:solidFill>
                  </a:ln>
                </a:rPr>
                <a:t>data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clear()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extend()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insert()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count()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remove()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sort()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append()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pop()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4DE2339-3C1F-FD45-B0EC-55BAE3FC05AD}"/>
              </a:ext>
            </a:extLst>
          </p:cNvPr>
          <p:cNvSpPr/>
          <p:nvPr/>
        </p:nvSpPr>
        <p:spPr>
          <a:xfrm>
            <a:off x="2906486" y="4537191"/>
            <a:ext cx="623437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https://docs.python.org/3/tutorial/datastructures.html?highlight=list - more-on-lists</a:t>
            </a:r>
            <a:r>
              <a:rPr lang="en-GB" sz="135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33341-D8C6-BD4F-9B62-CE97CAF723DF}"/>
              </a:ext>
            </a:extLst>
          </p:cNvPr>
          <p:cNvSpPr/>
          <p:nvPr/>
        </p:nvSpPr>
        <p:spPr>
          <a:xfrm>
            <a:off x="6176898" y="1705879"/>
            <a:ext cx="2888810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 dirty="0" err="1"/>
              <a:t>list.append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list.extend</a:t>
            </a:r>
            <a:r>
              <a:rPr lang="en-GB" sz="1350" dirty="0"/>
              <a:t>(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iterable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list.insert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index, position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list.remove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list.pop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[index]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list.clear</a:t>
            </a:r>
            <a:r>
              <a:rPr lang="en-GB" sz="1350" dirty="0"/>
              <a:t>()</a:t>
            </a:r>
          </a:p>
          <a:p>
            <a:r>
              <a:rPr lang="en-GB" sz="1350" dirty="0" err="1"/>
              <a:t>list.index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value[, start[, end]]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list.count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list.sort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key=None, reverse=False</a:t>
            </a:r>
            <a:r>
              <a:rPr lang="en-GB" sz="1350" dirty="0"/>
              <a:t>)</a:t>
            </a:r>
          </a:p>
          <a:p>
            <a:r>
              <a:rPr lang="en-GB" sz="1350" dirty="0" err="1"/>
              <a:t>list.reverse</a:t>
            </a:r>
            <a:r>
              <a:rPr lang="en-GB" sz="1350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905EA-6ECD-8244-BFB8-F24AA1F97A25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list object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– hidden behind an interface of public list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C285A-89E5-CB4D-8D94-481AA6C5757B}"/>
              </a:ext>
            </a:extLst>
          </p:cNvPr>
          <p:cNvSpPr txBox="1"/>
          <p:nvPr/>
        </p:nvSpPr>
        <p:spPr>
          <a:xfrm>
            <a:off x="2332349" y="3509674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C8D07-476C-1149-BEEB-D729623EB796}"/>
              </a:ext>
            </a:extLst>
          </p:cNvPr>
          <p:cNvCxnSpPr>
            <a:cxnSpLocks/>
          </p:cNvCxnSpPr>
          <p:nvPr/>
        </p:nvCxnSpPr>
        <p:spPr>
          <a:xfrm>
            <a:off x="3153087" y="3695421"/>
            <a:ext cx="563650" cy="33227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C48660-6C67-0A47-952D-06C1D8781042}"/>
              </a:ext>
            </a:extLst>
          </p:cNvPr>
          <p:cNvSpPr txBox="1"/>
          <p:nvPr/>
        </p:nvSpPr>
        <p:spPr>
          <a:xfrm>
            <a:off x="6319913" y="984563"/>
            <a:ext cx="24434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names should be meaningful – 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can you guess what these methods do?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0D449-96BE-BA43-B5E8-481FC6435B6F}"/>
              </a:ext>
            </a:extLst>
          </p:cNvPr>
          <p:cNvSpPr txBox="1"/>
          <p:nvPr/>
        </p:nvSpPr>
        <p:spPr>
          <a:xfrm>
            <a:off x="1745358" y="1183704"/>
            <a:ext cx="2443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 selection of list methods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DC838-D5E2-5E4A-A035-ECBCFCD72C9D}"/>
              </a:ext>
            </a:extLst>
          </p:cNvPr>
          <p:cNvSpPr txBox="1"/>
          <p:nvPr/>
        </p:nvSpPr>
        <p:spPr>
          <a:xfrm>
            <a:off x="300582" y="2393646"/>
            <a:ext cx="244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data can be used in a controlled way</a:t>
            </a:r>
          </a:p>
        </p:txBody>
      </p:sp>
    </p:spTree>
    <p:extLst>
      <p:ext uri="{BB962C8B-B14F-4D97-AF65-F5344CB8AC3E}">
        <p14:creationId xmlns:p14="http://schemas.microsoft.com/office/powerpoint/2010/main" val="2552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35"/>
          <p:cNvCxnSpPr>
            <a:cxnSpLocks noChangeShapeType="1"/>
          </p:cNvCxnSpPr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87" name="Straight Connector 1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89" name="Straight Connector 1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 operations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Clr>
                <a:srgbClr val="010000"/>
              </a:buClr>
            </a:pPr>
            <a:r>
              <a:rPr lang="en-GB" sz="1500" dirty="0"/>
              <a:t>Last In, First Out (LIFO)</a:t>
            </a:r>
          </a:p>
          <a:p>
            <a:pPr>
              <a:buClr>
                <a:srgbClr val="010000"/>
              </a:buClr>
            </a:pPr>
            <a:r>
              <a:rPr lang="en-GB" sz="1500" dirty="0"/>
              <a:t>only top element of Stack is available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push</a:t>
            </a:r>
            <a:r>
              <a:rPr lang="en-GB" sz="1350" dirty="0"/>
              <a:t> new items onto top of stack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pop</a:t>
            </a:r>
            <a:r>
              <a:rPr lang="en-GB" sz="1350" dirty="0"/>
              <a:t> existing items from top of stack</a:t>
            </a:r>
          </a:p>
          <a:p>
            <a:pPr lvl="1">
              <a:buClr>
                <a:srgbClr val="010000"/>
              </a:buClr>
            </a:pPr>
            <a:r>
              <a:rPr lang="en-GB" sz="1350" dirty="0"/>
              <a:t>check whether stack </a:t>
            </a:r>
            <a:r>
              <a:rPr lang="en-GB" sz="1350" b="1" dirty="0"/>
              <a:t>is empty</a:t>
            </a:r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r>
              <a:rPr lang="en-GB" sz="1350" dirty="0"/>
              <a:t>some implementations may include peek, </a:t>
            </a:r>
            <a:r>
              <a:rPr lang="en-GB" sz="1350" dirty="0" err="1"/>
              <a:t>isFull</a:t>
            </a:r>
            <a:r>
              <a:rPr lang="en-GB" sz="1350" dirty="0"/>
              <a:t> and print operations</a:t>
            </a:r>
            <a:endParaRPr lang="en-GB" sz="1500" dirty="0"/>
          </a:p>
          <a:p>
            <a:pPr>
              <a:buFontTx/>
              <a:buNone/>
            </a:pPr>
            <a:endParaRPr lang="en-GB" sz="1500" dirty="0"/>
          </a:p>
        </p:txBody>
      </p:sp>
      <p:cxnSp>
        <p:nvCxnSpPr>
          <p:cNvPr id="16391" name="Straight Connector 2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3" name="Straight Connector 2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5" name="Straight Connector 2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98" name="TextBox 58"/>
          <p:cNvSpPr txBox="1">
            <a:spLocks noChangeArrowheads="1"/>
          </p:cNvSpPr>
          <p:nvPr/>
        </p:nvSpPr>
        <p:spPr bwMode="auto">
          <a:xfrm>
            <a:off x="3820360" y="34327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399" name="Straight Connector 24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0" name="TextBox 59"/>
          <p:cNvSpPr txBox="1">
            <a:spLocks noChangeArrowheads="1"/>
          </p:cNvSpPr>
          <p:nvPr/>
        </p:nvSpPr>
        <p:spPr bwMode="auto">
          <a:xfrm>
            <a:off x="3820360" y="37756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1" name="Straight Connector 25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2" name="TextBox 61"/>
          <p:cNvSpPr txBox="1">
            <a:spLocks noChangeArrowheads="1"/>
          </p:cNvSpPr>
          <p:nvPr/>
        </p:nvSpPr>
        <p:spPr bwMode="auto">
          <a:xfrm>
            <a:off x="3820360" y="30898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3" name="Straight Connector 26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4" name="TextBox 65"/>
          <p:cNvSpPr txBox="1">
            <a:spLocks noChangeArrowheads="1"/>
          </p:cNvSpPr>
          <p:nvPr/>
        </p:nvSpPr>
        <p:spPr bwMode="auto">
          <a:xfrm>
            <a:off x="3048836" y="3061239"/>
            <a:ext cx="639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push</a:t>
            </a:r>
          </a:p>
        </p:txBody>
      </p:sp>
      <p:cxnSp>
        <p:nvCxnSpPr>
          <p:cNvPr id="16405" name="Straight Connector 27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6" name="TextBox 66"/>
          <p:cNvSpPr txBox="1">
            <a:spLocks noChangeArrowheads="1"/>
          </p:cNvSpPr>
          <p:nvPr/>
        </p:nvSpPr>
        <p:spPr bwMode="auto">
          <a:xfrm>
            <a:off x="5142855" y="2976122"/>
            <a:ext cx="487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pop</a:t>
            </a:r>
          </a:p>
        </p:txBody>
      </p:sp>
      <p:cxnSp>
        <p:nvCxnSpPr>
          <p:cNvPr id="16407" name="Straight Connector 2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8" name="Curved Down Arrow 76"/>
          <p:cNvSpPr>
            <a:spLocks noChangeArrowheads="1"/>
          </p:cNvSpPr>
          <p:nvPr/>
        </p:nvSpPr>
        <p:spPr bwMode="auto">
          <a:xfrm>
            <a:off x="3248861" y="2604039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cxnSp>
        <p:nvCxnSpPr>
          <p:cNvPr id="16409" name="Straight Connector 2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0" name="Straight Connector 81"/>
          <p:cNvCxnSpPr>
            <a:cxnSpLocks noChangeShapeType="1"/>
          </p:cNvCxnSpPr>
          <p:nvPr/>
        </p:nvCxnSpPr>
        <p:spPr bwMode="auto">
          <a:xfrm rot="5400000">
            <a:off x="3567353" y="2990397"/>
            <a:ext cx="51554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1" name="Straight Connector 3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2" name="Straight Connector 84"/>
          <p:cNvCxnSpPr>
            <a:cxnSpLocks noChangeShapeType="1"/>
          </p:cNvCxnSpPr>
          <p:nvPr/>
        </p:nvCxnSpPr>
        <p:spPr bwMode="auto">
          <a:xfrm rot="5400000">
            <a:off x="4324209" y="2955274"/>
            <a:ext cx="516731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3" name="Straight Connector 3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4" name="Straight Connector 86"/>
          <p:cNvCxnSpPr>
            <a:cxnSpLocks noChangeShapeType="1"/>
          </p:cNvCxnSpPr>
          <p:nvPr/>
        </p:nvCxnSpPr>
        <p:spPr bwMode="auto">
          <a:xfrm flipV="1">
            <a:off x="3817980" y="4139946"/>
            <a:ext cx="764381" cy="238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5" name="Straight Connector 3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16" name="TextBox 66"/>
          <p:cNvSpPr txBox="1">
            <a:spLocks noChangeArrowheads="1"/>
          </p:cNvSpPr>
          <p:nvPr/>
        </p:nvSpPr>
        <p:spPr bwMode="auto">
          <a:xfrm>
            <a:off x="4570452" y="1930199"/>
            <a:ext cx="461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top</a:t>
            </a:r>
          </a:p>
        </p:txBody>
      </p:sp>
      <p:cxnSp>
        <p:nvCxnSpPr>
          <p:cNvPr id="16417" name="Straight Connector 3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8" name="Straight Arrow Connector 20"/>
          <p:cNvCxnSpPr>
            <a:cxnSpLocks noChangeShapeType="1"/>
          </p:cNvCxnSpPr>
          <p:nvPr/>
        </p:nvCxnSpPr>
        <p:spPr bwMode="auto">
          <a:xfrm flipH="1">
            <a:off x="4229936" y="2217452"/>
            <a:ext cx="348854" cy="5903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9" name="Straight Connector 34"/>
          <p:cNvCxnSpPr>
            <a:cxnSpLocks noChangeShapeType="1"/>
          </p:cNvCxnSpPr>
          <p:nvPr/>
        </p:nvCxnSpPr>
        <p:spPr bwMode="auto">
          <a:xfrm>
            <a:off x="1143000" y="0"/>
            <a:ext cx="0" cy="342900"/>
          </a:xfrm>
          <a:prstGeom prst="line">
            <a:avLst/>
          </a:prstGeom>
          <a:noFill/>
          <a:ln w="0" algn="ctr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Curved Down Arrow 76">
            <a:extLst>
              <a:ext uri="{FF2B5EF4-FFF2-40B4-BE49-F238E27FC236}">
                <a16:creationId xmlns:a16="http://schemas.microsoft.com/office/drawing/2014/main" id="{9C6E0F21-CB34-0646-B3A3-24753D27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97" y="2576072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0A88DF-97D8-6C47-9B8A-99395A3CF5B0}"/>
              </a:ext>
            </a:extLst>
          </p:cNvPr>
          <p:cNvGrpSpPr/>
          <p:nvPr/>
        </p:nvGrpSpPr>
        <p:grpSpPr>
          <a:xfrm>
            <a:off x="5896163" y="421061"/>
            <a:ext cx="1475084" cy="747534"/>
            <a:chOff x="5896163" y="421061"/>
            <a:chExt cx="1475084" cy="747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F687D-CA4D-534D-B0AC-4D2D2EBDD6A6}"/>
                </a:ext>
              </a:extLst>
            </p:cNvPr>
            <p:cNvSpPr/>
            <p:nvPr/>
          </p:nvSpPr>
          <p:spPr>
            <a:xfrm>
              <a:off x="6002671" y="421061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LIFO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E7178F-2D4C-8047-A571-BCAB58896025}"/>
                </a:ext>
              </a:extLst>
            </p:cNvPr>
            <p:cNvSpPr/>
            <p:nvPr/>
          </p:nvSpPr>
          <p:spPr>
            <a:xfrm>
              <a:off x="5896163" y="8608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Last In First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74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35"/>
          <p:cNvCxnSpPr>
            <a:cxnSpLocks noChangeShapeType="1"/>
          </p:cNvCxnSpPr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traight Connector 1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1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 operations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Clr>
                <a:srgbClr val="010000"/>
              </a:buClr>
            </a:pPr>
            <a:r>
              <a:rPr lang="en-GB" sz="1500" dirty="0"/>
              <a:t>Last In, First Out (LIFO)</a:t>
            </a:r>
          </a:p>
          <a:p>
            <a:pPr>
              <a:buClr>
                <a:srgbClr val="010000"/>
              </a:buClr>
            </a:pPr>
            <a:r>
              <a:rPr lang="en-GB" sz="1500" dirty="0"/>
              <a:t>only top element of Stack is available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push</a:t>
            </a:r>
            <a:r>
              <a:rPr lang="en-GB" sz="1350" dirty="0"/>
              <a:t> new items onto top of stack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pop</a:t>
            </a:r>
            <a:r>
              <a:rPr lang="en-GB" sz="1350" dirty="0"/>
              <a:t> existing items from top of stack</a:t>
            </a:r>
          </a:p>
          <a:p>
            <a:pPr lvl="1">
              <a:buClr>
                <a:srgbClr val="010000"/>
              </a:buClr>
            </a:pPr>
            <a:r>
              <a:rPr lang="en-GB" sz="1350" dirty="0"/>
              <a:t>check whether stack </a:t>
            </a:r>
            <a:r>
              <a:rPr lang="en-GB" sz="1350" b="1" dirty="0"/>
              <a:t>is empty</a:t>
            </a:r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r>
              <a:rPr lang="en-GB" sz="1350" dirty="0"/>
              <a:t>some implementations may include peek, </a:t>
            </a:r>
            <a:r>
              <a:rPr lang="en-GB" sz="1350" dirty="0" err="1"/>
              <a:t>isFull</a:t>
            </a:r>
            <a:r>
              <a:rPr lang="en-GB" sz="1350" dirty="0"/>
              <a:t> and print operations</a:t>
            </a:r>
            <a:endParaRPr lang="en-GB" sz="1500" dirty="0"/>
          </a:p>
          <a:p>
            <a:pPr>
              <a:buFontTx/>
              <a:buNone/>
            </a:pPr>
            <a:endParaRPr lang="en-GB" sz="1500" dirty="0"/>
          </a:p>
        </p:txBody>
      </p:sp>
      <p:cxnSp>
        <p:nvCxnSpPr>
          <p:cNvPr id="16391" name="Straight Connector 2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2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2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8" name="TextBox 58"/>
          <p:cNvSpPr txBox="1">
            <a:spLocks noChangeArrowheads="1"/>
          </p:cNvSpPr>
          <p:nvPr/>
        </p:nvSpPr>
        <p:spPr bwMode="auto">
          <a:xfrm>
            <a:off x="3820360" y="34327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399" name="Straight Connector 24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0" name="TextBox 59"/>
          <p:cNvSpPr txBox="1">
            <a:spLocks noChangeArrowheads="1"/>
          </p:cNvSpPr>
          <p:nvPr/>
        </p:nvSpPr>
        <p:spPr bwMode="auto">
          <a:xfrm>
            <a:off x="3820360" y="37756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1" name="Straight Connector 25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2" name="TextBox 61"/>
          <p:cNvSpPr txBox="1">
            <a:spLocks noChangeArrowheads="1"/>
          </p:cNvSpPr>
          <p:nvPr/>
        </p:nvSpPr>
        <p:spPr bwMode="auto">
          <a:xfrm>
            <a:off x="3820360" y="30898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3" name="Straight Connector 26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4" name="TextBox 65"/>
          <p:cNvSpPr txBox="1">
            <a:spLocks noChangeArrowheads="1"/>
          </p:cNvSpPr>
          <p:nvPr/>
        </p:nvSpPr>
        <p:spPr bwMode="auto">
          <a:xfrm>
            <a:off x="3048836" y="3061239"/>
            <a:ext cx="639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push</a:t>
            </a:r>
          </a:p>
        </p:txBody>
      </p:sp>
      <p:cxnSp>
        <p:nvCxnSpPr>
          <p:cNvPr id="16405" name="Straight Connector 27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6" name="TextBox 66"/>
          <p:cNvSpPr txBox="1">
            <a:spLocks noChangeArrowheads="1"/>
          </p:cNvSpPr>
          <p:nvPr/>
        </p:nvSpPr>
        <p:spPr bwMode="auto">
          <a:xfrm>
            <a:off x="5142855" y="2976122"/>
            <a:ext cx="487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pop</a:t>
            </a:r>
          </a:p>
        </p:txBody>
      </p:sp>
      <p:cxnSp>
        <p:nvCxnSpPr>
          <p:cNvPr id="16407" name="Straight Connector 2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8" name="Curved Down Arrow 76"/>
          <p:cNvSpPr>
            <a:spLocks noChangeArrowheads="1"/>
          </p:cNvSpPr>
          <p:nvPr/>
        </p:nvSpPr>
        <p:spPr bwMode="auto">
          <a:xfrm>
            <a:off x="3248861" y="2604039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cxnSp>
        <p:nvCxnSpPr>
          <p:cNvPr id="16409" name="Straight Connector 2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Connector 81"/>
          <p:cNvCxnSpPr>
            <a:cxnSpLocks noChangeShapeType="1"/>
          </p:cNvCxnSpPr>
          <p:nvPr/>
        </p:nvCxnSpPr>
        <p:spPr bwMode="auto">
          <a:xfrm rot="5400000">
            <a:off x="3567353" y="2990397"/>
            <a:ext cx="51554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Straight Connector 3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Straight Connector 84"/>
          <p:cNvCxnSpPr>
            <a:cxnSpLocks noChangeShapeType="1"/>
          </p:cNvCxnSpPr>
          <p:nvPr/>
        </p:nvCxnSpPr>
        <p:spPr bwMode="auto">
          <a:xfrm rot="5400000">
            <a:off x="4324209" y="2955274"/>
            <a:ext cx="516731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Straight Connector 3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Straight Connector 86"/>
          <p:cNvCxnSpPr>
            <a:cxnSpLocks noChangeShapeType="1"/>
          </p:cNvCxnSpPr>
          <p:nvPr/>
        </p:nvCxnSpPr>
        <p:spPr bwMode="auto">
          <a:xfrm flipV="1">
            <a:off x="3817980" y="4139946"/>
            <a:ext cx="764381" cy="238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Connector 3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16" name="TextBox 66"/>
          <p:cNvSpPr txBox="1">
            <a:spLocks noChangeArrowheads="1"/>
          </p:cNvSpPr>
          <p:nvPr/>
        </p:nvSpPr>
        <p:spPr bwMode="auto">
          <a:xfrm>
            <a:off x="4570452" y="1930199"/>
            <a:ext cx="461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top</a:t>
            </a:r>
          </a:p>
        </p:txBody>
      </p:sp>
      <p:cxnSp>
        <p:nvCxnSpPr>
          <p:cNvPr id="16417" name="Straight Connector 3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Straight Arrow Connector 20"/>
          <p:cNvCxnSpPr>
            <a:cxnSpLocks noChangeShapeType="1"/>
          </p:cNvCxnSpPr>
          <p:nvPr/>
        </p:nvCxnSpPr>
        <p:spPr bwMode="auto">
          <a:xfrm flipH="1">
            <a:off x="4229936" y="2217452"/>
            <a:ext cx="348854" cy="5903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Straight Connector 34"/>
          <p:cNvCxnSpPr>
            <a:cxnSpLocks noChangeShapeType="1"/>
          </p:cNvCxnSpPr>
          <p:nvPr/>
        </p:nvCxnSpPr>
        <p:spPr bwMode="auto">
          <a:xfrm>
            <a:off x="1143000" y="0"/>
            <a:ext cx="0" cy="342900"/>
          </a:xfrm>
          <a:prstGeom prst="line">
            <a:avLst/>
          </a:prstGeom>
          <a:noFill/>
          <a:ln w="0" algn="ctr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Curved Down Arrow 76">
            <a:extLst>
              <a:ext uri="{FF2B5EF4-FFF2-40B4-BE49-F238E27FC236}">
                <a16:creationId xmlns:a16="http://schemas.microsoft.com/office/drawing/2014/main" id="{9C6E0F21-CB34-0646-B3A3-24753D27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97" y="2576072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0A88DF-97D8-6C47-9B8A-99395A3CF5B0}"/>
              </a:ext>
            </a:extLst>
          </p:cNvPr>
          <p:cNvGrpSpPr/>
          <p:nvPr/>
        </p:nvGrpSpPr>
        <p:grpSpPr>
          <a:xfrm>
            <a:off x="5896163" y="421061"/>
            <a:ext cx="1475084" cy="747534"/>
            <a:chOff x="5896163" y="421061"/>
            <a:chExt cx="1475084" cy="747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F687D-CA4D-534D-B0AC-4D2D2EBDD6A6}"/>
                </a:ext>
              </a:extLst>
            </p:cNvPr>
            <p:cNvSpPr/>
            <p:nvPr/>
          </p:nvSpPr>
          <p:spPr>
            <a:xfrm>
              <a:off x="6002671" y="421061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LIFO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E7178F-2D4C-8047-A571-BCAB58896025}"/>
                </a:ext>
              </a:extLst>
            </p:cNvPr>
            <p:cNvSpPr/>
            <p:nvPr/>
          </p:nvSpPr>
          <p:spPr>
            <a:xfrm>
              <a:off x="5896163" y="8608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Last In First Out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2991239-A218-A943-BD16-4139762AD145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75B8CC-FF19-C74E-AF16-A7F72B5D6BF4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pop()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1EE33-33CE-F34A-9375-D65EE23B4183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push()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C5F43-BC01-684E-8E54-E8E17D7583E9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6FD120-2D8F-3145-88A6-F0C197909750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956EFA-A1CB-104E-B807-28D6ACA9D7BC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4B80C-DDFC-E840-A5B5-C3CE095D37F2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34E168D-63C5-4E4B-BF8B-F565D3B39E71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stack</a:t>
            </a:r>
          </a:p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top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143009-4C53-FD49-9DA5-AB57FB7CBCAA}"/>
              </a:ext>
            </a:extLst>
          </p:cNvPr>
          <p:cNvSpPr/>
          <p:nvPr/>
        </p:nvSpPr>
        <p:spPr>
          <a:xfrm>
            <a:off x="7067816" y="1472183"/>
            <a:ext cx="77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0083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35"/>
          <p:cNvCxnSpPr>
            <a:cxnSpLocks noChangeShapeType="1"/>
          </p:cNvCxnSpPr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87" name="Straight Connector 1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89" name="Straight Connector 1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 operations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Clr>
                <a:srgbClr val="010000"/>
              </a:buClr>
            </a:pPr>
            <a:r>
              <a:rPr lang="en-GB" sz="1500" dirty="0"/>
              <a:t>Last In, First Out (LIFO)</a:t>
            </a:r>
          </a:p>
          <a:p>
            <a:pPr>
              <a:buClr>
                <a:srgbClr val="010000"/>
              </a:buClr>
            </a:pPr>
            <a:r>
              <a:rPr lang="en-GB" sz="1500" dirty="0"/>
              <a:t>only top element of Stack is available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push</a:t>
            </a:r>
            <a:r>
              <a:rPr lang="en-GB" sz="1350" dirty="0"/>
              <a:t> new items onto top of stack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pop</a:t>
            </a:r>
            <a:r>
              <a:rPr lang="en-GB" sz="1350" dirty="0"/>
              <a:t> existing items from top of stack</a:t>
            </a:r>
          </a:p>
          <a:p>
            <a:pPr lvl="1">
              <a:buClr>
                <a:srgbClr val="010000"/>
              </a:buClr>
            </a:pPr>
            <a:r>
              <a:rPr lang="en-GB" sz="1350" dirty="0"/>
              <a:t>check whether stack </a:t>
            </a:r>
            <a:r>
              <a:rPr lang="en-GB" sz="1350" b="1" dirty="0"/>
              <a:t>is empty</a:t>
            </a:r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r>
              <a:rPr lang="en-GB" sz="1350" dirty="0"/>
              <a:t>some implementations may include peek, </a:t>
            </a:r>
            <a:r>
              <a:rPr lang="en-GB" sz="1350" dirty="0" err="1"/>
              <a:t>isFull</a:t>
            </a:r>
            <a:r>
              <a:rPr lang="en-GB" sz="1350" dirty="0"/>
              <a:t> and print operations</a:t>
            </a:r>
            <a:endParaRPr lang="en-GB" sz="1500" dirty="0"/>
          </a:p>
          <a:p>
            <a:pPr>
              <a:buFontTx/>
              <a:buNone/>
            </a:pPr>
            <a:endParaRPr lang="en-GB" sz="1500" dirty="0"/>
          </a:p>
        </p:txBody>
      </p:sp>
      <p:cxnSp>
        <p:nvCxnSpPr>
          <p:cNvPr id="16391" name="Straight Connector 2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3" name="Straight Connector 2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5" name="Straight Connector 2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98" name="TextBox 58"/>
          <p:cNvSpPr txBox="1">
            <a:spLocks noChangeArrowheads="1"/>
          </p:cNvSpPr>
          <p:nvPr/>
        </p:nvSpPr>
        <p:spPr bwMode="auto">
          <a:xfrm>
            <a:off x="3820360" y="34327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399" name="Straight Connector 24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0" name="TextBox 59"/>
          <p:cNvSpPr txBox="1">
            <a:spLocks noChangeArrowheads="1"/>
          </p:cNvSpPr>
          <p:nvPr/>
        </p:nvSpPr>
        <p:spPr bwMode="auto">
          <a:xfrm>
            <a:off x="3820360" y="37756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1" name="Straight Connector 25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2" name="TextBox 61"/>
          <p:cNvSpPr txBox="1">
            <a:spLocks noChangeArrowheads="1"/>
          </p:cNvSpPr>
          <p:nvPr/>
        </p:nvSpPr>
        <p:spPr bwMode="auto">
          <a:xfrm>
            <a:off x="3820360" y="30898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3" name="Straight Connector 26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4" name="TextBox 65"/>
          <p:cNvSpPr txBox="1">
            <a:spLocks noChangeArrowheads="1"/>
          </p:cNvSpPr>
          <p:nvPr/>
        </p:nvSpPr>
        <p:spPr bwMode="auto">
          <a:xfrm>
            <a:off x="3048836" y="3061239"/>
            <a:ext cx="639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push</a:t>
            </a:r>
          </a:p>
        </p:txBody>
      </p:sp>
      <p:cxnSp>
        <p:nvCxnSpPr>
          <p:cNvPr id="16405" name="Straight Connector 27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6" name="TextBox 66"/>
          <p:cNvSpPr txBox="1">
            <a:spLocks noChangeArrowheads="1"/>
          </p:cNvSpPr>
          <p:nvPr/>
        </p:nvSpPr>
        <p:spPr bwMode="auto">
          <a:xfrm>
            <a:off x="5142855" y="2976122"/>
            <a:ext cx="487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pop</a:t>
            </a:r>
          </a:p>
        </p:txBody>
      </p:sp>
      <p:cxnSp>
        <p:nvCxnSpPr>
          <p:cNvPr id="16407" name="Straight Connector 2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08" name="Curved Down Arrow 76"/>
          <p:cNvSpPr>
            <a:spLocks noChangeArrowheads="1"/>
          </p:cNvSpPr>
          <p:nvPr/>
        </p:nvSpPr>
        <p:spPr bwMode="auto">
          <a:xfrm>
            <a:off x="3248861" y="2604039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cxnSp>
        <p:nvCxnSpPr>
          <p:cNvPr id="16409" name="Straight Connector 2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0" name="Straight Connector 81"/>
          <p:cNvCxnSpPr>
            <a:cxnSpLocks noChangeShapeType="1"/>
          </p:cNvCxnSpPr>
          <p:nvPr/>
        </p:nvCxnSpPr>
        <p:spPr bwMode="auto">
          <a:xfrm rot="5400000">
            <a:off x="3567353" y="2990397"/>
            <a:ext cx="51554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1" name="Straight Connector 3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2" name="Straight Connector 84"/>
          <p:cNvCxnSpPr>
            <a:cxnSpLocks noChangeShapeType="1"/>
          </p:cNvCxnSpPr>
          <p:nvPr/>
        </p:nvCxnSpPr>
        <p:spPr bwMode="auto">
          <a:xfrm rot="5400000">
            <a:off x="4324209" y="2955274"/>
            <a:ext cx="516731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3" name="Straight Connector 3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4" name="Straight Connector 86"/>
          <p:cNvCxnSpPr>
            <a:cxnSpLocks noChangeShapeType="1"/>
          </p:cNvCxnSpPr>
          <p:nvPr/>
        </p:nvCxnSpPr>
        <p:spPr bwMode="auto">
          <a:xfrm flipV="1">
            <a:off x="3817980" y="4139946"/>
            <a:ext cx="764381" cy="238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5" name="Straight Connector 3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16" name="TextBox 66"/>
          <p:cNvSpPr txBox="1">
            <a:spLocks noChangeArrowheads="1"/>
          </p:cNvSpPr>
          <p:nvPr/>
        </p:nvSpPr>
        <p:spPr bwMode="auto">
          <a:xfrm>
            <a:off x="4570452" y="1930199"/>
            <a:ext cx="461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top</a:t>
            </a:r>
          </a:p>
        </p:txBody>
      </p:sp>
      <p:cxnSp>
        <p:nvCxnSpPr>
          <p:cNvPr id="16417" name="Straight Connector 3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8" name="Straight Arrow Connector 20"/>
          <p:cNvCxnSpPr>
            <a:cxnSpLocks noChangeShapeType="1"/>
          </p:cNvCxnSpPr>
          <p:nvPr/>
        </p:nvCxnSpPr>
        <p:spPr bwMode="auto">
          <a:xfrm flipH="1">
            <a:off x="4229936" y="2217452"/>
            <a:ext cx="348854" cy="5903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9" name="Straight Connector 34"/>
          <p:cNvCxnSpPr>
            <a:cxnSpLocks noChangeShapeType="1"/>
          </p:cNvCxnSpPr>
          <p:nvPr/>
        </p:nvCxnSpPr>
        <p:spPr bwMode="auto">
          <a:xfrm>
            <a:off x="1143000" y="0"/>
            <a:ext cx="0" cy="342900"/>
          </a:xfrm>
          <a:prstGeom prst="line">
            <a:avLst/>
          </a:prstGeom>
          <a:noFill/>
          <a:ln w="0" algn="ctr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Curved Down Arrow 76">
            <a:extLst>
              <a:ext uri="{FF2B5EF4-FFF2-40B4-BE49-F238E27FC236}">
                <a16:creationId xmlns:a16="http://schemas.microsoft.com/office/drawing/2014/main" id="{9C6E0F21-CB34-0646-B3A3-24753D27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97" y="2576072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0A88DF-97D8-6C47-9B8A-99395A3CF5B0}"/>
              </a:ext>
            </a:extLst>
          </p:cNvPr>
          <p:cNvGrpSpPr/>
          <p:nvPr/>
        </p:nvGrpSpPr>
        <p:grpSpPr>
          <a:xfrm>
            <a:off x="5896163" y="421061"/>
            <a:ext cx="1475084" cy="747534"/>
            <a:chOff x="5896163" y="421061"/>
            <a:chExt cx="1475084" cy="747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F687D-CA4D-534D-B0AC-4D2D2EBDD6A6}"/>
                </a:ext>
              </a:extLst>
            </p:cNvPr>
            <p:cNvSpPr/>
            <p:nvPr/>
          </p:nvSpPr>
          <p:spPr>
            <a:xfrm>
              <a:off x="6002671" y="421061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LIFO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E7178F-2D4C-8047-A571-BCAB58896025}"/>
                </a:ext>
              </a:extLst>
            </p:cNvPr>
            <p:cNvSpPr/>
            <p:nvPr/>
          </p:nvSpPr>
          <p:spPr>
            <a:xfrm>
              <a:off x="5896163" y="8608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Last In First Out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2991239-A218-A943-BD16-4139762AD145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75B8CC-FF19-C74E-AF16-A7F72B5D6BF4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pop()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1EE33-33CE-F34A-9375-D65EE23B4183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push()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C5F43-BC01-684E-8E54-E8E17D7583E9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6FD120-2D8F-3145-88A6-F0C197909750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956EFA-A1CB-104E-B807-28D6ACA9D7BC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4B80C-DDFC-E840-A5B5-C3CE095D37F2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34E168D-63C5-4E4B-BF8B-F565D3B39E71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1D7220-921C-CD4A-880D-E307F1552184}"/>
              </a:ext>
            </a:extLst>
          </p:cNvPr>
          <p:cNvSpPr/>
          <p:nvPr/>
        </p:nvSpPr>
        <p:spPr>
          <a:xfrm>
            <a:off x="394706" y="2766648"/>
            <a:ext cx="2588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simple stack using list in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80B8B5-6D02-8944-ACF6-4AD16154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81" y="243241"/>
            <a:ext cx="1125978" cy="112597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9126940-DBEC-4644-9B76-F669C460B89F}"/>
              </a:ext>
            </a:extLst>
          </p:cNvPr>
          <p:cNvSpPr/>
          <p:nvPr/>
        </p:nvSpPr>
        <p:spPr>
          <a:xfrm>
            <a:off x="4512275" y="21676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list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20EE9E-C022-6B4C-85D1-0121BDA3B323}"/>
              </a:ext>
            </a:extLst>
          </p:cNvPr>
          <p:cNvSpPr/>
          <p:nvPr/>
        </p:nvSpPr>
        <p:spPr>
          <a:xfrm>
            <a:off x="7067816" y="1472183"/>
            <a:ext cx="77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1500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35"/>
          <p:cNvCxnSpPr>
            <a:cxnSpLocks noChangeShapeType="1"/>
          </p:cNvCxnSpPr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traight Connector 1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1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operations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Clr>
                <a:srgbClr val="010000"/>
              </a:buClr>
            </a:pPr>
            <a:r>
              <a:rPr lang="en-GB" sz="1500" dirty="0"/>
              <a:t>Last In, First Out (LIFO)</a:t>
            </a:r>
          </a:p>
          <a:p>
            <a:pPr>
              <a:buClr>
                <a:srgbClr val="010000"/>
              </a:buClr>
            </a:pPr>
            <a:r>
              <a:rPr lang="en-GB" sz="1500" dirty="0"/>
              <a:t>only top element of Stack is available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push</a:t>
            </a:r>
            <a:r>
              <a:rPr lang="en-GB" sz="1350" dirty="0"/>
              <a:t> new items onto top of stack</a:t>
            </a:r>
          </a:p>
          <a:p>
            <a:pPr lvl="1">
              <a:buClr>
                <a:srgbClr val="010000"/>
              </a:buClr>
            </a:pPr>
            <a:r>
              <a:rPr lang="en-GB" sz="1350" b="1" dirty="0"/>
              <a:t>pop</a:t>
            </a:r>
            <a:r>
              <a:rPr lang="en-GB" sz="1350" dirty="0"/>
              <a:t> existing items from top of stack</a:t>
            </a:r>
          </a:p>
          <a:p>
            <a:pPr lvl="1">
              <a:buClr>
                <a:srgbClr val="010000"/>
              </a:buClr>
            </a:pPr>
            <a:r>
              <a:rPr lang="en-GB" sz="1350" dirty="0"/>
              <a:t>check whether stack </a:t>
            </a:r>
            <a:r>
              <a:rPr lang="en-GB" sz="1350" b="1" dirty="0"/>
              <a:t>is empty</a:t>
            </a:r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endParaRPr lang="en-GB" sz="1350" dirty="0"/>
          </a:p>
          <a:p>
            <a:pPr lvl="1">
              <a:buClr>
                <a:srgbClr val="010000"/>
              </a:buClr>
            </a:pPr>
            <a:r>
              <a:rPr lang="en-GB" sz="1350" dirty="0"/>
              <a:t>some implementations may include peek, </a:t>
            </a:r>
            <a:r>
              <a:rPr lang="en-GB" sz="1350" dirty="0" err="1"/>
              <a:t>isFull</a:t>
            </a:r>
            <a:r>
              <a:rPr lang="en-GB" sz="1350" dirty="0"/>
              <a:t> and print operations</a:t>
            </a:r>
            <a:endParaRPr lang="en-GB" sz="1500" dirty="0"/>
          </a:p>
          <a:p>
            <a:pPr>
              <a:buFontTx/>
              <a:buNone/>
            </a:pPr>
            <a:endParaRPr lang="en-GB" sz="1500" dirty="0"/>
          </a:p>
        </p:txBody>
      </p:sp>
      <p:cxnSp>
        <p:nvCxnSpPr>
          <p:cNvPr id="16391" name="Straight Connector 2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2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2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8" name="TextBox 58"/>
          <p:cNvSpPr txBox="1">
            <a:spLocks noChangeArrowheads="1"/>
          </p:cNvSpPr>
          <p:nvPr/>
        </p:nvSpPr>
        <p:spPr bwMode="auto">
          <a:xfrm>
            <a:off x="3820360" y="34327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399" name="Straight Connector 24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0" name="TextBox 59"/>
          <p:cNvSpPr txBox="1">
            <a:spLocks noChangeArrowheads="1"/>
          </p:cNvSpPr>
          <p:nvPr/>
        </p:nvSpPr>
        <p:spPr bwMode="auto">
          <a:xfrm>
            <a:off x="3820360" y="37756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1" name="Straight Connector 25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2" name="TextBox 61"/>
          <p:cNvSpPr txBox="1">
            <a:spLocks noChangeArrowheads="1"/>
          </p:cNvSpPr>
          <p:nvPr/>
        </p:nvSpPr>
        <p:spPr bwMode="auto">
          <a:xfrm>
            <a:off x="3820360" y="3089814"/>
            <a:ext cx="7584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/>
          </a:p>
        </p:txBody>
      </p:sp>
      <p:cxnSp>
        <p:nvCxnSpPr>
          <p:cNvPr id="16403" name="Straight Connector 26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4" name="TextBox 65"/>
          <p:cNvSpPr txBox="1">
            <a:spLocks noChangeArrowheads="1"/>
          </p:cNvSpPr>
          <p:nvPr/>
        </p:nvSpPr>
        <p:spPr bwMode="auto">
          <a:xfrm>
            <a:off x="3048836" y="3061239"/>
            <a:ext cx="639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push</a:t>
            </a:r>
          </a:p>
        </p:txBody>
      </p:sp>
      <p:cxnSp>
        <p:nvCxnSpPr>
          <p:cNvPr id="16405" name="Straight Connector 27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6" name="TextBox 66"/>
          <p:cNvSpPr txBox="1">
            <a:spLocks noChangeArrowheads="1"/>
          </p:cNvSpPr>
          <p:nvPr/>
        </p:nvSpPr>
        <p:spPr bwMode="auto">
          <a:xfrm>
            <a:off x="5142855" y="2976122"/>
            <a:ext cx="487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pop</a:t>
            </a:r>
          </a:p>
        </p:txBody>
      </p:sp>
      <p:cxnSp>
        <p:nvCxnSpPr>
          <p:cNvPr id="16407" name="Straight Connector 2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8" name="Curved Down Arrow 76"/>
          <p:cNvSpPr>
            <a:spLocks noChangeArrowheads="1"/>
          </p:cNvSpPr>
          <p:nvPr/>
        </p:nvSpPr>
        <p:spPr bwMode="auto">
          <a:xfrm>
            <a:off x="3248861" y="2604039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cxnSp>
        <p:nvCxnSpPr>
          <p:cNvPr id="16409" name="Straight Connector 2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Connector 81"/>
          <p:cNvCxnSpPr>
            <a:cxnSpLocks noChangeShapeType="1"/>
          </p:cNvCxnSpPr>
          <p:nvPr/>
        </p:nvCxnSpPr>
        <p:spPr bwMode="auto">
          <a:xfrm rot="5400000">
            <a:off x="3567353" y="2990397"/>
            <a:ext cx="51554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Straight Connector 3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Straight Connector 84"/>
          <p:cNvCxnSpPr>
            <a:cxnSpLocks noChangeShapeType="1"/>
          </p:cNvCxnSpPr>
          <p:nvPr/>
        </p:nvCxnSpPr>
        <p:spPr bwMode="auto">
          <a:xfrm rot="5400000">
            <a:off x="4324209" y="2955274"/>
            <a:ext cx="516731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Straight Connector 3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Straight Connector 86"/>
          <p:cNvCxnSpPr>
            <a:cxnSpLocks noChangeShapeType="1"/>
          </p:cNvCxnSpPr>
          <p:nvPr/>
        </p:nvCxnSpPr>
        <p:spPr bwMode="auto">
          <a:xfrm flipV="1">
            <a:off x="3817980" y="4139946"/>
            <a:ext cx="764381" cy="238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Connector 3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16" name="TextBox 66"/>
          <p:cNvSpPr txBox="1">
            <a:spLocks noChangeArrowheads="1"/>
          </p:cNvSpPr>
          <p:nvPr/>
        </p:nvSpPr>
        <p:spPr bwMode="auto">
          <a:xfrm>
            <a:off x="4570452" y="1930199"/>
            <a:ext cx="461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top</a:t>
            </a:r>
          </a:p>
        </p:txBody>
      </p:sp>
      <p:cxnSp>
        <p:nvCxnSpPr>
          <p:cNvPr id="16417" name="Straight Connector 3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Straight Arrow Connector 20"/>
          <p:cNvCxnSpPr>
            <a:cxnSpLocks noChangeShapeType="1"/>
          </p:cNvCxnSpPr>
          <p:nvPr/>
        </p:nvCxnSpPr>
        <p:spPr bwMode="auto">
          <a:xfrm flipH="1">
            <a:off x="4229936" y="2217452"/>
            <a:ext cx="348854" cy="5903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Straight Connector 34"/>
          <p:cNvCxnSpPr>
            <a:cxnSpLocks noChangeShapeType="1"/>
          </p:cNvCxnSpPr>
          <p:nvPr/>
        </p:nvCxnSpPr>
        <p:spPr bwMode="auto">
          <a:xfrm>
            <a:off x="1143000" y="0"/>
            <a:ext cx="0" cy="342900"/>
          </a:xfrm>
          <a:prstGeom prst="line">
            <a:avLst/>
          </a:prstGeom>
          <a:noFill/>
          <a:ln w="0" algn="ctr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Curved Down Arrow 76">
            <a:extLst>
              <a:ext uri="{FF2B5EF4-FFF2-40B4-BE49-F238E27FC236}">
                <a16:creationId xmlns:a16="http://schemas.microsoft.com/office/drawing/2014/main" id="{9C6E0F21-CB34-0646-B3A3-24753D27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97" y="2576072"/>
            <a:ext cx="981075" cy="400050"/>
          </a:xfrm>
          <a:prstGeom prst="curvedDownArrow">
            <a:avLst>
              <a:gd name="adj1" fmla="val 25001"/>
              <a:gd name="adj2" fmla="val 5000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0A88DF-97D8-6C47-9B8A-99395A3CF5B0}"/>
              </a:ext>
            </a:extLst>
          </p:cNvPr>
          <p:cNvGrpSpPr/>
          <p:nvPr/>
        </p:nvGrpSpPr>
        <p:grpSpPr>
          <a:xfrm>
            <a:off x="5896163" y="421061"/>
            <a:ext cx="1475084" cy="747534"/>
            <a:chOff x="5896163" y="421061"/>
            <a:chExt cx="1475084" cy="747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F687D-CA4D-534D-B0AC-4D2D2EBDD6A6}"/>
                </a:ext>
              </a:extLst>
            </p:cNvPr>
            <p:cNvSpPr/>
            <p:nvPr/>
          </p:nvSpPr>
          <p:spPr>
            <a:xfrm>
              <a:off x="6002671" y="421061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LIFO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E7178F-2D4C-8047-A571-BCAB58896025}"/>
                </a:ext>
              </a:extLst>
            </p:cNvPr>
            <p:cNvSpPr/>
            <p:nvPr/>
          </p:nvSpPr>
          <p:spPr>
            <a:xfrm>
              <a:off x="5896163" y="8608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Last In First Out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2991239-A218-A943-BD16-4139762AD145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75B8CC-FF19-C74E-AF16-A7F72B5D6BF4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pop()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1EE33-33CE-F34A-9375-D65EE23B4183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push()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C5F43-BC01-684E-8E54-E8E17D7583E9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6FD120-2D8F-3145-88A6-F0C197909750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956EFA-A1CB-104E-B807-28D6ACA9D7BC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4B80C-DDFC-E840-A5B5-C3CE095D37F2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34E168D-63C5-4E4B-BF8B-F565D3B39E71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86F7282C-C42D-0A49-81D7-A90C9090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548" y="1727412"/>
            <a:ext cx="1323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use append()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64A566-58CC-B542-B68D-C20798FFCAE1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104363" y="2004411"/>
            <a:ext cx="278240" cy="64325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66">
            <a:extLst>
              <a:ext uri="{FF2B5EF4-FFF2-40B4-BE49-F238E27FC236}">
                <a16:creationId xmlns:a16="http://schemas.microsoft.com/office/drawing/2014/main" id="{9B602ABF-1C71-1C4A-A678-3383B240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071" y="1285966"/>
            <a:ext cx="17053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don't specify an index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42D09F-AA1C-BC40-9D35-AF281E9CC5A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081668" y="1580440"/>
            <a:ext cx="285167" cy="109588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6">
            <a:extLst>
              <a:ext uri="{FF2B5EF4-FFF2-40B4-BE49-F238E27FC236}">
                <a16:creationId xmlns:a16="http://schemas.microsoft.com/office/drawing/2014/main" id="{8B1D21D1-5BD6-6E4D-9EEF-1E001A00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426" y="4640660"/>
            <a:ext cx="3679574" cy="461665"/>
          </a:xfrm>
          <a:prstGeom prst="rect">
            <a:avLst/>
          </a:prstGeom>
          <a:solidFill>
            <a:schemeClr val="bg1">
              <a:alpha val="43557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could use 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len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() to check this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or try...except  when using pop() </a:t>
            </a:r>
            <a:r>
              <a:rPr lang="en-GB" sz="8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(covered later in the semester)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C98D74-F9AD-554B-B4B0-8651730FB96B}"/>
              </a:ext>
            </a:extLst>
          </p:cNvPr>
          <p:cNvCxnSpPr>
            <a:cxnSpLocks/>
          </p:cNvCxnSpPr>
          <p:nvPr/>
        </p:nvCxnSpPr>
        <p:spPr>
          <a:xfrm flipV="1">
            <a:off x="6706758" y="4230806"/>
            <a:ext cx="549302" cy="48444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E1D7220-921C-CD4A-880D-E307F1552184}"/>
              </a:ext>
            </a:extLst>
          </p:cNvPr>
          <p:cNvSpPr/>
          <p:nvPr/>
        </p:nvSpPr>
        <p:spPr>
          <a:xfrm>
            <a:off x="394706" y="2766648"/>
            <a:ext cx="2588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simple stack using list in Python</a:t>
            </a:r>
          </a:p>
        </p:txBody>
      </p:sp>
      <p:sp>
        <p:nvSpPr>
          <p:cNvPr id="52" name="TextBox 66">
            <a:extLst>
              <a:ext uri="{FF2B5EF4-FFF2-40B4-BE49-F238E27FC236}">
                <a16:creationId xmlns:a16="http://schemas.microsoft.com/office/drawing/2014/main" id="{86BB97D0-B99F-284D-8E28-1F1DC6A67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95" y="4696109"/>
            <a:ext cx="1856545" cy="400110"/>
          </a:xfrm>
          <a:prstGeom prst="rect">
            <a:avLst/>
          </a:prstGeom>
          <a:solidFill>
            <a:schemeClr val="bg1">
              <a:alpha val="43557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b="1" dirty="0">
                <a:solidFill>
                  <a:srgbClr val="FF0000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an error will be raised when using pop() on an empty list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76148B-4B72-3A4B-BE77-27B0CB3F0FC5}"/>
              </a:ext>
            </a:extLst>
          </p:cNvPr>
          <p:cNvCxnSpPr>
            <a:cxnSpLocks/>
          </p:cNvCxnSpPr>
          <p:nvPr/>
        </p:nvCxnSpPr>
        <p:spPr>
          <a:xfrm>
            <a:off x="5024211" y="4869656"/>
            <a:ext cx="480386" cy="708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680B8B5-6D02-8944-ACF6-4AD16154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81" y="243241"/>
            <a:ext cx="1125978" cy="112597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9126940-DBEC-4644-9B76-F669C460B89F}"/>
              </a:ext>
            </a:extLst>
          </p:cNvPr>
          <p:cNvSpPr/>
          <p:nvPr/>
        </p:nvSpPr>
        <p:spPr>
          <a:xfrm>
            <a:off x="4512275" y="21676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list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CC16455-95F5-4244-955D-88B2AAEE62CD}"/>
              </a:ext>
            </a:extLst>
          </p:cNvPr>
          <p:cNvSpPr/>
          <p:nvPr/>
        </p:nvSpPr>
        <p:spPr>
          <a:xfrm>
            <a:off x="4963187" y="96231"/>
            <a:ext cx="1056206" cy="1673891"/>
          </a:xfrm>
          <a:custGeom>
            <a:avLst/>
            <a:gdLst>
              <a:gd name="connsiteX0" fmla="*/ 0 w 1056206"/>
              <a:gd name="connsiteY0" fmla="*/ 167820 h 1673891"/>
              <a:gd name="connsiteX1" fmla="*/ 371628 w 1056206"/>
              <a:gd name="connsiteY1" fmla="*/ 138481 h 1673891"/>
              <a:gd name="connsiteX2" fmla="*/ 1056206 w 1056206"/>
              <a:gd name="connsiteY2" fmla="*/ 1673891 h 167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206" h="1673891">
                <a:moveTo>
                  <a:pt x="0" y="167820"/>
                </a:moveTo>
                <a:cubicBezTo>
                  <a:pt x="97797" y="27644"/>
                  <a:pt x="195594" y="-112531"/>
                  <a:pt x="371628" y="138481"/>
                </a:cubicBezTo>
                <a:cubicBezTo>
                  <a:pt x="547662" y="389493"/>
                  <a:pt x="801934" y="1031692"/>
                  <a:pt x="1056206" y="1673891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9BDCF4-F77A-D641-BDB2-CE8784FFDE6A}"/>
              </a:ext>
            </a:extLst>
          </p:cNvPr>
          <p:cNvSpPr/>
          <p:nvPr/>
        </p:nvSpPr>
        <p:spPr>
          <a:xfrm>
            <a:off x="3833018" y="33971"/>
            <a:ext cx="4161869" cy="1450782"/>
          </a:xfrm>
          <a:custGeom>
            <a:avLst/>
            <a:gdLst>
              <a:gd name="connsiteX0" fmla="*/ 538886 w 4054681"/>
              <a:gd name="connsiteY0" fmla="*/ 127136 h 238826"/>
              <a:gd name="connsiteX1" fmla="*/ 289504 w 4054681"/>
              <a:gd name="connsiteY1" fmla="*/ 234712 h 238826"/>
              <a:gd name="connsiteX2" fmla="*/ 4054681 w 4054681"/>
              <a:gd name="connsiteY2" fmla="*/ 0 h 238826"/>
              <a:gd name="connsiteX0" fmla="*/ 651817 w 4167612"/>
              <a:gd name="connsiteY0" fmla="*/ 1281398 h 1283671"/>
              <a:gd name="connsiteX1" fmla="*/ 250850 w 4167612"/>
              <a:gd name="connsiteY1" fmla="*/ 259 h 1283671"/>
              <a:gd name="connsiteX2" fmla="*/ 4167612 w 4167612"/>
              <a:gd name="connsiteY2" fmla="*/ 1154262 h 1283671"/>
              <a:gd name="connsiteX0" fmla="*/ 651817 w 4167612"/>
              <a:gd name="connsiteY0" fmla="*/ 1315287 h 1317560"/>
              <a:gd name="connsiteX1" fmla="*/ 250850 w 4167612"/>
              <a:gd name="connsiteY1" fmla="*/ 34148 h 1317560"/>
              <a:gd name="connsiteX2" fmla="*/ 4167612 w 4167612"/>
              <a:gd name="connsiteY2" fmla="*/ 1188151 h 1317560"/>
              <a:gd name="connsiteX0" fmla="*/ 651817 w 4167612"/>
              <a:gd name="connsiteY0" fmla="*/ 1326698 h 1328971"/>
              <a:gd name="connsiteX1" fmla="*/ 250850 w 4167612"/>
              <a:gd name="connsiteY1" fmla="*/ 45559 h 1328971"/>
              <a:gd name="connsiteX2" fmla="*/ 4167612 w 4167612"/>
              <a:gd name="connsiteY2" fmla="*/ 1199562 h 1328971"/>
              <a:gd name="connsiteX0" fmla="*/ 656143 w 4171938"/>
              <a:gd name="connsiteY0" fmla="*/ 1326698 h 1329029"/>
              <a:gd name="connsiteX1" fmla="*/ 255176 w 4171938"/>
              <a:gd name="connsiteY1" fmla="*/ 45559 h 1329029"/>
              <a:gd name="connsiteX2" fmla="*/ 4171938 w 4171938"/>
              <a:gd name="connsiteY2" fmla="*/ 1199562 h 1329029"/>
              <a:gd name="connsiteX0" fmla="*/ 522541 w 4041113"/>
              <a:gd name="connsiteY0" fmla="*/ 1274859 h 1277288"/>
              <a:gd name="connsiteX1" fmla="*/ 302498 w 4041113"/>
              <a:gd name="connsiteY1" fmla="*/ 47508 h 1277288"/>
              <a:gd name="connsiteX2" fmla="*/ 4038336 w 4041113"/>
              <a:gd name="connsiteY2" fmla="*/ 1147723 h 1277288"/>
              <a:gd name="connsiteX0" fmla="*/ 524699 w 4043271"/>
              <a:gd name="connsiteY0" fmla="*/ 1274859 h 1277413"/>
              <a:gd name="connsiteX1" fmla="*/ 304656 w 4043271"/>
              <a:gd name="connsiteY1" fmla="*/ 47508 h 1277413"/>
              <a:gd name="connsiteX2" fmla="*/ 4040494 w 4043271"/>
              <a:gd name="connsiteY2" fmla="*/ 1147723 h 1277413"/>
              <a:gd name="connsiteX0" fmla="*/ 524699 w 4040494"/>
              <a:gd name="connsiteY0" fmla="*/ 1288733 h 1291287"/>
              <a:gd name="connsiteX1" fmla="*/ 304656 w 4040494"/>
              <a:gd name="connsiteY1" fmla="*/ 61382 h 1291287"/>
              <a:gd name="connsiteX2" fmla="*/ 4040494 w 4040494"/>
              <a:gd name="connsiteY2" fmla="*/ 1161597 h 1291287"/>
              <a:gd name="connsiteX0" fmla="*/ 542654 w 4058449"/>
              <a:gd name="connsiteY0" fmla="*/ 1288733 h 1381755"/>
              <a:gd name="connsiteX1" fmla="*/ 322611 w 4058449"/>
              <a:gd name="connsiteY1" fmla="*/ 61382 h 1381755"/>
              <a:gd name="connsiteX2" fmla="*/ 4058449 w 4058449"/>
              <a:gd name="connsiteY2" fmla="*/ 1161597 h 1381755"/>
              <a:gd name="connsiteX0" fmla="*/ 430266 w 3946061"/>
              <a:gd name="connsiteY0" fmla="*/ 1358905 h 1448546"/>
              <a:gd name="connsiteX1" fmla="*/ 391147 w 3946061"/>
              <a:gd name="connsiteY1" fmla="*/ 58206 h 1448546"/>
              <a:gd name="connsiteX2" fmla="*/ 3946061 w 3946061"/>
              <a:gd name="connsiteY2" fmla="*/ 1231769 h 1448546"/>
              <a:gd name="connsiteX0" fmla="*/ 430266 w 3946061"/>
              <a:gd name="connsiteY0" fmla="*/ 1327764 h 1417405"/>
              <a:gd name="connsiteX1" fmla="*/ 391147 w 3946061"/>
              <a:gd name="connsiteY1" fmla="*/ 27065 h 1417405"/>
              <a:gd name="connsiteX2" fmla="*/ 3946061 w 3946061"/>
              <a:gd name="connsiteY2" fmla="*/ 1200628 h 1417405"/>
              <a:gd name="connsiteX0" fmla="*/ 390606 w 3906401"/>
              <a:gd name="connsiteY0" fmla="*/ 1361241 h 1449386"/>
              <a:gd name="connsiteX1" fmla="*/ 424835 w 3906401"/>
              <a:gd name="connsiteY1" fmla="*/ 26314 h 1449386"/>
              <a:gd name="connsiteX2" fmla="*/ 3906401 w 3906401"/>
              <a:gd name="connsiteY2" fmla="*/ 1234105 h 1449386"/>
              <a:gd name="connsiteX0" fmla="*/ 610612 w 4126407"/>
              <a:gd name="connsiteY0" fmla="*/ 1361241 h 1455586"/>
              <a:gd name="connsiteX1" fmla="*/ 644841 w 4126407"/>
              <a:gd name="connsiteY1" fmla="*/ 26314 h 1455586"/>
              <a:gd name="connsiteX2" fmla="*/ 4126407 w 4126407"/>
              <a:gd name="connsiteY2" fmla="*/ 1234105 h 1455586"/>
              <a:gd name="connsiteX0" fmla="*/ 610612 w 4126583"/>
              <a:gd name="connsiteY0" fmla="*/ 1383131 h 1477476"/>
              <a:gd name="connsiteX1" fmla="*/ 644841 w 4126583"/>
              <a:gd name="connsiteY1" fmla="*/ 48204 h 1477476"/>
              <a:gd name="connsiteX2" fmla="*/ 4126407 w 4126583"/>
              <a:gd name="connsiteY2" fmla="*/ 1255995 h 1477476"/>
              <a:gd name="connsiteX0" fmla="*/ 682795 w 4198758"/>
              <a:gd name="connsiteY0" fmla="*/ 1351254 h 1447306"/>
              <a:gd name="connsiteX1" fmla="*/ 604557 w 4198758"/>
              <a:gd name="connsiteY1" fmla="*/ 50556 h 1447306"/>
              <a:gd name="connsiteX2" fmla="*/ 4198590 w 4198758"/>
              <a:gd name="connsiteY2" fmla="*/ 1224118 h 1447306"/>
              <a:gd name="connsiteX0" fmla="*/ 682795 w 4198590"/>
              <a:gd name="connsiteY0" fmla="*/ 1349652 h 1445704"/>
              <a:gd name="connsiteX1" fmla="*/ 604557 w 4198590"/>
              <a:gd name="connsiteY1" fmla="*/ 48954 h 1445704"/>
              <a:gd name="connsiteX2" fmla="*/ 4198590 w 4198590"/>
              <a:gd name="connsiteY2" fmla="*/ 1222516 h 1445704"/>
              <a:gd name="connsiteX0" fmla="*/ 682795 w 4198590"/>
              <a:gd name="connsiteY0" fmla="*/ 1349854 h 1445906"/>
              <a:gd name="connsiteX1" fmla="*/ 604557 w 4198590"/>
              <a:gd name="connsiteY1" fmla="*/ 49156 h 1445906"/>
              <a:gd name="connsiteX2" fmla="*/ 4198590 w 4198590"/>
              <a:gd name="connsiteY2" fmla="*/ 1222718 h 1445906"/>
              <a:gd name="connsiteX0" fmla="*/ 659408 w 4175203"/>
              <a:gd name="connsiteY0" fmla="*/ 1349854 h 1439185"/>
              <a:gd name="connsiteX1" fmla="*/ 581170 w 4175203"/>
              <a:gd name="connsiteY1" fmla="*/ 49156 h 1439185"/>
              <a:gd name="connsiteX2" fmla="*/ 4175203 w 4175203"/>
              <a:gd name="connsiteY2" fmla="*/ 1222718 h 1439185"/>
              <a:gd name="connsiteX0" fmla="*/ 646074 w 4161869"/>
              <a:gd name="connsiteY0" fmla="*/ 1349854 h 1450782"/>
              <a:gd name="connsiteX1" fmla="*/ 567836 w 4161869"/>
              <a:gd name="connsiteY1" fmla="*/ 49156 h 1450782"/>
              <a:gd name="connsiteX2" fmla="*/ 4161869 w 4161869"/>
              <a:gd name="connsiteY2" fmla="*/ 1222718 h 1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869" h="1450782">
                <a:moveTo>
                  <a:pt x="646074" y="1349854"/>
                </a:moveTo>
                <a:cubicBezTo>
                  <a:pt x="296467" y="1855527"/>
                  <a:pt x="-570681" y="309947"/>
                  <a:pt x="567836" y="49156"/>
                </a:cubicBezTo>
                <a:cubicBezTo>
                  <a:pt x="1637896" y="-157847"/>
                  <a:pt x="3873030" y="299437"/>
                  <a:pt x="4161869" y="1222718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8855B-CE14-BE44-8B44-0A798DC00DBE}"/>
              </a:ext>
            </a:extLst>
          </p:cNvPr>
          <p:cNvSpPr/>
          <p:nvPr/>
        </p:nvSpPr>
        <p:spPr>
          <a:xfrm>
            <a:off x="7067816" y="1472183"/>
            <a:ext cx="77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764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35"/>
          <p:cNvCxnSpPr>
            <a:cxnSpLocks noChangeShapeType="1"/>
          </p:cNvCxnSpPr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87" name="Straight Connector 1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89" name="Straight Connector 1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stack</a:t>
            </a:r>
          </a:p>
        </p:txBody>
      </p:sp>
      <p:cxnSp>
        <p:nvCxnSpPr>
          <p:cNvPr id="16391" name="Straight Connector 2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3" name="Straight Connector 2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5" name="Straight Connector 2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9" name="Straight Connector 24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1" name="Straight Connector 25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3" name="Straight Connector 26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5" name="Straight Connector 27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7" name="Straight Connector 28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9" name="Straight Connector 29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1" name="Straight Connector 30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3" name="Straight Connector 31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5" name="Straight Connector 32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7" name="Straight Connector 33"/>
          <p:cNvCxnSpPr>
            <a:cxnSpLocks noChangeShapeType="1"/>
          </p:cNvCxnSpPr>
          <p:nvPr/>
        </p:nvCxnSpPr>
        <p:spPr bwMode="auto">
          <a:xfrm>
            <a:off x="1143000" y="0"/>
            <a:ext cx="342900" cy="0"/>
          </a:xfrm>
          <a:prstGeom prst="line">
            <a:avLst/>
          </a:prstGeom>
          <a:noFill/>
          <a:ln w="0" algn="ctr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19" name="Straight Connector 34"/>
          <p:cNvCxnSpPr>
            <a:cxnSpLocks noChangeShapeType="1"/>
          </p:cNvCxnSpPr>
          <p:nvPr/>
        </p:nvCxnSpPr>
        <p:spPr bwMode="auto">
          <a:xfrm>
            <a:off x="1143000" y="0"/>
            <a:ext cx="0" cy="342900"/>
          </a:xfrm>
          <a:prstGeom prst="line">
            <a:avLst/>
          </a:prstGeom>
          <a:noFill/>
          <a:ln w="0" algn="ctr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40A88DF-97D8-6C47-9B8A-99395A3CF5B0}"/>
              </a:ext>
            </a:extLst>
          </p:cNvPr>
          <p:cNvGrpSpPr/>
          <p:nvPr/>
        </p:nvGrpSpPr>
        <p:grpSpPr>
          <a:xfrm>
            <a:off x="5896163" y="421061"/>
            <a:ext cx="1475084" cy="747534"/>
            <a:chOff x="5896163" y="421061"/>
            <a:chExt cx="1475084" cy="747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F687D-CA4D-534D-B0AC-4D2D2EBDD6A6}"/>
                </a:ext>
              </a:extLst>
            </p:cNvPr>
            <p:cNvSpPr/>
            <p:nvPr/>
          </p:nvSpPr>
          <p:spPr>
            <a:xfrm>
              <a:off x="6002671" y="421061"/>
              <a:ext cx="11641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LIFO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E7178F-2D4C-8047-A571-BCAB58896025}"/>
                </a:ext>
              </a:extLst>
            </p:cNvPr>
            <p:cNvSpPr/>
            <p:nvPr/>
          </p:nvSpPr>
          <p:spPr>
            <a:xfrm>
              <a:off x="5896163" y="8608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Last In First Out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2991239-A218-A943-BD16-4139762AD145}"/>
              </a:ext>
            </a:extLst>
          </p:cNvPr>
          <p:cNvSpPr/>
          <p:nvPr/>
        </p:nvSpPr>
        <p:spPr>
          <a:xfrm>
            <a:off x="6071641" y="1792301"/>
            <a:ext cx="2789534" cy="27895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75B8CC-FF19-C74E-AF16-A7F72B5D6BF4}"/>
              </a:ext>
            </a:extLst>
          </p:cNvPr>
          <p:cNvSpPr txBox="1"/>
          <p:nvPr/>
        </p:nvSpPr>
        <p:spPr>
          <a:xfrm rot="20218074">
            <a:off x="8047980" y="2666661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pop()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1EE33-33CE-F34A-9375-D65EE23B4183}"/>
              </a:ext>
            </a:extLst>
          </p:cNvPr>
          <p:cNvSpPr txBox="1"/>
          <p:nvPr/>
        </p:nvSpPr>
        <p:spPr>
          <a:xfrm rot="1365445">
            <a:off x="6145379" y="267286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/>
              <a:t>push()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C5F43-BC01-684E-8E54-E8E17D7583E9}"/>
              </a:ext>
            </a:extLst>
          </p:cNvPr>
          <p:cNvSpPr txBox="1"/>
          <p:nvPr/>
        </p:nvSpPr>
        <p:spPr>
          <a:xfrm>
            <a:off x="7088832" y="4023703"/>
            <a:ext cx="732537" cy="242374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GB" sz="975" dirty="0" err="1"/>
              <a:t>isEmpty</a:t>
            </a:r>
            <a:r>
              <a:rPr lang="en-GB" sz="975" dirty="0"/>
              <a:t>()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6FD120-2D8F-3145-88A6-F0C197909750}"/>
              </a:ext>
            </a:extLst>
          </p:cNvPr>
          <p:cNvCxnSpPr>
            <a:cxnSpLocks/>
          </p:cNvCxnSpPr>
          <p:nvPr/>
        </p:nvCxnSpPr>
        <p:spPr>
          <a:xfrm flipH="1">
            <a:off x="6274495" y="3205050"/>
            <a:ext cx="1180606" cy="69898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956EFA-A1CB-104E-B807-28D6ACA9D7BC}"/>
              </a:ext>
            </a:extLst>
          </p:cNvPr>
          <p:cNvCxnSpPr>
            <a:cxnSpLocks/>
          </p:cNvCxnSpPr>
          <p:nvPr/>
        </p:nvCxnSpPr>
        <p:spPr>
          <a:xfrm flipH="1" flipV="1">
            <a:off x="7470240" y="3192675"/>
            <a:ext cx="1192153" cy="7113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4B80C-DDFC-E840-A5B5-C3CE095D37F2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7460714" y="1792301"/>
            <a:ext cx="5694" cy="140481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34E168D-63C5-4E4B-BF8B-F565D3B39E71}"/>
              </a:ext>
            </a:extLst>
          </p:cNvPr>
          <p:cNvSpPr/>
          <p:nvPr/>
        </p:nvSpPr>
        <p:spPr>
          <a:xfrm>
            <a:off x="6803782" y="2522156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86F7282C-C42D-0A49-81D7-A90C9090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548" y="1727412"/>
            <a:ext cx="1323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use append()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64A566-58CC-B542-B68D-C20798FFCAE1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104363" y="2004411"/>
            <a:ext cx="278240" cy="64325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66">
            <a:extLst>
              <a:ext uri="{FF2B5EF4-FFF2-40B4-BE49-F238E27FC236}">
                <a16:creationId xmlns:a16="http://schemas.microsoft.com/office/drawing/2014/main" id="{9B602ABF-1C71-1C4A-A678-3383B240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071" y="1285966"/>
            <a:ext cx="17053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don't specify an index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42D09F-AA1C-BC40-9D35-AF281E9CC5A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081668" y="1580440"/>
            <a:ext cx="285167" cy="109588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6">
            <a:extLst>
              <a:ext uri="{FF2B5EF4-FFF2-40B4-BE49-F238E27FC236}">
                <a16:creationId xmlns:a16="http://schemas.microsoft.com/office/drawing/2014/main" id="{8B1D21D1-5BD6-6E4D-9EEF-1E001A00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426" y="4640660"/>
            <a:ext cx="3679574" cy="461665"/>
          </a:xfrm>
          <a:prstGeom prst="rect">
            <a:avLst/>
          </a:prstGeom>
          <a:solidFill>
            <a:schemeClr val="bg1">
              <a:alpha val="43557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could use 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len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() to check this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or try...except  when using pop() (later in the semester)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C98D74-F9AD-554B-B4B0-8651730FB96B}"/>
              </a:ext>
            </a:extLst>
          </p:cNvPr>
          <p:cNvCxnSpPr>
            <a:cxnSpLocks/>
          </p:cNvCxnSpPr>
          <p:nvPr/>
        </p:nvCxnSpPr>
        <p:spPr>
          <a:xfrm flipV="1">
            <a:off x="6706758" y="4230806"/>
            <a:ext cx="549302" cy="48444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6">
            <a:extLst>
              <a:ext uri="{FF2B5EF4-FFF2-40B4-BE49-F238E27FC236}">
                <a16:creationId xmlns:a16="http://schemas.microsoft.com/office/drawing/2014/main" id="{86BB97D0-B99F-284D-8E28-1F1DC6A67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95" y="4696109"/>
            <a:ext cx="1856545" cy="400110"/>
          </a:xfrm>
          <a:prstGeom prst="rect">
            <a:avLst/>
          </a:prstGeom>
          <a:solidFill>
            <a:schemeClr val="bg1">
              <a:alpha val="43557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b="1" dirty="0">
                <a:solidFill>
                  <a:srgbClr val="FF0000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an error will be raised when using pop() on an empty list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76148B-4B72-3A4B-BE77-27B0CB3F0FC5}"/>
              </a:ext>
            </a:extLst>
          </p:cNvPr>
          <p:cNvCxnSpPr>
            <a:cxnSpLocks/>
          </p:cNvCxnSpPr>
          <p:nvPr/>
        </p:nvCxnSpPr>
        <p:spPr>
          <a:xfrm>
            <a:off x="5024211" y="4869656"/>
            <a:ext cx="480386" cy="708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8855B-CE14-BE44-8B44-0A798DC00DBE}"/>
              </a:ext>
            </a:extLst>
          </p:cNvPr>
          <p:cNvSpPr/>
          <p:nvPr/>
        </p:nvSpPr>
        <p:spPr>
          <a:xfrm>
            <a:off x="7067816" y="1472183"/>
            <a:ext cx="77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stack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21016E-4D44-7B4B-A479-F905BD4EB39C}"/>
              </a:ext>
            </a:extLst>
          </p:cNvPr>
          <p:cNvSpPr/>
          <p:nvPr/>
        </p:nvSpPr>
        <p:spPr>
          <a:xfrm>
            <a:off x="235132" y="1268016"/>
            <a:ext cx="4504073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00" dirty="0"/>
              <a:t>stack = [1, 2, 3]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</a:t>
            </a:r>
            <a:r>
              <a:rPr lang="en-GB" sz="1300" dirty="0">
                <a:solidFill>
                  <a:schemeClr val="accent6"/>
                </a:solidFill>
              </a:rPr>
              <a:t>"Pushing 4 to the top of the stack"</a:t>
            </a:r>
            <a:r>
              <a:rPr lang="en-GB" sz="1300" dirty="0"/>
              <a:t>)</a:t>
            </a:r>
          </a:p>
          <a:p>
            <a:r>
              <a:rPr lang="en-GB" sz="1300" dirty="0" err="1"/>
              <a:t>stack.append</a:t>
            </a:r>
            <a:r>
              <a:rPr lang="en-GB" sz="1300" dirty="0"/>
              <a:t>(4)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</a:t>
            </a:r>
            <a:r>
              <a:rPr lang="en-GB" sz="1300" dirty="0">
                <a:solidFill>
                  <a:schemeClr val="accent6"/>
                </a:solidFill>
              </a:rPr>
              <a:t>"Pushing 5 to the top of the stack"</a:t>
            </a:r>
            <a:r>
              <a:rPr lang="en-GB" sz="1300" dirty="0"/>
              <a:t>)</a:t>
            </a:r>
          </a:p>
          <a:p>
            <a:r>
              <a:rPr lang="en-GB" sz="1300" dirty="0" err="1"/>
              <a:t>stack.append</a:t>
            </a:r>
            <a:r>
              <a:rPr lang="en-GB" sz="1300" dirty="0"/>
              <a:t>(5)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(stack)</a:t>
            </a:r>
          </a:p>
          <a:p>
            <a:endParaRPr lang="en-GB" sz="1300" dirty="0"/>
          </a:p>
          <a:p>
            <a:r>
              <a:rPr lang="en-GB" sz="1300" dirty="0"/>
              <a:t>if </a:t>
            </a:r>
            <a:r>
              <a:rPr lang="en-GB" sz="1300" dirty="0" err="1">
                <a:solidFill>
                  <a:srgbClr val="7030A0"/>
                </a:solidFill>
              </a:rPr>
              <a:t>len</a:t>
            </a:r>
            <a:r>
              <a:rPr lang="en-GB" sz="1300" dirty="0"/>
              <a:t>(stack) &gt; 0:</a:t>
            </a:r>
          </a:p>
          <a:p>
            <a:r>
              <a:rPr lang="en-GB" sz="1300" dirty="0"/>
              <a:t>    </a:t>
            </a:r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</a:t>
            </a:r>
            <a:r>
              <a:rPr lang="en-GB" sz="1300" dirty="0">
                <a:solidFill>
                  <a:schemeClr val="accent6"/>
                </a:solidFill>
              </a:rPr>
              <a:t>"Popping"</a:t>
            </a:r>
            <a:r>
              <a:rPr lang="en-GB" sz="1300" dirty="0"/>
              <a:t>, </a:t>
            </a:r>
            <a:r>
              <a:rPr lang="en-GB" sz="1300" dirty="0" err="1"/>
              <a:t>stack.pop</a:t>
            </a:r>
            <a:r>
              <a:rPr lang="en-GB" sz="1300" dirty="0"/>
              <a:t>(), </a:t>
            </a:r>
            <a:r>
              <a:rPr lang="en-GB" sz="1300" dirty="0">
                <a:solidFill>
                  <a:schemeClr val="accent6"/>
                </a:solidFill>
              </a:rPr>
              <a:t>"from the top of the stack"</a:t>
            </a:r>
            <a:r>
              <a:rPr lang="en-GB" sz="1300" dirty="0"/>
              <a:t>)</a:t>
            </a:r>
          </a:p>
          <a:p>
            <a:endParaRPr lang="en-GB" sz="1300" dirty="0"/>
          </a:p>
          <a:p>
            <a:r>
              <a:rPr lang="en-GB" sz="1300" dirty="0">
                <a:solidFill>
                  <a:srgbClr val="7030A0"/>
                </a:solidFill>
              </a:rPr>
              <a:t>print</a:t>
            </a:r>
            <a:r>
              <a:rPr lang="en-GB" sz="1300" dirty="0"/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292213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1365</Words>
  <Application>Microsoft Office PowerPoint</Application>
  <PresentationFormat>On-screen Show (16:9)</PresentationFormat>
  <Paragraphs>311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Stacks and Queues</vt:lpstr>
      <vt:lpstr>We’re going to cover…</vt:lpstr>
      <vt:lpstr>Data Structures (recap)</vt:lpstr>
      <vt:lpstr>A List Object</vt:lpstr>
      <vt:lpstr>Stack operations</vt:lpstr>
      <vt:lpstr>Stack operations</vt:lpstr>
      <vt:lpstr>Stack operations</vt:lpstr>
      <vt:lpstr>Stack operations</vt:lpstr>
      <vt:lpstr>Implementing the stack</vt:lpstr>
      <vt:lpstr>Implementing the stack</vt:lpstr>
      <vt:lpstr>When implementing the stack</vt:lpstr>
      <vt:lpstr>Exercise (for fun!)</vt:lpstr>
      <vt:lpstr>Queues</vt:lpstr>
      <vt:lpstr>Queue operations</vt:lpstr>
      <vt:lpstr>Queue operations</vt:lpstr>
      <vt:lpstr>Implementing the queue</vt:lpstr>
      <vt:lpstr>Implementing the queue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2</cp:revision>
  <dcterms:created xsi:type="dcterms:W3CDTF">2017-04-05T14:08:44Z</dcterms:created>
  <dcterms:modified xsi:type="dcterms:W3CDTF">2022-07-21T14:00:02Z</dcterms:modified>
</cp:coreProperties>
</file>