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346" r:id="rId4"/>
    <p:sldId id="348" r:id="rId5"/>
    <p:sldId id="349" r:id="rId6"/>
    <p:sldId id="347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0558A-656F-A14B-A865-3C28CFAAF327}" v="167" dt="2020-11-03T07:52:00.127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Data Structure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r>
              <a:rPr lang="en-GB"/>
              <a:t>(demonstrations)</a:t>
            </a:r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Using a list to allow repetition</a:t>
            </a:r>
          </a:p>
          <a:p>
            <a:endParaRPr lang="en-GB"/>
          </a:p>
          <a:p>
            <a:r>
              <a:rPr lang="en-GB"/>
              <a:t>Replacing a selection with a list</a:t>
            </a:r>
          </a:p>
          <a:p>
            <a:endParaRPr lang="en-GB"/>
          </a:p>
          <a:p>
            <a:r>
              <a:rPr lang="en-GB"/>
              <a:t>Using a dictionary</a:t>
            </a:r>
          </a:p>
          <a:p>
            <a:endParaRPr lang="en-GB"/>
          </a:p>
          <a:p>
            <a:r>
              <a:rPr lang="en-GB"/>
              <a:t>Generating a multi-dimensional list (nested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Average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The code in Fig. 1 has been written to input 4 integer values, calculate the average of the 4 numbers inputted and then output the average of those values as a float.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523128"/>
            <a:ext cx="511410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urier" pitchFamily="2" charset="0"/>
              </a:rPr>
              <a:t>num1 = int(input("Enter first integer: "))</a:t>
            </a:r>
          </a:p>
          <a:p>
            <a:r>
              <a:rPr lang="en-GB" sz="1200">
                <a:latin typeface="Courier" pitchFamily="2" charset="0"/>
              </a:rPr>
              <a:t>num2 = int(input("Enter second integer: "))</a:t>
            </a:r>
          </a:p>
          <a:p>
            <a:r>
              <a:rPr lang="en-GB" sz="1200">
                <a:latin typeface="Courier" pitchFamily="2" charset="0"/>
              </a:rPr>
              <a:t>num3 = int(input("Enter third integer: "))</a:t>
            </a:r>
          </a:p>
          <a:p>
            <a:r>
              <a:rPr lang="en-GB" sz="1200">
                <a:latin typeface="Courier" pitchFamily="2" charset="0"/>
              </a:rPr>
              <a:t>num4 = int(input("Enter fourth integer: "))</a:t>
            </a:r>
          </a:p>
          <a:p>
            <a:r>
              <a:rPr lang="en-GB" sz="1200">
                <a:latin typeface="Courier" pitchFamily="2" charset="0"/>
              </a:rPr>
              <a:t> </a:t>
            </a:r>
          </a:p>
          <a:p>
            <a:r>
              <a:rPr lang="en-GB" sz="1200" err="1">
                <a:latin typeface="Courier" pitchFamily="2" charset="0"/>
              </a:rPr>
              <a:t>avg</a:t>
            </a:r>
            <a:r>
              <a:rPr lang="en-GB" sz="1200">
                <a:latin typeface="Courier" pitchFamily="2" charset="0"/>
              </a:rPr>
              <a:t> = (num1 + num2 + num3 + num4) / 4</a:t>
            </a:r>
          </a:p>
          <a:p>
            <a:r>
              <a:rPr lang="en-GB" sz="1200">
                <a:latin typeface="Courier" pitchFamily="2" charset="0"/>
              </a:rPr>
              <a:t> </a:t>
            </a:r>
          </a:p>
          <a:p>
            <a:r>
              <a:rPr lang="en-GB" sz="1200">
                <a:latin typeface="Courier" pitchFamily="2" charset="0"/>
              </a:rPr>
              <a:t>print("Average is: " + str(</a:t>
            </a:r>
            <a:r>
              <a:rPr lang="en-GB" sz="1200" err="1">
                <a:latin typeface="Courier" pitchFamily="2" charset="0"/>
              </a:rPr>
              <a:t>avg</a:t>
            </a:r>
            <a:r>
              <a:rPr lang="en-GB" sz="1200">
                <a:latin typeface="Courier" pitchFamily="2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(revisited with a list)</a:t>
            </a:r>
          </a:p>
        </p:txBody>
      </p:sp>
    </p:spTree>
    <p:extLst>
      <p:ext uri="{BB962C8B-B14F-4D97-AF65-F5344CB8AC3E}">
        <p14:creationId xmlns:p14="http://schemas.microsoft.com/office/powerpoint/2010/main" val="34499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Heads or Tails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coin_toss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Write a program that simulates the toss of a coin and asks the user to guess whether it was "Heads" or "Tails".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187017"/>
            <a:ext cx="511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If the user guesses correctly, the program should output "You guessed correctly!", else the program should output "You guessed incorrectly".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32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(replacing selection with a list)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5BF31-2522-9C4A-8712-55E1B96DB671}"/>
              </a:ext>
            </a:extLst>
          </p:cNvPr>
          <p:cNvSpPr txBox="1"/>
          <p:nvPr/>
        </p:nvSpPr>
        <p:spPr>
          <a:xfrm>
            <a:off x="932825" y="3120340"/>
            <a:ext cx="316501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200" err="1">
                <a:solidFill>
                  <a:schemeClr val="tx1"/>
                </a:solidFill>
                <a:latin typeface="Andale Mono" panose="020B0509000000000004" pitchFamily="49" charset="0"/>
              </a:rPr>
              <a:t>coin_toss</a:t>
            </a:r>
            <a:r>
              <a:rPr lang="en-GB" sz="1200">
                <a:solidFill>
                  <a:schemeClr val="tx1"/>
                </a:solidFill>
                <a:latin typeface="Andale Mono" panose="020B0509000000000004" pitchFamily="49" charset="0"/>
              </a:rPr>
              <a:t> == 1: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2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200">
                <a:solidFill>
                  <a:schemeClr val="tx1"/>
                </a:solidFill>
                <a:latin typeface="Andale Mono" panose="020B0509000000000004" pitchFamily="49" charset="0"/>
              </a:rPr>
              <a:t> =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200">
                <a:solidFill>
                  <a:schemeClr val="accent6"/>
                </a:solidFill>
                <a:latin typeface="Andale Mono" panose="020B0509000000000004" pitchFamily="49" charset="0"/>
              </a:rPr>
              <a:t>"Heads"</a:t>
            </a:r>
          </a:p>
          <a:p>
            <a:r>
              <a:rPr lang="en-GB" sz="1200">
                <a:solidFill>
                  <a:schemeClr val="accent2"/>
                </a:solidFill>
                <a:latin typeface="Andale Mono" panose="020B0509000000000004" pitchFamily="49" charset="0"/>
              </a:rPr>
              <a:t>else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2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200">
                <a:solidFill>
                  <a:schemeClr val="tx1"/>
                </a:solidFill>
                <a:latin typeface="Andale Mono" panose="020B0509000000000004" pitchFamily="49" charset="0"/>
              </a:rPr>
              <a:t> =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200">
                <a:solidFill>
                  <a:schemeClr val="accent6"/>
                </a:solidFill>
                <a:latin typeface="Andale Mono" panose="020B0509000000000004" pitchFamily="49" charset="0"/>
              </a:rPr>
              <a:t>"Tails"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056CA-0EA5-4C4C-B863-3D01E50A3173}"/>
              </a:ext>
            </a:extLst>
          </p:cNvPr>
          <p:cNvSpPr txBox="1"/>
          <p:nvPr/>
        </p:nvSpPr>
        <p:spPr>
          <a:xfrm>
            <a:off x="3640636" y="4068127"/>
            <a:ext cx="3576593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200">
                <a:solidFill>
                  <a:schemeClr val="tx1"/>
                </a:solidFill>
                <a:latin typeface="Andale Mono" panose="020B0509000000000004" pitchFamily="49" charset="0"/>
              </a:rPr>
              <a:t>guess == </a:t>
            </a:r>
            <a:r>
              <a:rPr lang="en-GB" sz="12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200">
                <a:solidFill>
                  <a:srgbClr val="7030A0"/>
                </a:solidFill>
                <a:latin typeface="Andale Mono" panose="020B0509000000000004" pitchFamily="49" charset="0"/>
              </a:rPr>
              <a:t>print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GB" sz="1200">
                <a:solidFill>
                  <a:schemeClr val="accent6"/>
                </a:solidFill>
                <a:latin typeface="Andale Mono" panose="020B0509000000000004" pitchFamily="49" charset="0"/>
              </a:rPr>
              <a:t>"You guessed correctly"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GB" sz="1200">
                <a:solidFill>
                  <a:schemeClr val="accent2"/>
                </a:solidFill>
                <a:latin typeface="Andale Mono" panose="020B0509000000000004" pitchFamily="49" charset="0"/>
              </a:rPr>
              <a:t>else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200">
                <a:solidFill>
                  <a:srgbClr val="7030A0"/>
                </a:solidFill>
                <a:latin typeface="Andale Mono" panose="020B0509000000000004" pitchFamily="49" charset="0"/>
              </a:rPr>
              <a:t>print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GB" sz="1200">
                <a:solidFill>
                  <a:schemeClr val="accent6"/>
                </a:solidFill>
                <a:latin typeface="Andale Mono" panose="020B0509000000000004" pitchFamily="49" charset="0"/>
              </a:rPr>
              <a:t>"You guessed incorrectly"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9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It never rains but it pours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rainfall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Write a program that prompts the user for the rainfall (in millimetres) for every month of the year. When your program has collected the data it should print out the results as a histogram.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391124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Using the code from the lecture complete the Rainfall application so that it produces the histogram as illustrated below.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30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(dictionary example)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1DCB56F-F7AD-494C-A617-0F4D64EB350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63837" r="62034" b="4480"/>
          <a:stretch/>
        </p:blipFill>
        <p:spPr bwMode="auto">
          <a:xfrm>
            <a:off x="4103535" y="2963635"/>
            <a:ext cx="2165744" cy="2108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lc="http://schemas.openxmlformats.org/drawingml/2006/lockedCanvas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</p:pic>
    </p:spTree>
    <p:extLst>
      <p:ext uri="{BB962C8B-B14F-4D97-AF65-F5344CB8AC3E}">
        <p14:creationId xmlns:p14="http://schemas.microsoft.com/office/powerpoint/2010/main" val="303051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Grid of Multiplication Tables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multiplication_tables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Write a program that calculates multiplication tables up to the ten times table. Your program should output the results as a grid (see below).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4594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Courier" pitchFamily="2" charset="0"/>
              </a:rPr>
              <a:t> 1 times table    1   2   3   4   5   6   7   8   9  10</a:t>
            </a:r>
          </a:p>
          <a:p>
            <a:r>
              <a:rPr lang="en-GB" sz="1000">
                <a:latin typeface="Courier" pitchFamily="2" charset="0"/>
              </a:rPr>
              <a:t> 2 times table    2   4   6   8  10  12  14  16  18  20</a:t>
            </a:r>
          </a:p>
          <a:p>
            <a:r>
              <a:rPr lang="en-GB" sz="1000">
                <a:latin typeface="Courier" pitchFamily="2" charset="0"/>
              </a:rPr>
              <a:t> 3 times table    3   6   9  12  15  18  21  24  27  30</a:t>
            </a:r>
          </a:p>
          <a:p>
            <a:r>
              <a:rPr lang="en-GB" sz="1000">
                <a:latin typeface="Courier" pitchFamily="2" charset="0"/>
              </a:rPr>
              <a:t> 4 times table    4   8  12  16  20  24  28  32  36  40</a:t>
            </a:r>
          </a:p>
          <a:p>
            <a:r>
              <a:rPr lang="en-GB" sz="1000">
                <a:latin typeface="Courier" pitchFamily="2" charset="0"/>
              </a:rPr>
              <a:t> 5 times table    5  10  15  20  25  30  35  40  45  50</a:t>
            </a:r>
          </a:p>
          <a:p>
            <a:r>
              <a:rPr lang="en-GB" sz="1000">
                <a:latin typeface="Courier" pitchFamily="2" charset="0"/>
              </a:rPr>
              <a:t> 6 times table    6  12  18  24  30  36  42  48  54  60</a:t>
            </a:r>
          </a:p>
          <a:p>
            <a:r>
              <a:rPr lang="en-GB" sz="1000">
                <a:latin typeface="Courier" pitchFamily="2" charset="0"/>
              </a:rPr>
              <a:t> 7 times table    7  14  21  28  35  42  49  56  63  70</a:t>
            </a:r>
          </a:p>
          <a:p>
            <a:r>
              <a:rPr lang="en-GB" sz="1000">
                <a:latin typeface="Courier" pitchFamily="2" charset="0"/>
              </a:rPr>
              <a:t> 8 times table    8  16  24  32  40  48  56  64  72  80</a:t>
            </a:r>
          </a:p>
          <a:p>
            <a:r>
              <a:rPr lang="en-GB" sz="1000">
                <a:latin typeface="Courier" pitchFamily="2" charset="0"/>
              </a:rPr>
              <a:t> 9 times table    9  18  27  36  45  54  63  72  81  90</a:t>
            </a:r>
          </a:p>
          <a:p>
            <a:r>
              <a:rPr lang="en-GB" sz="1000">
                <a:latin typeface="Courier" pitchFamily="2" charset="0"/>
              </a:rPr>
              <a:t>10 times table   10  20  30  40  50  60  70  80  90 100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(multi-dimensional list)</a:t>
            </a:r>
          </a:p>
        </p:txBody>
      </p:sp>
    </p:spTree>
    <p:extLst>
      <p:ext uri="{BB962C8B-B14F-4D97-AF65-F5344CB8AC3E}">
        <p14:creationId xmlns:p14="http://schemas.microsoft.com/office/powerpoint/2010/main" val="354970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Structure Examples</vt:lpstr>
      <vt:lpstr>We’re going to cover…</vt:lpstr>
      <vt:lpstr>Worked Example</vt:lpstr>
      <vt:lpstr>Worked Example</vt:lpstr>
      <vt:lpstr>Worked Example</vt:lpstr>
      <vt:lpstr>Worked Example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2</cp:revision>
  <dcterms:created xsi:type="dcterms:W3CDTF">2017-04-05T14:08:44Z</dcterms:created>
  <dcterms:modified xsi:type="dcterms:W3CDTF">2022-07-21T14:00:25Z</dcterms:modified>
</cp:coreProperties>
</file>