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5" r:id="rId4"/>
    <p:sldMasterId id="2147483676" r:id="rId5"/>
    <p:sldMasterId id="214748367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Helvetica Neue"/>
      <p:regular r:id="rId27"/>
      <p:bold r:id="rId28"/>
      <p:italic r:id="rId29"/>
      <p:boldItalic r:id="rId30"/>
    </p:embeddedFont>
    <p:embeddedFont>
      <p:font typeface="Helvetica Neue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HelveticaNeue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HelveticaNeueLight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4.xml"/><Relationship Id="rId33" Type="http://schemas.openxmlformats.org/officeDocument/2006/relationships/font" Target="fonts/HelveticaNeueLight-italic.fntdata"/><Relationship Id="rId10" Type="http://schemas.openxmlformats.org/officeDocument/2006/relationships/slide" Target="slides/slide3.xml"/><Relationship Id="rId32" Type="http://schemas.openxmlformats.org/officeDocument/2006/relationships/font" Target="fonts/HelveticaNeueLight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HelveticaNeueLight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9c00e60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9c00e60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178ed979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178ed979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178ed979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178ed979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178ed979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3178ed979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178ed979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178ed979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178ed979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3178ed979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be2b00b19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be2b00b19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9c00e60c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9c00e60c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15487db2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15487db2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15487db2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15487db2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178ed97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178ed97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178ed979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178ed979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178ed979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178ed979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178ed979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3178ed979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178ed979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178ed979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5200"/>
              <a:buNone/>
              <a:defRPr sz="5200">
                <a:solidFill>
                  <a:srgbClr val="2E303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5200"/>
              <a:buNone/>
              <a:defRPr sz="5200">
                <a:solidFill>
                  <a:srgbClr val="2E3037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5200"/>
              <a:buNone/>
              <a:defRPr sz="5200">
                <a:solidFill>
                  <a:srgbClr val="2E3037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5200"/>
              <a:buNone/>
              <a:defRPr sz="5200">
                <a:solidFill>
                  <a:srgbClr val="2E3037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5200"/>
              <a:buNone/>
              <a:defRPr sz="5200">
                <a:solidFill>
                  <a:srgbClr val="2E3037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5200"/>
              <a:buNone/>
              <a:defRPr sz="5200">
                <a:solidFill>
                  <a:srgbClr val="2E3037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5200"/>
              <a:buNone/>
              <a:defRPr sz="5200">
                <a:solidFill>
                  <a:srgbClr val="2E3037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5200"/>
              <a:buNone/>
              <a:defRPr sz="5200">
                <a:solidFill>
                  <a:srgbClr val="2E3037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5200"/>
              <a:buNone/>
              <a:defRPr sz="5200">
                <a:solidFill>
                  <a:srgbClr val="2E3037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sz="2800">
                <a:solidFill>
                  <a:srgbClr val="2E303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sz="2800">
                <a:solidFill>
                  <a:srgbClr val="2E303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sz="2800">
                <a:solidFill>
                  <a:srgbClr val="2E303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sz="2800">
                <a:solidFill>
                  <a:srgbClr val="2E303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sz="2800">
                <a:solidFill>
                  <a:srgbClr val="2E303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sz="2800">
                <a:solidFill>
                  <a:srgbClr val="2E303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sz="2800">
                <a:solidFill>
                  <a:srgbClr val="2E303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sz="2800">
                <a:solidFill>
                  <a:srgbClr val="2E303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sz="2800">
                <a:solidFill>
                  <a:srgbClr val="2E303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159300" y="20076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b="1">
                <a:solidFill>
                  <a:srgbClr val="2E303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b="1">
                <a:solidFill>
                  <a:srgbClr val="2E303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b="1">
                <a:solidFill>
                  <a:srgbClr val="2E303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b="1">
                <a:solidFill>
                  <a:srgbClr val="2E303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b="1">
                <a:solidFill>
                  <a:srgbClr val="2E303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b="1">
                <a:solidFill>
                  <a:srgbClr val="2E303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b="1">
                <a:solidFill>
                  <a:srgbClr val="2E303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b="1">
                <a:solidFill>
                  <a:srgbClr val="2E303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2800"/>
              <a:buNone/>
              <a:defRPr b="1">
                <a:solidFill>
                  <a:srgbClr val="2E3037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159300" y="908217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1800"/>
              <a:buChar char="●"/>
              <a:defRPr>
                <a:solidFill>
                  <a:srgbClr val="2E3037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2E3037"/>
              </a:buClr>
              <a:buSzPts val="1400"/>
              <a:buChar char="○"/>
              <a:defRPr>
                <a:solidFill>
                  <a:srgbClr val="2E3037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2E3037"/>
              </a:buClr>
              <a:buSzPts val="1400"/>
              <a:buChar char="■"/>
              <a:defRPr>
                <a:solidFill>
                  <a:srgbClr val="2E3037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2E3037"/>
              </a:buClr>
              <a:buSzPts val="1400"/>
              <a:buChar char="●"/>
              <a:defRPr>
                <a:solidFill>
                  <a:srgbClr val="2E3037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2E3037"/>
              </a:buClr>
              <a:buSzPts val="1400"/>
              <a:buChar char="○"/>
              <a:defRPr>
                <a:solidFill>
                  <a:srgbClr val="2E3037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2E3037"/>
              </a:buClr>
              <a:buSzPts val="1400"/>
              <a:buChar char="■"/>
              <a:defRPr>
                <a:solidFill>
                  <a:srgbClr val="2E3037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2E3037"/>
              </a:buClr>
              <a:buSzPts val="1400"/>
              <a:buChar char="●"/>
              <a:defRPr>
                <a:solidFill>
                  <a:srgbClr val="2E3037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2E3037"/>
              </a:buClr>
              <a:buSzPts val="1400"/>
              <a:buChar char="○"/>
              <a:defRPr>
                <a:solidFill>
                  <a:srgbClr val="2E3037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2E3037"/>
              </a:buClr>
              <a:buSzPts val="1400"/>
              <a:buChar char="■"/>
              <a:defRPr>
                <a:solidFill>
                  <a:srgbClr val="2E3037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503773" y="46945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6" name="Google Shape;11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CUSTOM_3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5" name="Google Shape;125;p30"/>
          <p:cNvCxnSpPr/>
          <p:nvPr/>
        </p:nvCxnSpPr>
        <p:spPr>
          <a:xfrm>
            <a:off x="420450" y="902700"/>
            <a:ext cx="830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30"/>
          <p:cNvSpPr txBox="1"/>
          <p:nvPr>
            <p:ph idx="1" type="body"/>
          </p:nvPr>
        </p:nvSpPr>
        <p:spPr>
          <a:xfrm>
            <a:off x="311700" y="1175025"/>
            <a:ext cx="8411700" cy="3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✱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503773" y="46945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 b="25489" l="5866" r="82470" t="11494"/>
          <a:stretch/>
        </p:blipFill>
        <p:spPr>
          <a:xfrm>
            <a:off x="-9525" y="-9400"/>
            <a:ext cx="1076277" cy="11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 b="25489" l="83382" r="4308" t="11494"/>
          <a:stretch/>
        </p:blipFill>
        <p:spPr>
          <a:xfrm>
            <a:off x="8017625" y="-7025"/>
            <a:ext cx="1135900" cy="11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7"/>
          <p:cNvPicPr preferRelativeResize="0"/>
          <p:nvPr/>
        </p:nvPicPr>
        <p:blipFill rotWithShape="1">
          <a:blip r:embed="rId3">
            <a:alphaModFix/>
          </a:blip>
          <a:srcRect b="23144" l="19848" r="19841" t="23144"/>
          <a:stretch/>
        </p:blipFill>
        <p:spPr>
          <a:xfrm>
            <a:off x="8538025" y="3799075"/>
            <a:ext cx="446675" cy="397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3162" y="4263923"/>
            <a:ext cx="396393" cy="381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b="25489" l="5866" r="82470" t="11494"/>
          <a:stretch/>
        </p:blipFill>
        <p:spPr>
          <a:xfrm>
            <a:off x="-9525" y="-9400"/>
            <a:ext cx="1076277" cy="11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8"/>
          <p:cNvPicPr preferRelativeResize="0"/>
          <p:nvPr/>
        </p:nvPicPr>
        <p:blipFill rotWithShape="1">
          <a:blip r:embed="rId2">
            <a:alphaModFix/>
          </a:blip>
          <a:srcRect b="25489" l="83382" r="4308" t="11494"/>
          <a:stretch/>
        </p:blipFill>
        <p:spPr>
          <a:xfrm>
            <a:off x="8017625" y="-7025"/>
            <a:ext cx="1135900" cy="11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" name="Google Shape;40;p8"/>
          <p:cNvPicPr preferRelativeResize="0"/>
          <p:nvPr/>
        </p:nvPicPr>
        <p:blipFill rotWithShape="1">
          <a:blip r:embed="rId3">
            <a:alphaModFix/>
          </a:blip>
          <a:srcRect b="23144" l="19848" r="19841" t="23144"/>
          <a:stretch/>
        </p:blipFill>
        <p:spPr>
          <a:xfrm>
            <a:off x="8538025" y="3799075"/>
            <a:ext cx="446675" cy="397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3162" y="4263923"/>
            <a:ext cx="396393" cy="381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9"/>
          <p:cNvPicPr preferRelativeResize="0"/>
          <p:nvPr/>
        </p:nvPicPr>
        <p:blipFill rotWithShape="1">
          <a:blip r:embed="rId2">
            <a:alphaModFix/>
          </a:blip>
          <a:srcRect b="25489" l="5866" r="82470" t="11494"/>
          <a:stretch/>
        </p:blipFill>
        <p:spPr>
          <a:xfrm>
            <a:off x="-9525" y="-9400"/>
            <a:ext cx="1076277" cy="11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/>
          <p:nvPr>
            <p:ph type="title"/>
          </p:nvPr>
        </p:nvSpPr>
        <p:spPr>
          <a:xfrm>
            <a:off x="785675" y="368825"/>
            <a:ext cx="757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785675" y="1363075"/>
            <a:ext cx="7572600" cy="32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○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■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●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○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■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●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○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■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" name="Google Shape;47;p9"/>
          <p:cNvPicPr preferRelativeResize="0"/>
          <p:nvPr/>
        </p:nvPicPr>
        <p:blipFill rotWithShape="1">
          <a:blip r:embed="rId2">
            <a:alphaModFix/>
          </a:blip>
          <a:srcRect b="25489" l="83382" r="4308" t="11494"/>
          <a:stretch/>
        </p:blipFill>
        <p:spPr>
          <a:xfrm>
            <a:off x="8017625" y="-7025"/>
            <a:ext cx="1135900" cy="11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3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9300" y="20076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59300" y="90821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03773" y="469453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8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s.themoviedb.org/4/getting-started/authorization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31"/>
          <p:cNvPicPr preferRelativeResize="0"/>
          <p:nvPr/>
        </p:nvPicPr>
        <p:blipFill rotWithShape="1">
          <a:blip r:embed="rId3">
            <a:alphaModFix/>
          </a:blip>
          <a:srcRect b="2104" l="911" r="0" t="2647"/>
          <a:stretch/>
        </p:blipFill>
        <p:spPr>
          <a:xfrm>
            <a:off x="0" y="0"/>
            <a:ext cx="9144002" cy="25235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1"/>
          <p:cNvSpPr txBox="1"/>
          <p:nvPr/>
        </p:nvSpPr>
        <p:spPr>
          <a:xfrm>
            <a:off x="551675" y="3698500"/>
            <a:ext cx="84693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Helvetica Neue Light"/>
                <a:ea typeface="Helvetica Neue Light"/>
                <a:cs typeface="Helvetica Neue Light"/>
                <a:sym typeface="Helvetica Neue Light"/>
              </a:rPr>
              <a:t>JavaScript &amp; the DOM</a:t>
            </a:r>
            <a:endParaRPr sz="26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3" name="Google Shape;133;p31"/>
          <p:cNvSpPr txBox="1"/>
          <p:nvPr/>
        </p:nvSpPr>
        <p:spPr>
          <a:xfrm>
            <a:off x="551750" y="4218975"/>
            <a:ext cx="76842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Week 1 Day 2 - June 7, 2022 - Doug Case</a:t>
            </a:r>
            <a:endParaRPr sz="15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4" name="Google Shape;134;p31"/>
          <p:cNvSpPr/>
          <p:nvPr/>
        </p:nvSpPr>
        <p:spPr>
          <a:xfrm>
            <a:off x="8279775" y="3470825"/>
            <a:ext cx="741300" cy="119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 txBox="1"/>
          <p:nvPr>
            <p:ph type="title"/>
          </p:nvPr>
        </p:nvSpPr>
        <p:spPr>
          <a:xfrm>
            <a:off x="661875" y="215300"/>
            <a:ext cx="7926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functions - arrow functions, and callbacks</a:t>
            </a:r>
            <a:endParaRPr/>
          </a:p>
        </p:txBody>
      </p:sp>
      <p:sp>
        <p:nvSpPr>
          <p:cNvPr id="215" name="Google Shape;215;p40"/>
          <p:cNvSpPr txBox="1"/>
          <p:nvPr>
            <p:ph idx="1" type="body"/>
          </p:nvPr>
        </p:nvSpPr>
        <p:spPr>
          <a:xfrm>
            <a:off x="231250" y="925025"/>
            <a:ext cx="8715900" cy="40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b="1"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arrow functions</a:t>
            </a: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new in ES6, allow passing function to another function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printMe = (arg) =&gt; {console.log(arg);}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Why would you pass a function to a function? Used for a </a:t>
            </a:r>
            <a:r>
              <a:rPr b="1"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callback</a:t>
            </a: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function.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forEach is a predefined callback function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arr = [11, 12, 13, 14, 15];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arr.forEach(printMe);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7" name="Google Shape;217;p40"/>
          <p:cNvPicPr preferRelativeResize="0"/>
          <p:nvPr/>
        </p:nvPicPr>
        <p:blipFill rotWithShape="1">
          <a:blip r:embed="rId3">
            <a:alphaModFix/>
          </a:blip>
          <a:srcRect b="0" l="0" r="43971" t="29208"/>
          <a:stretch/>
        </p:blipFill>
        <p:spPr>
          <a:xfrm flipH="1">
            <a:off x="5113600" y="2278925"/>
            <a:ext cx="4030402" cy="28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50" y="4928599"/>
            <a:ext cx="1450249" cy="1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 txBox="1"/>
          <p:nvPr>
            <p:ph type="title"/>
          </p:nvPr>
        </p:nvSpPr>
        <p:spPr>
          <a:xfrm>
            <a:off x="1236025" y="55825"/>
            <a:ext cx="71223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methods</a:t>
            </a:r>
            <a:endParaRPr/>
          </a:p>
        </p:txBody>
      </p:sp>
      <p:sp>
        <p:nvSpPr>
          <p:cNvPr id="224" name="Google Shape;224;p41"/>
          <p:cNvSpPr txBox="1"/>
          <p:nvPr>
            <p:ph idx="1" type="body"/>
          </p:nvPr>
        </p:nvSpPr>
        <p:spPr>
          <a:xfrm>
            <a:off x="1570950" y="829350"/>
            <a:ext cx="4657200" cy="42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functions are a data type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myObj = {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key1: "valuuuuue",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key2: 2,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funk: () =&gt; { console.log(“Go Steph Curry!”);}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toUpperCase() is a method for string objects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str = “I am hungry”;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upper = str.toUpperCase();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console.log(upper);</a:t>
            </a:r>
            <a:b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JS is an Object-Oriented language - object-based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6" name="Google Shape;226;p41"/>
          <p:cNvPicPr preferRelativeResize="0"/>
          <p:nvPr/>
        </p:nvPicPr>
        <p:blipFill rotWithShape="1">
          <a:blip r:embed="rId3">
            <a:alphaModFix/>
          </a:blip>
          <a:srcRect b="0" l="0" r="43971" t="29208"/>
          <a:stretch/>
        </p:blipFill>
        <p:spPr>
          <a:xfrm flipH="1">
            <a:off x="5113600" y="2278925"/>
            <a:ext cx="4030402" cy="28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50" y="4928599"/>
            <a:ext cx="1450249" cy="1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/>
          <p:nvPr>
            <p:ph type="title"/>
          </p:nvPr>
        </p:nvSpPr>
        <p:spPr>
          <a:xfrm>
            <a:off x="1236025" y="55825"/>
            <a:ext cx="71223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to </a:t>
            </a:r>
            <a:r>
              <a:rPr lang="en"/>
              <a:t>manipulate</a:t>
            </a:r>
            <a:r>
              <a:rPr lang="en"/>
              <a:t> DOM (elements on web site)</a:t>
            </a:r>
            <a:endParaRPr/>
          </a:p>
        </p:txBody>
      </p:sp>
      <p:sp>
        <p:nvSpPr>
          <p:cNvPr id="233" name="Google Shape;233;p42"/>
          <p:cNvSpPr txBox="1"/>
          <p:nvPr>
            <p:ph idx="1" type="body"/>
          </p:nvPr>
        </p:nvSpPr>
        <p:spPr>
          <a:xfrm>
            <a:off x="1535900" y="518325"/>
            <a:ext cx="4657200" cy="45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&lt;html lang="en"&gt;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&lt;meta charset="UTF-8"&gt;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&lt;meta http-equiv="X-UA-Compatible" content="IE=edge"&gt;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&lt;meta name="viewport" content="width=device-width, initial-scale=1.0"&gt;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&lt;title&gt;Day 2 Demo&lt;/title&gt;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&lt;h1&gt;My Day2 Heading&lt;/h1&gt;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&lt;section&gt;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&lt;img id="image1" src="images/meme1.jpeg"/&gt;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&lt;!-- NOTE style inline in below, this is a BAD practice!  --&gt;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&lt;img style="float: right;" id="image3" src="images/meme3.jpeg"/&gt;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&lt;button id='clicker'&gt;Click Me&lt;/button&gt;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&lt;/section&gt;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&lt;!-- put script at bottom so loaded last --&gt;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&lt;script src="script.js"&gt;&lt;/script&gt;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5" name="Google Shape;235;p42"/>
          <p:cNvPicPr preferRelativeResize="0"/>
          <p:nvPr/>
        </p:nvPicPr>
        <p:blipFill rotWithShape="1">
          <a:blip r:embed="rId3">
            <a:alphaModFix/>
          </a:blip>
          <a:srcRect b="0" l="0" r="43971" t="29208"/>
          <a:stretch/>
        </p:blipFill>
        <p:spPr>
          <a:xfrm flipH="1">
            <a:off x="5113600" y="2278925"/>
            <a:ext cx="4030402" cy="28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50" y="4928599"/>
            <a:ext cx="1450249" cy="1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/>
          <p:nvPr>
            <p:ph type="title"/>
          </p:nvPr>
        </p:nvSpPr>
        <p:spPr>
          <a:xfrm>
            <a:off x="1236025" y="55825"/>
            <a:ext cx="71223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to manipulate DOM (elements on web site)</a:t>
            </a:r>
            <a:endParaRPr/>
          </a:p>
        </p:txBody>
      </p:sp>
      <p:sp>
        <p:nvSpPr>
          <p:cNvPr id="242" name="Google Shape;242;p43"/>
          <p:cNvSpPr txBox="1"/>
          <p:nvPr>
            <p:ph idx="1" type="body"/>
          </p:nvPr>
        </p:nvSpPr>
        <p:spPr>
          <a:xfrm>
            <a:off x="1535900" y="518325"/>
            <a:ext cx="4657200" cy="45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let first = document.getElementById("image1");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let third = document.getElementById("image3");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let button = document.getElementById("clicker");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// addEventListener method has 2 parameters: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// one is event to listen for, second is callback function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first.addEventListener("mouseover", () =&gt; {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first.style.display = "none";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third.style.display = "block";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third.addEventListener("mouseover", () =&gt; {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third.style.display = "none";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first.style.display = "block";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button.addEventListener("click", () =&gt; {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console.log("I felt a click");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4" name="Google Shape;244;p43"/>
          <p:cNvPicPr preferRelativeResize="0"/>
          <p:nvPr/>
        </p:nvPicPr>
        <p:blipFill rotWithShape="1">
          <a:blip r:embed="rId3">
            <a:alphaModFix/>
          </a:blip>
          <a:srcRect b="0" l="0" r="43971" t="29208"/>
          <a:stretch/>
        </p:blipFill>
        <p:spPr>
          <a:xfrm flipH="1">
            <a:off x="5113600" y="2278925"/>
            <a:ext cx="4030402" cy="28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50" y="4928599"/>
            <a:ext cx="1450249" cy="1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/>
          <p:nvPr>
            <p:ph type="title"/>
          </p:nvPr>
        </p:nvSpPr>
        <p:spPr>
          <a:xfrm>
            <a:off x="1236025" y="55825"/>
            <a:ext cx="71223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Equality</a:t>
            </a:r>
            <a:endParaRPr/>
          </a:p>
        </p:txBody>
      </p:sp>
      <p:sp>
        <p:nvSpPr>
          <p:cNvPr id="251" name="Google Shape;251;p44"/>
          <p:cNvSpPr txBox="1"/>
          <p:nvPr>
            <p:ph idx="1" type="body"/>
          </p:nvPr>
        </p:nvSpPr>
        <p:spPr>
          <a:xfrm>
            <a:off x="1236025" y="829350"/>
            <a:ext cx="4992000" cy="42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 transforms in equality check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(7 == “7”)    // evaluates to true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 also has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strict equality comparison operator which returns false for the values which are not similar type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(7 === “7”)    // evaluates to false 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3" name="Google Shape;253;p44"/>
          <p:cNvPicPr preferRelativeResize="0"/>
          <p:nvPr/>
        </p:nvPicPr>
        <p:blipFill rotWithShape="1">
          <a:blip r:embed="rId3">
            <a:alphaModFix/>
          </a:blip>
          <a:srcRect b="0" l="0" r="43971" t="29208"/>
          <a:stretch/>
        </p:blipFill>
        <p:spPr>
          <a:xfrm flipH="1">
            <a:off x="5113600" y="2278925"/>
            <a:ext cx="4030402" cy="28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50" y="4928599"/>
            <a:ext cx="1450249" cy="1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type="title"/>
          </p:nvPr>
        </p:nvSpPr>
        <p:spPr>
          <a:xfrm>
            <a:off x="785675" y="368825"/>
            <a:ext cx="757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Happy Coding (after break)!</a:t>
            </a:r>
            <a:endParaRPr/>
          </a:p>
        </p:txBody>
      </p:sp>
      <p:sp>
        <p:nvSpPr>
          <p:cNvPr id="260" name="Google Shape;26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1" name="Google Shape;261;p45"/>
          <p:cNvPicPr preferRelativeResize="0"/>
          <p:nvPr/>
        </p:nvPicPr>
        <p:blipFill rotWithShape="1">
          <a:blip r:embed="rId3">
            <a:alphaModFix/>
          </a:blip>
          <a:srcRect b="0" l="0" r="43971" t="29208"/>
          <a:stretch/>
        </p:blipFill>
        <p:spPr>
          <a:xfrm flipH="1">
            <a:off x="5113600" y="2278925"/>
            <a:ext cx="4030402" cy="28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50" y="4928599"/>
            <a:ext cx="1450249" cy="1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5125" y="1293175"/>
            <a:ext cx="4573750" cy="255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32"/>
          <p:cNvSpPr/>
          <p:nvPr/>
        </p:nvSpPr>
        <p:spPr>
          <a:xfrm>
            <a:off x="8279775" y="3470825"/>
            <a:ext cx="741300" cy="119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2"/>
          <p:cNvSpPr txBox="1"/>
          <p:nvPr>
            <p:ph idx="1" type="body"/>
          </p:nvPr>
        </p:nvSpPr>
        <p:spPr>
          <a:xfrm>
            <a:off x="1490875" y="495300"/>
            <a:ext cx="5633400" cy="43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FBA8A"/>
                </a:solidFill>
                <a:latin typeface="Arial"/>
                <a:ea typeface="Arial"/>
                <a:cs typeface="Arial"/>
                <a:sym typeface="Arial"/>
              </a:rPr>
              <a:t>Week 1 Day 2 </a:t>
            </a:r>
            <a:r>
              <a:rPr b="1" lang="en" sz="2100">
                <a:solidFill>
                  <a:srgbClr val="3FBA8A"/>
                </a:solidFill>
                <a:latin typeface="Arial"/>
                <a:ea typeface="Arial"/>
                <a:cs typeface="Arial"/>
                <a:sym typeface="Arial"/>
              </a:rPr>
              <a:t>Goals</a:t>
            </a:r>
            <a:endParaRPr b="1" sz="2100">
              <a:solidFill>
                <a:srgbClr val="3FBA8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C98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b="1" lang="en" sz="2000"/>
              <a:t>Use JavaScript to add functionality to a website via interactive elements</a:t>
            </a:r>
            <a:endParaRPr b="1" sz="2000"/>
          </a:p>
          <a:p>
            <a:pPr indent="-3556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Explain JavaScript’s role in, and significance to, the internet</a:t>
            </a:r>
            <a:endParaRPr b="1" sz="2000"/>
          </a:p>
          <a:p>
            <a:pPr indent="-3556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Use JavaScript to manipulate a browser’s Document Object Model</a:t>
            </a:r>
            <a:endParaRPr b="1" sz="2000"/>
          </a:p>
        </p:txBody>
      </p:sp>
      <p:sp>
        <p:nvSpPr>
          <p:cNvPr id="142" name="Google Shape;142;p32"/>
          <p:cNvSpPr txBox="1"/>
          <p:nvPr>
            <p:ph idx="1" type="body"/>
          </p:nvPr>
        </p:nvSpPr>
        <p:spPr>
          <a:xfrm>
            <a:off x="319475" y="2747525"/>
            <a:ext cx="1640100" cy="19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43" name="Google Shape;143;p32"/>
          <p:cNvSpPr txBox="1"/>
          <p:nvPr/>
        </p:nvSpPr>
        <p:spPr>
          <a:xfrm>
            <a:off x="362850" y="3610425"/>
            <a:ext cx="387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*Time reflects Pacific Standard Time (UTC -8:00)</a:t>
            </a:r>
            <a:endParaRPr b="1" sz="1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4" name="Google Shape;14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50" y="4928599"/>
            <a:ext cx="1450249" cy="1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/>
          <p:nvPr>
            <p:ph type="title"/>
          </p:nvPr>
        </p:nvSpPr>
        <p:spPr>
          <a:xfrm>
            <a:off x="785675" y="368825"/>
            <a:ext cx="757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- What &amp; Why</a:t>
            </a:r>
            <a:endParaRPr/>
          </a:p>
        </p:txBody>
      </p:sp>
      <p:sp>
        <p:nvSpPr>
          <p:cNvPr id="150" name="Google Shape;150;p33"/>
          <p:cNvSpPr txBox="1"/>
          <p:nvPr>
            <p:ph idx="1" type="body"/>
          </p:nvPr>
        </p:nvSpPr>
        <p:spPr>
          <a:xfrm>
            <a:off x="159500" y="1116425"/>
            <a:ext cx="8500800" cy="3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Popular programming language first developed for Netscape Navigator in 1994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browsers like IE, etc, followed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Initially JS development painful due to browser-specific JS (and DOM)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Much better now - standardized since ECMAScript 2015 (aka ES6)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Despite the name not directly related to 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front-end (browser) code is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ReactJS and Angular have emerged as favorite JS frameworks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by far most popular JS framework since around 2018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33"/>
          <p:cNvPicPr preferRelativeResize="0"/>
          <p:nvPr/>
        </p:nvPicPr>
        <p:blipFill rotWithShape="1">
          <a:blip r:embed="rId3">
            <a:alphaModFix/>
          </a:blip>
          <a:srcRect b="0" l="0" r="43971" t="29208"/>
          <a:stretch/>
        </p:blipFill>
        <p:spPr>
          <a:xfrm flipH="1">
            <a:off x="5113600" y="2278925"/>
            <a:ext cx="4030402" cy="28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50" y="4928599"/>
            <a:ext cx="1450249" cy="1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/>
          <p:nvPr>
            <p:ph type="title"/>
          </p:nvPr>
        </p:nvSpPr>
        <p:spPr>
          <a:xfrm>
            <a:off x="785675" y="368825"/>
            <a:ext cx="757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Chrome</a:t>
            </a:r>
            <a:r>
              <a:rPr lang="en"/>
              <a:t> debugger is effectively the standard</a:t>
            </a:r>
            <a:endParaRPr/>
          </a:p>
        </p:txBody>
      </p:sp>
      <p:sp>
        <p:nvSpPr>
          <p:cNvPr id="159" name="Google Shape;159;p34"/>
          <p:cNvSpPr txBox="1"/>
          <p:nvPr>
            <p:ph idx="1" type="body"/>
          </p:nvPr>
        </p:nvSpPr>
        <p:spPr>
          <a:xfrm>
            <a:off x="532450" y="1107500"/>
            <a:ext cx="7572600" cy="32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Chrome: View -&gt; Developer -&gt; Developer 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Console tab is good for looking at errors, and console.log messages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Chrome: right mouse - View Page Source, 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Chrome: View -&gt; Developer -&gt; View Source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Amusing comment in source at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https://developers.themoviedb.org/4/getting-started/authorization</a:t>
            </a:r>
            <a:endParaRPr/>
          </a:p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4">
            <a:alphaModFix/>
          </a:blip>
          <a:srcRect b="0" l="0" r="43971" t="29208"/>
          <a:stretch/>
        </p:blipFill>
        <p:spPr>
          <a:xfrm flipH="1">
            <a:off x="5113600" y="2278925"/>
            <a:ext cx="4030402" cy="28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650" y="4928599"/>
            <a:ext cx="1450249" cy="1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>
            <p:ph type="title"/>
          </p:nvPr>
        </p:nvSpPr>
        <p:spPr>
          <a:xfrm>
            <a:off x="785675" y="215300"/>
            <a:ext cx="7572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Ways to run JavaScript</a:t>
            </a:r>
            <a:endParaRPr/>
          </a:p>
        </p:txBody>
      </p:sp>
      <p:sp>
        <p:nvSpPr>
          <p:cNvPr id="168" name="Google Shape;168;p35"/>
          <p:cNvSpPr txBox="1"/>
          <p:nvPr>
            <p:ph idx="1" type="body"/>
          </p:nvPr>
        </p:nvSpPr>
        <p:spPr>
          <a:xfrm>
            <a:off x="231250" y="1132375"/>
            <a:ext cx="8715900" cy="3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(1) Install node.js (via npm - or yarn or brew on Mac). Then “node &lt;filename.js&gt;”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(2) Chrome: View -&gt; Developer -&gt; Developer Tools -&gt; Console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(3) Run JavaScript inside a browser</a:t>
            </a:r>
            <a:endParaRPr/>
          </a:p>
        </p:txBody>
      </p:sp>
      <p:sp>
        <p:nvSpPr>
          <p:cNvPr id="169" name="Google Shape;16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Google Shape;170;p35"/>
          <p:cNvPicPr preferRelativeResize="0"/>
          <p:nvPr/>
        </p:nvPicPr>
        <p:blipFill rotWithShape="1">
          <a:blip r:embed="rId3">
            <a:alphaModFix/>
          </a:blip>
          <a:srcRect b="0" l="0" r="43971" t="29208"/>
          <a:stretch/>
        </p:blipFill>
        <p:spPr>
          <a:xfrm flipH="1">
            <a:off x="5113600" y="2278925"/>
            <a:ext cx="4030402" cy="28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50" y="4928599"/>
            <a:ext cx="1450249" cy="1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550" y="1514125"/>
            <a:ext cx="2979400" cy="648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2213" y="2571750"/>
            <a:ext cx="185737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>
            <p:ph type="title"/>
          </p:nvPr>
        </p:nvSpPr>
        <p:spPr>
          <a:xfrm>
            <a:off x="785675" y="215300"/>
            <a:ext cx="7572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standards - variable naming conventions</a:t>
            </a:r>
            <a:endParaRPr/>
          </a:p>
        </p:txBody>
      </p:sp>
      <p:sp>
        <p:nvSpPr>
          <p:cNvPr id="179" name="Google Shape;179;p36"/>
          <p:cNvSpPr txBox="1"/>
          <p:nvPr>
            <p:ph idx="1" type="body"/>
          </p:nvPr>
        </p:nvSpPr>
        <p:spPr>
          <a:xfrm>
            <a:off x="231250" y="815450"/>
            <a:ext cx="8715900" cy="39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uses snake case for </a:t>
            </a:r>
            <a:r>
              <a:rPr lang="en"/>
              <a:t>variable</a:t>
            </a:r>
            <a:r>
              <a:rPr lang="en"/>
              <a:t> 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network_id or num_students_enrolled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C/C++/Java/JavaScript use camel case for variable names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networkId or numStudentsEnrolled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Exception: all of above languages constants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const MAX_NUM_STUDENTS = 40;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Generally</a:t>
            </a:r>
            <a:r>
              <a:rPr lang="en"/>
              <a:t> HTML indents by two spaces, other languages by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is to be consistent with pre-existing code, company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Story: networkId vs networkid vs networkID…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Story: early 2000s no consensus indent 2 vs 4 spaces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Moral of stories: be consistent w/ others on tools,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use VS Code extension: Prettier VS Code</a:t>
            </a:r>
            <a:endParaRPr/>
          </a:p>
        </p:txBody>
      </p:sp>
      <p:sp>
        <p:nvSpPr>
          <p:cNvPr id="180" name="Google Shape;18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1" name="Google Shape;181;p36"/>
          <p:cNvPicPr preferRelativeResize="0"/>
          <p:nvPr/>
        </p:nvPicPr>
        <p:blipFill rotWithShape="1">
          <a:blip r:embed="rId3">
            <a:alphaModFix/>
          </a:blip>
          <a:srcRect b="0" l="0" r="43971" t="29208"/>
          <a:stretch/>
        </p:blipFill>
        <p:spPr>
          <a:xfrm flipH="1">
            <a:off x="5113600" y="2278925"/>
            <a:ext cx="4030402" cy="28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50" y="4928599"/>
            <a:ext cx="1450249" cy="1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type="title"/>
          </p:nvPr>
        </p:nvSpPr>
        <p:spPr>
          <a:xfrm>
            <a:off x="785675" y="215300"/>
            <a:ext cx="7572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vs let vs const</a:t>
            </a:r>
            <a:endParaRPr/>
          </a:p>
        </p:txBody>
      </p:sp>
      <p:sp>
        <p:nvSpPr>
          <p:cNvPr id="188" name="Google Shape;188;p37"/>
          <p:cNvSpPr txBox="1"/>
          <p:nvPr>
            <p:ph idx="1" type="body"/>
          </p:nvPr>
        </p:nvSpPr>
        <p:spPr>
          <a:xfrm>
            <a:off x="231250" y="1132375"/>
            <a:ext cx="8715900" cy="3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 MAX_STUDENTS = 40;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 is old, let is new in ES6 and generally considered better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let vs var in for loop below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//for (let i = 0; i &lt; 5; i++) {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(var i = 0; i &lt; 5; i++) {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console.log(i);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console.log("Now i is: ", i);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JavaScript: “Variable hoisting” - pre-processing looks for var and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lifts it to start of document. Using let prevent this. And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may “overlay” variables if same var name already used, but let won’t.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" name="Google Shape;190;p37"/>
          <p:cNvPicPr preferRelativeResize="0"/>
          <p:nvPr/>
        </p:nvPicPr>
        <p:blipFill rotWithShape="1">
          <a:blip r:embed="rId3">
            <a:alphaModFix/>
          </a:blip>
          <a:srcRect b="0" l="0" r="43971" t="29208"/>
          <a:stretch/>
        </p:blipFill>
        <p:spPr>
          <a:xfrm flipH="1">
            <a:off x="5113600" y="2278925"/>
            <a:ext cx="4030402" cy="28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50" y="4928599"/>
            <a:ext cx="1450249" cy="1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type="title"/>
          </p:nvPr>
        </p:nvSpPr>
        <p:spPr>
          <a:xfrm>
            <a:off x="4824525" y="55825"/>
            <a:ext cx="35337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objects - example</a:t>
            </a:r>
            <a:endParaRPr/>
          </a:p>
        </p:txBody>
      </p:sp>
      <p:sp>
        <p:nvSpPr>
          <p:cNvPr id="197" name="Google Shape;197;p38"/>
          <p:cNvSpPr txBox="1"/>
          <p:nvPr>
            <p:ph idx="1" type="body"/>
          </p:nvPr>
        </p:nvSpPr>
        <p:spPr>
          <a:xfrm>
            <a:off x="1570950" y="-39875"/>
            <a:ext cx="46572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obj = {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key: "valuuuuue",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second: 2,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third: “THREE”,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four: {          // nested object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five: 5,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six: "SIXX"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},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eight:          // array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[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{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color: "red"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},{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color: "blue"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}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]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console.log(obj.third);       // THREE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console.log(obj.four.five); // 5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console.log(obj.eight);      // [ { color: 'red' }, { color: 'blue' } ]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console.log(obj.eight[1].color);    // blue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9" name="Google Shape;199;p38"/>
          <p:cNvPicPr preferRelativeResize="0"/>
          <p:nvPr/>
        </p:nvPicPr>
        <p:blipFill rotWithShape="1">
          <a:blip r:embed="rId3">
            <a:alphaModFix/>
          </a:blip>
          <a:srcRect b="0" l="0" r="43971" t="29208"/>
          <a:stretch/>
        </p:blipFill>
        <p:spPr>
          <a:xfrm flipH="1">
            <a:off x="5113600" y="2278925"/>
            <a:ext cx="4030402" cy="28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50" y="4928599"/>
            <a:ext cx="1450249" cy="1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type="title"/>
          </p:nvPr>
        </p:nvSpPr>
        <p:spPr>
          <a:xfrm>
            <a:off x="661875" y="215300"/>
            <a:ext cx="7926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functions - 3 examples</a:t>
            </a:r>
            <a:endParaRPr/>
          </a:p>
        </p:txBody>
      </p:sp>
      <p:sp>
        <p:nvSpPr>
          <p:cNvPr id="206" name="Google Shape;206;p39"/>
          <p:cNvSpPr txBox="1"/>
          <p:nvPr>
            <p:ph idx="1" type="body"/>
          </p:nvPr>
        </p:nvSpPr>
        <p:spPr>
          <a:xfrm>
            <a:off x="231250" y="925025"/>
            <a:ext cx="8715900" cy="40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this example has parameters, other examples do not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myFunc = function(parameter1, parameter2) {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console.log(“whatever”);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myFunc2 = function() {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console.log(“whatever”);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this one returns a value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myFunc3 = () {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3;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8" name="Google Shape;208;p39"/>
          <p:cNvPicPr preferRelativeResize="0"/>
          <p:nvPr/>
        </p:nvPicPr>
        <p:blipFill rotWithShape="1">
          <a:blip r:embed="rId3">
            <a:alphaModFix/>
          </a:blip>
          <a:srcRect b="0" l="0" r="43971" t="29208"/>
          <a:stretch/>
        </p:blipFill>
        <p:spPr>
          <a:xfrm flipH="1">
            <a:off x="5113600" y="2278925"/>
            <a:ext cx="4030402" cy="28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50" y="4928599"/>
            <a:ext cx="1450249" cy="1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