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5" r:id="rId4"/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Helvetica Neue"/>
      <p:regular r:id="rId31"/>
      <p:bold r:id="rId32"/>
      <p:italic r:id="rId33"/>
      <p:boldItalic r:id="rId34"/>
    </p:embeddedFont>
    <p:embeddedFont>
      <p:font typeface="Helvetica Neue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4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6.xml"/><Relationship Id="rId35" Type="http://schemas.openxmlformats.org/officeDocument/2006/relationships/font" Target="fonts/HelveticaNeueLight-regular.fntdata"/><Relationship Id="rId12" Type="http://schemas.openxmlformats.org/officeDocument/2006/relationships/slide" Target="slides/slide5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8.xml"/><Relationship Id="rId37" Type="http://schemas.openxmlformats.org/officeDocument/2006/relationships/font" Target="fonts/HelveticaNeueLight-italic.fntdata"/><Relationship Id="rId14" Type="http://schemas.openxmlformats.org/officeDocument/2006/relationships/slide" Target="slides/slide7.xml"/><Relationship Id="rId36" Type="http://schemas.openxmlformats.org/officeDocument/2006/relationships/font" Target="fonts/HelveticaNeueLight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HelveticaNeueLight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9c00e60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9c00e60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2740099f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2740099f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29e9322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29e9322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2740099f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2740099f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2740099f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2740099f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2740099f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2740099f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29e9322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29e9322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29e93220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29e9322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29e9322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29e9322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2740099f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2740099f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be2b00b1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be2b00b1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9c00e60c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9c00e60c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2740099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2740099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2740099f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2740099f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2740099f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2740099f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2740099f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2740099f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2740099f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2740099f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2740099f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2740099f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2740099f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2740099f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59300" y="20076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159300" y="908217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1800"/>
              <a:buChar char="●"/>
              <a:defRPr>
                <a:solidFill>
                  <a:srgbClr val="2E3037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○"/>
              <a:defRPr>
                <a:solidFill>
                  <a:srgbClr val="2E3037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■"/>
              <a:defRPr>
                <a:solidFill>
                  <a:srgbClr val="2E3037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●"/>
              <a:defRPr>
                <a:solidFill>
                  <a:srgbClr val="2E3037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○"/>
              <a:defRPr>
                <a:solidFill>
                  <a:srgbClr val="2E3037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■"/>
              <a:defRPr>
                <a:solidFill>
                  <a:srgbClr val="2E3037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●"/>
              <a:defRPr>
                <a:solidFill>
                  <a:srgbClr val="2E3037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○"/>
              <a:defRPr>
                <a:solidFill>
                  <a:srgbClr val="2E3037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2E3037"/>
              </a:buClr>
              <a:buSzPts val="1400"/>
              <a:buChar char="■"/>
              <a:defRPr>
                <a:solidFill>
                  <a:srgbClr val="2E3037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03773" y="46945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CUSTOM_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5" name="Google Shape;125;p30"/>
          <p:cNvCxnSpPr/>
          <p:nvPr/>
        </p:nvCxnSpPr>
        <p:spPr>
          <a:xfrm>
            <a:off x="420450" y="902700"/>
            <a:ext cx="830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311700" y="1175025"/>
            <a:ext cx="84117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✱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503773" y="46945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25489" l="5866" r="82470" t="11494"/>
          <a:stretch/>
        </p:blipFill>
        <p:spPr>
          <a:xfrm>
            <a:off x="-9525" y="-9400"/>
            <a:ext cx="1076277" cy="11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25489" l="83382" r="4308" t="11494"/>
          <a:stretch/>
        </p:blipFill>
        <p:spPr>
          <a:xfrm>
            <a:off x="8017625" y="-7025"/>
            <a:ext cx="1135900" cy="11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3">
            <a:alphaModFix/>
          </a:blip>
          <a:srcRect b="23144" l="19848" r="19841" t="23144"/>
          <a:stretch/>
        </p:blipFill>
        <p:spPr>
          <a:xfrm>
            <a:off x="8538025" y="3799075"/>
            <a:ext cx="446675" cy="39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3162" y="4263923"/>
            <a:ext cx="396393" cy="38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25489" l="5866" r="82470" t="11494"/>
          <a:stretch/>
        </p:blipFill>
        <p:spPr>
          <a:xfrm>
            <a:off x="-9525" y="-9400"/>
            <a:ext cx="1076277" cy="11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25489" l="83382" r="4308" t="11494"/>
          <a:stretch/>
        </p:blipFill>
        <p:spPr>
          <a:xfrm>
            <a:off x="8017625" y="-7025"/>
            <a:ext cx="1135900" cy="11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3">
            <a:alphaModFix/>
          </a:blip>
          <a:srcRect b="23144" l="19848" r="19841" t="23144"/>
          <a:stretch/>
        </p:blipFill>
        <p:spPr>
          <a:xfrm>
            <a:off x="8538025" y="3799075"/>
            <a:ext cx="446675" cy="39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3162" y="4263923"/>
            <a:ext cx="396393" cy="38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 b="25489" l="5866" r="82470" t="11494"/>
          <a:stretch/>
        </p:blipFill>
        <p:spPr>
          <a:xfrm>
            <a:off x="-9525" y="-9400"/>
            <a:ext cx="1076277" cy="11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785675" y="1363075"/>
            <a:ext cx="75726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○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■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○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■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○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■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25489" l="83382" r="4308" t="11494"/>
          <a:stretch/>
        </p:blipFill>
        <p:spPr>
          <a:xfrm>
            <a:off x="8017625" y="-7025"/>
            <a:ext cx="1135900" cy="11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9300" y="20076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9300" y="9082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3773" y="469453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okeapi.co/api/v2/pokemon/ditto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google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okeapi.co/api/v2/pokemon/ditto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1"/>
          <p:cNvPicPr preferRelativeResize="0"/>
          <p:nvPr/>
        </p:nvPicPr>
        <p:blipFill rotWithShape="1">
          <a:blip r:embed="rId3">
            <a:alphaModFix/>
          </a:blip>
          <a:srcRect b="2104" l="911" r="0" t="2647"/>
          <a:stretch/>
        </p:blipFill>
        <p:spPr>
          <a:xfrm>
            <a:off x="0" y="0"/>
            <a:ext cx="9144002" cy="252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1"/>
          <p:cNvSpPr txBox="1"/>
          <p:nvPr/>
        </p:nvSpPr>
        <p:spPr>
          <a:xfrm>
            <a:off x="551675" y="3628350"/>
            <a:ext cx="84693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Consuming External APIs</a:t>
            </a:r>
            <a:endParaRPr sz="26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Google Shape;133;p31"/>
          <p:cNvSpPr txBox="1"/>
          <p:nvPr/>
        </p:nvSpPr>
        <p:spPr>
          <a:xfrm>
            <a:off x="551750" y="4218975"/>
            <a:ext cx="7684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Week 1 Day 3 - June 8, 2022 - Doug Case</a:t>
            </a:r>
            <a:endParaRPr sz="15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31"/>
          <p:cNvSpPr/>
          <p:nvPr/>
        </p:nvSpPr>
        <p:spPr>
          <a:xfrm>
            <a:off x="8279775" y="3470825"/>
            <a:ext cx="741300" cy="11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785675" y="191375"/>
            <a:ext cx="7572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like a JS Object</a:t>
            </a:r>
            <a:endParaRPr i="1"/>
          </a:p>
        </p:txBody>
      </p:sp>
      <p:sp>
        <p:nvSpPr>
          <p:cNvPr id="214" name="Google Shape;214;p40"/>
          <p:cNvSpPr txBox="1"/>
          <p:nvPr>
            <p:ph idx="1" type="body"/>
          </p:nvPr>
        </p:nvSpPr>
        <p:spPr>
          <a:xfrm>
            <a:off x="785675" y="817975"/>
            <a:ext cx="7686900" cy="4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Called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  <a:r>
              <a:rPr lang="en"/>
              <a:t>: JavaScript Object Notation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is syntactically correct JS object - perfect to convert to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packages that easily convert JSON to Java, C, Python,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this API:</a:t>
            </a:r>
            <a:br>
              <a:rPr lang="en"/>
            </a:b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https://pokeapi.co/api/v2/pokemon/ditto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format of the output?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5" name="Google Shape;21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40"/>
          <p:cNvPicPr preferRelativeResize="0"/>
          <p:nvPr/>
        </p:nvPicPr>
        <p:blipFill rotWithShape="1">
          <a:blip r:embed="rId4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785675" y="191375"/>
            <a:ext cx="7572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FYI - online JSON formatter is jsonlint.com</a:t>
            </a:r>
            <a:endParaRPr i="1"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785675" y="1328600"/>
            <a:ext cx="7686900" cy="3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https://jsonlint.com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Paste JSON there - it’ll format it nicely and tell you if it is valid JSON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4" name="Google Shape;22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41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785675" y="79750"/>
            <a:ext cx="7572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and REST APIs go together</a:t>
            </a:r>
            <a:endParaRPr i="1"/>
          </a:p>
        </p:txBody>
      </p:sp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606050" y="956925"/>
            <a:ext cx="7488000" cy="3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JSON is based on a subset of the JavaScript Programming Language. Representative State Transfer (REST) is a client-server architectural style that uses the HTTP protocol in a simple and effective way. Systems that adhere to REST practices are often referred to as RESTful interfaces.</a:t>
            </a:r>
            <a:endParaRPr sz="2400"/>
          </a:p>
        </p:txBody>
      </p:sp>
      <p:sp>
        <p:nvSpPr>
          <p:cNvPr id="233" name="Google Shape;23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42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785675" y="0"/>
            <a:ext cx="75726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day3.html</a:t>
            </a:r>
            <a:endParaRPr i="1"/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606050" y="504900"/>
            <a:ext cx="7488000" cy="4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&lt;html lang="en"&gt;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&lt;meta charset="UTF-8"&gt;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&lt;meta http-equiv="X-UA-Compatible" content="IE=edge"&gt;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&lt;meta name="viewport" content="width=device-width, initial-scale=1.0"&gt;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&lt;title&gt;Day 3 Demo&lt;/title&gt;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&lt;h1&gt;My Day3 Heading&lt;/h1&gt;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&lt;form action="fish.html"&gt;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&lt;!--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&lt;form action="search"&gt;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&lt;form&gt;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&lt;form action="https://www.google.com"&gt;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&lt;form action="fish.html"&gt;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&lt;form action="https://pokeapi.co/api/v2/pokemon/ditto"&gt;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--&gt;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&lt;label&gt;What Pokemon character do you want?&lt;/label&gt;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&lt;input type="text" name="pokemon" /&gt;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&lt;button id='clicker'&gt;Search for character&lt;/button&gt;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&lt;/form&gt;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&lt;div id=”pokemon-area”&gt;&lt;/div&gt;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&lt;!-- put script at bottom so loaded last --&gt;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&lt;script src="day3.js"&gt;&lt;/script&gt;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400"/>
          </a:p>
        </p:txBody>
      </p:sp>
      <p:sp>
        <p:nvSpPr>
          <p:cNvPr id="242" name="Google Shape;24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785675" y="0"/>
            <a:ext cx="7572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day3.js</a:t>
            </a:r>
            <a:endParaRPr i="1"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606050" y="566263"/>
            <a:ext cx="7488000" cy="4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 pokemonForm = document.querySelector("form");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let pokemonArea = document.querySelector("#pokemon-area");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addEventListener method has 2 parameters: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one is event to listen for, second is callback function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(1) control the form behavior upon submit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async pokemonForm.addEventListener("submit", (evt) =&gt; 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// this prevents the page from re-loading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evt.preventDefault();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console.log("evt.target.pokemon.value = ", evt.target.pokemon.value);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let apiUrl = "https://pokeapi.co/api/v2/pokemon/" + evt.target.pokemon.value;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// all these console.log entries are kinda ugly - but facilitate debugging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console.log(apiUrl);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// (2) upon form submit, call the Pokemon API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//let response = fetch(apiUrl);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//console.log("response is: ", response);   // a Promise is placeholder for future data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// async and await go together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// the next two lines with await ARE THE DEAL!!!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let response = await fetch(apiUrl);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console.log("response is: ", response);   // now call is made, but data still not arrived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let responseData = await response.json(); 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console.log("responseData is: ", responseData);   // now have actual data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// (3) grab what we want from results of the pokemon API call, and put it on page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generateHTML(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responseData);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2" name="Google Shape;252;p44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85475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785675" y="0"/>
            <a:ext cx="7572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ay3.js continued</a:t>
            </a:r>
            <a:endParaRPr i="1"/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606050" y="566263"/>
            <a:ext cx="7488000" cy="4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unction generateHTML(pokeData)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pokemonArea.innerHTML = `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&lt;h1&gt;${pokeData.name}&lt;/h1&gt;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&lt;p&gt;Height: ${pokeData.height}&lt;/p&gt;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&lt;p&gt;Weight: ${pokeData.weight}&lt;/p&gt;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&lt;img src="${pokeData.sprites.front_default}" alt="Pokemon image" /&gt;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`;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45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785675" y="0"/>
            <a:ext cx="7572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work with Upper case argument?</a:t>
            </a:r>
            <a:endParaRPr i="1"/>
          </a:p>
        </p:txBody>
      </p:sp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606050" y="980849"/>
            <a:ext cx="7488000" cy="3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with Pikachu instead of pikachu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404!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API we call only recognizes lower case arguments - argh!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69" name="Google Shape;26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46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785675" y="0"/>
            <a:ext cx="7572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 code to accept upper case </a:t>
            </a:r>
            <a:endParaRPr i="1"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551025" y="569650"/>
            <a:ext cx="8289600" cy="4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let pokemonForm = document.querySelector("form");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let pokemonArea = document.querySelector("#pokemon-area");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// (1) control the form behavior upon submit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async pokemonForm.addEventListener("submit", (evt) =&gt; {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// this prevents the page from re-loading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evt.preventDefault();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let apiUrl = "https://pokeapi.co/api/v2/pokemon/" + evt.target.pokemon.value.</a:t>
            </a:r>
            <a:r>
              <a:rPr b="1" lang="en" sz="14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toLowerCase()</a:t>
            </a: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1" sz="14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// (2) upon form submit, call the Pokemon API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let response = await fetch(apiUrl);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let responseData = await response.json(); 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// (3) grab what want want from results of the pokemon API call, and put it on page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generateHTML(responseData);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9" name="Google Shape;279;p47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85475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API Calls with </a:t>
            </a:r>
            <a:r>
              <a:rPr i="1" lang="en"/>
              <a:t>fetch</a:t>
            </a:r>
            <a:endParaRPr i="1"/>
          </a:p>
        </p:txBody>
      </p:sp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785675" y="1363075"/>
            <a:ext cx="68019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fetch</a:t>
            </a:r>
            <a:r>
              <a:rPr lang="en"/>
              <a:t> is built into the browser, and allows us to try to get data from other applications - asynchronously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calls with fetch are asynchronous - JS won’t wait for the response to come back before moving on!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async</a:t>
            </a:r>
            <a:r>
              <a:rPr lang="en"/>
              <a:t> /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await</a:t>
            </a:r>
            <a:r>
              <a:rPr lang="en"/>
              <a:t> to manage calls with fetch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await</a:t>
            </a:r>
            <a:r>
              <a:rPr lang="en"/>
              <a:t> twice: once for the response, and again for the json body</a:t>
            </a:r>
            <a:endParaRPr/>
          </a:p>
        </p:txBody>
      </p:sp>
      <p:sp>
        <p:nvSpPr>
          <p:cNvPr id="287" name="Google Shape;28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48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Coding - short break first!</a:t>
            </a:r>
            <a:endParaRPr/>
          </a:p>
        </p:txBody>
      </p:sp>
      <p:sp>
        <p:nvSpPr>
          <p:cNvPr id="295" name="Google Shape;29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6" name="Google Shape;296;p49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400" y="1093925"/>
            <a:ext cx="4808799" cy="353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32"/>
          <p:cNvSpPr/>
          <p:nvPr/>
        </p:nvSpPr>
        <p:spPr>
          <a:xfrm>
            <a:off x="8279775" y="3470825"/>
            <a:ext cx="741300" cy="11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2"/>
          <p:cNvSpPr txBox="1"/>
          <p:nvPr>
            <p:ph idx="1" type="body"/>
          </p:nvPr>
        </p:nvSpPr>
        <p:spPr>
          <a:xfrm>
            <a:off x="837325" y="495300"/>
            <a:ext cx="7344300" cy="4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FBA8A"/>
                </a:solidFill>
                <a:latin typeface="Arial"/>
                <a:ea typeface="Arial"/>
                <a:cs typeface="Arial"/>
                <a:sym typeface="Arial"/>
              </a:rPr>
              <a:t>Week 1 Day 3 </a:t>
            </a:r>
            <a:r>
              <a:rPr b="1" lang="en" sz="2100">
                <a:solidFill>
                  <a:srgbClr val="3FBA8A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 b="1" sz="2100">
              <a:solidFill>
                <a:srgbClr val="3FBA8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C98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Handle form submissions in JavaScript</a:t>
            </a:r>
            <a:endParaRPr b="1" sz="2000"/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/>
              <a:t>Write asynchronous code in JavaScript</a:t>
            </a:r>
            <a:endParaRPr b="1" sz="2000"/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/>
              <a:t>Manage asynchronous code with async / await</a:t>
            </a:r>
            <a:endParaRPr b="1" sz="2000"/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Call external API to get Pokemon information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319475" y="2747525"/>
            <a:ext cx="1640100" cy="19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/>
          <p:nvPr/>
        </p:nvSpPr>
        <p:spPr>
          <a:xfrm>
            <a:off x="362850" y="3610425"/>
            <a:ext cx="387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*Time reflects Pacific Standard Time (UTC -8:00)</a:t>
            </a:r>
            <a:endParaRPr b="1"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4" name="Google Shape;1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in HTML</a:t>
            </a:r>
            <a:endParaRPr/>
          </a:p>
        </p:txBody>
      </p:sp>
      <p:sp>
        <p:nvSpPr>
          <p:cNvPr id="150" name="Google Shape;150;p33"/>
          <p:cNvSpPr txBox="1"/>
          <p:nvPr>
            <p:ph idx="1" type="body"/>
          </p:nvPr>
        </p:nvSpPr>
        <p:spPr>
          <a:xfrm>
            <a:off x="785675" y="1363075"/>
            <a:ext cx="75726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&lt;form&gt;</a:t>
            </a:r>
            <a:r>
              <a:rPr lang="en"/>
              <a:t> elements in HTML are used to bundle up data and send it somewhere (like a server)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 a form, </a:t>
            </a:r>
            <a:r>
              <a:rPr i="1" lang="en"/>
              <a:t>&lt;input&gt;</a:t>
            </a:r>
            <a:r>
              <a:rPr lang="en"/>
              <a:t> tags are one way to collect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form is submitted, the form makes a request to the URL provided in the </a:t>
            </a:r>
            <a:r>
              <a:rPr i="1" lang="en"/>
              <a:t>action</a:t>
            </a:r>
            <a:r>
              <a:rPr lang="en"/>
              <a:t> attribute of the form</a:t>
            </a:r>
            <a:endParaRPr/>
          </a:p>
        </p:txBody>
      </p:sp>
      <p:sp>
        <p:nvSpPr>
          <p:cNvPr id="151" name="Google Shape;15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33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and JavaScript</a:t>
            </a:r>
            <a:endParaRPr/>
          </a:p>
        </p:txBody>
      </p:sp>
      <p:sp>
        <p:nvSpPr>
          <p:cNvPr id="159" name="Google Shape;159;p34"/>
          <p:cNvSpPr txBox="1"/>
          <p:nvPr>
            <p:ph idx="1" type="body"/>
          </p:nvPr>
        </p:nvSpPr>
        <p:spPr>
          <a:xfrm>
            <a:off x="785675" y="1363075"/>
            <a:ext cx="75726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we want to process the form using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JavaScript to make a request instead of the form - this technology is called AJAX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process form data in JS, we need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Listen for the “submit” event on a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 the default behavior of the form (sending you to the action page)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JS code to manage the form submit!</a:t>
            </a:r>
            <a:endParaRPr/>
          </a:p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785700" y="62150"/>
            <a:ext cx="7572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and JavaScript</a:t>
            </a:r>
            <a:endParaRPr/>
          </a:p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435100" y="1445475"/>
            <a:ext cx="7342200" cy="3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button in form - query string appended to URL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form extracts the data and makes request for me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 to find page based on action in form (“search”)</a:t>
            </a:r>
            <a:br>
              <a:rPr lang="en"/>
            </a:br>
            <a:br>
              <a:rPr lang="en"/>
            </a:br>
            <a:r>
              <a:rPr lang="en"/>
              <a:t>HTML form assembles data,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sends request to a page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35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type="title"/>
          </p:nvPr>
        </p:nvSpPr>
        <p:spPr>
          <a:xfrm>
            <a:off x="785700" y="62150"/>
            <a:ext cx="7572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and JavaScript</a:t>
            </a:r>
            <a:endParaRPr/>
          </a:p>
        </p:txBody>
      </p:sp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737825" y="2369750"/>
            <a:ext cx="7572600" cy="26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error message since do not have a “search” page.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(try going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http://www.google.com</a:t>
            </a:r>
            <a:r>
              <a:rPr lang="en"/>
              <a:t> or fish.html)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http://127.0.0.1:5500/search?food=avocados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5500                           is port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                        is path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food=avocados           is query string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36"/>
          <p:cNvPicPr preferRelativeResize="0"/>
          <p:nvPr/>
        </p:nvPicPr>
        <p:blipFill rotWithShape="1">
          <a:blip r:embed="rId4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600" y="807638"/>
            <a:ext cx="42862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 - default behavior for form - kinda boring</a:t>
            </a:r>
            <a:endParaRPr i="1"/>
          </a:p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785675" y="1363075"/>
            <a:ext cx="68019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we want to change that!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change that with JS, AJAX, 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an API? What is AJAX?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this API: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https://pokeapi.co/api/v2/pokemon/ditto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format of the output?</a:t>
            </a:r>
            <a:endParaRPr/>
          </a:p>
        </p:txBody>
      </p:sp>
      <p:sp>
        <p:nvSpPr>
          <p:cNvPr id="188" name="Google Shape;18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37"/>
          <p:cNvPicPr preferRelativeResize="0"/>
          <p:nvPr/>
        </p:nvPicPr>
        <p:blipFill rotWithShape="1">
          <a:blip r:embed="rId4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785675" y="191375"/>
            <a:ext cx="7572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output have familiar format?</a:t>
            </a:r>
            <a:endParaRPr i="1"/>
          </a:p>
        </p:txBody>
      </p:sp>
      <p:sp>
        <p:nvSpPr>
          <p:cNvPr id="196" name="Google Shape;196;p38"/>
          <p:cNvSpPr txBox="1"/>
          <p:nvPr>
            <p:ph idx="1" type="body"/>
          </p:nvPr>
        </p:nvSpPr>
        <p:spPr>
          <a:xfrm>
            <a:off x="785675" y="741775"/>
            <a:ext cx="6801900" cy="4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"abilities": [{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"ability": 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"name": "limber",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"url": "https://pokeapi.co/api/v2/ability/7/"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},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"is_hidden": false,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"slot": 1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}, 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"ability": 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"name": "imposter",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"url": "https://pokeapi.co/api/v2/ability/150/"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},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"is_hidden": true,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"slot": 3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}],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"base_experience": 101,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7" name="Google Shape;19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38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type="title"/>
          </p:nvPr>
        </p:nvSpPr>
        <p:spPr>
          <a:xfrm>
            <a:off x="542250" y="191375"/>
            <a:ext cx="78159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it look like this from yesterday? What is this?</a:t>
            </a:r>
            <a:endParaRPr i="1"/>
          </a:p>
        </p:txBody>
      </p:sp>
      <p:sp>
        <p:nvSpPr>
          <p:cNvPr id="205" name="Google Shape;205;p39"/>
          <p:cNvSpPr txBox="1"/>
          <p:nvPr>
            <p:ph idx="1" type="body"/>
          </p:nvPr>
        </p:nvSpPr>
        <p:spPr>
          <a:xfrm>
            <a:off x="785675" y="817975"/>
            <a:ext cx="6801900" cy="4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let obj =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key: "valuuuuue",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second: 2,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third: "THREE",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four: {          // nested object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five: 5,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six: "SIXX"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eight:          // array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 color: "red"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 color: "blue"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39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