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20104100" cy="13404850"/>
  <p:defaultTextStyle>
    <a:defPPr>
      <a:defRPr lang="en-US"/>
    </a:defPPr>
    <a:lvl1pPr marL="0" algn="l" defTabSz="2095988" rtl="0" eaLnBrk="1" latinLnBrk="0" hangingPunct="1">
      <a:defRPr sz="4100" kern="1200">
        <a:solidFill>
          <a:schemeClr val="tx1"/>
        </a:solidFill>
        <a:latin typeface="+mn-lt"/>
        <a:ea typeface="+mn-ea"/>
        <a:cs typeface="+mn-cs"/>
      </a:defRPr>
    </a:lvl1pPr>
    <a:lvl2pPr marL="1047994" algn="l" defTabSz="2095988" rtl="0" eaLnBrk="1" latinLnBrk="0" hangingPunct="1">
      <a:defRPr sz="4100" kern="1200">
        <a:solidFill>
          <a:schemeClr val="tx1"/>
        </a:solidFill>
        <a:latin typeface="+mn-lt"/>
        <a:ea typeface="+mn-ea"/>
        <a:cs typeface="+mn-cs"/>
      </a:defRPr>
    </a:lvl2pPr>
    <a:lvl3pPr marL="2095988" algn="l" defTabSz="2095988" rtl="0" eaLnBrk="1" latinLnBrk="0" hangingPunct="1">
      <a:defRPr sz="4100" kern="1200">
        <a:solidFill>
          <a:schemeClr val="tx1"/>
        </a:solidFill>
        <a:latin typeface="+mn-lt"/>
        <a:ea typeface="+mn-ea"/>
        <a:cs typeface="+mn-cs"/>
      </a:defRPr>
    </a:lvl3pPr>
    <a:lvl4pPr marL="3143982" algn="l" defTabSz="2095988" rtl="0" eaLnBrk="1" latinLnBrk="0" hangingPunct="1">
      <a:defRPr sz="4100" kern="1200">
        <a:solidFill>
          <a:schemeClr val="tx1"/>
        </a:solidFill>
        <a:latin typeface="+mn-lt"/>
        <a:ea typeface="+mn-ea"/>
        <a:cs typeface="+mn-cs"/>
      </a:defRPr>
    </a:lvl4pPr>
    <a:lvl5pPr marL="4191975" algn="l" defTabSz="2095988" rtl="0" eaLnBrk="1" latinLnBrk="0" hangingPunct="1">
      <a:defRPr sz="4100" kern="1200">
        <a:solidFill>
          <a:schemeClr val="tx1"/>
        </a:solidFill>
        <a:latin typeface="+mn-lt"/>
        <a:ea typeface="+mn-ea"/>
        <a:cs typeface="+mn-cs"/>
      </a:defRPr>
    </a:lvl5pPr>
    <a:lvl6pPr marL="5239969" algn="l" defTabSz="2095988" rtl="0" eaLnBrk="1" latinLnBrk="0" hangingPunct="1">
      <a:defRPr sz="4100" kern="1200">
        <a:solidFill>
          <a:schemeClr val="tx1"/>
        </a:solidFill>
        <a:latin typeface="+mn-lt"/>
        <a:ea typeface="+mn-ea"/>
        <a:cs typeface="+mn-cs"/>
      </a:defRPr>
    </a:lvl6pPr>
    <a:lvl7pPr marL="6287963" algn="l" defTabSz="2095988" rtl="0" eaLnBrk="1" latinLnBrk="0" hangingPunct="1">
      <a:defRPr sz="4100" kern="1200">
        <a:solidFill>
          <a:schemeClr val="tx1"/>
        </a:solidFill>
        <a:latin typeface="+mn-lt"/>
        <a:ea typeface="+mn-ea"/>
        <a:cs typeface="+mn-cs"/>
      </a:defRPr>
    </a:lvl7pPr>
    <a:lvl8pPr marL="7335957" algn="l" defTabSz="2095988" rtl="0" eaLnBrk="1" latinLnBrk="0" hangingPunct="1">
      <a:defRPr sz="4100" kern="1200">
        <a:solidFill>
          <a:schemeClr val="tx1"/>
        </a:solidFill>
        <a:latin typeface="+mn-lt"/>
        <a:ea typeface="+mn-ea"/>
        <a:cs typeface="+mn-cs"/>
      </a:defRPr>
    </a:lvl8pPr>
    <a:lvl9pPr marL="8383951" algn="l" defTabSz="2095988"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72">
          <p15:clr>
            <a:srgbClr val="A4A3A4"/>
          </p15:clr>
        </p15:guide>
        <p15:guide id="2" pos="47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40" d="100"/>
          <a:sy n="40" d="100"/>
        </p:scale>
        <p:origin x="-998" y="-3096"/>
      </p:cViewPr>
      <p:guideLst>
        <p:guide orient="horz" pos="7072"/>
        <p:guide pos="4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671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671513"/>
          </a:xfrm>
          <a:prstGeom prst="rect">
            <a:avLst/>
          </a:prstGeom>
        </p:spPr>
        <p:txBody>
          <a:bodyPr vert="horz" lIns="91440" tIns="45720" rIns="91440" bIns="45720" rtlCol="0"/>
          <a:lstStyle>
            <a:lvl1pPr algn="r">
              <a:defRPr sz="1200"/>
            </a:lvl1pPr>
          </a:lstStyle>
          <a:p>
            <a:fld id="{714C5D15-72E9-0943-9BC4-7EC43E2E8458}" type="datetimeFigureOut">
              <a:rPr lang="en-US" smtClean="0"/>
              <a:t>11/7/2022</a:t>
            </a:fld>
            <a:endParaRPr lang="en-US"/>
          </a:p>
        </p:txBody>
      </p:sp>
      <p:sp>
        <p:nvSpPr>
          <p:cNvPr id="4" name="Slide Image Placeholder 3"/>
          <p:cNvSpPr>
            <a:spLocks noGrp="1" noRot="1" noChangeAspect="1"/>
          </p:cNvSpPr>
          <p:nvPr>
            <p:ph type="sldImg" idx="2"/>
          </p:nvPr>
        </p:nvSpPr>
        <p:spPr>
          <a:xfrm>
            <a:off x="7037388" y="1676400"/>
            <a:ext cx="6029325" cy="45227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6451600"/>
            <a:ext cx="16084550" cy="52784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2733338"/>
            <a:ext cx="8712200" cy="6715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2733338"/>
            <a:ext cx="8712200" cy="671512"/>
          </a:xfrm>
          <a:prstGeom prst="rect">
            <a:avLst/>
          </a:prstGeom>
        </p:spPr>
        <p:txBody>
          <a:bodyPr vert="horz" lIns="91440" tIns="45720" rIns="91440" bIns="45720" rtlCol="0" anchor="b"/>
          <a:lstStyle>
            <a:lvl1pPr algn="r">
              <a:defRPr sz="1200"/>
            </a:lvl1pPr>
          </a:lstStyle>
          <a:p>
            <a:fld id="{BB7E37B2-C960-8448-9581-5340AC7FE1F5}" type="slidenum">
              <a:rPr lang="en-US" smtClean="0"/>
              <a:t>‹#›</a:t>
            </a:fld>
            <a:endParaRPr lang="en-US"/>
          </a:p>
        </p:txBody>
      </p:sp>
    </p:spTree>
    <p:extLst>
      <p:ext uri="{BB962C8B-B14F-4D97-AF65-F5344CB8AC3E}">
        <p14:creationId xmlns:p14="http://schemas.microsoft.com/office/powerpoint/2010/main" val="119939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E37B2-C960-8448-9581-5340AC7FE1F5}" type="slidenum">
              <a:rPr lang="en-US" smtClean="0"/>
              <a:t>1</a:t>
            </a:fld>
            <a:endParaRPr lang="en-US"/>
          </a:p>
        </p:txBody>
      </p:sp>
    </p:spTree>
    <p:extLst>
      <p:ext uri="{BB962C8B-B14F-4D97-AF65-F5344CB8AC3E}">
        <p14:creationId xmlns:p14="http://schemas.microsoft.com/office/powerpoint/2010/main" val="381439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3"/>
            <a:ext cx="37307522" cy="103105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764798" y="123317"/>
            <a:ext cx="32361600" cy="2369880"/>
          </a:xfrm>
        </p:spPr>
        <p:txBody>
          <a:bodyPr lIns="0" tIns="0" rIns="0" bIns="0"/>
          <a:lstStyle>
            <a:lvl1pPr>
              <a:defRPr sz="15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764798" y="123317"/>
            <a:ext cx="32361600" cy="2369880"/>
          </a:xfrm>
        </p:spPr>
        <p:txBody>
          <a:bodyPr lIns="0" tIns="0" rIns="0" bIns="0"/>
          <a:lstStyle>
            <a:lvl1pPr>
              <a:defRPr sz="15400" b="0" i="0">
                <a:solidFill>
                  <a:schemeClr val="tx1"/>
                </a:solidFill>
                <a:latin typeface="Calibri"/>
                <a:cs typeface="Calibri"/>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64798" y="123317"/>
            <a:ext cx="32361600" cy="2369880"/>
          </a:xfrm>
        </p:spPr>
        <p:txBody>
          <a:bodyPr lIns="0" tIns="0" rIns="0" bIns="0"/>
          <a:lstStyle>
            <a:lvl1pPr>
              <a:defRPr sz="15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4661407" y="2196498"/>
            <a:ext cx="20731479" cy="2359921"/>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23132288" y="2196498"/>
            <a:ext cx="2831591" cy="2359921"/>
          </a:xfrm>
          <a:prstGeom prst="rect">
            <a:avLst/>
          </a:prstGeom>
          <a:blipFill>
            <a:blip r:embed="rId8" cstate="print"/>
            <a:stretch>
              <a:fillRect/>
            </a:stretch>
          </a:blipFill>
        </p:spPr>
        <p:txBody>
          <a:bodyPr wrap="square" lIns="0" tIns="0" rIns="0" bIns="0" rtlCol="0"/>
          <a:lstStyle/>
          <a:p>
            <a:endParaRPr/>
          </a:p>
        </p:txBody>
      </p:sp>
      <p:sp>
        <p:nvSpPr>
          <p:cNvPr id="19" name="bk object 19"/>
          <p:cNvSpPr/>
          <p:nvPr/>
        </p:nvSpPr>
        <p:spPr>
          <a:xfrm>
            <a:off x="24121871" y="2196498"/>
            <a:ext cx="15102838" cy="2359921"/>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5764798" y="123317"/>
            <a:ext cx="32361600" cy="1031051"/>
          </a:xfrm>
          <a:prstGeom prst="rect">
            <a:avLst/>
          </a:prstGeom>
        </p:spPr>
        <p:txBody>
          <a:bodyPr wrap="square" lIns="0" tIns="0" rIns="0" bIns="0">
            <a:spAutoFit/>
          </a:bodyPr>
          <a:lstStyle>
            <a:lvl1pPr>
              <a:defRPr sz="6700" b="0" i="0">
                <a:solidFill>
                  <a:schemeClr val="tx1"/>
                </a:solidFill>
                <a:latin typeface="Calibri"/>
                <a:cs typeface="Calibri"/>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3"/>
            <a:ext cx="14045184" cy="6309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3"/>
            <a:ext cx="10094976" cy="6309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a:xfrm>
            <a:off x="31601667" y="30614113"/>
            <a:ext cx="10094976" cy="6309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11" name="bk object 16"/>
          <p:cNvSpPr/>
          <p:nvPr userDrawn="1"/>
        </p:nvSpPr>
        <p:spPr>
          <a:xfrm>
            <a:off x="0" y="1"/>
            <a:ext cx="43891200" cy="2864571"/>
          </a:xfrm>
          <a:custGeom>
            <a:avLst/>
            <a:gdLst/>
            <a:ahLst/>
            <a:cxnLst/>
            <a:rect l="l" t="t" r="r" b="b"/>
            <a:pathLst>
              <a:path w="20104100" h="1166495">
                <a:moveTo>
                  <a:pt x="0" y="1166224"/>
                </a:moveTo>
                <a:lnTo>
                  <a:pt x="20104099" y="1166224"/>
                </a:lnTo>
                <a:lnTo>
                  <a:pt x="20104099" y="0"/>
                </a:lnTo>
                <a:lnTo>
                  <a:pt x="0" y="0"/>
                </a:lnTo>
                <a:lnTo>
                  <a:pt x="0" y="1166224"/>
                </a:lnTo>
                <a:close/>
              </a:path>
            </a:pathLst>
          </a:custGeom>
          <a:solidFill>
            <a:srgbClr val="FFC000"/>
          </a:solidFill>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047994">
        <a:defRPr>
          <a:latin typeface="+mn-lt"/>
          <a:ea typeface="+mn-ea"/>
          <a:cs typeface="+mn-cs"/>
        </a:defRPr>
      </a:lvl2pPr>
      <a:lvl3pPr marL="2095988">
        <a:defRPr>
          <a:latin typeface="+mn-lt"/>
          <a:ea typeface="+mn-ea"/>
          <a:cs typeface="+mn-cs"/>
        </a:defRPr>
      </a:lvl3pPr>
      <a:lvl4pPr marL="3143982">
        <a:defRPr>
          <a:latin typeface="+mn-lt"/>
          <a:ea typeface="+mn-ea"/>
          <a:cs typeface="+mn-cs"/>
        </a:defRPr>
      </a:lvl4pPr>
      <a:lvl5pPr marL="4191975">
        <a:defRPr>
          <a:latin typeface="+mn-lt"/>
          <a:ea typeface="+mn-ea"/>
          <a:cs typeface="+mn-cs"/>
        </a:defRPr>
      </a:lvl5pPr>
      <a:lvl6pPr marL="5239969">
        <a:defRPr>
          <a:latin typeface="+mn-lt"/>
          <a:ea typeface="+mn-ea"/>
          <a:cs typeface="+mn-cs"/>
        </a:defRPr>
      </a:lvl6pPr>
      <a:lvl7pPr marL="6287963">
        <a:defRPr>
          <a:latin typeface="+mn-lt"/>
          <a:ea typeface="+mn-ea"/>
          <a:cs typeface="+mn-cs"/>
        </a:defRPr>
      </a:lvl7pPr>
      <a:lvl8pPr marL="7335957">
        <a:defRPr>
          <a:latin typeface="+mn-lt"/>
          <a:ea typeface="+mn-ea"/>
          <a:cs typeface="+mn-cs"/>
        </a:defRPr>
      </a:lvl8pPr>
      <a:lvl9pPr marL="8383951">
        <a:defRPr>
          <a:latin typeface="+mn-lt"/>
          <a:ea typeface="+mn-ea"/>
          <a:cs typeface="+mn-cs"/>
        </a:defRPr>
      </a:lvl9pPr>
    </p:bodyStyle>
    <p:otherStyle>
      <a:lvl1pPr marL="0">
        <a:defRPr>
          <a:latin typeface="+mn-lt"/>
          <a:ea typeface="+mn-ea"/>
          <a:cs typeface="+mn-cs"/>
        </a:defRPr>
      </a:lvl1pPr>
      <a:lvl2pPr marL="1047994">
        <a:defRPr>
          <a:latin typeface="+mn-lt"/>
          <a:ea typeface="+mn-ea"/>
          <a:cs typeface="+mn-cs"/>
        </a:defRPr>
      </a:lvl2pPr>
      <a:lvl3pPr marL="2095988">
        <a:defRPr>
          <a:latin typeface="+mn-lt"/>
          <a:ea typeface="+mn-ea"/>
          <a:cs typeface="+mn-cs"/>
        </a:defRPr>
      </a:lvl3pPr>
      <a:lvl4pPr marL="3143982">
        <a:defRPr>
          <a:latin typeface="+mn-lt"/>
          <a:ea typeface="+mn-ea"/>
          <a:cs typeface="+mn-cs"/>
        </a:defRPr>
      </a:lvl4pPr>
      <a:lvl5pPr marL="4191975">
        <a:defRPr>
          <a:latin typeface="+mn-lt"/>
          <a:ea typeface="+mn-ea"/>
          <a:cs typeface="+mn-cs"/>
        </a:defRPr>
      </a:lvl5pPr>
      <a:lvl6pPr marL="5239969">
        <a:defRPr>
          <a:latin typeface="+mn-lt"/>
          <a:ea typeface="+mn-ea"/>
          <a:cs typeface="+mn-cs"/>
        </a:defRPr>
      </a:lvl6pPr>
      <a:lvl7pPr marL="6287963">
        <a:defRPr>
          <a:latin typeface="+mn-lt"/>
          <a:ea typeface="+mn-ea"/>
          <a:cs typeface="+mn-cs"/>
        </a:defRPr>
      </a:lvl7pPr>
      <a:lvl8pPr marL="7335957">
        <a:defRPr>
          <a:latin typeface="+mn-lt"/>
          <a:ea typeface="+mn-ea"/>
          <a:cs typeface="+mn-cs"/>
        </a:defRPr>
      </a:lvl8pPr>
      <a:lvl9pPr marL="838395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dintshak@students.kennesaw.edu"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ccse.kennesaw.edu/docs/fall2016c-day.html" TargetMode="External"/><Relationship Id="rId7" Type="http://schemas.openxmlformats.org/officeDocument/2006/relationships/hyperlink" Target="mailto:miniestr@students.kennesaw.edu"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mailto:cchung8@students.kennesaw.edu" TargetMode="External"/><Relationship Id="rId11" Type="http://schemas.openxmlformats.org/officeDocument/2006/relationships/image" Target="../media/image5.png"/><Relationship Id="rId5" Type="http://schemas.openxmlformats.org/officeDocument/2006/relationships/hyperlink" Target="mailto:zatkins1@students.kennesaw.edu"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tyleguide.kennesaw.edu/logo-policy/unacceptable-variations.php" TargetMode="External"/><Relationship Id="rId9" Type="http://schemas.openxmlformats.org/officeDocument/2006/relationships/hyperlink" Target="mailto:jwillso2@students.kennesaw.edu"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86650" y="669429"/>
            <a:ext cx="35136774" cy="1692771"/>
          </a:xfrm>
          <a:prstGeom prst="rect">
            <a:avLst/>
          </a:prstGeom>
        </p:spPr>
        <p:txBody>
          <a:bodyPr vert="horz" wrap="square" lIns="0" tIns="0" rIns="0" bIns="0" rtlCol="0">
            <a:spAutoFit/>
          </a:bodyPr>
          <a:lstStyle/>
          <a:p>
            <a:pPr marL="30566"/>
            <a:r>
              <a:rPr lang="en-US" sz="11000" b="1" spc="-34" dirty="0">
                <a:latin typeface="Arial" panose="020B0604020202020204" pitchFamily="34" charset="0"/>
                <a:cs typeface="Arial" panose="020B0604020202020204" pitchFamily="34" charset="0"/>
              </a:rPr>
              <a:t>    </a:t>
            </a:r>
            <a:r>
              <a:rPr lang="en-US" sz="11000" b="1" spc="-34" dirty="0" err="1">
                <a:latin typeface="Arial" panose="020B0604020202020204" pitchFamily="34" charset="0"/>
                <a:cs typeface="Arial" panose="020B0604020202020204" pitchFamily="34" charset="0"/>
              </a:rPr>
              <a:t>DogEm</a:t>
            </a:r>
            <a:endParaRPr sz="11000" b="1" spc="-34" dirty="0">
              <a:latin typeface="Arial" panose="020B0604020202020204" pitchFamily="34" charset="0"/>
              <a:cs typeface="Arial" panose="020B0604020202020204" pitchFamily="34" charset="0"/>
            </a:endParaRPr>
          </a:p>
        </p:txBody>
      </p:sp>
      <p:sp>
        <p:nvSpPr>
          <p:cNvPr id="13" name="object 13"/>
          <p:cNvSpPr txBox="1"/>
          <p:nvPr/>
        </p:nvSpPr>
        <p:spPr>
          <a:xfrm>
            <a:off x="349503" y="2854763"/>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Abstract</a:t>
            </a:r>
            <a:endParaRPr sz="4800" b="1" dirty="0">
              <a:solidFill>
                <a:srgbClr val="FFC000"/>
              </a:solidFill>
              <a:latin typeface="Arial" panose="020B0604020202020204" pitchFamily="34" charset="0"/>
              <a:cs typeface="Arial" panose="020B0604020202020204" pitchFamily="34" charset="0"/>
            </a:endParaRPr>
          </a:p>
        </p:txBody>
      </p:sp>
      <p:sp>
        <p:nvSpPr>
          <p:cNvPr id="28" name="object 28"/>
          <p:cNvSpPr/>
          <p:nvPr/>
        </p:nvSpPr>
        <p:spPr>
          <a:xfrm>
            <a:off x="0" y="30175200"/>
            <a:ext cx="43891200" cy="2738696"/>
          </a:xfrm>
          <a:custGeom>
            <a:avLst/>
            <a:gdLst/>
            <a:ahLst/>
            <a:cxnLst/>
            <a:rect l="l" t="t" r="r" b="b"/>
            <a:pathLst>
              <a:path w="20104100" h="1588134">
                <a:moveTo>
                  <a:pt x="20104099" y="0"/>
                </a:moveTo>
                <a:lnTo>
                  <a:pt x="0" y="0"/>
                </a:lnTo>
                <a:lnTo>
                  <a:pt x="0" y="1587847"/>
                </a:lnTo>
                <a:lnTo>
                  <a:pt x="20104099" y="1587847"/>
                </a:lnTo>
                <a:lnTo>
                  <a:pt x="20104099" y="0"/>
                </a:lnTo>
                <a:close/>
              </a:path>
            </a:pathLst>
          </a:custGeom>
          <a:solidFill>
            <a:srgbClr val="000000"/>
          </a:solidFill>
        </p:spPr>
        <p:txBody>
          <a:bodyPr wrap="square" lIns="0" tIns="0" rIns="0" bIns="0" rtlCol="0"/>
          <a:lstStyle/>
          <a:p>
            <a:endParaRPr/>
          </a:p>
        </p:txBody>
      </p:sp>
      <p:sp>
        <p:nvSpPr>
          <p:cNvPr id="39" name="object 39"/>
          <p:cNvSpPr txBox="1"/>
          <p:nvPr/>
        </p:nvSpPr>
        <p:spPr>
          <a:xfrm>
            <a:off x="9818163" y="30757719"/>
            <a:ext cx="32941687" cy="1846659"/>
          </a:xfrm>
          <a:prstGeom prst="rect">
            <a:avLst/>
          </a:prstGeom>
        </p:spPr>
        <p:txBody>
          <a:bodyPr vert="horz" wrap="square" lIns="0" tIns="0" rIns="0" bIns="0" rtlCol="0">
            <a:spAutoFit/>
          </a:bodyPr>
          <a:lstStyle/>
          <a:p>
            <a:r>
              <a:rPr lang="en-US" sz="6000" b="1" spc="23" dirty="0">
                <a:solidFill>
                  <a:srgbClr val="FFC000"/>
                </a:solidFill>
                <a:latin typeface="Arial" panose="020B0604020202020204" pitchFamily="34" charset="0"/>
                <a:cs typeface="Arial" panose="020B0604020202020204" pitchFamily="34" charset="0"/>
              </a:rPr>
              <a:t>Author(s)</a:t>
            </a:r>
          </a:p>
          <a:p>
            <a:r>
              <a:rPr lang="en-US" sz="6000" b="1" spc="23" dirty="0">
                <a:solidFill>
                  <a:srgbClr val="FFC000"/>
                </a:solidFill>
                <a:latin typeface="Arial" panose="020B0604020202020204" pitchFamily="34" charset="0"/>
                <a:cs typeface="Arial" panose="020B0604020202020204" pitchFamily="34" charset="0"/>
              </a:rPr>
              <a:t>Advisors(s)</a:t>
            </a:r>
            <a:endParaRPr sz="6000" dirty="0">
              <a:latin typeface="Arial" panose="020B0604020202020204" pitchFamily="34" charset="0"/>
              <a:cs typeface="Arial" panose="020B0604020202020204" pitchFamily="34" charset="0"/>
            </a:endParaRPr>
          </a:p>
        </p:txBody>
      </p:sp>
      <p:sp>
        <p:nvSpPr>
          <p:cNvPr id="48" name="Text Box 19"/>
          <p:cNvSpPr txBox="1">
            <a:spLocks noChangeArrowheads="1"/>
          </p:cNvSpPr>
          <p:nvPr/>
        </p:nvSpPr>
        <p:spPr bwMode="auto">
          <a:xfrm>
            <a:off x="1267776" y="445314"/>
            <a:ext cx="6218874" cy="1828800"/>
          </a:xfrm>
          <a:prstGeom prst="rect">
            <a:avLst/>
          </a:prstGeom>
          <a:ln/>
        </p:spPr>
        <p:style>
          <a:lnRef idx="2">
            <a:schemeClr val="dk1"/>
          </a:lnRef>
          <a:fillRef idx="1">
            <a:schemeClr val="lt1"/>
          </a:fillRef>
          <a:effectRef idx="0">
            <a:schemeClr val="dk1"/>
          </a:effectRef>
          <a:fontRef idx="minor">
            <a:schemeClr val="dk1"/>
          </a:fontRef>
        </p:style>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12000" b="1" cap="all" dirty="0"/>
              <a:t>SP-04</a:t>
            </a:r>
          </a:p>
          <a:p>
            <a:pPr algn="ctr"/>
            <a:endParaRPr lang="en-US" sz="2400" cap="all" dirty="0"/>
          </a:p>
        </p:txBody>
      </p:sp>
      <p:sp>
        <p:nvSpPr>
          <p:cNvPr id="50" name="Text Box 19"/>
          <p:cNvSpPr txBox="1">
            <a:spLocks noChangeArrowheads="1"/>
          </p:cNvSpPr>
          <p:nvPr/>
        </p:nvSpPr>
        <p:spPr bwMode="auto">
          <a:xfrm>
            <a:off x="457200" y="3593427"/>
            <a:ext cx="12962258" cy="4757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endParaRPr lang="en-US" sz="2800" dirty="0"/>
          </a:p>
          <a:p>
            <a:pPr algn="just"/>
            <a:r>
              <a:rPr lang="en-US" sz="2800" dirty="0"/>
              <a:t>This template describes the formatting guidelines for CCSE Computing Showcase Day posters. The assigned poster number must be in the left top corner of the in Arial 120 bold. The abstract should be no longer than 120 words summary of the entire project. </a:t>
            </a:r>
            <a:r>
              <a:rPr lang="en-US" sz="2800" b="1" dirty="0"/>
              <a:t>You must include assigned poster number in the left top corner of the poster </a:t>
            </a:r>
            <a:r>
              <a:rPr lang="en-US" sz="2800" dirty="0">
                <a:hlinkClick r:id="rId3"/>
              </a:rPr>
              <a:t>http://ccse.kennesaw.edu/docs/fall2016c-day.html</a:t>
            </a:r>
            <a:r>
              <a:rPr lang="en-US" sz="2800" dirty="0"/>
              <a:t> </a:t>
            </a:r>
          </a:p>
          <a:p>
            <a:pPr algn="just"/>
            <a:r>
              <a:rPr lang="en-US" sz="4800" b="1" dirty="0">
                <a:latin typeface="Arial" panose="020B0604020202020204" pitchFamily="34" charset="0"/>
                <a:cs typeface="Arial" panose="020B0604020202020204" pitchFamily="34" charset="0"/>
              </a:rPr>
              <a:t>Section headings: Arial 48 bold</a:t>
            </a:r>
          </a:p>
          <a:p>
            <a:pPr algn="just"/>
            <a:r>
              <a:rPr lang="en-US" sz="2800" dirty="0">
                <a:latin typeface="Arial" panose="020B0604020202020204" pitchFamily="34" charset="0"/>
                <a:cs typeface="Arial" panose="020B0604020202020204" pitchFamily="34" charset="0"/>
              </a:rPr>
              <a:t>Section text Arial 28 </a:t>
            </a:r>
            <a:r>
              <a:rPr lang="en-US" sz="2000" dirty="0">
                <a:latin typeface="Arial" panose="020B0604020202020204" pitchFamily="34" charset="0"/>
                <a:cs typeface="Arial" panose="020B0604020202020204" pitchFamily="34" charset="0"/>
              </a:rPr>
              <a:t>or Arial 20 for references., contacts, </a:t>
            </a:r>
            <a:r>
              <a:rPr lang="en-US" sz="2000" dirty="0" err="1">
                <a:latin typeface="Arial" panose="020B0604020202020204" pitchFamily="34" charset="0"/>
                <a:cs typeface="Arial" panose="020B0604020202020204" pitchFamily="34" charset="0"/>
              </a:rPr>
              <a:t>etc</a:t>
            </a:r>
            <a:endParaRPr lang="en-US" sz="2800" dirty="0">
              <a:latin typeface="Arial" panose="020B0604020202020204" pitchFamily="34" charset="0"/>
              <a:cs typeface="Arial" panose="020B0604020202020204" pitchFamily="34" charset="0"/>
            </a:endParaRPr>
          </a:p>
          <a:p>
            <a:endParaRPr lang="en-US" sz="2800" dirty="0">
              <a:latin typeface="Cambria" pitchFamily="18" charset="0"/>
            </a:endParaRPr>
          </a:p>
        </p:txBody>
      </p:sp>
      <p:sp>
        <p:nvSpPr>
          <p:cNvPr id="51" name="object 13"/>
          <p:cNvSpPr txBox="1"/>
          <p:nvPr/>
        </p:nvSpPr>
        <p:spPr>
          <a:xfrm>
            <a:off x="30327600" y="2858496"/>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Conclusions</a:t>
            </a:r>
          </a:p>
        </p:txBody>
      </p:sp>
      <p:sp>
        <p:nvSpPr>
          <p:cNvPr id="52" name="object 13"/>
          <p:cNvSpPr txBox="1"/>
          <p:nvPr/>
        </p:nvSpPr>
        <p:spPr>
          <a:xfrm>
            <a:off x="15324194" y="2858496"/>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Results</a:t>
            </a:r>
          </a:p>
        </p:txBody>
      </p:sp>
      <p:sp>
        <p:nvSpPr>
          <p:cNvPr id="53" name="object 13"/>
          <p:cNvSpPr txBox="1"/>
          <p:nvPr/>
        </p:nvSpPr>
        <p:spPr>
          <a:xfrm>
            <a:off x="501903" y="8753515"/>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Introduction</a:t>
            </a:r>
            <a:endParaRPr sz="4800" b="1" dirty="0">
              <a:solidFill>
                <a:srgbClr val="FFC000"/>
              </a:solidFill>
              <a:latin typeface="Arial" panose="020B0604020202020204" pitchFamily="34" charset="0"/>
              <a:cs typeface="Arial" panose="020B0604020202020204" pitchFamily="34" charset="0"/>
            </a:endParaRPr>
          </a:p>
        </p:txBody>
      </p:sp>
      <p:sp>
        <p:nvSpPr>
          <p:cNvPr id="55" name="Text Box 19"/>
          <p:cNvSpPr txBox="1">
            <a:spLocks noChangeArrowheads="1"/>
          </p:cNvSpPr>
          <p:nvPr/>
        </p:nvSpPr>
        <p:spPr bwMode="auto">
          <a:xfrm>
            <a:off x="15400394" y="3995869"/>
            <a:ext cx="12946006" cy="2501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lvl="0"/>
            <a:r>
              <a:rPr lang="en-US" sz="4000" b="1" dirty="0"/>
              <a:t>DogEm App: </a:t>
            </a:r>
            <a:r>
              <a:rPr lang="en-US" sz="4000" dirty="0"/>
              <a:t>The team developed a final product that is capable of calling, texting, and emailing a series of contacts repeatedly with minimal user intervention. </a:t>
            </a:r>
          </a:p>
          <a:p>
            <a:pPr lvl="0"/>
            <a:endParaRPr lang="en-US" sz="4000" dirty="0"/>
          </a:p>
          <a:p>
            <a:pPr lvl="0"/>
            <a:r>
              <a:rPr lang="en-US" sz="4000" b="1" dirty="0"/>
              <a:t>Website: </a:t>
            </a:r>
            <a:r>
              <a:rPr lang="en-US" sz="4000" dirty="0"/>
              <a:t>We have a GitHub pages site that contains information about our app, our team, the project, and CS 4850 that can be accessed via this link: DogEm App</a:t>
            </a:r>
          </a:p>
          <a:p>
            <a:pPr lvl="0"/>
            <a:r>
              <a:rPr lang="en-US" sz="4000" dirty="0"/>
              <a:t>We have a source code directory linked on our website that allows users to view group members' prototypes, a final prototype, and the final product.</a:t>
            </a:r>
          </a:p>
          <a:p>
            <a:r>
              <a:rPr lang="en-US" sz="4000" dirty="0"/>
              <a:t> </a:t>
            </a:r>
          </a:p>
          <a:p>
            <a:endParaRPr lang="en-US" sz="40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r>
              <a:rPr lang="en-US" sz="4000" b="1" dirty="0"/>
              <a:t>Findings:</a:t>
            </a:r>
          </a:p>
          <a:p>
            <a:pPr lvl="0"/>
            <a:r>
              <a:rPr lang="en-US" sz="4000" dirty="0"/>
              <a:t>The DogEm App is able to call and send messages at a considerably faster rate (2-3x faster according to our testing) by using a semi-automated approach.</a:t>
            </a:r>
          </a:p>
          <a:p>
            <a:pPr lvl="0"/>
            <a:endParaRPr lang="en-US" sz="4000" dirty="0"/>
          </a:p>
          <a:p>
            <a:pPr lvl="0"/>
            <a:endParaRPr lang="en-US" sz="4000" dirty="0"/>
          </a:p>
        </p:txBody>
      </p:sp>
      <p:sp>
        <p:nvSpPr>
          <p:cNvPr id="56" name="Text Box 19"/>
          <p:cNvSpPr txBox="1">
            <a:spLocks noChangeArrowheads="1"/>
          </p:cNvSpPr>
          <p:nvPr/>
        </p:nvSpPr>
        <p:spPr bwMode="auto">
          <a:xfrm>
            <a:off x="30327600" y="3778094"/>
            <a:ext cx="12946006" cy="629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r>
              <a:rPr lang="en-US" sz="2800" dirty="0"/>
              <a:t>Briefly review your research questions and the results of your research.</a:t>
            </a:r>
          </a:p>
        </p:txBody>
      </p:sp>
      <p:sp>
        <p:nvSpPr>
          <p:cNvPr id="58" name="Text Box 19"/>
          <p:cNvSpPr txBox="1">
            <a:spLocks noChangeArrowheads="1"/>
          </p:cNvSpPr>
          <p:nvPr/>
        </p:nvSpPr>
        <p:spPr bwMode="auto">
          <a:xfrm>
            <a:off x="609601" y="9677401"/>
            <a:ext cx="12685908" cy="4893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endParaRPr lang="en-US" sz="2800" dirty="0"/>
          </a:p>
          <a:p>
            <a:r>
              <a:rPr lang="en-US" sz="2800" dirty="0"/>
              <a:t>In two-three paragraphs describe </a:t>
            </a:r>
            <a:br>
              <a:rPr lang="en-US" sz="2800" dirty="0"/>
            </a:br>
            <a:r>
              <a:rPr lang="en-US" sz="2800" dirty="0"/>
              <a:t>the background of your project.</a:t>
            </a:r>
            <a:br>
              <a:rPr lang="en-US" sz="2800" dirty="0"/>
            </a:br>
            <a:r>
              <a:rPr lang="en-US" sz="2800" dirty="0"/>
              <a:t>You can include graphics to help </a:t>
            </a:r>
            <a:br>
              <a:rPr lang="en-US" sz="2800" dirty="0"/>
            </a:br>
            <a:r>
              <a:rPr lang="en-US" sz="2800" dirty="0"/>
              <a:t>the viewer understand the project. </a:t>
            </a:r>
          </a:p>
        </p:txBody>
      </p:sp>
      <p:sp>
        <p:nvSpPr>
          <p:cNvPr id="59" name="Text Box 19"/>
          <p:cNvSpPr txBox="1">
            <a:spLocks noChangeArrowheads="1"/>
          </p:cNvSpPr>
          <p:nvPr/>
        </p:nvSpPr>
        <p:spPr bwMode="auto">
          <a:xfrm>
            <a:off x="-18834738" y="24590263"/>
            <a:ext cx="12914509" cy="676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endParaRPr lang="en-US" sz="1100" dirty="0"/>
          </a:p>
          <a:p>
            <a:pPr algn="just"/>
            <a:endParaRPr lang="en-US" sz="4000" b="1" dirty="0">
              <a:latin typeface="Arial" panose="020B0604020202020204" pitchFamily="34" charset="0"/>
              <a:cs typeface="Arial" panose="020B0604020202020204" pitchFamily="34" charset="0"/>
            </a:endParaRPr>
          </a:p>
        </p:txBody>
      </p:sp>
      <p:sp>
        <p:nvSpPr>
          <p:cNvPr id="60" name="Text Box 19"/>
          <p:cNvSpPr txBox="1">
            <a:spLocks noChangeArrowheads="1"/>
          </p:cNvSpPr>
          <p:nvPr/>
        </p:nvSpPr>
        <p:spPr bwMode="auto">
          <a:xfrm>
            <a:off x="30572936" y="20116800"/>
            <a:ext cx="12700669" cy="493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endParaRPr lang="en-US" sz="1100" dirty="0"/>
          </a:p>
          <a:p>
            <a:pPr algn="just"/>
            <a:r>
              <a:rPr lang="en-US" sz="2000" dirty="0">
                <a:latin typeface="Arial" panose="020B0604020202020204" pitchFamily="34" charset="0"/>
                <a:cs typeface="Arial" panose="020B0604020202020204" pitchFamily="34" charset="0"/>
              </a:rPr>
              <a:t>Provide references here. </a:t>
            </a:r>
          </a:p>
          <a:p>
            <a:pPr algn="just"/>
            <a:r>
              <a:rPr lang="en-US" sz="2000" dirty="0">
                <a:latin typeface="Arial" panose="020B0604020202020204" pitchFamily="34" charset="0"/>
                <a:cs typeface="Arial" panose="020B0604020202020204" pitchFamily="34" charset="0"/>
              </a:rPr>
              <a:t>You can use the departmental logo instead of the college logo. The official logo policy is available at </a:t>
            </a:r>
            <a:r>
              <a:rPr lang="en-US" sz="2000" dirty="0">
                <a:latin typeface="Arial" panose="020B0604020202020204" pitchFamily="34" charset="0"/>
                <a:cs typeface="Arial" panose="020B0604020202020204" pitchFamily="34" charset="0"/>
                <a:hlinkClick r:id="rId4"/>
              </a:rPr>
              <a:t>http://styleguide.kennesaw.edu/logo-policy/unacceptable-variations.php</a:t>
            </a:r>
            <a:r>
              <a:rPr lang="en-US" sz="2000" dirty="0">
                <a:latin typeface="Arial" panose="020B0604020202020204" pitchFamily="34" charset="0"/>
                <a:cs typeface="Arial" panose="020B0604020202020204" pitchFamily="34" charset="0"/>
              </a:rPr>
              <a:t> </a:t>
            </a:r>
          </a:p>
        </p:txBody>
      </p:sp>
      <p:sp>
        <p:nvSpPr>
          <p:cNvPr id="61" name="Text Box 19"/>
          <p:cNvSpPr txBox="1">
            <a:spLocks noChangeArrowheads="1"/>
          </p:cNvSpPr>
          <p:nvPr/>
        </p:nvSpPr>
        <p:spPr bwMode="auto">
          <a:xfrm>
            <a:off x="30327600" y="10813361"/>
            <a:ext cx="12946006" cy="426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endParaRPr lang="en-US" sz="1100" dirty="0"/>
          </a:p>
          <a:p>
            <a:pPr algn="just"/>
            <a:r>
              <a:rPr lang="en-US" sz="2800" dirty="0">
                <a:latin typeface="Arial" panose="020B0604020202020204" pitchFamily="34" charset="0"/>
                <a:cs typeface="Arial" panose="020B0604020202020204" pitchFamily="34" charset="0"/>
              </a:rPr>
              <a:t>Dr. Sharon Perry</a:t>
            </a:r>
          </a:p>
        </p:txBody>
      </p:sp>
      <p:sp>
        <p:nvSpPr>
          <p:cNvPr id="62" name="Text Box 19"/>
          <p:cNvSpPr txBox="1">
            <a:spLocks noChangeArrowheads="1"/>
          </p:cNvSpPr>
          <p:nvPr/>
        </p:nvSpPr>
        <p:spPr bwMode="auto">
          <a:xfrm>
            <a:off x="30506416" y="16039782"/>
            <a:ext cx="12767190" cy="310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marL="178435" marR="2091690" algn="just">
              <a:spcBef>
                <a:spcPts val="50"/>
              </a:spcBef>
              <a:spcAft>
                <a:spcPts val="0"/>
              </a:spcAft>
            </a:pPr>
            <a:r>
              <a:rPr lang="en-US" sz="2400" dirty="0">
                <a:solidFill>
                  <a:srgbClr val="010101"/>
                </a:solidFill>
                <a:effectLst/>
                <a:latin typeface="Arial" panose="020B0604020202020204" pitchFamily="34" charset="0"/>
                <a:ea typeface="Arial" panose="020B0604020202020204" pitchFamily="34" charset="0"/>
              </a:rPr>
              <a:t>Zane Atkinson </a:t>
            </a:r>
            <a:r>
              <a:rPr lang="en-US" sz="2400" u="none" strike="noStrike" dirty="0">
                <a:solidFill>
                  <a:srgbClr val="010101"/>
                </a:solidFill>
                <a:effectLst/>
                <a:latin typeface="Arial" panose="020B0604020202020204" pitchFamily="34" charset="0"/>
                <a:ea typeface="Arial" panose="020B0604020202020204" pitchFamily="34" charset="0"/>
                <a:hlinkClick r:id="rId5"/>
              </a:rPr>
              <a:t>zatkins1@students</a:t>
            </a:r>
            <a:r>
              <a:rPr lang="en-US" sz="2400" u="none" strike="noStrike" dirty="0">
                <a:solidFill>
                  <a:srgbClr val="2B2B2B"/>
                </a:solidFill>
                <a:effectLst/>
                <a:latin typeface="Arial" panose="020B0604020202020204" pitchFamily="34" charset="0"/>
                <a:ea typeface="Arial" panose="020B0604020202020204" pitchFamily="34" charset="0"/>
                <a:hlinkClick r:id="rId5"/>
              </a:rPr>
              <a:t>.</a:t>
            </a:r>
            <a:r>
              <a:rPr lang="en-US" sz="2400" u="none" strike="noStrike" dirty="0">
                <a:solidFill>
                  <a:srgbClr val="010101"/>
                </a:solidFill>
                <a:effectLst/>
                <a:latin typeface="Arial" panose="020B0604020202020204" pitchFamily="34" charset="0"/>
                <a:ea typeface="Arial" panose="020B0604020202020204" pitchFamily="34" charset="0"/>
                <a:hlinkClick r:id="rId5"/>
              </a:rPr>
              <a:t>kennesaw</a:t>
            </a:r>
            <a:r>
              <a:rPr lang="en-US" sz="2400" u="none" strike="noStrike" dirty="0">
                <a:solidFill>
                  <a:srgbClr val="3F3F3F"/>
                </a:solidFill>
                <a:effectLst/>
                <a:latin typeface="Arial" panose="020B0604020202020204" pitchFamily="34" charset="0"/>
                <a:ea typeface="Arial" panose="020B0604020202020204" pitchFamily="34" charset="0"/>
                <a:hlinkClick r:id="rId5"/>
              </a:rPr>
              <a:t>.</a:t>
            </a:r>
            <a:r>
              <a:rPr lang="en-US" sz="2400" u="none" strike="noStrike" dirty="0">
                <a:solidFill>
                  <a:srgbClr val="010101"/>
                </a:solidFill>
                <a:effectLst/>
                <a:latin typeface="Arial" panose="020B0604020202020204" pitchFamily="34" charset="0"/>
                <a:ea typeface="Arial" panose="020B0604020202020204" pitchFamily="34" charset="0"/>
                <a:hlinkClick r:id="rId5"/>
              </a:rPr>
              <a:t>edu</a:t>
            </a:r>
            <a:endParaRPr lang="en-US" sz="2400" u="none" strike="noStrike" dirty="0">
              <a:solidFill>
                <a:srgbClr val="010101"/>
              </a:solidFill>
              <a:effectLst/>
              <a:latin typeface="Arial" panose="020B0604020202020204" pitchFamily="34" charset="0"/>
              <a:ea typeface="Arial" panose="020B0604020202020204" pitchFamily="34" charset="0"/>
            </a:endParaRPr>
          </a:p>
          <a:p>
            <a:pPr marL="178435" marR="2091690" algn="just">
              <a:spcBef>
                <a:spcPts val="50"/>
              </a:spcBef>
            </a:pPr>
            <a:r>
              <a:rPr lang="en-US" sz="2400" dirty="0">
                <a:solidFill>
                  <a:srgbClr val="010101"/>
                </a:solidFill>
                <a:effectLst/>
                <a:latin typeface="Arial" panose="020B0604020202020204" pitchFamily="34" charset="0"/>
                <a:ea typeface="Arial" panose="020B0604020202020204" pitchFamily="34" charset="0"/>
              </a:rPr>
              <a:t>Chloe Chung </a:t>
            </a:r>
            <a:r>
              <a:rPr lang="en-US" sz="2400" u="none" strike="noStrike" dirty="0">
                <a:solidFill>
                  <a:srgbClr val="010101"/>
                </a:solidFill>
                <a:effectLst/>
                <a:latin typeface="Arial" panose="020B0604020202020204" pitchFamily="34" charset="0"/>
                <a:ea typeface="Arial" panose="020B0604020202020204" pitchFamily="34" charset="0"/>
                <a:hlinkClick r:id="rId6"/>
              </a:rPr>
              <a:t>cchung8@students</a:t>
            </a:r>
            <a:r>
              <a:rPr lang="en-US" sz="2400" u="none" strike="noStrike" dirty="0">
                <a:solidFill>
                  <a:srgbClr val="2B2B2B"/>
                </a:solidFill>
                <a:effectLst/>
                <a:latin typeface="Arial" panose="020B0604020202020204" pitchFamily="34" charset="0"/>
                <a:ea typeface="Arial" panose="020B0604020202020204" pitchFamily="34" charset="0"/>
                <a:hlinkClick r:id="rId6"/>
              </a:rPr>
              <a:t>.</a:t>
            </a:r>
            <a:r>
              <a:rPr lang="en-US" sz="2400" u="none" strike="noStrike" dirty="0">
                <a:solidFill>
                  <a:srgbClr val="010101"/>
                </a:solidFill>
                <a:effectLst/>
                <a:latin typeface="Arial" panose="020B0604020202020204" pitchFamily="34" charset="0"/>
                <a:ea typeface="Arial" panose="020B0604020202020204" pitchFamily="34" charset="0"/>
                <a:hlinkClick r:id="rId6"/>
              </a:rPr>
              <a:t>kennesaw.edu</a:t>
            </a:r>
            <a:endParaRPr lang="en-US" sz="2400" b="1" dirty="0">
              <a:solidFill>
                <a:srgbClr val="010101"/>
              </a:solidFill>
              <a:effectLst/>
              <a:latin typeface="Arial" panose="020B0604020202020204" pitchFamily="34" charset="0"/>
              <a:ea typeface="Arial" panose="020B0604020202020204" pitchFamily="34" charset="0"/>
            </a:endParaRPr>
          </a:p>
          <a:p>
            <a:pPr marL="178435" marR="2091690" algn="just">
              <a:spcBef>
                <a:spcPts val="50"/>
              </a:spcBef>
              <a:spcAft>
                <a:spcPts val="0"/>
              </a:spcAft>
            </a:pPr>
            <a:r>
              <a:rPr lang="en-US" sz="2400" dirty="0">
                <a:solidFill>
                  <a:srgbClr val="010101"/>
                </a:solidFill>
                <a:effectLst/>
                <a:latin typeface="Arial" panose="020B0604020202020204" pitchFamily="34" charset="0"/>
                <a:ea typeface="Arial" panose="020B0604020202020204" pitchFamily="34" charset="0"/>
              </a:rPr>
              <a:t>Melissa</a:t>
            </a:r>
            <a:r>
              <a:rPr lang="en-US" sz="2400" spc="-10" dirty="0">
                <a:solidFill>
                  <a:srgbClr val="010101"/>
                </a:solidFill>
                <a:effectLst/>
                <a:latin typeface="Arial" panose="020B0604020202020204" pitchFamily="34" charset="0"/>
                <a:ea typeface="Arial" panose="020B0604020202020204" pitchFamily="34" charset="0"/>
              </a:rPr>
              <a:t> </a:t>
            </a:r>
            <a:r>
              <a:rPr lang="en-US" sz="2400" dirty="0" err="1">
                <a:solidFill>
                  <a:srgbClr val="010101"/>
                </a:solidFill>
                <a:effectLst/>
                <a:latin typeface="Arial" panose="020B0604020202020204" pitchFamily="34" charset="0"/>
                <a:ea typeface="Arial" panose="020B0604020202020204" pitchFamily="34" charset="0"/>
              </a:rPr>
              <a:t>Iniestra</a:t>
            </a:r>
            <a:r>
              <a:rPr lang="en-US" sz="2400" spc="15" dirty="0">
                <a:solidFill>
                  <a:srgbClr val="010101"/>
                </a:solidFill>
                <a:effectLst/>
                <a:latin typeface="Arial" panose="020B0604020202020204" pitchFamily="34" charset="0"/>
                <a:ea typeface="Arial" panose="020B0604020202020204" pitchFamily="34" charset="0"/>
              </a:rPr>
              <a:t> </a:t>
            </a:r>
            <a:r>
              <a:rPr lang="en-US" sz="2400" u="none" strike="noStrike" spc="-10" dirty="0">
                <a:solidFill>
                  <a:srgbClr val="010101"/>
                </a:solidFill>
                <a:effectLst/>
                <a:latin typeface="Arial" panose="020B0604020202020204" pitchFamily="34" charset="0"/>
                <a:ea typeface="Arial" panose="020B0604020202020204" pitchFamily="34" charset="0"/>
                <a:hlinkClick r:id="rId7"/>
              </a:rPr>
              <a:t>miniestr@students</a:t>
            </a:r>
            <a:r>
              <a:rPr lang="en-US" sz="2400" u="none" strike="noStrike" spc="-10" dirty="0">
                <a:solidFill>
                  <a:srgbClr val="2B2B2B"/>
                </a:solidFill>
                <a:effectLst/>
                <a:latin typeface="Arial" panose="020B0604020202020204" pitchFamily="34" charset="0"/>
                <a:ea typeface="Arial" panose="020B0604020202020204" pitchFamily="34" charset="0"/>
                <a:hlinkClick r:id="rId7"/>
              </a:rPr>
              <a:t>.</a:t>
            </a:r>
            <a:r>
              <a:rPr lang="en-US" sz="2400" u="none" strike="noStrike" spc="-10" dirty="0">
                <a:solidFill>
                  <a:srgbClr val="010101"/>
                </a:solidFill>
                <a:effectLst/>
                <a:latin typeface="Arial" panose="020B0604020202020204" pitchFamily="34" charset="0"/>
                <a:ea typeface="Arial" panose="020B0604020202020204" pitchFamily="34" charset="0"/>
                <a:hlinkClick r:id="rId7"/>
              </a:rPr>
              <a:t>kennesaw</a:t>
            </a:r>
            <a:r>
              <a:rPr lang="en-US" sz="2400" u="none" strike="noStrike" spc="-10" dirty="0">
                <a:solidFill>
                  <a:srgbClr val="2B2B2B"/>
                </a:solidFill>
                <a:effectLst/>
                <a:latin typeface="Arial" panose="020B0604020202020204" pitchFamily="34" charset="0"/>
                <a:ea typeface="Arial" panose="020B0604020202020204" pitchFamily="34" charset="0"/>
                <a:hlinkClick r:id="rId7"/>
              </a:rPr>
              <a:t>.</a:t>
            </a:r>
            <a:r>
              <a:rPr lang="en-US" sz="2400" u="none" strike="noStrike" spc="-10" dirty="0">
                <a:solidFill>
                  <a:srgbClr val="010101"/>
                </a:solidFill>
                <a:effectLst/>
                <a:latin typeface="Arial" panose="020B0604020202020204" pitchFamily="34" charset="0"/>
                <a:ea typeface="Arial" panose="020B0604020202020204" pitchFamily="34" charset="0"/>
                <a:hlinkClick r:id="rId7"/>
              </a:rPr>
              <a:t>edu</a:t>
            </a:r>
            <a:endParaRPr lang="en-US" sz="2400" dirty="0">
              <a:effectLst/>
              <a:latin typeface="Arial" panose="020B0604020202020204" pitchFamily="34" charset="0"/>
              <a:ea typeface="Arial" panose="020B0604020202020204" pitchFamily="34" charset="0"/>
            </a:endParaRPr>
          </a:p>
          <a:p>
            <a:pPr marL="177800" marR="0" algn="just">
              <a:spcBef>
                <a:spcPts val="0"/>
              </a:spcBef>
              <a:spcAft>
                <a:spcPts val="0"/>
              </a:spcAft>
            </a:pPr>
            <a:r>
              <a:rPr lang="en-US" sz="2400" dirty="0">
                <a:solidFill>
                  <a:srgbClr val="010101"/>
                </a:solidFill>
                <a:effectLst/>
                <a:latin typeface="Arial" panose="020B0604020202020204" pitchFamily="34" charset="0"/>
                <a:ea typeface="Arial" panose="020B0604020202020204" pitchFamily="34" charset="0"/>
              </a:rPr>
              <a:t>Deo</a:t>
            </a:r>
            <a:r>
              <a:rPr lang="en-US" sz="2400" spc="45" dirty="0">
                <a:solidFill>
                  <a:srgbClr val="010101"/>
                </a:solidFill>
                <a:effectLst/>
                <a:latin typeface="Arial" panose="020B0604020202020204" pitchFamily="34" charset="0"/>
                <a:ea typeface="Arial" panose="020B0604020202020204" pitchFamily="34" charset="0"/>
              </a:rPr>
              <a:t> </a:t>
            </a:r>
            <a:r>
              <a:rPr lang="en-US" sz="2400" dirty="0" err="1">
                <a:solidFill>
                  <a:srgbClr val="010101"/>
                </a:solidFill>
                <a:effectLst/>
                <a:latin typeface="Arial" panose="020B0604020202020204" pitchFamily="34" charset="0"/>
                <a:ea typeface="Arial" panose="020B0604020202020204" pitchFamily="34" charset="0"/>
              </a:rPr>
              <a:t>lntshakal</a:t>
            </a:r>
            <a:r>
              <a:rPr lang="en-US" sz="2400" spc="70" dirty="0">
                <a:solidFill>
                  <a:srgbClr val="010101"/>
                </a:solidFill>
                <a:effectLst/>
                <a:latin typeface="Arial" panose="020B0604020202020204" pitchFamily="34" charset="0"/>
                <a:ea typeface="Arial" panose="020B0604020202020204" pitchFamily="34" charset="0"/>
              </a:rPr>
              <a:t> </a:t>
            </a:r>
            <a:r>
              <a:rPr lang="en-US" sz="2400" dirty="0">
                <a:solidFill>
                  <a:srgbClr val="010101"/>
                </a:solidFill>
                <a:effectLst/>
                <a:latin typeface="Arial" panose="020B0604020202020204" pitchFamily="34" charset="0"/>
                <a:ea typeface="Arial" panose="020B0604020202020204" pitchFamily="34" charset="0"/>
              </a:rPr>
              <a:t>A</a:t>
            </a:r>
            <a:r>
              <a:rPr lang="en-US" sz="2400" spc="25" dirty="0">
                <a:solidFill>
                  <a:srgbClr val="010101"/>
                </a:solidFill>
                <a:effectLst/>
                <a:latin typeface="Arial" panose="020B0604020202020204" pitchFamily="34" charset="0"/>
                <a:ea typeface="Arial" panose="020B0604020202020204" pitchFamily="34" charset="0"/>
              </a:rPr>
              <a:t> </a:t>
            </a:r>
            <a:r>
              <a:rPr lang="en-US" sz="2400" dirty="0" err="1">
                <a:solidFill>
                  <a:srgbClr val="010101"/>
                </a:solidFill>
                <a:effectLst/>
                <a:latin typeface="Arial" panose="020B0604020202020204" pitchFamily="34" charset="0"/>
                <a:ea typeface="Arial" panose="020B0604020202020204" pitchFamily="34" charset="0"/>
              </a:rPr>
              <a:t>Nzeng</a:t>
            </a:r>
            <a:r>
              <a:rPr lang="en-US" sz="2400" spc="45" dirty="0">
                <a:solidFill>
                  <a:srgbClr val="010101"/>
                </a:solidFill>
                <a:effectLst/>
                <a:latin typeface="Arial" panose="020B0604020202020204" pitchFamily="34" charset="0"/>
                <a:ea typeface="Arial" panose="020B0604020202020204" pitchFamily="34" charset="0"/>
              </a:rPr>
              <a:t> </a:t>
            </a:r>
            <a:r>
              <a:rPr lang="en-US" sz="2400" u="none" strike="noStrike" dirty="0">
                <a:solidFill>
                  <a:srgbClr val="010101"/>
                </a:solidFill>
                <a:effectLst/>
                <a:latin typeface="Arial" panose="020B0604020202020204" pitchFamily="34" charset="0"/>
                <a:ea typeface="Arial" panose="020B0604020202020204" pitchFamily="34" charset="0"/>
                <a:hlinkClick r:id="rId8"/>
              </a:rPr>
              <a:t>dintshak@students</a:t>
            </a:r>
            <a:r>
              <a:rPr lang="en-US" sz="2400" u="none" strike="noStrike" dirty="0">
                <a:solidFill>
                  <a:srgbClr val="2B2B2B"/>
                </a:solidFill>
                <a:effectLst/>
                <a:latin typeface="Arial" panose="020B0604020202020204" pitchFamily="34" charset="0"/>
                <a:ea typeface="Arial" panose="020B0604020202020204" pitchFamily="34" charset="0"/>
                <a:hlinkClick r:id="rId8"/>
              </a:rPr>
              <a:t>.</a:t>
            </a:r>
            <a:r>
              <a:rPr lang="en-US" sz="2400" u="none" strike="noStrike" dirty="0">
                <a:solidFill>
                  <a:srgbClr val="010101"/>
                </a:solidFill>
                <a:effectLst/>
                <a:latin typeface="Arial" panose="020B0604020202020204" pitchFamily="34" charset="0"/>
                <a:ea typeface="Arial" panose="020B0604020202020204" pitchFamily="34" charset="0"/>
                <a:hlinkClick r:id="rId8"/>
              </a:rPr>
              <a:t>kennesaw</a:t>
            </a:r>
            <a:r>
              <a:rPr lang="en-US" sz="2400" u="none" strike="noStrike" dirty="0">
                <a:solidFill>
                  <a:srgbClr val="2B2B2B"/>
                </a:solidFill>
                <a:effectLst/>
                <a:latin typeface="Arial" panose="020B0604020202020204" pitchFamily="34" charset="0"/>
                <a:ea typeface="Arial" panose="020B0604020202020204" pitchFamily="34" charset="0"/>
                <a:hlinkClick r:id="rId8"/>
              </a:rPr>
              <a:t>.</a:t>
            </a:r>
            <a:r>
              <a:rPr lang="en-US" sz="2400" u="none" strike="noStrike" dirty="0">
                <a:solidFill>
                  <a:srgbClr val="010101"/>
                </a:solidFill>
                <a:effectLst/>
                <a:latin typeface="Arial" panose="020B0604020202020204" pitchFamily="34" charset="0"/>
                <a:ea typeface="Arial" panose="020B0604020202020204" pitchFamily="34" charset="0"/>
                <a:hlinkClick r:id="rId8"/>
              </a:rPr>
              <a:t>edu</a:t>
            </a:r>
            <a:endParaRPr lang="en-US" sz="2400" dirty="0">
              <a:effectLst/>
              <a:latin typeface="Arial" panose="020B0604020202020204" pitchFamily="34" charset="0"/>
              <a:ea typeface="Arial" panose="020B0604020202020204" pitchFamily="34" charset="0"/>
            </a:endParaRPr>
          </a:p>
          <a:p>
            <a:pPr marL="177800" marR="0" algn="just">
              <a:spcBef>
                <a:spcPts val="0"/>
              </a:spcBef>
              <a:spcAft>
                <a:spcPts val="0"/>
              </a:spcAft>
            </a:pPr>
            <a:r>
              <a:rPr lang="en-US" sz="2400" dirty="0">
                <a:solidFill>
                  <a:srgbClr val="010101"/>
                </a:solidFill>
                <a:effectLst/>
                <a:latin typeface="Arial" panose="020B0604020202020204" pitchFamily="34" charset="0"/>
                <a:ea typeface="Arial" panose="020B0604020202020204" pitchFamily="34" charset="0"/>
              </a:rPr>
              <a:t>Joshua</a:t>
            </a:r>
            <a:r>
              <a:rPr lang="en-US" sz="2400" spc="-10" dirty="0">
                <a:solidFill>
                  <a:srgbClr val="010101"/>
                </a:solidFill>
                <a:effectLst/>
                <a:latin typeface="Arial" panose="020B0604020202020204" pitchFamily="34" charset="0"/>
                <a:ea typeface="Arial" panose="020B0604020202020204" pitchFamily="34" charset="0"/>
              </a:rPr>
              <a:t> </a:t>
            </a:r>
            <a:r>
              <a:rPr lang="en-US" sz="2400" dirty="0" err="1">
                <a:solidFill>
                  <a:srgbClr val="010101"/>
                </a:solidFill>
                <a:effectLst/>
                <a:latin typeface="Arial" panose="020B0604020202020204" pitchFamily="34" charset="0"/>
                <a:ea typeface="Arial" panose="020B0604020202020204" pitchFamily="34" charset="0"/>
              </a:rPr>
              <a:t>Willson</a:t>
            </a:r>
            <a:r>
              <a:rPr lang="en-US" sz="2400" dirty="0">
                <a:solidFill>
                  <a:srgbClr val="010101"/>
                </a:solidFill>
                <a:effectLst/>
                <a:latin typeface="Arial" panose="020B0604020202020204" pitchFamily="34" charset="0"/>
                <a:ea typeface="Arial" panose="020B0604020202020204" pitchFamily="34" charset="0"/>
              </a:rPr>
              <a:t> </a:t>
            </a:r>
            <a:r>
              <a:rPr lang="en-US" sz="2400" spc="-60" dirty="0">
                <a:solidFill>
                  <a:srgbClr val="010101"/>
                </a:solidFill>
                <a:effectLst/>
                <a:latin typeface="Arial" panose="020B0604020202020204" pitchFamily="34" charset="0"/>
                <a:ea typeface="Arial" panose="020B0604020202020204" pitchFamily="34" charset="0"/>
              </a:rPr>
              <a:t> </a:t>
            </a:r>
            <a:r>
              <a:rPr lang="en-US" sz="2400" u="none" strike="noStrike" spc="-10" dirty="0">
                <a:solidFill>
                  <a:srgbClr val="010101"/>
                </a:solidFill>
                <a:effectLst/>
                <a:latin typeface="Arial" panose="020B0604020202020204" pitchFamily="34" charset="0"/>
                <a:ea typeface="Arial" panose="020B0604020202020204" pitchFamily="34" charset="0"/>
                <a:hlinkClick r:id="rId9"/>
              </a:rPr>
              <a:t>jwillso2@students</a:t>
            </a:r>
            <a:r>
              <a:rPr lang="en-US" sz="2400" u="none" strike="noStrike" spc="-10" dirty="0">
                <a:solidFill>
                  <a:srgbClr val="3F3F3F"/>
                </a:solidFill>
                <a:effectLst/>
                <a:latin typeface="Arial" panose="020B0604020202020204" pitchFamily="34" charset="0"/>
                <a:ea typeface="Arial" panose="020B0604020202020204" pitchFamily="34" charset="0"/>
                <a:hlinkClick r:id="rId9"/>
              </a:rPr>
              <a:t>.</a:t>
            </a:r>
            <a:r>
              <a:rPr lang="en-US" sz="2400" u="none" strike="noStrike" spc="-10" dirty="0">
                <a:solidFill>
                  <a:srgbClr val="010101"/>
                </a:solidFill>
                <a:effectLst/>
                <a:latin typeface="Arial" panose="020B0604020202020204" pitchFamily="34" charset="0"/>
                <a:ea typeface="Arial" panose="020B0604020202020204" pitchFamily="34" charset="0"/>
                <a:hlinkClick r:id="rId9"/>
              </a:rPr>
              <a:t>kennesaw</a:t>
            </a:r>
            <a:r>
              <a:rPr lang="en-US" sz="2400" u="none" strike="noStrike" spc="-10" dirty="0">
                <a:solidFill>
                  <a:srgbClr val="3F3F3F"/>
                </a:solidFill>
                <a:effectLst/>
                <a:latin typeface="Arial" panose="020B0604020202020204" pitchFamily="34" charset="0"/>
                <a:ea typeface="Arial" panose="020B0604020202020204" pitchFamily="34" charset="0"/>
                <a:hlinkClick r:id="rId9"/>
              </a:rPr>
              <a:t>.</a:t>
            </a:r>
            <a:r>
              <a:rPr lang="en-US" sz="2400" u="none" strike="noStrike" spc="-10" dirty="0">
                <a:solidFill>
                  <a:srgbClr val="010101"/>
                </a:solidFill>
                <a:effectLst/>
                <a:latin typeface="Arial" panose="020B0604020202020204" pitchFamily="34" charset="0"/>
                <a:ea typeface="Arial" panose="020B0604020202020204" pitchFamily="34" charset="0"/>
                <a:hlinkClick r:id="rId9"/>
              </a:rPr>
              <a:t>edu</a:t>
            </a:r>
            <a:endParaRPr lang="en-US" sz="2400" dirty="0">
              <a:effectLst/>
              <a:latin typeface="Arial" panose="020B0604020202020204" pitchFamily="34" charset="0"/>
              <a:ea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sp>
        <p:nvSpPr>
          <p:cNvPr id="63" name="Text Box 19"/>
          <p:cNvSpPr txBox="1">
            <a:spLocks noChangeArrowheads="1"/>
          </p:cNvSpPr>
          <p:nvPr/>
        </p:nvSpPr>
        <p:spPr bwMode="auto">
          <a:xfrm>
            <a:off x="609601" y="16006467"/>
            <a:ext cx="12685908" cy="231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r>
              <a:rPr lang="en-US" sz="2800" dirty="0"/>
              <a:t>List your research questions here. Do not include more than five questions. You can also include additional sections such as: </a:t>
            </a:r>
            <a:r>
              <a:rPr lang="en-US" sz="2800" b="1" dirty="0">
                <a:latin typeface="Arial" panose="020B0604020202020204" pitchFamily="34" charset="0"/>
                <a:cs typeface="Arial" panose="020B0604020202020204" pitchFamily="34" charset="0"/>
              </a:rPr>
              <a:t>Background, Project Goals, Objectives, Data Collection, Data Analysis, and Recommendations. </a:t>
            </a:r>
          </a:p>
          <a:p>
            <a:endParaRPr lang="en-US" sz="2800" dirty="0"/>
          </a:p>
        </p:txBody>
      </p:sp>
      <p:pic>
        <p:nvPicPr>
          <p:cNvPr id="64"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7602" y="9969327"/>
            <a:ext cx="195453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object 13"/>
          <p:cNvSpPr txBox="1"/>
          <p:nvPr/>
        </p:nvSpPr>
        <p:spPr>
          <a:xfrm>
            <a:off x="501903" y="15083136"/>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Research Question(s)</a:t>
            </a:r>
          </a:p>
        </p:txBody>
      </p:sp>
      <p:sp>
        <p:nvSpPr>
          <p:cNvPr id="66" name="object 13"/>
          <p:cNvSpPr txBox="1"/>
          <p:nvPr/>
        </p:nvSpPr>
        <p:spPr>
          <a:xfrm>
            <a:off x="533400" y="18681418"/>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Tools</a:t>
            </a:r>
          </a:p>
        </p:txBody>
      </p:sp>
      <p:pic>
        <p:nvPicPr>
          <p:cNvPr id="6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52203" y="5130576"/>
            <a:ext cx="5127497" cy="3412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object 13"/>
          <p:cNvSpPr txBox="1"/>
          <p:nvPr/>
        </p:nvSpPr>
        <p:spPr>
          <a:xfrm>
            <a:off x="30327600" y="10074697"/>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Acknowledgments</a:t>
            </a:r>
          </a:p>
        </p:txBody>
      </p:sp>
      <p:sp>
        <p:nvSpPr>
          <p:cNvPr id="70" name="object 13"/>
          <p:cNvSpPr txBox="1"/>
          <p:nvPr/>
        </p:nvSpPr>
        <p:spPr>
          <a:xfrm>
            <a:off x="30467968" y="15059328"/>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Contact Information</a:t>
            </a:r>
          </a:p>
        </p:txBody>
      </p:sp>
      <p:sp>
        <p:nvSpPr>
          <p:cNvPr id="71" name="object 13"/>
          <p:cNvSpPr txBox="1"/>
          <p:nvPr/>
        </p:nvSpPr>
        <p:spPr>
          <a:xfrm>
            <a:off x="30556200" y="19143083"/>
            <a:ext cx="12946006" cy="738664"/>
          </a:xfrm>
          <a:prstGeom prst="rect">
            <a:avLst/>
          </a:prstGeom>
          <a:solidFill>
            <a:schemeClr val="tx1"/>
          </a:solidFill>
        </p:spPr>
        <p:txBody>
          <a:bodyPr vert="horz" wrap="square" lIns="0" tIns="0" rIns="0" bIns="0" rtlCol="0">
            <a:spAutoFit/>
          </a:bodyPr>
          <a:lstStyle/>
          <a:p>
            <a:pPr marL="29111" algn="ctr">
              <a:tabLst>
                <a:tab pos="30039579" algn="l"/>
              </a:tabLst>
            </a:pPr>
            <a:r>
              <a:rPr lang="en-US" sz="4800" b="1" dirty="0">
                <a:solidFill>
                  <a:srgbClr val="FFC000"/>
                </a:solidFill>
                <a:latin typeface="Arial" panose="020B0604020202020204" pitchFamily="34" charset="0"/>
                <a:cs typeface="Arial" panose="020B0604020202020204" pitchFamily="34" charset="0"/>
              </a:rPr>
              <a:t>References</a:t>
            </a:r>
          </a:p>
        </p:txBody>
      </p:sp>
      <p:pic>
        <p:nvPicPr>
          <p:cNvPr id="5" name="Picture 4">
            <a:extLst>
              <a:ext uri="{FF2B5EF4-FFF2-40B4-BE49-F238E27FC236}">
                <a16:creationId xmlns:a16="http://schemas.microsoft.com/office/drawing/2014/main" id="{5AC5B02D-B031-B043-841E-DBD8AAD3BD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2600" y="30375500"/>
            <a:ext cx="8372601" cy="2327808"/>
          </a:xfrm>
          <a:prstGeom prst="rect">
            <a:avLst/>
          </a:prstGeom>
        </p:spPr>
      </p:pic>
      <p:pic>
        <p:nvPicPr>
          <p:cNvPr id="1026" name="Picture 2" descr="React Native Logo PNG Vectors Free Download">
            <a:extLst>
              <a:ext uri="{FF2B5EF4-FFF2-40B4-BE49-F238E27FC236}">
                <a16:creationId xmlns:a16="http://schemas.microsoft.com/office/drawing/2014/main" id="{2F275392-5FD4-3478-DE7D-26150FCBDC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9525" y="19984007"/>
            <a:ext cx="26193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rebase Brand Guidelines">
            <a:extLst>
              <a:ext uri="{FF2B5EF4-FFF2-40B4-BE49-F238E27FC236}">
                <a16:creationId xmlns:a16="http://schemas.microsoft.com/office/drawing/2014/main" id="{7D01A904-D523-FE23-E3DE-FA07F5EA7D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8207" y="19788108"/>
            <a:ext cx="7890987" cy="27125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Logo - Free social media icons">
            <a:extLst>
              <a:ext uri="{FF2B5EF4-FFF2-40B4-BE49-F238E27FC236}">
                <a16:creationId xmlns:a16="http://schemas.microsoft.com/office/drawing/2014/main" id="{16AAEF78-8004-FCD8-7874-4B6DCCBD3A0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8276" y="23884707"/>
            <a:ext cx="2882989" cy="288298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sing SQLite in Expo for Offline React Native Apps | by Forbes Lindesay |  ITNEXT">
            <a:extLst>
              <a:ext uri="{FF2B5EF4-FFF2-40B4-BE49-F238E27FC236}">
                <a16:creationId xmlns:a16="http://schemas.microsoft.com/office/drawing/2014/main" id="{D56DD621-0DDB-B373-1BF8-A14B94CF8FF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23351740"/>
            <a:ext cx="5659675" cy="27635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bar chart&#10;&#10;Description automatically generated">
            <a:extLst>
              <a:ext uri="{FF2B5EF4-FFF2-40B4-BE49-F238E27FC236}">
                <a16:creationId xmlns:a16="http://schemas.microsoft.com/office/drawing/2014/main" id="{086F3B25-EA6F-CF1E-AC0C-C5ADD0E3705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370046" y="20683399"/>
            <a:ext cx="11498206" cy="6807918"/>
          </a:xfrm>
          <a:prstGeom prst="rect">
            <a:avLst/>
          </a:prstGeom>
        </p:spPr>
      </p:pic>
      <p:pic>
        <p:nvPicPr>
          <p:cNvPr id="7" name="Picture 6" descr="Qr code&#10;&#10;Description automatically generated">
            <a:extLst>
              <a:ext uri="{FF2B5EF4-FFF2-40B4-BE49-F238E27FC236}">
                <a16:creationId xmlns:a16="http://schemas.microsoft.com/office/drawing/2014/main" id="{E321A1F6-4E91-10CD-FF78-5669DC3B3A8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360133" y="10589503"/>
            <a:ext cx="4493633" cy="4493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3FA441B5F5A346AC32FF42BAA265CB" ma:contentTypeVersion="10" ma:contentTypeDescription="Create a new document." ma:contentTypeScope="" ma:versionID="f5fc39ac81bd616ba7b94b6e6517b97a">
  <xsd:schema xmlns:xsd="http://www.w3.org/2001/XMLSchema" xmlns:xs="http://www.w3.org/2001/XMLSchema" xmlns:p="http://schemas.microsoft.com/office/2006/metadata/properties" xmlns:ns2="4f130af1-6d01-4790-9e34-89cab87c4308" xmlns:ns3="a7125a93-a91f-4fcc-8cfb-e33e600c211e" targetNamespace="http://schemas.microsoft.com/office/2006/metadata/properties" ma:root="true" ma:fieldsID="aa6ee825a1cec102fd390c96147ba07d" ns2:_="" ns3:_="">
    <xsd:import namespace="4f130af1-6d01-4790-9e34-89cab87c4308"/>
    <xsd:import namespace="a7125a93-a91f-4fcc-8cfb-e33e600c211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130af1-6d01-4790-9e34-89cab87c43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125a93-a91f-4fcc-8cfb-e33e600c211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836d99c-fc3e-4f5e-b255-23634e4f401d}" ma:internalName="TaxCatchAll" ma:showField="CatchAllData" ma:web="a7125a93-a91f-4fcc-8cfb-e33e600c211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7125a93-a91f-4fcc-8cfb-e33e600c211e" xsi:nil="true"/>
    <lcf76f155ced4ddcb4097134ff3c332f xmlns="4f130af1-6d01-4790-9e34-89cab87c430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6333B5A-CD0D-45C3-BBF6-2390BBF30E61}"/>
</file>

<file path=customXml/itemProps2.xml><?xml version="1.0" encoding="utf-8"?>
<ds:datastoreItem xmlns:ds="http://schemas.openxmlformats.org/officeDocument/2006/customXml" ds:itemID="{928FF3AC-4CA5-445B-96D7-18794C64A379}"/>
</file>

<file path=customXml/itemProps3.xml><?xml version="1.0" encoding="utf-8"?>
<ds:datastoreItem xmlns:ds="http://schemas.openxmlformats.org/officeDocument/2006/customXml" ds:itemID="{57A25D2B-7608-4353-AF4F-B3D9D1670B04}"/>
</file>

<file path=docProps/app.xml><?xml version="1.0" encoding="utf-8"?>
<Properties xmlns="http://schemas.openxmlformats.org/officeDocument/2006/extended-properties" xmlns:vt="http://schemas.openxmlformats.org/officeDocument/2006/docPropsVTypes">
  <Template/>
  <TotalTime>464</TotalTime>
  <Words>406</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Office Theme</vt:lpstr>
      <vt:lpstr>    DogEm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Jones</dc:creator>
  <cp:lastModifiedBy>Chloe Chung</cp:lastModifiedBy>
  <cp:revision>17</cp:revision>
  <dcterms:created xsi:type="dcterms:W3CDTF">2016-11-09T12:29:45Z</dcterms:created>
  <dcterms:modified xsi:type="dcterms:W3CDTF">2022-11-08T00:13:42Z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2016-04-29T00:00:00Z</vt:filetime>
  </property>
  <property fmtid="{D5CDD505-2E9C-101B-9397-08002B2CF9AE}" pid="3" name="Creator">
    <vt:lpwstr>Microsoft® PowerPoint® 2016</vt:lpwstr>
  </property>
  <property fmtid="{D5CDD505-2E9C-101B-9397-08002B2CF9AE}" pid="4" name="LastSaved">
    <vt:filetime>2016-11-09T00:00:00Z</vt:filetime>
  </property>
  <property fmtid="{D5CDD505-2E9C-101B-9397-08002B2CF9AE}" pid="5" name="ContentTypeId">
    <vt:lpwstr>0x010100DD3FA441B5F5A346AC32FF42BAA265CB</vt:lpwstr>
  </property>
</Properties>
</file>