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0" r:id="rId3"/>
    <p:sldId id="276" r:id="rId4"/>
    <p:sldId id="274" r:id="rId5"/>
    <p:sldId id="275" r:id="rId6"/>
    <p:sldId id="280" r:id="rId7"/>
    <p:sldId id="281" r:id="rId8"/>
    <p:sldId id="277" r:id="rId9"/>
    <p:sldId id="260" r:id="rId10"/>
    <p:sldId id="273" r:id="rId11"/>
    <p:sldId id="282" r:id="rId12"/>
    <p:sldId id="284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3586-7EC3-448D-967D-75F8C7D7F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56BF-5660-4B97-9D56-D9643B23B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867BA-775D-48ED-8560-CA87CF42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A182-FC66-47FD-BFF2-BB308B7624A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BA33-57F6-46EA-BA3D-48BC3B43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A9D0-0EED-454C-9C2B-245020D3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127A-4056-4B57-91F0-A39A4207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281-C1F3-4A25-ADAD-0EDCDEC6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EADA3-9FD0-42EE-BFA4-B699185FE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60C4-DD25-49F3-A1AA-911E8FBE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A182-FC66-47FD-BFF2-BB308B7624A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08E4-95C0-4F2E-A469-3586670E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16AE-92A8-4273-8099-927B9E58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127A-4056-4B57-91F0-A39A4207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2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38566-7449-4C44-9533-746621048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5245E-F65D-4A67-B612-025A54F87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88BB7-AAB3-4191-8E40-8E032319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A182-FC66-47FD-BFF2-BB308B7624A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C2D24-62D2-469F-94FC-A0604587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0477-E96B-40C8-8979-8ED4E35E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127A-4056-4B57-91F0-A39A4207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9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C5A5-93AD-4B63-9E3D-DCB9ABC7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5FB7-17DE-44B4-A94D-C416013D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79A5E-B54E-45EE-AE69-B9149BA3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A182-FC66-47FD-BFF2-BB308B7624A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682AA-53F2-4989-95E0-15629C12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973B5-CCD4-4F8E-9A1C-F96F909D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127A-4056-4B57-91F0-A39A4207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8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20B1-84CF-436D-81ED-0FADA6CD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08B88-8D8C-423D-BC9D-77BAC8BF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4C6B9-E2C3-4B03-BBE2-DADD26A5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A182-FC66-47FD-BFF2-BB308B7624A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98891-E4C1-440E-9F08-3DCB6187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8594-DDA8-4D3C-9D06-2B025244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127A-4056-4B57-91F0-A39A4207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6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3205-7A55-4B2A-AAEF-78B33876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0974-71EA-4888-9C5E-97671C6F4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6E238-C588-4DF4-A55B-32700C871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9FA81-3107-4CD5-ABEC-1040B93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A182-FC66-47FD-BFF2-BB308B7624A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71DFE-0A59-47D0-934D-4AFF8039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1F71C-4321-467A-9C5C-1371A07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127A-4056-4B57-91F0-A39A4207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0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91BC-9951-4D1C-9605-D08FFCD9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B25E7-7E98-4FA6-8197-8FC086FAA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8B131-641E-429F-B002-C8DD7256D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13D35-0987-451A-B808-EB85FBEAB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A7382-3F2C-4E28-B42C-4D75DD00C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B9E3-E6FC-4484-BEF9-A18A394D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A182-FC66-47FD-BFF2-BB308B7624A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35705-9F5C-4016-9CFF-BBEE36DB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D633D-D233-4AA6-9884-87CDA8C3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127A-4056-4B57-91F0-A39A4207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AD3A-19DC-4D4C-921A-975AF5B7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BE44C-DA8D-4427-B77A-AF05FD3B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A182-FC66-47FD-BFF2-BB308B7624A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1F6DA-8928-4632-B1DF-4ECA37F1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DAB4-6654-4D92-AC4D-4E6BC9E4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127A-4056-4B57-91F0-A39A4207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A99E1-A6CB-4B53-BC52-79F34297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A182-FC66-47FD-BFF2-BB308B7624A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23D7F-F5D4-432B-BEF0-B6C219B6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940D5-A54E-45E0-831F-C86470D3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127A-4056-4B57-91F0-A39A4207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C6C4-1353-4440-AFB2-6EAA7094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FCE0-A77F-4E00-A4AE-05433E8E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DF7E3-4CBF-4EB9-8223-8623AF134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936A3-59DF-4A40-8529-D1B04418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A182-FC66-47FD-BFF2-BB308B7624A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1D553-AE05-4B0A-9FFB-3C9D28AF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C3128-BBB9-4D58-AF8E-12E191D8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127A-4056-4B57-91F0-A39A4207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9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70EC-5A12-4C33-82F9-9FF15BCB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2EBD8-1CDA-4103-82FA-44F9A21CB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D67EA-7520-41B0-887B-7D5A49D0E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E31FB-89AC-45C2-9534-5C524153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A182-FC66-47FD-BFF2-BB308B7624A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3FA4-49E0-4BB5-A809-D205E24E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96EC6-A65B-44EE-934E-E90B757B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127A-4056-4B57-91F0-A39A4207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4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53808-3E28-4C49-926D-AB1C6100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C33FB-8B25-4FC0-9DAA-A5E3F6AA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38A2C-5D6B-426B-9DF2-AAC70D838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AA182-FC66-47FD-BFF2-BB308B7624A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68387-83A1-4954-9263-F36A67409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30B90-A94D-4345-9AD7-FF13D8456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127A-4056-4B57-91F0-A39A4207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964F7-2E6B-4F79-B643-56E4FBDB620E}"/>
              </a:ext>
            </a:extLst>
          </p:cNvPr>
          <p:cNvSpPr txBox="1"/>
          <p:nvPr/>
        </p:nvSpPr>
        <p:spPr>
          <a:xfrm>
            <a:off x="2339163" y="2775098"/>
            <a:ext cx="68074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/>
              <a:t>DataFrame</a:t>
            </a:r>
            <a:r>
              <a:rPr lang="en-US" sz="4000" b="1" dirty="0"/>
              <a:t> </a:t>
            </a:r>
          </a:p>
          <a:p>
            <a:pPr algn="ctr"/>
            <a:r>
              <a:rPr lang="en-US" sz="4000" b="1" dirty="0"/>
              <a:t>Transformations and Actions</a:t>
            </a:r>
          </a:p>
        </p:txBody>
      </p:sp>
    </p:spTree>
    <p:extLst>
      <p:ext uri="{BB962C8B-B14F-4D97-AF65-F5344CB8AC3E}">
        <p14:creationId xmlns:p14="http://schemas.microsoft.com/office/powerpoint/2010/main" val="407869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E32519-A671-444A-83A1-58A70C12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Implement requirements and getting information from data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A9C0B-6B49-40A2-8AA1-A8FD1C18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Divide the </a:t>
            </a:r>
            <a:r>
              <a:rPr lang="en-US" dirty="0" err="1"/>
              <a:t>DataFrame</a:t>
            </a:r>
            <a:r>
              <a:rPr lang="en-US" dirty="0"/>
              <a:t> into multiple segments of </a:t>
            </a:r>
            <a:r>
              <a:rPr lang="en-US" dirty="0" err="1"/>
              <a:t>DataFrame</a:t>
            </a:r>
            <a:r>
              <a:rPr lang="en-US" dirty="0"/>
              <a:t> as per need.</a:t>
            </a:r>
          </a:p>
          <a:p>
            <a:r>
              <a:rPr lang="en-US" dirty="0"/>
              <a:t>Implementing requirements on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2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35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CB7D-F90E-46D3-8C83-ACA3B147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Airlines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8F9A-4041-4A3A-ACAC-A1FB7028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Discuss On time Arrival datasets.</a:t>
            </a:r>
          </a:p>
          <a:p>
            <a:r>
              <a:rPr lang="en-US" dirty="0"/>
              <a:t>Time Period columns for Flights</a:t>
            </a:r>
          </a:p>
          <a:p>
            <a:r>
              <a:rPr lang="en-US" dirty="0"/>
              <a:t>Airlines columns information for Flights</a:t>
            </a:r>
          </a:p>
          <a:p>
            <a:r>
              <a:rPr lang="en-US" dirty="0"/>
              <a:t>Origin columns information for Flights</a:t>
            </a:r>
          </a:p>
          <a:p>
            <a:r>
              <a:rPr lang="en-US" dirty="0"/>
              <a:t>Destination columns information for Flights</a:t>
            </a:r>
          </a:p>
          <a:p>
            <a:r>
              <a:rPr lang="en-US" dirty="0"/>
              <a:t>Departure columns information for Flights</a:t>
            </a:r>
          </a:p>
          <a:p>
            <a:r>
              <a:rPr lang="en-US" dirty="0"/>
              <a:t>Arrival columns information for Flights</a:t>
            </a:r>
          </a:p>
          <a:p>
            <a:r>
              <a:rPr lang="en-US" dirty="0"/>
              <a:t>Cancelations and Diversions columns information for Flights</a:t>
            </a:r>
          </a:p>
          <a:p>
            <a:r>
              <a:rPr lang="en-US" dirty="0"/>
              <a:t>Flight Summaries </a:t>
            </a:r>
          </a:p>
          <a:p>
            <a:r>
              <a:rPr lang="en-US" dirty="0"/>
              <a:t>Discuss Cause of Delay of Flights</a:t>
            </a:r>
          </a:p>
        </p:txBody>
      </p:sp>
    </p:spTree>
    <p:extLst>
      <p:ext uri="{BB962C8B-B14F-4D97-AF65-F5344CB8AC3E}">
        <p14:creationId xmlns:p14="http://schemas.microsoft.com/office/powerpoint/2010/main" val="144921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3CC5-DD96-4E70-991F-DEE90501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Time Period Columns Description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C98370-DFE1-43C4-8456-A764F0A9F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281273"/>
              </p:ext>
            </p:extLst>
          </p:nvPr>
        </p:nvGraphicFramePr>
        <p:xfrm>
          <a:off x="372139" y="1825625"/>
          <a:ext cx="1137683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14">
                  <a:extLst>
                    <a:ext uri="{9D8B030D-6E8A-4147-A177-3AD203B41FA5}">
                      <a16:colId xmlns:a16="http://schemas.microsoft.com/office/drawing/2014/main" val="2868332330"/>
                    </a:ext>
                  </a:extLst>
                </a:gridCol>
                <a:gridCol w="8660123">
                  <a:extLst>
                    <a:ext uri="{9D8B030D-6E8A-4147-A177-3AD203B41FA5}">
                      <a16:colId xmlns:a16="http://schemas.microsoft.com/office/drawing/2014/main" val="267310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4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6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Quarter (1-4)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8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DayofMonth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of 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4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DayofWeek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of Week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9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of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 Date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7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0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68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3CC5-DD96-4E70-991F-DEE90501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Airline Columns Description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C98370-DFE1-43C4-8456-A764F0A9F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662720"/>
              </p:ext>
            </p:extLst>
          </p:nvPr>
        </p:nvGraphicFramePr>
        <p:xfrm>
          <a:off x="372139" y="1825625"/>
          <a:ext cx="11376837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14">
                  <a:extLst>
                    <a:ext uri="{9D8B030D-6E8A-4147-A177-3AD203B41FA5}">
                      <a16:colId xmlns:a16="http://schemas.microsoft.com/office/drawing/2014/main" val="2868332330"/>
                    </a:ext>
                  </a:extLst>
                </a:gridCol>
                <a:gridCol w="8660123">
                  <a:extLst>
                    <a:ext uri="{9D8B030D-6E8A-4147-A177-3AD203B41FA5}">
                      <a16:colId xmlns:a16="http://schemas.microsoft.com/office/drawing/2014/main" val="267310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4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Reporting_Airline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Carrier Code. When the same code has been used by multiple carriers, a numeric suffix is used for earlier users, for example, PA, PA(1), PA(2). Use this field for analysis across a range of years.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6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DOT_ID_Reporting_Airline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identification number assigned by US DOT to identify a unique airline (carrier). A unique airline (carrier) is defined as one holding and reporting under the same DOT certificate regardless of its Code, Name, or holding company/corporation.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8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IATA_CODE_Reporting_Airline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assigned by IATA and commonly used to identify a carrier. As the same code may have been assigned to different carriers over time, the code is not always unique. For analysis, use the Unique Carrier Code.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4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Flight_Number_Reporting_Airline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9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0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70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3CC5-DD96-4E70-991F-DEE90501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Origin Columns Description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C98370-DFE1-43C4-8456-A764F0A9F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543561"/>
              </p:ext>
            </p:extLst>
          </p:nvPr>
        </p:nvGraphicFramePr>
        <p:xfrm>
          <a:off x="372139" y="1825625"/>
          <a:ext cx="11376837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14">
                  <a:extLst>
                    <a:ext uri="{9D8B030D-6E8A-4147-A177-3AD203B41FA5}">
                      <a16:colId xmlns:a16="http://schemas.microsoft.com/office/drawing/2014/main" val="2868332330"/>
                    </a:ext>
                  </a:extLst>
                </a:gridCol>
                <a:gridCol w="8660123">
                  <a:extLst>
                    <a:ext uri="{9D8B030D-6E8A-4147-A177-3AD203B41FA5}">
                      <a16:colId xmlns:a16="http://schemas.microsoft.com/office/drawing/2014/main" val="267310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4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OriginAirportID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 Airport, Airport ID. An identification number assigned by US DOT to identify a unique airport.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6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OriginAirportSeqID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 Airport, Airport Sequence ID. An identification number assigned by US DOT to identify a unique airport at a given point of time.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8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OriginCityMarketID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 Airport, City Market ID. City Market ID is an identification number assigned by US DOT to identify a city market.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 Airport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4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OriginCityName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 Airport, City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9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 Airport, State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7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OriginStateFips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 Airport, State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0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OriginStateName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 Airport, State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1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OriginWac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 Airport, World Area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0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55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3CC5-DD96-4E70-991F-DEE90501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Destination Columns Description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C98370-DFE1-43C4-8456-A764F0A9F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758596"/>
              </p:ext>
            </p:extLst>
          </p:nvPr>
        </p:nvGraphicFramePr>
        <p:xfrm>
          <a:off x="372139" y="1825625"/>
          <a:ext cx="11376837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14">
                  <a:extLst>
                    <a:ext uri="{9D8B030D-6E8A-4147-A177-3AD203B41FA5}">
                      <a16:colId xmlns:a16="http://schemas.microsoft.com/office/drawing/2014/main" val="2868332330"/>
                    </a:ext>
                  </a:extLst>
                </a:gridCol>
                <a:gridCol w="8660123">
                  <a:extLst>
                    <a:ext uri="{9D8B030D-6E8A-4147-A177-3AD203B41FA5}">
                      <a16:colId xmlns:a16="http://schemas.microsoft.com/office/drawing/2014/main" val="267310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4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DestAirportID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Airport, Airport ID. An identification number assigned by US DOT to identify a unique airport.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6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DestAirportSeqID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Airport, Airport Sequence ID. An identification number assigned by US DOT to identify a unique airport at a given point of time.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8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DestCityMarketID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Airport, City Market ID. City Market ID is an identification number assigned by US DOT to identify a city market..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Airport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4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DestCityName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Airport, City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1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Airport, State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9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DestStateFips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Airport, State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7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DestStateName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Airport, State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0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DestWac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Airport, World Area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1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0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8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3CC5-DD96-4E70-991F-DEE90501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Departure Columns Description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C98370-DFE1-43C4-8456-A764F0A9F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412095"/>
              </p:ext>
            </p:extLst>
          </p:nvPr>
        </p:nvGraphicFramePr>
        <p:xfrm>
          <a:off x="372139" y="1825625"/>
          <a:ext cx="11376837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14">
                  <a:extLst>
                    <a:ext uri="{9D8B030D-6E8A-4147-A177-3AD203B41FA5}">
                      <a16:colId xmlns:a16="http://schemas.microsoft.com/office/drawing/2014/main" val="2868332330"/>
                    </a:ext>
                  </a:extLst>
                </a:gridCol>
                <a:gridCol w="8660123">
                  <a:extLst>
                    <a:ext uri="{9D8B030D-6E8A-4147-A177-3AD203B41FA5}">
                      <a16:colId xmlns:a16="http://schemas.microsoft.com/office/drawing/2014/main" val="267310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4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CRSDepTime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CRS Departure Time (local time: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hhmm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6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Departure Time (local time: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hhmm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8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 in minutes between scheduled and actual departure time. Early departures show negative numbers.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DepDelayMinutes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 in minutes between scheduled and actual departure time. Early departures set to 0.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4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DepDel15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Departure Delay Indicator, 15 Minutes or More (1=Yes)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9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DepartureDelayGroups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Departure Delay intervals, every (15 minutes from &lt;-15 to &gt;180)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7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DepTimeBlk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CRS Departure Time Block, Hourly Intervals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0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TaxiOut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Taxi Out Time, in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1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WheelsOff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Wheels Off Time (local time: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hhmm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0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091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3CC5-DD96-4E70-991F-DEE90501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Arrival Columns Description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C98370-DFE1-43C4-8456-A764F0A9F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243771"/>
              </p:ext>
            </p:extLst>
          </p:nvPr>
        </p:nvGraphicFramePr>
        <p:xfrm>
          <a:off x="372139" y="1825625"/>
          <a:ext cx="11376837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14">
                  <a:extLst>
                    <a:ext uri="{9D8B030D-6E8A-4147-A177-3AD203B41FA5}">
                      <a16:colId xmlns:a16="http://schemas.microsoft.com/office/drawing/2014/main" val="2868332330"/>
                    </a:ext>
                  </a:extLst>
                </a:gridCol>
                <a:gridCol w="8660123">
                  <a:extLst>
                    <a:ext uri="{9D8B030D-6E8A-4147-A177-3AD203B41FA5}">
                      <a16:colId xmlns:a16="http://schemas.microsoft.com/office/drawing/2014/main" val="267310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4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WheelsOn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Wheels On Time (local time: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hhmm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6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TaxiIn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Taxi In Time, in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8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CRSArrTime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CRS Arrival Time (local time: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hhmm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Arrival Time (local time: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hhmm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4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 in minutes between scheduled and actual arrival time. Early arrivals show negative numbers.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9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ArrDelayMinutes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 in minutes between scheduled and actual arrival time. Early arrivals set to 0.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7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ArrDel15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Arrival Delay Indicator, 15 Minutes or More (1=Yes)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0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ArrivalDelayGroups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Arrival Delay intervals, every (15-minutes from &lt;-15 to &gt;180)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1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ArrTimeBlk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CRS Arrival Time Block, Hourly Intervals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0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72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3CC5-DD96-4E70-991F-DEE90501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Cancelations and Diversions Columns Description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C98370-DFE1-43C4-8456-A764F0A9F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06456"/>
              </p:ext>
            </p:extLst>
          </p:nvPr>
        </p:nvGraphicFramePr>
        <p:xfrm>
          <a:off x="372139" y="1825625"/>
          <a:ext cx="113768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14">
                  <a:extLst>
                    <a:ext uri="{9D8B030D-6E8A-4147-A177-3AD203B41FA5}">
                      <a16:colId xmlns:a16="http://schemas.microsoft.com/office/drawing/2014/main" val="2868332330"/>
                    </a:ext>
                  </a:extLst>
                </a:gridCol>
                <a:gridCol w="8660123">
                  <a:extLst>
                    <a:ext uri="{9D8B030D-6E8A-4147-A177-3AD203B41FA5}">
                      <a16:colId xmlns:a16="http://schemas.microsoft.com/office/drawing/2014/main" val="267310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4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Cancelled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Cancelled Flight Indicator (1=Yes)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6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CancellationCode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Reason For Cancellation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8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Diverted Flight Indicator (1=Yes)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4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88FC-3ABC-4576-8F08-8CC94A2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82C9-A52D-4549-9D75-EAE1CFA47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Pyspark</a:t>
            </a:r>
            <a:r>
              <a:rPr lang="en-US" dirty="0"/>
              <a:t> ?</a:t>
            </a:r>
          </a:p>
          <a:p>
            <a:r>
              <a:rPr lang="en-US" dirty="0"/>
              <a:t>What is </a:t>
            </a:r>
            <a:r>
              <a:rPr lang="en-US" dirty="0" err="1"/>
              <a:t>DataFrame</a:t>
            </a:r>
            <a:r>
              <a:rPr lang="en-US" dirty="0"/>
              <a:t> ?</a:t>
            </a:r>
          </a:p>
          <a:p>
            <a:r>
              <a:rPr lang="en-US" dirty="0"/>
              <a:t>What are operations ?</a:t>
            </a:r>
          </a:p>
          <a:p>
            <a:r>
              <a:rPr lang="en-US" dirty="0"/>
              <a:t>Business case.</a:t>
            </a:r>
          </a:p>
          <a:p>
            <a:r>
              <a:rPr lang="en-US" dirty="0"/>
              <a:t>Discuss the business requirements.</a:t>
            </a:r>
          </a:p>
          <a:p>
            <a:r>
              <a:rPr lang="en-US" dirty="0"/>
              <a:t>Implement requirements and getting information from data.</a:t>
            </a:r>
          </a:p>
        </p:txBody>
      </p:sp>
    </p:spTree>
    <p:extLst>
      <p:ext uri="{BB962C8B-B14F-4D97-AF65-F5344CB8AC3E}">
        <p14:creationId xmlns:p14="http://schemas.microsoft.com/office/powerpoint/2010/main" val="3919178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3CC5-DD96-4E70-991F-DEE90501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Flight Summaries Columns Description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C98370-DFE1-43C4-8456-A764F0A9F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951190"/>
              </p:ext>
            </p:extLst>
          </p:nvPr>
        </p:nvGraphicFramePr>
        <p:xfrm>
          <a:off x="372139" y="1825625"/>
          <a:ext cx="1137683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14">
                  <a:extLst>
                    <a:ext uri="{9D8B030D-6E8A-4147-A177-3AD203B41FA5}">
                      <a16:colId xmlns:a16="http://schemas.microsoft.com/office/drawing/2014/main" val="2868332330"/>
                    </a:ext>
                  </a:extLst>
                </a:gridCol>
                <a:gridCol w="8660123">
                  <a:extLst>
                    <a:ext uri="{9D8B030D-6E8A-4147-A177-3AD203B41FA5}">
                      <a16:colId xmlns:a16="http://schemas.microsoft.com/office/drawing/2014/main" val="267310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4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CRSElapsedTime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CRS Elapsed Time of Flight, in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6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ActualElapsedTime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Elapsed Time of Flight, in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8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AirTime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 Time, in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Flights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4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 between airports (miles)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9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 Intervals, every 250 Miles, for Flight Segment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7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0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76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3CC5-DD96-4E70-991F-DEE90501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Cause of Delay Columns Description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C98370-DFE1-43C4-8456-A764F0A9F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723276"/>
              </p:ext>
            </p:extLst>
          </p:nvPr>
        </p:nvGraphicFramePr>
        <p:xfrm>
          <a:off x="372139" y="1825625"/>
          <a:ext cx="1137683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14">
                  <a:extLst>
                    <a:ext uri="{9D8B030D-6E8A-4147-A177-3AD203B41FA5}">
                      <a16:colId xmlns:a16="http://schemas.microsoft.com/office/drawing/2014/main" val="2868332330"/>
                    </a:ext>
                  </a:extLst>
                </a:gridCol>
                <a:gridCol w="8660123">
                  <a:extLst>
                    <a:ext uri="{9D8B030D-6E8A-4147-A177-3AD203B41FA5}">
                      <a16:colId xmlns:a16="http://schemas.microsoft.com/office/drawing/2014/main" val="267310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4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CarrierDelay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Delay, in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6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WeatherDelay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 Delay, in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8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NASDelay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Air System Delay, in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Delay, in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4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LateAircraftDelay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 Aircraft Delay, in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9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7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97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4BD2-19FF-44E5-A867-9FC6F932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</a:t>
            </a:r>
            <a:r>
              <a:rPr lang="en-US" b="1" dirty="0" err="1"/>
              <a:t>Pyspark</a:t>
            </a:r>
            <a:r>
              <a:rPr lang="en-US" b="1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C0FD-62D4-4F30-AB6E-4CE352337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is an interface for Apache Spark in Python. </a:t>
            </a:r>
          </a:p>
          <a:p>
            <a:r>
              <a:rPr lang="en-US" dirty="0"/>
              <a:t>It not only allows you to write Spark applications using Python APIs, but also provides the </a:t>
            </a:r>
            <a:r>
              <a:rPr lang="en-US" dirty="0" err="1"/>
              <a:t>PySpark</a:t>
            </a:r>
            <a:r>
              <a:rPr lang="en-US" dirty="0"/>
              <a:t> shell for interactively analyzing your data in a distributed environment.</a:t>
            </a:r>
          </a:p>
          <a:p>
            <a:r>
              <a:rPr lang="en-US" dirty="0" err="1"/>
              <a:t>PySpark</a:t>
            </a:r>
            <a:r>
              <a:rPr lang="en-US" dirty="0"/>
              <a:t> supports most of Spark’s features such as Spark SQL, </a:t>
            </a:r>
            <a:r>
              <a:rPr lang="en-US" dirty="0" err="1"/>
              <a:t>DataFrame</a:t>
            </a:r>
            <a:r>
              <a:rPr lang="en-US" dirty="0"/>
              <a:t>, Streaming, </a:t>
            </a:r>
            <a:r>
              <a:rPr lang="en-US" dirty="0" err="1"/>
              <a:t>MLlib</a:t>
            </a:r>
            <a:r>
              <a:rPr lang="en-US" dirty="0"/>
              <a:t> (Machine Learning) and Spark Core.</a:t>
            </a:r>
          </a:p>
        </p:txBody>
      </p:sp>
    </p:spTree>
    <p:extLst>
      <p:ext uri="{BB962C8B-B14F-4D97-AF65-F5344CB8AC3E}">
        <p14:creationId xmlns:p14="http://schemas.microsoft.com/office/powerpoint/2010/main" val="20293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2BD0-9924-40C8-A477-EA5B820C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</a:t>
            </a:r>
            <a:r>
              <a:rPr lang="en-US" b="1" dirty="0" err="1"/>
              <a:t>DataFrame</a:t>
            </a:r>
            <a:r>
              <a:rPr lang="en-US" b="1" dirty="0"/>
              <a:t> 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E7A2-1B1D-4A93-8716-0B012835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or spark </a:t>
            </a:r>
            <a:r>
              <a:rPr lang="en-US" dirty="0" err="1"/>
              <a:t>dataframe</a:t>
            </a:r>
            <a:r>
              <a:rPr lang="en-US" dirty="0"/>
              <a:t> is a distributed collection of data along with named set of columns</a:t>
            </a:r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equivalent to a relational table in Spark SQL, and can be created using various functions in </a:t>
            </a:r>
            <a:r>
              <a:rPr lang="en-US" dirty="0" err="1"/>
              <a:t>SparkSession</a:t>
            </a:r>
            <a:r>
              <a:rPr lang="en-US" dirty="0"/>
              <a:t>.</a:t>
            </a:r>
          </a:p>
          <a:p>
            <a:r>
              <a:rPr lang="en-US" dirty="0"/>
              <a:t>You can manually create a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using </a:t>
            </a:r>
            <a:r>
              <a:rPr lang="en-US" dirty="0" err="1"/>
              <a:t>toDF</a:t>
            </a:r>
            <a:r>
              <a:rPr lang="en-US" dirty="0"/>
              <a:t>() and </a:t>
            </a:r>
            <a:r>
              <a:rPr lang="en-US" dirty="0" err="1"/>
              <a:t>createDataFrame</a:t>
            </a:r>
            <a:r>
              <a:rPr lang="en-US" dirty="0"/>
              <a:t>() methods.</a:t>
            </a:r>
          </a:p>
        </p:txBody>
      </p:sp>
    </p:spTree>
    <p:extLst>
      <p:ext uri="{BB962C8B-B14F-4D97-AF65-F5344CB8AC3E}">
        <p14:creationId xmlns:p14="http://schemas.microsoft.com/office/powerpoint/2010/main" val="354334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6FA1-7FFE-4A79-B4E8-9554F4BF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Operations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285B-6C12-47F4-933F-33746B7F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Two types of operations in spark.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Action.</a:t>
            </a:r>
          </a:p>
        </p:txBody>
      </p:sp>
    </p:spTree>
    <p:extLst>
      <p:ext uri="{BB962C8B-B14F-4D97-AF65-F5344CB8AC3E}">
        <p14:creationId xmlns:p14="http://schemas.microsoft.com/office/powerpoint/2010/main" val="323743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DAE6-4545-4AB4-B240-65313570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Transformation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6B35-1C8C-47D5-969C-20F30BF7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apply a transformation on RDD create a new RDD from the existing RDD.</a:t>
            </a:r>
          </a:p>
          <a:p>
            <a:r>
              <a:rPr lang="en-US" dirty="0"/>
              <a:t>We use transformation to transform the data as per requirements.</a:t>
            </a:r>
          </a:p>
          <a:p>
            <a:r>
              <a:rPr lang="en-US" dirty="0"/>
              <a:t>Transformation applies on RDD as well as </a:t>
            </a:r>
            <a:r>
              <a:rPr lang="en-US" dirty="0" err="1"/>
              <a:t>DataFrame</a:t>
            </a:r>
            <a:r>
              <a:rPr lang="en-US" dirty="0"/>
              <a:t> both. </a:t>
            </a:r>
          </a:p>
          <a:p>
            <a:r>
              <a:rPr lang="en-US" dirty="0"/>
              <a:t>Transformation function like – map, filter, flat map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0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3F50-EACB-4E16-87AA-FDD1CD94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B08D-E8E4-48D4-986D-1ECA4FBD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will not create RDD like Transformation.</a:t>
            </a:r>
          </a:p>
          <a:p>
            <a:r>
              <a:rPr lang="en-US" dirty="0"/>
              <a:t>Action apply on transformed RDD.</a:t>
            </a:r>
          </a:p>
          <a:p>
            <a:r>
              <a:rPr lang="en-US" dirty="0"/>
              <a:t>Action return all entire RDD content.</a:t>
            </a:r>
          </a:p>
          <a:p>
            <a:r>
              <a:rPr lang="en-US" dirty="0"/>
              <a:t>Action apply on RDD and </a:t>
            </a:r>
            <a:r>
              <a:rPr lang="en-US" dirty="0" err="1"/>
              <a:t>DataFrame</a:t>
            </a:r>
            <a:r>
              <a:rPr lang="en-US" dirty="0"/>
              <a:t> both.</a:t>
            </a:r>
          </a:p>
          <a:p>
            <a:r>
              <a:rPr lang="en-US" dirty="0"/>
              <a:t>Action function like – count , collect , sum , show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1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E958-9404-432C-9A6A-C95F880E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Case – Airlines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4E97-1406-4A6D-A2AB-E58F02D4F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Reporting of Causes of Flight Delays and Cancellations</a:t>
            </a:r>
          </a:p>
          <a:p>
            <a:r>
              <a:rPr lang="en-US" dirty="0"/>
              <a:t>A flight delay is when an airline flight takes off and/or lands later than its scheduled time.</a:t>
            </a:r>
          </a:p>
          <a:p>
            <a:r>
              <a:rPr lang="en-US" dirty="0"/>
              <a:t>There are several causes for a flight to be delayed.</a:t>
            </a:r>
          </a:p>
          <a:p>
            <a:r>
              <a:rPr lang="en-US" dirty="0"/>
              <a:t>Most planes are late due to air system issues or airline delays.</a:t>
            </a:r>
          </a:p>
          <a:p>
            <a:r>
              <a:rPr lang="en-US" dirty="0"/>
              <a:t>The lower amount of delays are caused due to weather and security issues.</a:t>
            </a:r>
          </a:p>
          <a:p>
            <a:r>
              <a:rPr lang="en-US" dirty="0"/>
              <a:t>When flights are delayed then airlines companies go at a loss.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8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8366-77DA-4D22-85F5-63DB743C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2E5C8-587C-4C88-AC7D-1210ACEF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 (Body)"/>
              </a:rPr>
              <a:t>We are discussing some basic requirements of Business</a:t>
            </a:r>
            <a:r>
              <a:rPr lang="en-US" b="1" i="0" dirty="0">
                <a:solidFill>
                  <a:srgbClr val="212529"/>
                </a:solidFill>
                <a:effectLst/>
                <a:latin typeface="Calibri (Body)"/>
              </a:rPr>
              <a:t>.</a:t>
            </a:r>
            <a:endParaRPr lang="en-US" b="1" dirty="0">
              <a:solidFill>
                <a:srgbClr val="212529"/>
              </a:solidFill>
              <a:latin typeface="Calibri (Body)"/>
            </a:endParaRPr>
          </a:p>
          <a:p>
            <a:pPr marL="0" indent="0">
              <a:buNone/>
            </a:pPr>
            <a:endParaRPr lang="en-US" b="1" i="0" dirty="0">
              <a:solidFill>
                <a:srgbClr val="212529"/>
              </a:solidFill>
              <a:effectLst/>
              <a:latin typeface="Calibri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Calibri (Body)"/>
              </a:rPr>
              <a:t>The number of flights per day from the year 2015 to 2020.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Calibri (Body)"/>
              </a:rPr>
              <a:t>The number of flights delayed by more than 30 minutes.</a:t>
            </a:r>
            <a:endParaRPr lang="en-US" sz="2000" dirty="0">
              <a:solidFill>
                <a:srgbClr val="212529"/>
              </a:solidFill>
              <a:latin typeface="Calibri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Calibri (Body)"/>
              </a:rPr>
              <a:t>The number of delays by the airport from year 2015-2020.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Calibri (Body)"/>
              </a:rPr>
              <a:t>The number of delays by carrier from year 2015-2020.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Calibri (Body)"/>
              </a:rPr>
              <a:t>The percentage of delays by the airport from year 2015-2020.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Calibri (Body)"/>
              </a:rPr>
              <a:t>The percentage of delays by carrier from year 2015-2020.</a:t>
            </a:r>
            <a:endParaRPr lang="en-US" sz="2000" dirty="0">
              <a:solidFill>
                <a:srgbClr val="212529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0524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1298</Words>
  <Application>Microsoft Office PowerPoint</Application>
  <PresentationFormat>Widescreen</PresentationFormat>
  <Paragraphs>215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Office Theme</vt:lpstr>
      <vt:lpstr>PowerPoint Presentation</vt:lpstr>
      <vt:lpstr>Agenda</vt:lpstr>
      <vt:lpstr>What is Pyspark ?</vt:lpstr>
      <vt:lpstr>What is DataFrame ? </vt:lpstr>
      <vt:lpstr>What are Operations ?</vt:lpstr>
      <vt:lpstr>Transformation Functions</vt:lpstr>
      <vt:lpstr>Action Functions</vt:lpstr>
      <vt:lpstr>Business Case – Airlines Industry</vt:lpstr>
      <vt:lpstr>Business Requirements</vt:lpstr>
      <vt:lpstr>Implement requirements and getting information from data </vt:lpstr>
      <vt:lpstr>PowerPoint Presentation</vt:lpstr>
      <vt:lpstr>Airlines Datasets</vt:lpstr>
      <vt:lpstr>Time Period Columns Description</vt:lpstr>
      <vt:lpstr>Airline Columns Description</vt:lpstr>
      <vt:lpstr>Origin Columns Description</vt:lpstr>
      <vt:lpstr>Destination Columns Description</vt:lpstr>
      <vt:lpstr>Departure Columns Description</vt:lpstr>
      <vt:lpstr>Arrival Columns Description</vt:lpstr>
      <vt:lpstr>Cancelations and Diversions Columns Description</vt:lpstr>
      <vt:lpstr>Flight Summaries Columns Description</vt:lpstr>
      <vt:lpstr>Cause of Delay Columns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</cp:revision>
  <dcterms:created xsi:type="dcterms:W3CDTF">2022-02-02T06:09:58Z</dcterms:created>
  <dcterms:modified xsi:type="dcterms:W3CDTF">2022-02-02T11:55:15Z</dcterms:modified>
</cp:coreProperties>
</file>