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9" r:id="rId4"/>
    <p:sldId id="260" r:id="rId5"/>
    <p:sldId id="258" r:id="rId6"/>
    <p:sldId id="264" r:id="rId7"/>
    <p:sldId id="263" r:id="rId8"/>
    <p:sldId id="268" r:id="rId9"/>
    <p:sldId id="269" r:id="rId10"/>
    <p:sldId id="270" r:id="rId11"/>
    <p:sldId id="271" r:id="rId12"/>
    <p:sldId id="272" r:id="rId13"/>
    <p:sldId id="266" r:id="rId14"/>
    <p:sldId id="273" r:id="rId15"/>
    <p:sldId id="267" r:id="rId16"/>
    <p:sldId id="26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510" autoAdjust="0"/>
  </p:normalViewPr>
  <p:slideViewPr>
    <p:cSldViewPr>
      <p:cViewPr varScale="1">
        <p:scale>
          <a:sx n="84" d="100"/>
          <a:sy n="84" d="100"/>
        </p:scale>
        <p:origin x="-23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DADD6-B45A-40EA-93FC-34B2C89FE85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84D283-0A16-4A41-B21F-97B8214E6EC1}">
      <dgm:prSet phldrT="[文字]"/>
      <dgm:spPr>
        <a:solidFill>
          <a:srgbClr val="FF660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入金</a:t>
          </a:r>
          <a:endParaRPr lang="zh-TW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40297D-4A14-43E6-AB3E-EF6A4622954C}" type="parTrans" cxnId="{32E60522-AD58-41D4-9C4F-0BE856C2E424}">
      <dgm:prSet/>
      <dgm:spPr/>
      <dgm:t>
        <a:bodyPr/>
        <a:lstStyle/>
        <a:p>
          <a:endParaRPr lang="zh-TW" altLang="en-US"/>
        </a:p>
      </dgm:t>
    </dgm:pt>
    <dgm:pt modelId="{94625905-66C2-4038-B6DF-B084356B2974}" type="sibTrans" cxnId="{32E60522-AD58-41D4-9C4F-0BE856C2E424}">
      <dgm:prSet/>
      <dgm:spPr>
        <a:gradFill flip="none" rotWithShape="1">
          <a:gsLst>
            <a:gs pos="0">
              <a:srgbClr val="FF6600"/>
            </a:gs>
            <a:gs pos="50000">
              <a:schemeClr val="accent1">
                <a:tint val="44500"/>
                <a:satMod val="160000"/>
              </a:schemeClr>
            </a:gs>
            <a:gs pos="100000">
              <a:srgbClr val="00B050"/>
            </a:gs>
          </a:gsLst>
          <a:lin ang="0" scaled="1"/>
          <a:tileRect/>
        </a:gra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zh-TW" altLang="en-US"/>
        </a:p>
      </dgm:t>
    </dgm:pt>
    <dgm:pt modelId="{8D8E4825-F4CA-46AE-8A6D-BC8119D49690}">
      <dgm:prSet phldrT="[文字]"/>
      <dgm:spPr>
        <a:solidFill>
          <a:srgbClr val="00B05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結帳</a:t>
          </a:r>
          <a:endParaRPr lang="zh-TW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770969-C759-46D7-B488-25AE36340833}" type="parTrans" cxnId="{DB27B61B-9DF1-4A67-86A3-273DC936B80B}">
      <dgm:prSet/>
      <dgm:spPr/>
      <dgm:t>
        <a:bodyPr/>
        <a:lstStyle/>
        <a:p>
          <a:endParaRPr lang="zh-TW" altLang="en-US"/>
        </a:p>
      </dgm:t>
    </dgm:pt>
    <dgm:pt modelId="{0859EB3A-7BE8-4AFA-BEA7-9AF68A0C8949}" type="sibTrans" cxnId="{DB27B61B-9DF1-4A67-86A3-273DC936B80B}">
      <dgm:prSet/>
      <dgm:spPr>
        <a:gradFill flip="none" rotWithShape="1">
          <a:gsLst>
            <a:gs pos="0">
              <a:srgbClr val="00B050"/>
            </a:gs>
            <a:gs pos="50000">
              <a:schemeClr val="accent1">
                <a:tint val="44500"/>
                <a:satMod val="160000"/>
              </a:schemeClr>
            </a:gs>
            <a:gs pos="100000">
              <a:srgbClr val="0070C0"/>
            </a:gs>
          </a:gsLst>
          <a:lin ang="0" scaled="1"/>
          <a:tileRect/>
        </a:gra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zh-TW" altLang="en-US"/>
        </a:p>
      </dgm:t>
    </dgm:pt>
    <dgm:pt modelId="{97614B37-628E-43D7-9FB8-C1F47CED1B15}">
      <dgm:prSet phldrT="[文字]"/>
      <dgm:spPr>
        <a:solidFill>
          <a:srgbClr val="0070C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確帳</a:t>
          </a:r>
          <a:endParaRPr lang="zh-TW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166B18-B301-4BCD-B0B0-AFC9B4E2D4E5}" type="parTrans" cxnId="{39947DA3-DBA7-47B2-B491-4725499EDFED}">
      <dgm:prSet/>
      <dgm:spPr/>
      <dgm:t>
        <a:bodyPr/>
        <a:lstStyle/>
        <a:p>
          <a:endParaRPr lang="zh-TW" altLang="en-US"/>
        </a:p>
      </dgm:t>
    </dgm:pt>
    <dgm:pt modelId="{04E4DD9B-693D-41B4-BF7A-22914D9F17C7}" type="sibTrans" cxnId="{39947DA3-DBA7-47B2-B491-4725499EDFED}">
      <dgm:prSet/>
      <dgm:spPr/>
      <dgm:t>
        <a:bodyPr/>
        <a:lstStyle/>
        <a:p>
          <a:endParaRPr lang="zh-TW" altLang="en-US"/>
        </a:p>
      </dgm:t>
    </dgm:pt>
    <dgm:pt modelId="{FDEDC44C-C0A2-4638-96D9-0399746D1E75}" type="pres">
      <dgm:prSet presAssocID="{DB4DADD6-B45A-40EA-93FC-34B2C89FE851}" presName="Name0" presStyleCnt="0">
        <dgm:presLayoutVars>
          <dgm:dir/>
          <dgm:resizeHandles val="exact"/>
        </dgm:presLayoutVars>
      </dgm:prSet>
      <dgm:spPr/>
    </dgm:pt>
    <dgm:pt modelId="{2A85C3AA-1625-4160-8CC1-B006323B91E7}" type="pres">
      <dgm:prSet presAssocID="{D384D283-0A16-4A41-B21F-97B8214E6EC1}" presName="node" presStyleLbl="node1" presStyleIdx="0" presStyleCnt="3" custLinFactNeighborX="-580" custLinFactNeighborY="-6462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AA2D17-D327-45BE-8441-5D4194FA5ACD}" type="pres">
      <dgm:prSet presAssocID="{94625905-66C2-4038-B6DF-B084356B2974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CA90711D-1261-4AF2-ADEB-60B16F1C9CC2}" type="pres">
      <dgm:prSet presAssocID="{94625905-66C2-4038-B6DF-B084356B2974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3D3970BD-72CB-4C53-879D-E76E3C0DFBF4}" type="pres">
      <dgm:prSet presAssocID="{8D8E4825-F4CA-46AE-8A6D-BC8119D49690}" presName="node" presStyleLbl="node1" presStyleIdx="1" presStyleCnt="3" custLinFactNeighborX="-580" custLinFactNeighborY="-6462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06A2F9-2DBE-4E46-8784-096582937F51}" type="pres">
      <dgm:prSet presAssocID="{0859EB3A-7BE8-4AFA-BEA7-9AF68A0C8949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EC4FBD64-6C8A-4AD4-8E2A-37D110519383}" type="pres">
      <dgm:prSet presAssocID="{0859EB3A-7BE8-4AFA-BEA7-9AF68A0C8949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7C1159CF-A476-40D4-9C81-E8F76868EB97}" type="pres">
      <dgm:prSet presAssocID="{97614B37-628E-43D7-9FB8-C1F47CED1B15}" presName="node" presStyleLbl="node1" presStyleIdx="2" presStyleCnt="3" custLinFactNeighborX="-580" custLinFactNeighborY="-6462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766A203-464B-4579-8D65-ED8AC9D415AA}" type="presOf" srcId="{DB4DADD6-B45A-40EA-93FC-34B2C89FE851}" destId="{FDEDC44C-C0A2-4638-96D9-0399746D1E75}" srcOrd="0" destOrd="0" presId="urn:microsoft.com/office/officeart/2005/8/layout/process1"/>
    <dgm:cxn modelId="{DB27B61B-9DF1-4A67-86A3-273DC936B80B}" srcId="{DB4DADD6-B45A-40EA-93FC-34B2C89FE851}" destId="{8D8E4825-F4CA-46AE-8A6D-BC8119D49690}" srcOrd="1" destOrd="0" parTransId="{48770969-C759-46D7-B488-25AE36340833}" sibTransId="{0859EB3A-7BE8-4AFA-BEA7-9AF68A0C8949}"/>
    <dgm:cxn modelId="{8E50221A-FE0B-4BE6-9661-B399DB97FC73}" type="presOf" srcId="{D384D283-0A16-4A41-B21F-97B8214E6EC1}" destId="{2A85C3AA-1625-4160-8CC1-B006323B91E7}" srcOrd="0" destOrd="0" presId="urn:microsoft.com/office/officeart/2005/8/layout/process1"/>
    <dgm:cxn modelId="{69F7434D-0157-4C5F-B1C1-FBB6F30E3D2B}" type="presOf" srcId="{8D8E4825-F4CA-46AE-8A6D-BC8119D49690}" destId="{3D3970BD-72CB-4C53-879D-E76E3C0DFBF4}" srcOrd="0" destOrd="0" presId="urn:microsoft.com/office/officeart/2005/8/layout/process1"/>
    <dgm:cxn modelId="{39947DA3-DBA7-47B2-B491-4725499EDFED}" srcId="{DB4DADD6-B45A-40EA-93FC-34B2C89FE851}" destId="{97614B37-628E-43D7-9FB8-C1F47CED1B15}" srcOrd="2" destOrd="0" parTransId="{24166B18-B301-4BCD-B0B0-AFC9B4E2D4E5}" sibTransId="{04E4DD9B-693D-41B4-BF7A-22914D9F17C7}"/>
    <dgm:cxn modelId="{000E28F6-C4E7-47DE-BD7C-273345A5B1E4}" type="presOf" srcId="{0859EB3A-7BE8-4AFA-BEA7-9AF68A0C8949}" destId="{EC4FBD64-6C8A-4AD4-8E2A-37D110519383}" srcOrd="1" destOrd="0" presId="urn:microsoft.com/office/officeart/2005/8/layout/process1"/>
    <dgm:cxn modelId="{02020399-87CD-4D66-A922-33CE03A6C6CE}" type="presOf" srcId="{0859EB3A-7BE8-4AFA-BEA7-9AF68A0C8949}" destId="{B806A2F9-2DBE-4E46-8784-096582937F51}" srcOrd="0" destOrd="0" presId="urn:microsoft.com/office/officeart/2005/8/layout/process1"/>
    <dgm:cxn modelId="{F81AC70A-1261-40E6-A52C-1087050E4563}" type="presOf" srcId="{94625905-66C2-4038-B6DF-B084356B2974}" destId="{55AA2D17-D327-45BE-8441-5D4194FA5ACD}" srcOrd="0" destOrd="0" presId="urn:microsoft.com/office/officeart/2005/8/layout/process1"/>
    <dgm:cxn modelId="{32E60522-AD58-41D4-9C4F-0BE856C2E424}" srcId="{DB4DADD6-B45A-40EA-93FC-34B2C89FE851}" destId="{D384D283-0A16-4A41-B21F-97B8214E6EC1}" srcOrd="0" destOrd="0" parTransId="{7940297D-4A14-43E6-AB3E-EF6A4622954C}" sibTransId="{94625905-66C2-4038-B6DF-B084356B2974}"/>
    <dgm:cxn modelId="{27DBBA61-AC28-42BE-87A3-72E707705541}" type="presOf" srcId="{97614B37-628E-43D7-9FB8-C1F47CED1B15}" destId="{7C1159CF-A476-40D4-9C81-E8F76868EB97}" srcOrd="0" destOrd="0" presId="urn:microsoft.com/office/officeart/2005/8/layout/process1"/>
    <dgm:cxn modelId="{5F377E0D-4672-4ABC-B119-6CC3B2F0DF03}" type="presOf" srcId="{94625905-66C2-4038-B6DF-B084356B2974}" destId="{CA90711D-1261-4AF2-ADEB-60B16F1C9CC2}" srcOrd="1" destOrd="0" presId="urn:microsoft.com/office/officeart/2005/8/layout/process1"/>
    <dgm:cxn modelId="{9FF2AB1D-57E7-41CD-9C7E-52C4FD31D99A}" type="presParOf" srcId="{FDEDC44C-C0A2-4638-96D9-0399746D1E75}" destId="{2A85C3AA-1625-4160-8CC1-B006323B91E7}" srcOrd="0" destOrd="0" presId="urn:microsoft.com/office/officeart/2005/8/layout/process1"/>
    <dgm:cxn modelId="{669E3704-DBA8-49B8-AC7C-360FDAB0F4E3}" type="presParOf" srcId="{FDEDC44C-C0A2-4638-96D9-0399746D1E75}" destId="{55AA2D17-D327-45BE-8441-5D4194FA5ACD}" srcOrd="1" destOrd="0" presId="urn:microsoft.com/office/officeart/2005/8/layout/process1"/>
    <dgm:cxn modelId="{F9CB81B5-2219-4252-A68C-47217ACD57DE}" type="presParOf" srcId="{55AA2D17-D327-45BE-8441-5D4194FA5ACD}" destId="{CA90711D-1261-4AF2-ADEB-60B16F1C9CC2}" srcOrd="0" destOrd="0" presId="urn:microsoft.com/office/officeart/2005/8/layout/process1"/>
    <dgm:cxn modelId="{30E988AC-ECC6-4D4E-B48C-72F4EDA45C93}" type="presParOf" srcId="{FDEDC44C-C0A2-4638-96D9-0399746D1E75}" destId="{3D3970BD-72CB-4C53-879D-E76E3C0DFBF4}" srcOrd="2" destOrd="0" presId="urn:microsoft.com/office/officeart/2005/8/layout/process1"/>
    <dgm:cxn modelId="{7A0BF659-F6EE-47A9-9FEB-11E87AF618D7}" type="presParOf" srcId="{FDEDC44C-C0A2-4638-96D9-0399746D1E75}" destId="{B806A2F9-2DBE-4E46-8784-096582937F51}" srcOrd="3" destOrd="0" presId="urn:microsoft.com/office/officeart/2005/8/layout/process1"/>
    <dgm:cxn modelId="{1C4AF3AC-B71B-4216-AECE-75B151CCB27D}" type="presParOf" srcId="{B806A2F9-2DBE-4E46-8784-096582937F51}" destId="{EC4FBD64-6C8A-4AD4-8E2A-37D110519383}" srcOrd="0" destOrd="0" presId="urn:microsoft.com/office/officeart/2005/8/layout/process1"/>
    <dgm:cxn modelId="{00F28AF7-E1BA-4C5B-B09A-0C970E669BFE}" type="presParOf" srcId="{FDEDC44C-C0A2-4638-96D9-0399746D1E75}" destId="{7C1159CF-A476-40D4-9C81-E8F76868EB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5C3AA-1625-4160-8CC1-B006323B91E7}">
      <dsp:nvSpPr>
        <dsp:cNvPr id="0" name=""/>
        <dsp:cNvSpPr/>
      </dsp:nvSpPr>
      <dsp:spPr>
        <a:xfrm>
          <a:off x="2149" y="862533"/>
          <a:ext cx="2095152" cy="1257091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入金</a:t>
          </a:r>
          <a:endParaRPr lang="zh-TW" altLang="en-US" sz="4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968" y="899352"/>
        <a:ext cx="2021514" cy="1183453"/>
      </dsp:txXfrm>
    </dsp:sp>
    <dsp:sp modelId="{55AA2D17-D327-45BE-8441-5D4194FA5ACD}">
      <dsp:nvSpPr>
        <dsp:cNvPr id="0" name=""/>
        <dsp:cNvSpPr/>
      </dsp:nvSpPr>
      <dsp:spPr>
        <a:xfrm>
          <a:off x="2306817" y="1231280"/>
          <a:ext cx="444172" cy="519597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rgbClr val="FF6600"/>
            </a:gs>
            <a:gs pos="50000">
              <a:schemeClr val="accent1">
                <a:tint val="44500"/>
                <a:satMod val="160000"/>
              </a:schemeClr>
            </a:gs>
            <a:gs pos="100000">
              <a:srgbClr val="00B050"/>
            </a:gs>
          </a:gsLst>
          <a:lin ang="0" scaled="1"/>
          <a:tileRect/>
        </a:gradFill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306817" y="1335199"/>
        <a:ext cx="310920" cy="311759"/>
      </dsp:txXfrm>
    </dsp:sp>
    <dsp:sp modelId="{3D3970BD-72CB-4C53-879D-E76E3C0DFBF4}">
      <dsp:nvSpPr>
        <dsp:cNvPr id="0" name=""/>
        <dsp:cNvSpPr/>
      </dsp:nvSpPr>
      <dsp:spPr>
        <a:xfrm>
          <a:off x="2935362" y="862533"/>
          <a:ext cx="2095152" cy="125709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結帳</a:t>
          </a:r>
          <a:endParaRPr lang="zh-TW" altLang="en-US" sz="4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72181" y="899352"/>
        <a:ext cx="2021514" cy="1183453"/>
      </dsp:txXfrm>
    </dsp:sp>
    <dsp:sp modelId="{B806A2F9-2DBE-4E46-8784-096582937F51}">
      <dsp:nvSpPr>
        <dsp:cNvPr id="0" name=""/>
        <dsp:cNvSpPr/>
      </dsp:nvSpPr>
      <dsp:spPr>
        <a:xfrm>
          <a:off x="5240030" y="1231280"/>
          <a:ext cx="444172" cy="519597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rgbClr val="00B050"/>
            </a:gs>
            <a:gs pos="50000">
              <a:schemeClr val="accent1">
                <a:tint val="44500"/>
                <a:satMod val="160000"/>
              </a:schemeClr>
            </a:gs>
            <a:gs pos="100000">
              <a:srgbClr val="0070C0"/>
            </a:gs>
          </a:gsLst>
          <a:lin ang="0" scaled="1"/>
          <a:tileRect/>
        </a:gradFill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5240030" y="1335199"/>
        <a:ext cx="310920" cy="311759"/>
      </dsp:txXfrm>
    </dsp:sp>
    <dsp:sp modelId="{7C1159CF-A476-40D4-9C81-E8F76868EB97}">
      <dsp:nvSpPr>
        <dsp:cNvPr id="0" name=""/>
        <dsp:cNvSpPr/>
      </dsp:nvSpPr>
      <dsp:spPr>
        <a:xfrm>
          <a:off x="5868576" y="862533"/>
          <a:ext cx="2095152" cy="1257091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確帳</a:t>
          </a:r>
          <a:endParaRPr lang="zh-TW" altLang="en-US" sz="4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05395" y="899352"/>
        <a:ext cx="2021514" cy="1183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0295-F446-43C3-BF94-43400E344A83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F19-7030-4337-A18C-94560664D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81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精誠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ADF19-7030-4337-A18C-94560664D3E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08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78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3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90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2339975" y="188869"/>
            <a:ext cx="4248150" cy="4618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di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u="none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資訊中心區塊溝通會議報告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8497" y="765322"/>
            <a:ext cx="7971975" cy="7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21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5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機密等級：  密          日期</a:t>
            </a:r>
            <a:r>
              <a:rPr lang="en-US" altLang="zh-TW">
                <a:solidFill>
                  <a:prstClr val="black"/>
                </a:solidFill>
              </a:rPr>
              <a:t>(</a:t>
            </a:r>
            <a:r>
              <a:rPr lang="zh-TW" altLang="en-US">
                <a:solidFill>
                  <a:prstClr val="black"/>
                </a:solidFill>
              </a:rPr>
              <a:t>版本</a:t>
            </a:r>
            <a:r>
              <a:rPr lang="en-US" altLang="zh-TW">
                <a:solidFill>
                  <a:prstClr val="black"/>
                </a:solidFill>
              </a:rPr>
              <a:t>)</a:t>
            </a:r>
            <a:r>
              <a:rPr lang="zh-TW" altLang="en-US">
                <a:solidFill>
                  <a:prstClr val="black"/>
                </a:solidFill>
              </a:rPr>
              <a:t>：</a:t>
            </a:r>
            <a:r>
              <a:rPr lang="en-US" altLang="zh-TW">
                <a:solidFill>
                  <a:prstClr val="black"/>
                </a:solidFill>
              </a:rPr>
              <a:t>2015/mm/</a:t>
            </a:r>
            <a:r>
              <a:rPr lang="en-US" altLang="zh-TW" err="1">
                <a:solidFill>
                  <a:prstClr val="black"/>
                </a:solidFill>
              </a:rPr>
              <a:t>dd</a:t>
            </a:r>
            <a:r>
              <a:rPr lang="en-US" altLang="zh-TW">
                <a:solidFill>
                  <a:prstClr val="black"/>
                </a:solidFill>
              </a:rPr>
              <a:t>(</a:t>
            </a:r>
            <a:r>
              <a:rPr lang="zh-TW" altLang="en-US">
                <a:solidFill>
                  <a:prstClr val="black"/>
                </a:solidFill>
              </a:rPr>
              <a:t>第</a:t>
            </a:r>
            <a:r>
              <a:rPr lang="en-US" altLang="zh-TW">
                <a:solidFill>
                  <a:prstClr val="black"/>
                </a:solidFill>
              </a:rPr>
              <a:t>1</a:t>
            </a:r>
            <a:r>
              <a:rPr lang="zh-TW" altLang="en-US">
                <a:solidFill>
                  <a:prstClr val="black"/>
                </a:solidFill>
              </a:rPr>
              <a:t>版）</a:t>
            </a:r>
          </a:p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6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82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99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8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2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02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59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05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50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7E72-1F47-4F85-A928-D2BD70AE8304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2475-8CBF-4A65-BF96-27123BC28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90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續期組會報告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2019/04/10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289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971599" y="764704"/>
            <a:ext cx="1677943" cy="628545"/>
            <a:chOff x="2149" y="862533"/>
            <a:chExt cx="2095152" cy="1257091"/>
          </a:xfrm>
          <a:scene3d>
            <a:camera prst="orthographicFront"/>
            <a:lightRig rig="threePt" dir="t"/>
          </a:scene3d>
        </p:grpSpPr>
        <p:sp>
          <p:nvSpPr>
            <p:cNvPr id="17" name="圓角矩形 16"/>
            <p:cNvSpPr/>
            <p:nvPr/>
          </p:nvSpPr>
          <p:spPr>
            <a:xfrm>
              <a:off x="2149" y="862533"/>
              <a:ext cx="2095152" cy="1257091"/>
            </a:xfrm>
            <a:prstGeom prst="roundRect">
              <a:avLst>
                <a:gd name="adj" fmla="val 10000"/>
              </a:avLst>
            </a:prstGeom>
            <a:solidFill>
              <a:srgbClr val="FF6600"/>
            </a:solidFill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圓角矩形 4"/>
            <p:cNvSpPr/>
            <p:nvPr/>
          </p:nvSpPr>
          <p:spPr>
            <a:xfrm>
              <a:off x="38968" y="899352"/>
              <a:ext cx="2021514" cy="11834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入金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014519" y="819177"/>
            <a:ext cx="444172" cy="519597"/>
            <a:chOff x="2306817" y="1231280"/>
            <a:chExt cx="444172" cy="519597"/>
          </a:xfrm>
          <a:scene3d>
            <a:camera prst="orthographicFront"/>
            <a:lightRig rig="threePt" dir="t"/>
          </a:scene3d>
        </p:grpSpPr>
        <p:sp>
          <p:nvSpPr>
            <p:cNvPr id="15" name="向右箭號 14"/>
            <p:cNvSpPr/>
            <p:nvPr/>
          </p:nvSpPr>
          <p:spPr>
            <a:xfrm>
              <a:off x="2306817" y="1231280"/>
              <a:ext cx="444172" cy="519597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rgbClr val="FF6600">
                    <a:alpha val="30000"/>
                  </a:srgb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B050"/>
                </a:gs>
              </a:gsLst>
              <a:lin ang="0" scaled="1"/>
              <a:tileRect/>
            </a:gradFill>
            <a:sp3d>
              <a:bevelT w="165100" prst="coolSlant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向右箭號 6"/>
            <p:cNvSpPr/>
            <p:nvPr/>
          </p:nvSpPr>
          <p:spPr>
            <a:xfrm>
              <a:off x="2306817" y="1335199"/>
              <a:ext cx="310920" cy="311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300" kern="120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947732" y="819177"/>
            <a:ext cx="444172" cy="519597"/>
            <a:chOff x="5240030" y="1231280"/>
            <a:chExt cx="444172" cy="519597"/>
          </a:xfrm>
          <a:scene3d>
            <a:camera prst="orthographicFront"/>
            <a:lightRig rig="threePt" dir="t"/>
          </a:scene3d>
        </p:grpSpPr>
        <p:sp>
          <p:nvSpPr>
            <p:cNvPr id="11" name="向右箭號 10"/>
            <p:cNvSpPr/>
            <p:nvPr/>
          </p:nvSpPr>
          <p:spPr>
            <a:xfrm>
              <a:off x="5240030" y="1231280"/>
              <a:ext cx="444172" cy="519597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rgbClr val="00B050">
                    <a:alpha val="30000"/>
                  </a:srgb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sp3d>
              <a:bevelT w="165100" prst="coolSlant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向右箭號 10"/>
            <p:cNvSpPr/>
            <p:nvPr/>
          </p:nvSpPr>
          <p:spPr>
            <a:xfrm>
              <a:off x="5240030" y="1335199"/>
              <a:ext cx="310920" cy="311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300" kern="1200"/>
            </a:p>
          </p:txBody>
        </p:sp>
      </p:grp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1" y="2276872"/>
            <a:ext cx="6886575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圖片 1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2" y="4293096"/>
            <a:ext cx="500062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圓角矩形 20"/>
          <p:cNvSpPr/>
          <p:nvPr/>
        </p:nvSpPr>
        <p:spPr bwMode="auto">
          <a:xfrm>
            <a:off x="1166358" y="3774557"/>
            <a:ext cx="758134" cy="265813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92866" y="3522274"/>
            <a:ext cx="26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rgbClr val="FF00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3904812" y="3764207"/>
            <a:ext cx="1531284" cy="265813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707904" y="3501008"/>
            <a:ext cx="26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2</a:t>
            </a:r>
            <a:endParaRPr lang="zh-TW" altLang="en-US" sz="1400" b="1" dirty="0">
              <a:solidFill>
                <a:srgbClr val="FF00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5436096" y="3762151"/>
            <a:ext cx="758134" cy="265813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309922" y="3502786"/>
            <a:ext cx="26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3</a:t>
            </a:r>
            <a:endParaRPr lang="zh-TW" altLang="en-US" sz="1400" b="1" dirty="0">
              <a:solidFill>
                <a:srgbClr val="FF00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16903" y="4509120"/>
            <a:ext cx="2731562" cy="1323439"/>
          </a:xfrm>
          <a:prstGeom prst="rect">
            <a:avLst/>
          </a:prstGeom>
          <a:solidFill>
            <a:srgbClr val="FFFF00"/>
          </a:solidFill>
          <a:ln w="25400" cmpd="thickThin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66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自行繳費：</a:t>
            </a:r>
            <a:endParaRPr lang="en-US" altLang="zh-TW" sz="2000" b="1" dirty="0">
              <a:solidFill>
                <a:srgbClr val="FF66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solidFill>
                  <a:srgbClr val="FF66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假期後第一工作日</a:t>
            </a:r>
            <a:endParaRPr lang="en-US" altLang="zh-TW" sz="2000" b="1" dirty="0" smtClean="0">
              <a:solidFill>
                <a:srgbClr val="FF66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FF66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可</a:t>
            </a:r>
            <a:r>
              <a:rPr lang="zh-TW" altLang="en-US" sz="2000" b="1" dirty="0" smtClean="0">
                <a:solidFill>
                  <a:srgbClr val="FF66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上傳多檔</a:t>
            </a:r>
            <a:r>
              <a:rPr lang="en-US" altLang="zh-TW" sz="2000" b="1" dirty="0" smtClean="0">
                <a:solidFill>
                  <a:srgbClr val="FF66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solidFill>
                  <a:srgbClr val="FF66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一日一檔</a:t>
            </a:r>
            <a:r>
              <a:rPr lang="en-US" altLang="zh-TW" sz="2000" b="1" dirty="0" smtClean="0">
                <a:solidFill>
                  <a:srgbClr val="FF66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 smtClean="0">
                <a:solidFill>
                  <a:srgbClr val="FF66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一起回銷</a:t>
            </a:r>
            <a:endParaRPr lang="zh-TW" altLang="en-US" sz="2000" b="1" dirty="0">
              <a:solidFill>
                <a:srgbClr val="FF66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958982" y="1619513"/>
            <a:ext cx="6061290" cy="432048"/>
            <a:chOff x="2149" y="862533"/>
            <a:chExt cx="2095152" cy="1257091"/>
          </a:xfrm>
          <a:scene3d>
            <a:camera prst="orthographicFront"/>
            <a:lightRig rig="threePt" dir="t"/>
          </a:scene3d>
        </p:grpSpPr>
        <p:sp>
          <p:nvSpPr>
            <p:cNvPr id="35" name="圓角矩形 34"/>
            <p:cNvSpPr/>
            <p:nvPr/>
          </p:nvSpPr>
          <p:spPr>
            <a:xfrm>
              <a:off x="2149" y="862533"/>
              <a:ext cx="2095152" cy="1257091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圓角矩形 4"/>
            <p:cNvSpPr/>
            <p:nvPr/>
          </p:nvSpPr>
          <p:spPr>
            <a:xfrm>
              <a:off x="38969" y="862533"/>
              <a:ext cx="2021514" cy="12202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整批回銷：轉帳</a:t>
              </a:r>
              <a:r>
                <a: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 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信用卡 及 自行繳費 </a:t>
              </a:r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總公司</a:t>
              </a:r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904812" y="764704"/>
            <a:ext cx="1677943" cy="628545"/>
            <a:chOff x="2935362" y="862533"/>
            <a:chExt cx="2095152" cy="1257091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</p:grpSpPr>
        <p:sp>
          <p:nvSpPr>
            <p:cNvPr id="45" name="圓角矩形 44"/>
            <p:cNvSpPr/>
            <p:nvPr/>
          </p:nvSpPr>
          <p:spPr>
            <a:xfrm>
              <a:off x="2935362" y="862533"/>
              <a:ext cx="2095152" cy="125709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46" name="圓角矩形 8"/>
            <p:cNvSpPr/>
            <p:nvPr/>
          </p:nvSpPr>
          <p:spPr>
            <a:xfrm>
              <a:off x="2972181" y="899352"/>
              <a:ext cx="2021514" cy="1183453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結帳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833231" y="767492"/>
            <a:ext cx="1677943" cy="628545"/>
            <a:chOff x="2935362" y="862533"/>
            <a:chExt cx="2095152" cy="1257091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</p:grpSpPr>
        <p:sp>
          <p:nvSpPr>
            <p:cNvPr id="48" name="圓角矩形 47"/>
            <p:cNvSpPr/>
            <p:nvPr/>
          </p:nvSpPr>
          <p:spPr>
            <a:xfrm>
              <a:off x="2935362" y="862533"/>
              <a:ext cx="2095152" cy="125709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49" name="圓角矩形 8"/>
            <p:cNvSpPr/>
            <p:nvPr/>
          </p:nvSpPr>
          <p:spPr>
            <a:xfrm>
              <a:off x="2972181" y="899352"/>
              <a:ext cx="2021514" cy="1183453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</a:t>
              </a: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" name="內容版面配置區 20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9" y="1700808"/>
            <a:ext cx="7838260" cy="3888432"/>
          </a:xfrm>
          <a:ln>
            <a:solidFill>
              <a:schemeClr val="tx1"/>
            </a:solidFill>
          </a:ln>
          <a:effectLst>
            <a:outerShdw blurRad="50800" dist="38100" dir="18900000" sx="101000" sy="101000" algn="bl" rotWithShape="0">
              <a:srgbClr val="00B050">
                <a:alpha val="40000"/>
              </a:srgbClr>
            </a:outerShdw>
          </a:effectLst>
        </p:spPr>
      </p:pic>
      <p:grpSp>
        <p:nvGrpSpPr>
          <p:cNvPr id="4" name="群組 3"/>
          <p:cNvGrpSpPr/>
          <p:nvPr/>
        </p:nvGrpSpPr>
        <p:grpSpPr>
          <a:xfrm>
            <a:off x="971599" y="764704"/>
            <a:ext cx="1677943" cy="628545"/>
            <a:chOff x="2149" y="862533"/>
            <a:chExt cx="2095152" cy="1257091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scene3d>
            <a:camera prst="orthographicFront"/>
            <a:lightRig rig="threePt" dir="t"/>
          </a:scene3d>
        </p:grpSpPr>
        <p:sp>
          <p:nvSpPr>
            <p:cNvPr id="17" name="圓角矩形 16"/>
            <p:cNvSpPr/>
            <p:nvPr/>
          </p:nvSpPr>
          <p:spPr>
            <a:xfrm>
              <a:off x="2149" y="862533"/>
              <a:ext cx="2095152" cy="125709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18" name="圓角矩形 4"/>
            <p:cNvSpPr/>
            <p:nvPr/>
          </p:nvSpPr>
          <p:spPr>
            <a:xfrm>
              <a:off x="38968" y="899352"/>
              <a:ext cx="2021514" cy="1183453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入金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014519" y="819177"/>
            <a:ext cx="444172" cy="519597"/>
            <a:chOff x="2306817" y="1231280"/>
            <a:chExt cx="444172" cy="519597"/>
          </a:xfrm>
          <a:scene3d>
            <a:camera prst="orthographicFront"/>
            <a:lightRig rig="threePt" dir="t"/>
          </a:scene3d>
        </p:grpSpPr>
        <p:sp>
          <p:nvSpPr>
            <p:cNvPr id="15" name="向右箭號 14"/>
            <p:cNvSpPr/>
            <p:nvPr/>
          </p:nvSpPr>
          <p:spPr>
            <a:xfrm>
              <a:off x="2306817" y="1231280"/>
              <a:ext cx="444172" cy="519597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rgbClr val="FF6600">
                    <a:alpha val="30000"/>
                  </a:srgb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B050"/>
                </a:gs>
              </a:gsLst>
              <a:lin ang="0" scaled="1"/>
              <a:tileRect/>
            </a:gradFill>
            <a:sp3d>
              <a:bevelT w="165100" prst="coolSlant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向右箭號 6"/>
            <p:cNvSpPr/>
            <p:nvPr/>
          </p:nvSpPr>
          <p:spPr>
            <a:xfrm>
              <a:off x="2306817" y="1335199"/>
              <a:ext cx="310920" cy="311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300" kern="120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904812" y="764704"/>
            <a:ext cx="1677943" cy="628545"/>
            <a:chOff x="2935362" y="862533"/>
            <a:chExt cx="2095152" cy="1257091"/>
          </a:xfrm>
          <a:scene3d>
            <a:camera prst="orthographicFront"/>
            <a:lightRig rig="threePt" dir="t"/>
          </a:scene3d>
        </p:grpSpPr>
        <p:sp>
          <p:nvSpPr>
            <p:cNvPr id="13" name="圓角矩形 12"/>
            <p:cNvSpPr/>
            <p:nvPr/>
          </p:nvSpPr>
          <p:spPr>
            <a:xfrm>
              <a:off x="2935362" y="862533"/>
              <a:ext cx="2095152" cy="1257091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圓角矩形 8"/>
            <p:cNvSpPr/>
            <p:nvPr/>
          </p:nvSpPr>
          <p:spPr>
            <a:xfrm>
              <a:off x="2972181" y="899352"/>
              <a:ext cx="2021514" cy="11834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結帳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947732" y="819177"/>
            <a:ext cx="444172" cy="519597"/>
            <a:chOff x="5240030" y="1231280"/>
            <a:chExt cx="444172" cy="519597"/>
          </a:xfrm>
          <a:scene3d>
            <a:camera prst="orthographicFront"/>
            <a:lightRig rig="threePt" dir="t"/>
          </a:scene3d>
        </p:grpSpPr>
        <p:sp>
          <p:nvSpPr>
            <p:cNvPr id="11" name="向右箭號 10"/>
            <p:cNvSpPr/>
            <p:nvPr/>
          </p:nvSpPr>
          <p:spPr>
            <a:xfrm>
              <a:off x="5240030" y="1231280"/>
              <a:ext cx="444172" cy="519597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rgbClr val="00B050">
                    <a:alpha val="30000"/>
                  </a:srgb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sp3d>
              <a:bevelT w="165100" prst="coolSlant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向右箭號 10"/>
            <p:cNvSpPr/>
            <p:nvPr/>
          </p:nvSpPr>
          <p:spPr>
            <a:xfrm>
              <a:off x="5240030" y="1335199"/>
              <a:ext cx="310920" cy="311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300" kern="1200"/>
            </a:p>
          </p:txBody>
        </p:sp>
      </p:grpSp>
      <p:sp>
        <p:nvSpPr>
          <p:cNvPr id="22" name="圓角矩形 21"/>
          <p:cNvSpPr/>
          <p:nvPr/>
        </p:nvSpPr>
        <p:spPr bwMode="auto">
          <a:xfrm>
            <a:off x="2235270" y="2518489"/>
            <a:ext cx="414272" cy="265813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109974" y="2266206"/>
            <a:ext cx="26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rgbClr val="FF00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7826532" y="5315691"/>
            <a:ext cx="659950" cy="265813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653040" y="5063408"/>
            <a:ext cx="26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2</a:t>
            </a:r>
            <a:endParaRPr lang="zh-TW" altLang="en-US" sz="1400" b="1" dirty="0">
              <a:solidFill>
                <a:srgbClr val="FF00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6" name="圖片 2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43" y="5733256"/>
            <a:ext cx="2482050" cy="7329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群組 2"/>
          <p:cNvGrpSpPr/>
          <p:nvPr/>
        </p:nvGrpSpPr>
        <p:grpSpPr>
          <a:xfrm>
            <a:off x="7164288" y="5361313"/>
            <a:ext cx="789714" cy="1308047"/>
            <a:chOff x="7164288" y="5361313"/>
            <a:chExt cx="789714" cy="1308047"/>
          </a:xfrm>
        </p:grpSpPr>
        <p:sp>
          <p:nvSpPr>
            <p:cNvPr id="28" name="上彎箭號 27"/>
            <p:cNvSpPr/>
            <p:nvPr/>
          </p:nvSpPr>
          <p:spPr bwMode="auto">
            <a:xfrm flipH="1">
              <a:off x="7164288" y="5361313"/>
              <a:ext cx="789714" cy="1308047"/>
            </a:xfrm>
            <a:prstGeom prst="bentUpArrow">
              <a:avLst>
                <a:gd name="adj1" fmla="val 35957"/>
                <a:gd name="adj2" fmla="val 30096"/>
                <a:gd name="adj3" fmla="val 26440"/>
              </a:avLst>
            </a:prstGeom>
            <a:gradFill flip="none" rotWithShape="1">
              <a:gsLst>
                <a:gs pos="0">
                  <a:srgbClr val="92D050"/>
                </a:gs>
                <a:gs pos="100000">
                  <a:srgbClr val="00B050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250103" y="6028984"/>
              <a:ext cx="694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FFFF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取</a:t>
              </a:r>
              <a:r>
                <a:rPr lang="zh-TW" altLang="en-US" sz="1400" b="1" dirty="0">
                  <a:solidFill>
                    <a:srgbClr val="FFFFFF"/>
                  </a:solidFill>
                  <a:latin typeface="Verdana" panose="020B0604030504040204" pitchFamily="34" charset="0"/>
                  <a:ea typeface="微軟正黑體" panose="020B0604030504040204" pitchFamily="34" charset="-120"/>
                </a:rPr>
                <a:t>得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678604" y="2222873"/>
            <a:ext cx="1566454" cy="792488"/>
            <a:chOff x="-557744" y="5733256"/>
            <a:chExt cx="1566454" cy="79248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流程圖: 延遲 33"/>
            <p:cNvSpPr/>
            <p:nvPr/>
          </p:nvSpPr>
          <p:spPr bwMode="auto">
            <a:xfrm>
              <a:off x="597928" y="6093296"/>
              <a:ext cx="368250" cy="400149"/>
            </a:xfrm>
            <a:prstGeom prst="flowChartDelay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5" name="笑臉 34"/>
            <p:cNvSpPr/>
            <p:nvPr/>
          </p:nvSpPr>
          <p:spPr bwMode="auto">
            <a:xfrm>
              <a:off x="555396" y="5733256"/>
              <a:ext cx="445690" cy="387458"/>
            </a:xfrm>
            <a:prstGeom prst="smileyFace">
              <a:avLst/>
            </a:pr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-557744" y="6125634"/>
              <a:ext cx="1566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000" b="1" dirty="0" smtClean="0">
                  <a:solidFill>
                    <a:srgbClr val="00B050"/>
                  </a:solidFill>
                </a:rPr>
                <a:t>單位：</a:t>
              </a:r>
              <a:r>
                <a:rPr lang="zh-TW" altLang="en-US" sz="1000" b="1" dirty="0" smtClean="0">
                  <a:solidFill>
                    <a:schemeClr val="bg1"/>
                  </a:solidFill>
                </a:rPr>
                <a:t>內務</a:t>
              </a:r>
              <a:endParaRPr lang="en-US" altLang="zh-TW" sz="10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zh-TW" altLang="en-US" sz="1000" b="1" dirty="0" smtClean="0">
                  <a:solidFill>
                    <a:srgbClr val="00B050"/>
                  </a:solidFill>
                </a:rPr>
                <a:t>總公司 </a:t>
              </a:r>
              <a:r>
                <a:rPr lang="en-US" altLang="zh-TW" sz="1000" b="1" dirty="0" smtClean="0">
                  <a:solidFill>
                    <a:srgbClr val="00B050"/>
                  </a:solidFill>
                </a:rPr>
                <a:t>/ </a:t>
              </a:r>
              <a:r>
                <a:rPr lang="zh-TW" altLang="en-US" sz="1000" b="1" dirty="0" smtClean="0">
                  <a:solidFill>
                    <a:srgbClr val="00B050"/>
                  </a:solidFill>
                </a:rPr>
                <a:t>服務中心：</a:t>
              </a:r>
              <a:r>
                <a:rPr lang="zh-TW" altLang="en-US" sz="1000" b="1" dirty="0" smtClean="0">
                  <a:solidFill>
                    <a:schemeClr val="bg1"/>
                  </a:solidFill>
                </a:rPr>
                <a:t>經辦</a:t>
              </a:r>
              <a:endParaRPr lang="en-US" altLang="zh-TW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4825378" y="3140968"/>
            <a:ext cx="3207060" cy="954107"/>
          </a:xfrm>
          <a:prstGeom prst="rect">
            <a:avLst/>
          </a:prstGeom>
          <a:solidFill>
            <a:srgbClr val="FFFF00"/>
          </a:solidFill>
          <a:ln w="25400" cmpd="thickThin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zh-TW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單日可執行</a:t>
            </a:r>
            <a:r>
              <a:rPr lang="zh-TW" alt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多次結帳</a:t>
            </a:r>
            <a:r>
              <a:rPr lang="zh-TW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作業，尤其是換班前一定要將個人當日入金記錄</a:t>
            </a:r>
            <a:r>
              <a:rPr lang="zh-TW" alt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結清</a:t>
            </a:r>
            <a:r>
              <a:rPr lang="zh-TW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1400" b="1" dirty="0" smtClean="0">
              <a:solidFill>
                <a:srgbClr val="00B05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zh-TW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每次結帳皆會將個人</a:t>
            </a:r>
            <a:r>
              <a:rPr lang="en-US" altLang="zh-TW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已入金未結帳</a:t>
            </a:r>
            <a:r>
              <a:rPr lang="en-US" altLang="zh-TW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】</a:t>
            </a:r>
            <a:r>
              <a:rPr lang="zh-TW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進行統計，以供結帳。</a:t>
            </a:r>
            <a:endParaRPr lang="zh-TW" altLang="en-US" sz="1400" b="1" dirty="0">
              <a:solidFill>
                <a:srgbClr val="00B05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6833231" y="767492"/>
            <a:ext cx="1677943" cy="628545"/>
            <a:chOff x="2935362" y="862533"/>
            <a:chExt cx="2095152" cy="1257091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</p:grpSpPr>
        <p:sp>
          <p:nvSpPr>
            <p:cNvPr id="52" name="圓角矩形 51"/>
            <p:cNvSpPr/>
            <p:nvPr/>
          </p:nvSpPr>
          <p:spPr>
            <a:xfrm>
              <a:off x="2935362" y="862533"/>
              <a:ext cx="2095152" cy="125709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53" name="圓角矩形 8"/>
            <p:cNvSpPr/>
            <p:nvPr/>
          </p:nvSpPr>
          <p:spPr>
            <a:xfrm>
              <a:off x="2972181" y="899352"/>
              <a:ext cx="2021514" cy="1183453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</a:t>
              </a: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3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" name="內容版面配置區 1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0" y="1844824"/>
            <a:ext cx="7900306" cy="3456384"/>
          </a:xfrm>
          <a:ln>
            <a:solidFill>
              <a:schemeClr val="tx1"/>
            </a:solidFill>
          </a:ln>
          <a:effectLst>
            <a:outerShdw blurRad="50800" dist="38100" dir="18900000" sx="101000" sy="101000" algn="bl" rotWithShape="0">
              <a:srgbClr val="0070C0">
                <a:alpha val="40000"/>
              </a:srgbClr>
            </a:outerShdw>
          </a:effectLst>
        </p:spPr>
      </p:pic>
      <p:grpSp>
        <p:nvGrpSpPr>
          <p:cNvPr id="5" name="群組 4"/>
          <p:cNvGrpSpPr/>
          <p:nvPr/>
        </p:nvGrpSpPr>
        <p:grpSpPr>
          <a:xfrm>
            <a:off x="3014519" y="819177"/>
            <a:ext cx="444172" cy="519597"/>
            <a:chOff x="2306817" y="1231280"/>
            <a:chExt cx="444172" cy="519597"/>
          </a:xfrm>
          <a:scene3d>
            <a:camera prst="orthographicFront"/>
            <a:lightRig rig="threePt" dir="t"/>
          </a:scene3d>
        </p:grpSpPr>
        <p:sp>
          <p:nvSpPr>
            <p:cNvPr id="15" name="向右箭號 14"/>
            <p:cNvSpPr/>
            <p:nvPr/>
          </p:nvSpPr>
          <p:spPr>
            <a:xfrm>
              <a:off x="2306817" y="1231280"/>
              <a:ext cx="444172" cy="519597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rgbClr val="FF6600">
                    <a:alpha val="30000"/>
                  </a:srgb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B050"/>
                </a:gs>
              </a:gsLst>
              <a:lin ang="0" scaled="1"/>
              <a:tileRect/>
            </a:gradFill>
            <a:sp3d>
              <a:bevelT w="165100" prst="coolSlant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向右箭號 6"/>
            <p:cNvSpPr/>
            <p:nvPr/>
          </p:nvSpPr>
          <p:spPr>
            <a:xfrm>
              <a:off x="2306817" y="1335199"/>
              <a:ext cx="310920" cy="311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300" kern="120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947732" y="819177"/>
            <a:ext cx="444172" cy="519597"/>
            <a:chOff x="5240030" y="1231280"/>
            <a:chExt cx="444172" cy="519597"/>
          </a:xfrm>
          <a:scene3d>
            <a:camera prst="orthographicFront"/>
            <a:lightRig rig="threePt" dir="t"/>
          </a:scene3d>
        </p:grpSpPr>
        <p:sp>
          <p:nvSpPr>
            <p:cNvPr id="11" name="向右箭號 10"/>
            <p:cNvSpPr/>
            <p:nvPr/>
          </p:nvSpPr>
          <p:spPr>
            <a:xfrm>
              <a:off x="5240030" y="1231280"/>
              <a:ext cx="444172" cy="519597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rgbClr val="00B050">
                    <a:alpha val="30000"/>
                  </a:srgb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sp3d>
              <a:bevelT w="165100" prst="coolSlant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向右箭號 10"/>
            <p:cNvSpPr/>
            <p:nvPr/>
          </p:nvSpPr>
          <p:spPr>
            <a:xfrm>
              <a:off x="5240030" y="1335199"/>
              <a:ext cx="310920" cy="311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300" kern="120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838026" y="764704"/>
            <a:ext cx="1677943" cy="628545"/>
            <a:chOff x="5868576" y="862533"/>
            <a:chExt cx="2095152" cy="1257091"/>
          </a:xfrm>
          <a:scene3d>
            <a:camera prst="orthographicFront"/>
            <a:lightRig rig="threePt" dir="t"/>
          </a:scene3d>
        </p:grpSpPr>
        <p:sp>
          <p:nvSpPr>
            <p:cNvPr id="9" name="圓角矩形 8"/>
            <p:cNvSpPr/>
            <p:nvPr/>
          </p:nvSpPr>
          <p:spPr>
            <a:xfrm>
              <a:off x="5868576" y="862533"/>
              <a:ext cx="2095152" cy="1257091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圓角矩形 12"/>
            <p:cNvSpPr/>
            <p:nvPr/>
          </p:nvSpPr>
          <p:spPr>
            <a:xfrm>
              <a:off x="5905395" y="899352"/>
              <a:ext cx="2021514" cy="11834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確帳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0" name="向右箭號 19"/>
          <p:cNvSpPr/>
          <p:nvPr/>
        </p:nvSpPr>
        <p:spPr bwMode="auto">
          <a:xfrm>
            <a:off x="4283967" y="5242142"/>
            <a:ext cx="459815" cy="720080"/>
          </a:xfrm>
          <a:prstGeom prst="stripedRightArrow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70C0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985111" y="5962222"/>
            <a:ext cx="3057525" cy="400110"/>
          </a:xfrm>
          <a:prstGeom prst="rect">
            <a:avLst/>
          </a:prstGeom>
          <a:solidFill>
            <a:srgbClr val="FFFF00"/>
          </a:solidFill>
          <a:ln w="25400" cmpd="thickThin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送金單狀況 </a:t>
            </a:r>
            <a:r>
              <a:rPr lang="en-US" altLang="zh-TW" sz="20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P</a:t>
            </a:r>
            <a:r>
              <a:rPr lang="zh-TW" altLang="en-US" sz="20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：入帳</a:t>
            </a:r>
            <a:endParaRPr lang="zh-TW" altLang="en-US" sz="2000" b="1" dirty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024291" y="2601796"/>
            <a:ext cx="1566454" cy="795439"/>
            <a:chOff x="-563220" y="5733256"/>
            <a:chExt cx="1566454" cy="7954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流程圖: 延遲 22"/>
            <p:cNvSpPr/>
            <p:nvPr/>
          </p:nvSpPr>
          <p:spPr bwMode="auto">
            <a:xfrm>
              <a:off x="597928" y="6093296"/>
              <a:ext cx="368250" cy="400149"/>
            </a:xfrm>
            <a:prstGeom prst="flowChartDelay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4" name="笑臉 23"/>
            <p:cNvSpPr/>
            <p:nvPr/>
          </p:nvSpPr>
          <p:spPr bwMode="auto">
            <a:xfrm>
              <a:off x="555396" y="5733256"/>
              <a:ext cx="445690" cy="387458"/>
            </a:xfrm>
            <a:prstGeom prst="smileyFace">
              <a:avLst/>
            </a:pr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-563220" y="6128585"/>
              <a:ext cx="1566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000" b="1" dirty="0" smtClean="0">
                  <a:solidFill>
                    <a:srgbClr val="0070C0"/>
                  </a:solidFill>
                </a:rPr>
                <a:t>單位：</a:t>
              </a:r>
              <a:r>
                <a:rPr lang="zh-TW" altLang="en-US" sz="1000" b="1" dirty="0" smtClean="0">
                  <a:solidFill>
                    <a:schemeClr val="bg1"/>
                  </a:solidFill>
                </a:rPr>
                <a:t>處長</a:t>
              </a:r>
              <a:endParaRPr lang="en-US" altLang="zh-TW" sz="10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zh-TW" altLang="en-US" sz="1000" b="1" dirty="0" smtClean="0">
                  <a:solidFill>
                    <a:srgbClr val="0070C0"/>
                  </a:solidFill>
                </a:rPr>
                <a:t>總公司 </a:t>
              </a:r>
              <a:r>
                <a:rPr lang="en-US" altLang="zh-TW" sz="1000" b="1" dirty="0" smtClean="0">
                  <a:solidFill>
                    <a:srgbClr val="0070C0"/>
                  </a:solidFill>
                </a:rPr>
                <a:t>/ </a:t>
              </a:r>
              <a:r>
                <a:rPr lang="zh-TW" altLang="en-US" sz="1000" b="1" dirty="0" smtClean="0">
                  <a:solidFill>
                    <a:srgbClr val="0070C0"/>
                  </a:solidFill>
                </a:rPr>
                <a:t>服務中心：</a:t>
              </a:r>
              <a:r>
                <a:rPr lang="zh-TW" altLang="en-US" sz="1000" b="1" dirty="0" smtClean="0">
                  <a:solidFill>
                    <a:schemeClr val="bg1"/>
                  </a:solidFill>
                </a:rPr>
                <a:t>經理</a:t>
              </a:r>
              <a:endParaRPr lang="en-US" altLang="zh-TW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185439" y="3429609"/>
            <a:ext cx="2914953" cy="1384995"/>
          </a:xfrm>
          <a:prstGeom prst="rect">
            <a:avLst/>
          </a:prstGeom>
          <a:solidFill>
            <a:srgbClr val="FFFF00"/>
          </a:solidFill>
          <a:ln w="25400" cmpd="thickThin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zh-TW" alt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單日可執行</a:t>
            </a:r>
            <a:r>
              <a:rPr lang="zh-TW" alt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多次確帳</a:t>
            </a:r>
            <a:r>
              <a:rPr lang="zh-TW" alt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作業，下班前需將當日</a:t>
            </a:r>
            <a:r>
              <a:rPr lang="zh-TW" alt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全數確帳完畢</a:t>
            </a:r>
            <a:r>
              <a:rPr lang="zh-TW" alt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，否則無法入公司當日總帳。</a:t>
            </a:r>
            <a:endParaRPr lang="en-US" altLang="zh-TW" sz="1400" b="1" dirty="0" smtClean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zh-TW" alt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每次確帳皆會顯示單位代號內</a:t>
            </a:r>
            <a:r>
              <a:rPr lang="en-US" altLang="zh-TW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已結帳</a:t>
            </a:r>
            <a:r>
              <a:rPr lang="zh-TW" alt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未確帳</a:t>
            </a:r>
            <a:r>
              <a:rPr lang="en-US" altLang="zh-TW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】</a:t>
            </a:r>
            <a:r>
              <a:rPr lang="zh-TW" altLang="en-US" sz="1400" b="1" dirty="0" smtClean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之結帳序號明細，以供確帳。</a:t>
            </a:r>
            <a:endParaRPr lang="zh-TW" altLang="en-US" sz="1400" b="1" dirty="0">
              <a:solidFill>
                <a:srgbClr val="0070C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3904812" y="764704"/>
            <a:ext cx="1677943" cy="628545"/>
            <a:chOff x="2935362" y="862533"/>
            <a:chExt cx="2095152" cy="1257091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</p:grpSpPr>
        <p:sp>
          <p:nvSpPr>
            <p:cNvPr id="34" name="圓角矩形 33"/>
            <p:cNvSpPr/>
            <p:nvPr/>
          </p:nvSpPr>
          <p:spPr>
            <a:xfrm>
              <a:off x="2935362" y="862533"/>
              <a:ext cx="2095152" cy="125709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35" name="圓角矩形 8"/>
            <p:cNvSpPr/>
            <p:nvPr/>
          </p:nvSpPr>
          <p:spPr>
            <a:xfrm>
              <a:off x="2972181" y="899352"/>
              <a:ext cx="2021514" cy="1183453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結帳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971599" y="764704"/>
            <a:ext cx="1677943" cy="628545"/>
            <a:chOff x="2149" y="862533"/>
            <a:chExt cx="2095152" cy="1257091"/>
          </a:xfr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scene3d>
            <a:camera prst="orthographicFront"/>
            <a:lightRig rig="threePt" dir="t"/>
          </a:scene3d>
        </p:grpSpPr>
        <p:sp>
          <p:nvSpPr>
            <p:cNvPr id="40" name="圓角矩形 39"/>
            <p:cNvSpPr/>
            <p:nvPr/>
          </p:nvSpPr>
          <p:spPr>
            <a:xfrm>
              <a:off x="2149" y="862533"/>
              <a:ext cx="2095152" cy="125709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41" name="圓角矩形 4"/>
            <p:cNvSpPr/>
            <p:nvPr/>
          </p:nvSpPr>
          <p:spPr>
            <a:xfrm>
              <a:off x="38968" y="899352"/>
              <a:ext cx="2021514" cy="1183453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入金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1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補充：各管道之時程及檔案產生時點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576091"/>
              </p:ext>
            </p:extLst>
          </p:nvPr>
        </p:nvGraphicFramePr>
        <p:xfrm>
          <a:off x="683568" y="2060848"/>
          <a:ext cx="8012712" cy="4038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工作表" r:id="rId3" imgW="9067990" imgH="4572143" progId="Excel.Sheet.12">
                  <p:embed/>
                </p:oleObj>
              </mc:Choice>
              <mc:Fallback>
                <p:oleObj name="工作表" r:id="rId3" imgW="9067990" imgH="4572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060848"/>
                        <a:ext cx="8012712" cy="4038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2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補充：各管道</a:t>
            </a:r>
            <a:r>
              <a:rPr lang="zh-TW" altLang="en-US" dirty="0" smtClean="0"/>
              <a:t>之</a:t>
            </a:r>
            <a:r>
              <a:rPr lang="en-US" altLang="zh-TW" dirty="0" smtClean="0"/>
              <a:t>...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354186"/>
              </p:ext>
            </p:extLst>
          </p:nvPr>
        </p:nvGraphicFramePr>
        <p:xfrm>
          <a:off x="755576" y="1556791"/>
          <a:ext cx="7632848" cy="490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工作表" r:id="rId3" imgW="9848945" imgH="6334220" progId="Excel.Sheet.12">
                  <p:embed/>
                </p:oleObj>
              </mc:Choice>
              <mc:Fallback>
                <p:oleObj name="工作表" r:id="rId3" imgW="9848945" imgH="6334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556791"/>
                        <a:ext cx="7632848" cy="490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2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頁尾版面配置區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900" u="none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機密等級：            版本</a:t>
            </a:r>
            <a:r>
              <a:rPr lang="en-US" altLang="zh-TW" sz="900" u="none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900" u="none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日期</a:t>
            </a:r>
            <a:r>
              <a:rPr lang="en-US" altLang="zh-TW" sz="900" u="none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900" u="none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：</a:t>
            </a:r>
            <a:r>
              <a:rPr lang="en-US" altLang="zh-TW" sz="900" u="none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103/09</a:t>
            </a:r>
            <a:r>
              <a:rPr lang="zh-TW" altLang="en-US" sz="900" u="none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900" u="none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V1</a:t>
            </a:r>
            <a:endParaRPr lang="zh-TW" altLang="en-US" sz="900" u="none" smtClean="0">
              <a:solidFill>
                <a:prstClr val="black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4339" name="Picture 7" descr="PPT母片_4_3_一般版_新光人壽版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5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47814" y="3142524"/>
            <a:ext cx="6048375" cy="82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</a:pPr>
            <a:r>
              <a:rPr lang="zh-TW" altLang="en-US" sz="4800" b="1" u="none">
                <a:solidFill>
                  <a:srgbClr val="4D4D4D"/>
                </a:solidFill>
                <a:latin typeface="標楷體" pitchFamily="65" charset="-120"/>
                <a:ea typeface="標楷體" pitchFamily="65" charset="-120"/>
              </a:rPr>
              <a:t>報告完畢，謝謝指教</a:t>
            </a:r>
          </a:p>
        </p:txBody>
      </p:sp>
    </p:spTree>
    <p:extLst>
      <p:ext uri="{BB962C8B-B14F-4D97-AF65-F5344CB8AC3E}">
        <p14:creationId xmlns:p14="http://schemas.microsoft.com/office/powerpoint/2010/main" val="39373161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07E31-2D96-467A-A8CD-FA2DD05EDC50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395288" y="908050"/>
            <a:ext cx="1944687" cy="217488"/>
          </a:xfrm>
          <a:prstGeom prst="roundRect">
            <a:avLst>
              <a:gd name="adj" fmla="val 50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0" y="476250"/>
            <a:ext cx="2411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3600" b="1">
                <a:solidFill>
                  <a:srgbClr val="003300"/>
                </a:solidFill>
                <a:latin typeface="標楷體" pitchFamily="65" charset="-120"/>
                <a:ea typeface="標楷體" pitchFamily="65" charset="-120"/>
              </a:rPr>
              <a:t>委外單據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767513" y="0"/>
            <a:ext cx="2376487" cy="4953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2400" b="1">
                <a:ea typeface="標楷體" pitchFamily="65" charset="-120"/>
              </a:rPr>
              <a:t>機密等級：密</a:t>
            </a:r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2627313" y="1266825"/>
            <a:ext cx="3240087" cy="433388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2400" b="1" u="sng">
                <a:solidFill>
                  <a:srgbClr val="003300"/>
                </a:solidFill>
              </a:rPr>
              <a:t>委外單據清單</a:t>
            </a:r>
          </a:p>
        </p:txBody>
      </p:sp>
      <p:graphicFrame>
        <p:nvGraphicFramePr>
          <p:cNvPr id="269586" name="Group 274"/>
          <p:cNvGraphicFramePr>
            <a:graphicFrameLocks noGrp="1"/>
          </p:cNvGraphicFramePr>
          <p:nvPr/>
        </p:nvGraphicFramePr>
        <p:xfrm>
          <a:off x="250825" y="1798638"/>
          <a:ext cx="8743950" cy="2566984"/>
        </p:xfrm>
        <a:graphic>
          <a:graphicData uri="http://schemas.openxmlformats.org/drawingml/2006/table">
            <a:tbl>
              <a:tblPr/>
              <a:tblGrid>
                <a:gridCol w="641350"/>
                <a:gridCol w="3276600"/>
                <a:gridCol w="3225800"/>
                <a:gridCol w="1600200"/>
              </a:tblGrid>
              <a:tr h="366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序號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委外單據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輸出檔名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執行程式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信用卡效期延長通知書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ps067m2_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系統月日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(mmdd).csv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pk_ps_ps067m2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自行繳費通知書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bprt_p.txt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pk_bl_bl016s1p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銀行轉帳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信用卡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)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繳費通知書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ps02_bc.txt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pk_bl_bl016s1p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派員電腦送金單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bill_a.txt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pk_bl_bl016sap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自繳件送金單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success_p.txt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pk_bl_bl014s1p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轉帳信用卡送金單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success_bc.txt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pk_bl_bl014s1p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4113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3A03D-C65F-40F9-862B-3D38C71CBBDF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6767513" y="0"/>
            <a:ext cx="2376487" cy="4953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2400" b="1">
                <a:ea typeface="標楷體" pitchFamily="65" charset="-120"/>
              </a:rPr>
              <a:t>機密等級：密</a:t>
            </a:r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2771775" y="187325"/>
            <a:ext cx="3240088" cy="433388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400" b="1" u="sng">
                <a:solidFill>
                  <a:srgbClr val="003300"/>
                </a:solidFill>
              </a:rPr>
              <a:t>5.</a:t>
            </a:r>
            <a:r>
              <a:rPr lang="zh-TW" altLang="en-US" sz="2400" b="1" u="sng">
                <a:solidFill>
                  <a:srgbClr val="003300"/>
                </a:solidFill>
              </a:rPr>
              <a:t>應收保費選件</a:t>
            </a:r>
            <a:r>
              <a:rPr lang="en-US" altLang="zh-TW" sz="2400" b="1" u="sng">
                <a:solidFill>
                  <a:srgbClr val="003300"/>
                </a:solidFill>
              </a:rPr>
              <a:t>ps521m</a:t>
            </a:r>
          </a:p>
        </p:txBody>
      </p:sp>
      <p:sp>
        <p:nvSpPr>
          <p:cNvPr id="21509" name="AutoShape 23"/>
          <p:cNvSpPr>
            <a:spLocks noChangeArrowheads="1"/>
          </p:cNvSpPr>
          <p:nvPr/>
        </p:nvSpPr>
        <p:spPr bwMode="auto">
          <a:xfrm>
            <a:off x="250825" y="1916113"/>
            <a:ext cx="5329238" cy="287337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u="sng">
                <a:solidFill>
                  <a:srgbClr val="003300"/>
                </a:solidFill>
              </a:rPr>
              <a:t>1.</a:t>
            </a:r>
            <a:r>
              <a:rPr lang="zh-TW" altLang="en-US" sz="1600" b="1" u="sng">
                <a:solidFill>
                  <a:srgbClr val="003300"/>
                </a:solidFill>
              </a:rPr>
              <a:t>簡易流程</a:t>
            </a:r>
          </a:p>
        </p:txBody>
      </p:sp>
      <p:graphicFrame>
        <p:nvGraphicFramePr>
          <p:cNvPr id="21510" name="Object 113"/>
          <p:cNvGraphicFramePr>
            <a:graphicFrameLocks noChangeAspect="1"/>
          </p:cNvGraphicFramePr>
          <p:nvPr/>
        </p:nvGraphicFramePr>
        <p:xfrm>
          <a:off x="142875" y="2276475"/>
          <a:ext cx="8893175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9946802" imgH="4187855" progId="Visio.Drawing.11">
                  <p:embed/>
                </p:oleObj>
              </mc:Choice>
              <mc:Fallback>
                <p:oleObj name="Visio" r:id="rId3" imgW="9946802" imgH="41878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276475"/>
                        <a:ext cx="8893175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106" name="Group 178"/>
          <p:cNvGraphicFramePr>
            <a:graphicFrameLocks noGrp="1"/>
          </p:cNvGraphicFramePr>
          <p:nvPr/>
        </p:nvGraphicFramePr>
        <p:xfrm>
          <a:off x="250825" y="620713"/>
          <a:ext cx="8383588" cy="968375"/>
        </p:xfrm>
        <a:graphic>
          <a:graphicData uri="http://schemas.openxmlformats.org/drawingml/2006/table">
            <a:tbl>
              <a:tblPr/>
              <a:tblGrid>
                <a:gridCol w="812800"/>
                <a:gridCol w="793750"/>
                <a:gridCol w="5926138"/>
                <a:gridCol w="850900"/>
              </a:tblGrid>
              <a:tr h="27472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執行時機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執行人員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作業說明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時序代碼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192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每月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18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oper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產生送金單類別為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[1: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一般件及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U: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投資型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含利變商品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)_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一般件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]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的次月份應收保費檔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(blxx)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41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參考範例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9459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FF405-238E-4E88-B297-B031BDD051EF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6767513" y="0"/>
            <a:ext cx="2376487" cy="4953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2400" b="1">
                <a:ea typeface="標楷體" pitchFamily="65" charset="-120"/>
              </a:rPr>
              <a:t>機密等級：密</a:t>
            </a: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2771775" y="620713"/>
            <a:ext cx="3240088" cy="433387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400" b="1" u="sng">
                <a:solidFill>
                  <a:srgbClr val="003300"/>
                </a:solidFill>
              </a:rPr>
              <a:t>2.</a:t>
            </a:r>
            <a:r>
              <a:rPr lang="zh-TW" altLang="en-US" sz="2400" b="1" u="sng">
                <a:solidFill>
                  <a:srgbClr val="003300"/>
                </a:solidFill>
              </a:rPr>
              <a:t>無授權書選件</a:t>
            </a:r>
            <a:r>
              <a:rPr lang="en-US" altLang="zh-TW" sz="2400" b="1" u="sng">
                <a:solidFill>
                  <a:srgbClr val="003300"/>
                </a:solidFill>
              </a:rPr>
              <a:t>ps521m&amp;ps522m(V</a:t>
            </a:r>
            <a:r>
              <a:rPr lang="zh-TW" altLang="en-US" sz="2400" b="1" u="sng">
                <a:solidFill>
                  <a:srgbClr val="003300"/>
                </a:solidFill>
              </a:rPr>
              <a:t>單</a:t>
            </a:r>
            <a:r>
              <a:rPr lang="en-US" altLang="zh-TW" sz="2400" b="1" u="sng">
                <a:solidFill>
                  <a:srgbClr val="003300"/>
                </a:solidFill>
              </a:rPr>
              <a:t>)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179388" y="2133600"/>
            <a:ext cx="5329237" cy="287338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u="sng">
                <a:solidFill>
                  <a:srgbClr val="003300"/>
                </a:solidFill>
              </a:rPr>
              <a:t>(1)ps521m</a:t>
            </a:r>
            <a:r>
              <a:rPr lang="zh-TW" altLang="en-US" sz="1600" b="1" u="sng">
                <a:solidFill>
                  <a:srgbClr val="003300"/>
                </a:solidFill>
              </a:rPr>
              <a:t>選件簡易流程</a:t>
            </a:r>
          </a:p>
        </p:txBody>
      </p:sp>
      <p:graphicFrame>
        <p:nvGraphicFramePr>
          <p:cNvPr id="254027" name="Group 75"/>
          <p:cNvGraphicFramePr>
            <a:graphicFrameLocks noGrp="1"/>
          </p:cNvGraphicFramePr>
          <p:nvPr/>
        </p:nvGraphicFramePr>
        <p:xfrm>
          <a:off x="179388" y="981075"/>
          <a:ext cx="8737600" cy="914400"/>
        </p:xfrm>
        <a:graphic>
          <a:graphicData uri="http://schemas.openxmlformats.org/drawingml/2006/table">
            <a:tbl>
              <a:tblPr/>
              <a:tblGrid>
                <a:gridCol w="850900"/>
                <a:gridCol w="787400"/>
                <a:gridCol w="6248400"/>
                <a:gridCol w="8509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執行時機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執行人員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作業說明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時序代碼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每月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5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oper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1.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選取管道為轉帳或信用卡但無授權書的資料，寫入送金單開立前置作業檔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(ps02)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中</a:t>
                      </a:r>
                      <a:b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</a:b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2.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由經辦於單位列印批次開單表作業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(BL017R)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中列印轉帳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/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信用卡無授權書一覽表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(BL017S7R)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3</a:t>
                      </a:r>
                      <a:r>
                        <a:rPr kumimoji="1" lang="zh-TW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及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31" name="Object 79"/>
          <p:cNvGraphicFramePr>
            <a:graphicFrameLocks noChangeAspect="1"/>
          </p:cNvGraphicFramePr>
          <p:nvPr/>
        </p:nvGraphicFramePr>
        <p:xfrm>
          <a:off x="179388" y="2420938"/>
          <a:ext cx="8964612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10126764" imgH="2907911" progId="Visio.Drawing.11">
                  <p:embed/>
                </p:oleObj>
              </mc:Choice>
              <mc:Fallback>
                <p:oleObj name="Visio" r:id="rId3" imgW="10126764" imgH="29079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20938"/>
                        <a:ext cx="8964612" cy="264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7719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B64EB-C8B1-47B2-B907-A5254651190D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6767513" y="0"/>
            <a:ext cx="2376487" cy="4953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2400" b="1">
                <a:ea typeface="標楷體" pitchFamily="65" charset="-120"/>
              </a:rPr>
              <a:t>機密等級：密</a:t>
            </a:r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250825" y="692150"/>
            <a:ext cx="5329238" cy="287338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u="sng">
                <a:solidFill>
                  <a:srgbClr val="003300"/>
                </a:solidFill>
              </a:rPr>
              <a:t>(2)ps522m(V</a:t>
            </a:r>
            <a:r>
              <a:rPr lang="zh-TW" altLang="en-US" sz="1600" b="1" u="sng">
                <a:solidFill>
                  <a:srgbClr val="003300"/>
                </a:solidFill>
              </a:rPr>
              <a:t>單</a:t>
            </a:r>
            <a:r>
              <a:rPr lang="en-US" altLang="zh-TW" sz="1600" b="1" u="sng">
                <a:solidFill>
                  <a:srgbClr val="003300"/>
                </a:solidFill>
              </a:rPr>
              <a:t>)</a:t>
            </a:r>
            <a:r>
              <a:rPr lang="zh-TW" altLang="en-US" sz="1600" b="1" u="sng">
                <a:solidFill>
                  <a:srgbClr val="003300"/>
                </a:solidFill>
              </a:rPr>
              <a:t>選件簡易流程</a:t>
            </a:r>
          </a:p>
        </p:txBody>
      </p:sp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107950" y="1055688"/>
          <a:ext cx="8964613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3" imgW="9580778" imgH="2550871" progId="Visio.Drawing.11">
                  <p:embed/>
                </p:oleObj>
              </mc:Choice>
              <mc:Fallback>
                <p:oleObj name="Visio" r:id="rId3" imgW="9580778" imgH="25508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055688"/>
                        <a:ext cx="8964613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AutoShape 11"/>
          <p:cNvSpPr>
            <a:spLocks noChangeArrowheads="1"/>
          </p:cNvSpPr>
          <p:nvPr/>
        </p:nvSpPr>
        <p:spPr bwMode="auto">
          <a:xfrm>
            <a:off x="2843213" y="188913"/>
            <a:ext cx="3240087" cy="433387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 b="1" u="sng" dirty="0">
                <a:solidFill>
                  <a:srgbClr val="003300"/>
                </a:solidFill>
              </a:rPr>
              <a:t>2.</a:t>
            </a:r>
            <a:r>
              <a:rPr lang="zh-TW" altLang="en-US" sz="2000" b="1" u="sng" dirty="0">
                <a:solidFill>
                  <a:srgbClr val="003300"/>
                </a:solidFill>
              </a:rPr>
              <a:t>無授權書選件</a:t>
            </a:r>
            <a:r>
              <a:rPr lang="en-US" altLang="zh-TW" sz="2000" b="1" u="sng" dirty="0">
                <a:solidFill>
                  <a:srgbClr val="003300"/>
                </a:solidFill>
              </a:rPr>
              <a:t>ps521m&amp;ps522m(V</a:t>
            </a:r>
            <a:r>
              <a:rPr lang="zh-TW" altLang="en-US" sz="2000" b="1" u="sng" dirty="0">
                <a:solidFill>
                  <a:srgbClr val="003300"/>
                </a:solidFill>
              </a:rPr>
              <a:t>單</a:t>
            </a:r>
            <a:r>
              <a:rPr lang="en-US" altLang="zh-TW" sz="2000" b="1" u="sng" dirty="0">
                <a:solidFill>
                  <a:srgbClr val="0033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4599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F6A76-AC70-4206-9060-14F57A6DEAF3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767513" y="0"/>
            <a:ext cx="2376487" cy="4953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2400" b="1">
                <a:ea typeface="標楷體" pitchFamily="65" charset="-120"/>
              </a:rPr>
              <a:t>機密等級：密</a:t>
            </a:r>
          </a:p>
        </p:txBody>
      </p:sp>
      <p:sp>
        <p:nvSpPr>
          <p:cNvPr id="23556" name="AutoShape 3"/>
          <p:cNvSpPr>
            <a:spLocks noChangeArrowheads="1"/>
          </p:cNvSpPr>
          <p:nvPr/>
        </p:nvSpPr>
        <p:spPr bwMode="auto">
          <a:xfrm>
            <a:off x="2771775" y="187325"/>
            <a:ext cx="3240088" cy="433388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400" b="1" u="sng">
                <a:solidFill>
                  <a:srgbClr val="003300"/>
                </a:solidFill>
              </a:rPr>
              <a:t>7.</a:t>
            </a:r>
            <a:r>
              <a:rPr lang="zh-TW" altLang="en-US" sz="2400" b="1" u="sng">
                <a:solidFill>
                  <a:srgbClr val="003300"/>
                </a:solidFill>
              </a:rPr>
              <a:t>批次開單</a:t>
            </a:r>
            <a:r>
              <a:rPr lang="en-US" altLang="zh-TW" sz="2400" b="1" u="sng">
                <a:solidFill>
                  <a:srgbClr val="003300"/>
                </a:solidFill>
              </a:rPr>
              <a:t>ps021m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250825" y="849313"/>
            <a:ext cx="5329238" cy="287337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u="sng">
                <a:solidFill>
                  <a:srgbClr val="003300"/>
                </a:solidFill>
              </a:rPr>
              <a:t>1.</a:t>
            </a:r>
            <a:r>
              <a:rPr lang="zh-TW" altLang="en-US" sz="1600" b="1" u="sng">
                <a:solidFill>
                  <a:srgbClr val="003300"/>
                </a:solidFill>
              </a:rPr>
              <a:t>簡易流程</a:t>
            </a:r>
          </a:p>
        </p:txBody>
      </p:sp>
      <p:graphicFrame>
        <p:nvGraphicFramePr>
          <p:cNvPr id="23558" name="Object 29"/>
          <p:cNvGraphicFramePr>
            <a:graphicFrameLocks noChangeAspect="1"/>
          </p:cNvGraphicFramePr>
          <p:nvPr/>
        </p:nvGraphicFramePr>
        <p:xfrm>
          <a:off x="107950" y="1254125"/>
          <a:ext cx="8964613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10111740" imgH="5460187" progId="Visio.Drawing.11">
                  <p:embed/>
                </p:oleObj>
              </mc:Choice>
              <mc:Fallback>
                <p:oleObj name="Visio" r:id="rId3" imgW="10111740" imgH="54601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254125"/>
                        <a:ext cx="8964613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1364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945F9-2A3F-4156-8624-81B6BFA6BB33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0723" name="AutoShape 85"/>
          <p:cNvSpPr>
            <a:spLocks noChangeArrowheads="1"/>
          </p:cNvSpPr>
          <p:nvPr/>
        </p:nvSpPr>
        <p:spPr bwMode="auto">
          <a:xfrm>
            <a:off x="3132138" y="557213"/>
            <a:ext cx="2735262" cy="433387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400" b="1" u="sng">
                <a:solidFill>
                  <a:srgbClr val="003300"/>
                </a:solidFill>
              </a:rPr>
              <a:t>1.</a:t>
            </a:r>
            <a:r>
              <a:rPr lang="zh-TW" altLang="en-US" sz="2400" b="1" u="sng">
                <a:solidFill>
                  <a:srgbClr val="003300"/>
                </a:solidFill>
              </a:rPr>
              <a:t>連線開單流程</a:t>
            </a:r>
          </a:p>
        </p:txBody>
      </p:sp>
      <p:sp>
        <p:nvSpPr>
          <p:cNvPr id="30724" name="AutoShape 2"/>
          <p:cNvSpPr>
            <a:spLocks noChangeArrowheads="1"/>
          </p:cNvSpPr>
          <p:nvPr/>
        </p:nvSpPr>
        <p:spPr bwMode="auto">
          <a:xfrm>
            <a:off x="395288" y="836613"/>
            <a:ext cx="2663825" cy="217487"/>
          </a:xfrm>
          <a:prstGeom prst="roundRect">
            <a:avLst>
              <a:gd name="adj" fmla="val 50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0" y="404813"/>
            <a:ext cx="2843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3600" b="1">
                <a:solidFill>
                  <a:srgbClr val="003300"/>
                </a:solidFill>
                <a:latin typeface="標楷體" pitchFamily="65" charset="-120"/>
                <a:ea typeface="標楷體" pitchFamily="65" charset="-120"/>
              </a:rPr>
              <a:t>連線送金單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6767513" y="0"/>
            <a:ext cx="2376487" cy="4953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2400" b="1">
                <a:ea typeface="標楷體" pitchFamily="65" charset="-120"/>
              </a:rPr>
              <a:t>機密等級：密</a:t>
            </a:r>
          </a:p>
        </p:txBody>
      </p:sp>
      <p:graphicFrame>
        <p:nvGraphicFramePr>
          <p:cNvPr id="30727" name="Object 86"/>
          <p:cNvGraphicFramePr>
            <a:graphicFrameLocks noChangeAspect="1"/>
          </p:cNvGraphicFramePr>
          <p:nvPr/>
        </p:nvGraphicFramePr>
        <p:xfrm>
          <a:off x="107950" y="981075"/>
          <a:ext cx="8964613" cy="589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9946843" imgH="6514795" progId="Visio.Drawing.11">
                  <p:embed/>
                </p:oleObj>
              </mc:Choice>
              <mc:Fallback>
                <p:oleObj name="Visio" r:id="rId3" imgW="9946843" imgH="65147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81075"/>
                        <a:ext cx="8964613" cy="589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3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E4D09-75E7-48CC-A384-0590D4261290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6767513" y="0"/>
            <a:ext cx="2376487" cy="4953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2400" b="1">
                <a:ea typeface="標楷體" pitchFamily="65" charset="-120"/>
              </a:rPr>
              <a:t>機密等級：密</a:t>
            </a:r>
          </a:p>
        </p:txBody>
      </p:sp>
      <p:graphicFrame>
        <p:nvGraphicFramePr>
          <p:cNvPr id="284703" name="Group 31"/>
          <p:cNvGraphicFramePr>
            <a:graphicFrameLocks noGrp="1"/>
          </p:cNvGraphicFramePr>
          <p:nvPr/>
        </p:nvGraphicFramePr>
        <p:xfrm>
          <a:off x="179388" y="1484313"/>
          <a:ext cx="8807450" cy="3789360"/>
        </p:xfrm>
        <a:graphic>
          <a:graphicData uri="http://schemas.openxmlformats.org/drawingml/2006/table">
            <a:tbl>
              <a:tblPr/>
              <a:tblGrid>
                <a:gridCol w="685800"/>
                <a:gridCol w="2743200"/>
                <a:gridCol w="4248150"/>
                <a:gridCol w="1130300"/>
              </a:tblGrid>
              <a:tr h="3667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序號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連線開單作業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使用時機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使用報表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8112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單筆列印連線送金單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(bl545m)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已產生送金單檔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(BILL)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，但因系統離線或他線交易註銷重開單據導致未列印實體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J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單時使用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BL002S1R</a:t>
                      </a:r>
                      <a:b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</a:b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BL083S1R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一般開單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(bl002m)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處理無流通在外送金單之開單作業時使用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BL002S1R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櫃台開單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(bl002m)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客戶臨櫃繳費，服務中心櫃台開單時，可自動註銷流通在外送金單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BL002S1R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調整開單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(bl002m)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當不需產生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BILL</a:t>
                      </a: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或需重算應收保費時使用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BL002S1R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預收保費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(bl002m)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提前開立下期未開的送金單來預收保費時使用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BL002S1R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投連多期開單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(bl002m)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客戶欲繳納投資型保單的基本保費時使用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BL002S1R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墊繳清償開單作業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(bl083m)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客戶臨櫃全部清償或部份清償墊繳保費時使用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BL083S1R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集彙送金單重開作業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(bl065m)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當原集彙群組送金單中，有部份送金單需註銷踢除時，使用此功能重新產生群組送金單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BL065S1R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4" name="AutoShape 83"/>
          <p:cNvSpPr>
            <a:spLocks noChangeArrowheads="1"/>
          </p:cNvSpPr>
          <p:nvPr/>
        </p:nvSpPr>
        <p:spPr bwMode="auto">
          <a:xfrm>
            <a:off x="2627313" y="620713"/>
            <a:ext cx="3240087" cy="433387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b="1" u="sng">
                <a:solidFill>
                  <a:srgbClr val="003300"/>
                </a:solidFill>
              </a:rPr>
              <a:t>3.</a:t>
            </a:r>
            <a:r>
              <a:rPr lang="zh-TW" altLang="en-US" sz="2400" b="1" u="sng">
                <a:solidFill>
                  <a:srgbClr val="003300"/>
                </a:solidFill>
              </a:rPr>
              <a:t>開單作業簡述</a:t>
            </a:r>
          </a:p>
        </p:txBody>
      </p:sp>
      <p:sp>
        <p:nvSpPr>
          <p:cNvPr id="32825" name="AutoShape 84"/>
          <p:cNvSpPr>
            <a:spLocks noChangeArrowheads="1"/>
          </p:cNvSpPr>
          <p:nvPr/>
        </p:nvSpPr>
        <p:spPr bwMode="auto">
          <a:xfrm>
            <a:off x="179388" y="1125538"/>
            <a:ext cx="2376487" cy="287337"/>
          </a:xfrm>
          <a:prstGeom prst="flowChartProcess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u="sng">
                <a:solidFill>
                  <a:srgbClr val="003300"/>
                </a:solidFill>
              </a:rPr>
              <a:t>(1)</a:t>
            </a:r>
            <a:r>
              <a:rPr lang="zh-TW" altLang="en-US" b="1" u="sng">
                <a:solidFill>
                  <a:srgbClr val="003300"/>
                </a:solidFill>
              </a:rPr>
              <a:t>連線開單作業清單</a:t>
            </a:r>
          </a:p>
        </p:txBody>
      </p:sp>
    </p:spTree>
    <p:extLst>
      <p:ext uri="{BB962C8B-B14F-4D97-AF65-F5344CB8AC3E}">
        <p14:creationId xmlns:p14="http://schemas.microsoft.com/office/powerpoint/2010/main" val="27025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196752"/>
            <a:ext cx="7704856" cy="79198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入金三步曲</a:t>
            </a:r>
            <a:endParaRPr lang="zh-TW" altLang="en-US" sz="6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086212"/>
              </p:ext>
            </p:extLst>
          </p:nvPr>
        </p:nvGraphicFramePr>
        <p:xfrm>
          <a:off x="755576" y="2348880"/>
          <a:ext cx="7975600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3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群組 133"/>
          <p:cNvGrpSpPr/>
          <p:nvPr/>
        </p:nvGrpSpPr>
        <p:grpSpPr>
          <a:xfrm>
            <a:off x="3236605" y="1680342"/>
            <a:ext cx="1911459" cy="4835171"/>
            <a:chOff x="3236605" y="1680342"/>
            <a:chExt cx="1911459" cy="4835171"/>
          </a:xfrm>
        </p:grpSpPr>
        <p:sp>
          <p:nvSpPr>
            <p:cNvPr id="133" name="圓角矩形 132"/>
            <p:cNvSpPr/>
            <p:nvPr/>
          </p:nvSpPr>
          <p:spPr bwMode="auto">
            <a:xfrm>
              <a:off x="3236605" y="1680342"/>
              <a:ext cx="1911459" cy="4412954"/>
            </a:xfrm>
            <a:prstGeom prst="roundRect">
              <a:avLst/>
            </a:prstGeom>
            <a:solidFill>
              <a:srgbClr val="FFCC99">
                <a:alpha val="68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4" name="向右箭號 123"/>
            <p:cNvSpPr/>
            <p:nvPr/>
          </p:nvSpPr>
          <p:spPr bwMode="auto">
            <a:xfrm>
              <a:off x="4118685" y="5795433"/>
              <a:ext cx="229907" cy="720080"/>
            </a:xfrm>
            <a:prstGeom prst="stripedRightArrow">
              <a:avLst/>
            </a:prstGeom>
            <a:gradFill flip="none" rotWithShape="1">
              <a:gsLst>
                <a:gs pos="0">
                  <a:srgbClr val="FF6600"/>
                </a:gs>
                <a:gs pos="50000">
                  <a:srgbClr val="FFCC99"/>
                </a:gs>
                <a:gs pos="100000">
                  <a:srgbClr val="FF6600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62" name="文字方塊 61"/>
          <p:cNvSpPr txBox="1"/>
          <p:nvPr/>
        </p:nvSpPr>
        <p:spPr>
          <a:xfrm>
            <a:off x="5840435" y="2175247"/>
            <a:ext cx="3196061" cy="461665"/>
          </a:xfrm>
          <a:prstGeom prst="rect">
            <a:avLst/>
          </a:prstGeom>
          <a:solidFill>
            <a:srgbClr val="FFFF00"/>
          </a:solidFill>
          <a:ln w="25400" cmpd="thickThin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現金 需至 新光銀匯款</a:t>
            </a:r>
            <a:r>
              <a:rPr lang="en-US" altLang="zh-TW" sz="1200" b="1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匯款單</a:t>
            </a:r>
            <a:r>
              <a:rPr lang="zh-TW" altLang="en-US" sz="1200" b="1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或 </a:t>
            </a:r>
            <a:endParaRPr lang="en-US" altLang="zh-TW" sz="1200" b="1" dirty="0" smtClean="0">
              <a:solidFill>
                <a:srgbClr val="FF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b="1" dirty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b="1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zh-TW" altLang="en-US" sz="1200" b="1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郵局劃撥</a:t>
            </a:r>
            <a:r>
              <a:rPr lang="en-US" altLang="zh-TW" sz="1200" b="1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劃撥單</a:t>
            </a:r>
            <a:r>
              <a:rPr lang="zh-TW" altLang="en-US" sz="1200" b="1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，皆不需手續費</a:t>
            </a:r>
            <a:r>
              <a:rPr lang="en-US" altLang="zh-TW" sz="1200" b="1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71599" y="764704"/>
            <a:ext cx="1677943" cy="628545"/>
            <a:chOff x="2149" y="862533"/>
            <a:chExt cx="2095152" cy="1257091"/>
          </a:xfrm>
          <a:scene3d>
            <a:camera prst="orthographicFront"/>
            <a:lightRig rig="threePt" dir="t"/>
          </a:scene3d>
        </p:grpSpPr>
        <p:sp>
          <p:nvSpPr>
            <p:cNvPr id="17" name="圓角矩形 16"/>
            <p:cNvSpPr/>
            <p:nvPr/>
          </p:nvSpPr>
          <p:spPr>
            <a:xfrm>
              <a:off x="2149" y="862533"/>
              <a:ext cx="2095152" cy="1257091"/>
            </a:xfrm>
            <a:prstGeom prst="roundRect">
              <a:avLst>
                <a:gd name="adj" fmla="val 10000"/>
              </a:avLst>
            </a:prstGeom>
            <a:solidFill>
              <a:srgbClr val="FF6600"/>
            </a:solidFill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圓角矩形 4"/>
            <p:cNvSpPr/>
            <p:nvPr/>
          </p:nvSpPr>
          <p:spPr>
            <a:xfrm>
              <a:off x="38968" y="899352"/>
              <a:ext cx="2021514" cy="11834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入金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014519" y="819177"/>
            <a:ext cx="444172" cy="519597"/>
            <a:chOff x="2306817" y="1231280"/>
            <a:chExt cx="444172" cy="519597"/>
          </a:xfrm>
          <a:scene3d>
            <a:camera prst="orthographicFront"/>
            <a:lightRig rig="threePt" dir="t"/>
          </a:scene3d>
        </p:grpSpPr>
        <p:sp>
          <p:nvSpPr>
            <p:cNvPr id="15" name="向右箭號 14"/>
            <p:cNvSpPr/>
            <p:nvPr/>
          </p:nvSpPr>
          <p:spPr>
            <a:xfrm>
              <a:off x="2306817" y="1231280"/>
              <a:ext cx="444172" cy="519597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rgbClr val="FF6600">
                    <a:alpha val="30000"/>
                  </a:srgb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B050"/>
                </a:gs>
              </a:gsLst>
              <a:lin ang="0" scaled="1"/>
              <a:tileRect/>
            </a:gradFill>
            <a:sp3d>
              <a:bevelT w="165100" prst="coolSlant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向右箭號 6"/>
            <p:cNvSpPr/>
            <p:nvPr/>
          </p:nvSpPr>
          <p:spPr>
            <a:xfrm>
              <a:off x="2306817" y="1335199"/>
              <a:ext cx="310920" cy="311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300" kern="120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904812" y="764704"/>
            <a:ext cx="1677943" cy="628545"/>
            <a:chOff x="2935362" y="862533"/>
            <a:chExt cx="2095152" cy="1257091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</p:grpSpPr>
        <p:sp>
          <p:nvSpPr>
            <p:cNvPr id="13" name="圓角矩形 12"/>
            <p:cNvSpPr/>
            <p:nvPr/>
          </p:nvSpPr>
          <p:spPr>
            <a:xfrm>
              <a:off x="2935362" y="862533"/>
              <a:ext cx="2095152" cy="125709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14" name="圓角矩形 8"/>
            <p:cNvSpPr/>
            <p:nvPr/>
          </p:nvSpPr>
          <p:spPr>
            <a:xfrm>
              <a:off x="2972181" y="899352"/>
              <a:ext cx="2021514" cy="1183453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結帳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947732" y="819177"/>
            <a:ext cx="444172" cy="519597"/>
            <a:chOff x="5240030" y="1231280"/>
            <a:chExt cx="444172" cy="519597"/>
          </a:xfrm>
          <a:scene3d>
            <a:camera prst="orthographicFront"/>
            <a:lightRig rig="threePt" dir="t"/>
          </a:scene3d>
        </p:grpSpPr>
        <p:sp>
          <p:nvSpPr>
            <p:cNvPr id="11" name="向右箭號 10"/>
            <p:cNvSpPr/>
            <p:nvPr/>
          </p:nvSpPr>
          <p:spPr>
            <a:xfrm>
              <a:off x="5240030" y="1231280"/>
              <a:ext cx="444172" cy="519597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rgbClr val="00B050">
                    <a:alpha val="30000"/>
                  </a:srgb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sp3d>
              <a:bevelT w="165100" prst="coolSlant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向右箭號 10"/>
            <p:cNvSpPr/>
            <p:nvPr/>
          </p:nvSpPr>
          <p:spPr>
            <a:xfrm>
              <a:off x="5240030" y="1335199"/>
              <a:ext cx="310920" cy="31175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300" kern="1200"/>
            </a:p>
          </p:txBody>
        </p:sp>
      </p:grpSp>
      <p:sp>
        <p:nvSpPr>
          <p:cNvPr id="9" name="圓角矩形 8"/>
          <p:cNvSpPr/>
          <p:nvPr/>
        </p:nvSpPr>
        <p:spPr>
          <a:xfrm>
            <a:off x="6838026" y="764704"/>
            <a:ext cx="1677943" cy="628545"/>
          </a:xfrm>
          <a:prstGeom prst="roundRect">
            <a:avLst>
              <a:gd name="adj" fmla="val 10000"/>
            </a:avLst>
          </a:prstGeom>
          <a:grpFill/>
          <a:scene3d>
            <a:camera prst="orthographicFront"/>
            <a:lightRig rig="threePt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sp>
      <p:sp>
        <p:nvSpPr>
          <p:cNvPr id="39" name="文字方塊 38"/>
          <p:cNvSpPr txBox="1"/>
          <p:nvPr/>
        </p:nvSpPr>
        <p:spPr>
          <a:xfrm>
            <a:off x="2765586" y="6283559"/>
            <a:ext cx="3057525" cy="400110"/>
          </a:xfrm>
          <a:prstGeom prst="rect">
            <a:avLst/>
          </a:prstGeom>
          <a:solidFill>
            <a:srgbClr val="FFFF00"/>
          </a:solidFill>
          <a:ln w="25400" cmpd="thickThin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rgbClr val="FF66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送金單狀況 </a:t>
            </a:r>
            <a:r>
              <a:rPr lang="en-US" altLang="zh-TW" sz="2000" b="1" dirty="0" smtClean="0">
                <a:solidFill>
                  <a:srgbClr val="FF66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O</a:t>
            </a:r>
            <a:r>
              <a:rPr lang="zh-TW" altLang="en-US" sz="2000" b="1" dirty="0" smtClean="0">
                <a:solidFill>
                  <a:srgbClr val="FF66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：開單</a:t>
            </a:r>
            <a:endParaRPr lang="zh-TW" altLang="en-US" sz="2000" b="1" dirty="0">
              <a:solidFill>
                <a:srgbClr val="FF66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1177347" y="2276872"/>
            <a:ext cx="1440159" cy="936104"/>
            <a:chOff x="2149" y="862533"/>
            <a:chExt cx="2095152" cy="1257091"/>
          </a:xfrm>
          <a:solidFill>
            <a:srgbClr val="FF7111"/>
          </a:solidFill>
          <a:scene3d>
            <a:camera prst="orthographicFront"/>
            <a:lightRig rig="threePt" dir="t"/>
          </a:scene3d>
        </p:grpSpPr>
        <p:sp>
          <p:nvSpPr>
            <p:cNvPr id="26" name="圓角矩形 25"/>
            <p:cNvSpPr/>
            <p:nvPr/>
          </p:nvSpPr>
          <p:spPr>
            <a:xfrm>
              <a:off x="2149" y="862533"/>
              <a:ext cx="2095152" cy="1257091"/>
            </a:xfrm>
            <a:prstGeom prst="roundRect">
              <a:avLst>
                <a:gd name="adj" fmla="val 10000"/>
              </a:avLst>
            </a:prstGeom>
            <a:grpFill/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圓角矩形 4"/>
            <p:cNvSpPr/>
            <p:nvPr/>
          </p:nvSpPr>
          <p:spPr>
            <a:xfrm>
              <a:off x="38969" y="899353"/>
              <a:ext cx="2021514" cy="1183453"/>
            </a:xfrm>
            <a:prstGeom prst="rect">
              <a:avLst/>
            </a:prstGeom>
            <a:grpFill/>
            <a:sp3d>
              <a:bevelT w="1651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單</a:t>
              </a:r>
              <a:r>
                <a:rPr lang="zh-TW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</a:t>
              </a:r>
              <a:r>
                <a:rPr lang="zh-TW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入</a:t>
              </a:r>
              <a:r>
                <a:rPr lang="zh-TW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</a:t>
              </a:r>
              <a:endParaRPr lang="zh-TW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1181390" y="4509120"/>
            <a:ext cx="1440159" cy="936104"/>
            <a:chOff x="2149" y="862533"/>
            <a:chExt cx="2095152" cy="1257091"/>
          </a:xfrm>
          <a:solidFill>
            <a:srgbClr val="FF7111"/>
          </a:solidFill>
          <a:scene3d>
            <a:camera prst="orthographicFront"/>
            <a:lightRig rig="threePt" dir="t"/>
          </a:scene3d>
        </p:grpSpPr>
        <p:sp>
          <p:nvSpPr>
            <p:cNvPr id="35" name="圓角矩形 34"/>
            <p:cNvSpPr/>
            <p:nvPr/>
          </p:nvSpPr>
          <p:spPr>
            <a:xfrm>
              <a:off x="2149" y="862533"/>
              <a:ext cx="2095152" cy="1257091"/>
            </a:xfrm>
            <a:prstGeom prst="roundRect">
              <a:avLst>
                <a:gd name="adj" fmla="val 10000"/>
              </a:avLst>
            </a:prstGeom>
            <a:grpFill/>
            <a:sp3d>
              <a:bevelT w="165100" prst="coolSlan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圓角矩形 4"/>
            <p:cNvSpPr/>
            <p:nvPr/>
          </p:nvSpPr>
          <p:spPr>
            <a:xfrm>
              <a:off x="38969" y="899353"/>
              <a:ext cx="2021514" cy="1183453"/>
            </a:xfrm>
            <a:prstGeom prst="rect">
              <a:avLst/>
            </a:prstGeom>
            <a:grpFill/>
            <a:sp3d>
              <a:bevelT w="1651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整批回</a:t>
              </a:r>
              <a:r>
                <a:rPr lang="zh-TW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銷</a:t>
              </a:r>
              <a:endPara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2617506" y="1772816"/>
            <a:ext cx="2278592" cy="1944216"/>
            <a:chOff x="2617506" y="1772816"/>
            <a:chExt cx="2278592" cy="1944216"/>
          </a:xfrm>
        </p:grpSpPr>
        <p:grpSp>
          <p:nvGrpSpPr>
            <p:cNvPr id="125" name="群組 124"/>
            <p:cNvGrpSpPr/>
            <p:nvPr/>
          </p:nvGrpSpPr>
          <p:grpSpPr>
            <a:xfrm>
              <a:off x="3453968" y="1772816"/>
              <a:ext cx="1442130" cy="1944216"/>
              <a:chOff x="3453968" y="1772816"/>
              <a:chExt cx="1442130" cy="1944216"/>
            </a:xfrm>
          </p:grpSpPr>
          <p:grpSp>
            <p:nvGrpSpPr>
              <p:cNvPr id="31" name="群組 30"/>
              <p:cNvGrpSpPr/>
              <p:nvPr/>
            </p:nvGrpSpPr>
            <p:grpSpPr>
              <a:xfrm>
                <a:off x="3453968" y="1772816"/>
                <a:ext cx="1440159" cy="936104"/>
                <a:chOff x="2149" y="862533"/>
                <a:chExt cx="2095152" cy="1257091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32" name="圓角矩形 31"/>
                <p:cNvSpPr/>
                <p:nvPr/>
              </p:nvSpPr>
              <p:spPr>
                <a:xfrm>
                  <a:off x="2149" y="862533"/>
                  <a:ext cx="2095152" cy="1257091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FF9933"/>
                </a:solidFill>
                <a:sp3d>
                  <a:bevelT w="165100" prst="coolSlant"/>
                </a:sp3d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圓角矩形 4"/>
                <p:cNvSpPr/>
                <p:nvPr/>
              </p:nvSpPr>
              <p:spPr>
                <a:xfrm>
                  <a:off x="38969" y="899353"/>
                  <a:ext cx="2021514" cy="1183453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60020" tIns="160020" rIns="160020" bIns="160020" numCol="1" spcCol="1270" anchor="ctr" anchorCtr="0">
                  <a:noAutofit/>
                </a:bodyPr>
                <a:lstStyle/>
                <a:p>
                  <a:pPr lvl="0" algn="ctr" defTabSz="1866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TW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派員入金</a:t>
                  </a:r>
                  <a:endParaRPr lang="en-US" altLang="zh-TW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lvl="0" algn="ctr" defTabSz="1866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TW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zh-TW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單位</a:t>
                  </a:r>
                  <a:r>
                    <a:rPr lang="en-US" altLang="zh-TW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</a:p>
              </p:txBody>
            </p:sp>
          </p:grpSp>
          <p:grpSp>
            <p:nvGrpSpPr>
              <p:cNvPr id="37" name="群組 36"/>
              <p:cNvGrpSpPr/>
              <p:nvPr/>
            </p:nvGrpSpPr>
            <p:grpSpPr>
              <a:xfrm>
                <a:off x="3455939" y="2780928"/>
                <a:ext cx="1440159" cy="936104"/>
                <a:chOff x="2149" y="862533"/>
                <a:chExt cx="2095153" cy="1257091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38" name="圓角矩形 37"/>
                <p:cNvSpPr/>
                <p:nvPr/>
              </p:nvSpPr>
              <p:spPr>
                <a:xfrm>
                  <a:off x="2149" y="862533"/>
                  <a:ext cx="2095153" cy="1257091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FF9933"/>
                </a:solidFill>
                <a:sp3d>
                  <a:bevelT w="165100" prst="coolSlant"/>
                </a:sp3d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" name="圓角矩形 4"/>
                <p:cNvSpPr/>
                <p:nvPr/>
              </p:nvSpPr>
              <p:spPr>
                <a:xfrm>
                  <a:off x="38969" y="899353"/>
                  <a:ext cx="2021514" cy="1183453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60020" tIns="160020" rIns="160020" bIns="160020" numCol="1" spcCol="1270" anchor="ctr" anchorCtr="0">
                  <a:noAutofit/>
                </a:bodyPr>
                <a:lstStyle/>
                <a:p>
                  <a:pPr lvl="0" algn="ctr" defTabSz="1866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TW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櫃台入金</a:t>
                  </a:r>
                  <a:endParaRPr lang="en-US" altLang="zh-TW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lvl="0" algn="ctr" defTabSz="1866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TW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zh-TW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服務中心</a:t>
                  </a:r>
                  <a:r>
                    <a:rPr lang="en-US" altLang="zh-TW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  <a:endParaRPr lang="zh-TW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55" name="群組 54"/>
            <p:cNvGrpSpPr/>
            <p:nvPr/>
          </p:nvGrpSpPr>
          <p:grpSpPr>
            <a:xfrm>
              <a:off x="2617506" y="2240868"/>
              <a:ext cx="836462" cy="1008112"/>
              <a:chOff x="2617506" y="2240868"/>
              <a:chExt cx="836462" cy="1008112"/>
            </a:xfrm>
          </p:grpSpPr>
          <p:cxnSp>
            <p:nvCxnSpPr>
              <p:cNvPr id="49" name="肘形接點 48"/>
              <p:cNvCxnSpPr>
                <a:stCxn id="26" idx="3"/>
              </p:cNvCxnSpPr>
              <p:nvPr/>
            </p:nvCxnSpPr>
            <p:spPr bwMode="auto">
              <a:xfrm>
                <a:off x="2617506" y="2744924"/>
                <a:ext cx="836462" cy="504056"/>
              </a:xfrm>
              <a:prstGeom prst="bentConnector3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肘形接點 52"/>
              <p:cNvCxnSpPr>
                <a:stCxn id="26" idx="3"/>
                <a:endCxn id="32" idx="1"/>
              </p:cNvCxnSpPr>
              <p:nvPr/>
            </p:nvCxnSpPr>
            <p:spPr bwMode="auto">
              <a:xfrm flipV="1">
                <a:off x="2617506" y="2240868"/>
                <a:ext cx="836462" cy="504056"/>
              </a:xfrm>
              <a:prstGeom prst="bentConnector3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7" name="群組 126"/>
          <p:cNvGrpSpPr/>
          <p:nvPr/>
        </p:nvGrpSpPr>
        <p:grpSpPr>
          <a:xfrm>
            <a:off x="2617151" y="4034540"/>
            <a:ext cx="2282990" cy="1944216"/>
            <a:chOff x="2617151" y="4034540"/>
            <a:chExt cx="2282990" cy="1944216"/>
          </a:xfrm>
        </p:grpSpPr>
        <p:grpSp>
          <p:nvGrpSpPr>
            <p:cNvPr id="41" name="群組 40"/>
            <p:cNvGrpSpPr/>
            <p:nvPr/>
          </p:nvGrpSpPr>
          <p:grpSpPr>
            <a:xfrm>
              <a:off x="3458011" y="4034540"/>
              <a:ext cx="1440159" cy="936104"/>
              <a:chOff x="2149" y="862533"/>
              <a:chExt cx="2095152" cy="1257091"/>
            </a:xfrm>
            <a:scene3d>
              <a:camera prst="orthographicFront"/>
              <a:lightRig rig="threePt" dir="t"/>
            </a:scene3d>
          </p:grpSpPr>
          <p:sp>
            <p:nvSpPr>
              <p:cNvPr id="42" name="圓角矩形 41"/>
              <p:cNvSpPr/>
              <p:nvPr/>
            </p:nvSpPr>
            <p:spPr>
              <a:xfrm>
                <a:off x="2149" y="862533"/>
                <a:ext cx="2095152" cy="1257091"/>
              </a:xfrm>
              <a:prstGeom prst="roundRect">
                <a:avLst>
                  <a:gd name="adj" fmla="val 10000"/>
                </a:avLst>
              </a:prstGeom>
              <a:solidFill>
                <a:srgbClr val="FF9933"/>
              </a:solidFill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圓角矩形 4"/>
              <p:cNvSpPr/>
              <p:nvPr/>
            </p:nvSpPr>
            <p:spPr>
              <a:xfrm>
                <a:off x="38969" y="899353"/>
                <a:ext cx="2021514" cy="118345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162000" rIns="0" bIns="160020" numCol="1" spcCol="1270" anchor="ctr" anchorCtr="0">
                <a:noAutofit/>
              </a:bodyPr>
              <a:lstStyle/>
              <a:p>
                <a:pPr lvl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轉帳</a:t>
                </a:r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信用卡</a:t>
                </a:r>
                <a:endPara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總公司</a:t>
                </a:r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3459982" y="5042652"/>
              <a:ext cx="1440159" cy="936104"/>
              <a:chOff x="2149" y="862533"/>
              <a:chExt cx="2095153" cy="1257091"/>
            </a:xfrm>
            <a:scene3d>
              <a:camera prst="orthographicFront"/>
              <a:lightRig rig="threePt" dir="t"/>
            </a:scene3d>
          </p:grpSpPr>
          <p:sp>
            <p:nvSpPr>
              <p:cNvPr id="45" name="圓角矩形 44"/>
              <p:cNvSpPr/>
              <p:nvPr/>
            </p:nvSpPr>
            <p:spPr>
              <a:xfrm>
                <a:off x="2149" y="862533"/>
                <a:ext cx="2095153" cy="1257091"/>
              </a:xfrm>
              <a:prstGeom prst="roundRect">
                <a:avLst>
                  <a:gd name="adj" fmla="val 10000"/>
                </a:avLst>
              </a:prstGeom>
              <a:solidFill>
                <a:srgbClr val="FF9933"/>
              </a:solidFill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圓角矩形 4"/>
              <p:cNvSpPr/>
              <p:nvPr/>
            </p:nvSpPr>
            <p:spPr>
              <a:xfrm>
                <a:off x="38969" y="899353"/>
                <a:ext cx="2021514" cy="118345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lvl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自行繳費</a:t>
                </a:r>
                <a:endPara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總公司</a:t>
                </a:r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2617151" y="4509120"/>
              <a:ext cx="836462" cy="1008112"/>
              <a:chOff x="2617506" y="2240868"/>
              <a:chExt cx="836462" cy="1008112"/>
            </a:xfrm>
          </p:grpSpPr>
          <p:cxnSp>
            <p:nvCxnSpPr>
              <p:cNvPr id="57" name="肘形接點 56"/>
              <p:cNvCxnSpPr/>
              <p:nvPr/>
            </p:nvCxnSpPr>
            <p:spPr bwMode="auto">
              <a:xfrm>
                <a:off x="2617506" y="2744924"/>
                <a:ext cx="836462" cy="504056"/>
              </a:xfrm>
              <a:prstGeom prst="bent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肘形接點 57"/>
              <p:cNvCxnSpPr/>
              <p:nvPr/>
            </p:nvCxnSpPr>
            <p:spPr bwMode="auto">
              <a:xfrm flipV="1">
                <a:off x="2617506" y="2240868"/>
                <a:ext cx="836462" cy="504056"/>
              </a:xfrm>
              <a:prstGeom prst="bent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86" name="群組 85"/>
          <p:cNvGrpSpPr/>
          <p:nvPr/>
        </p:nvGrpSpPr>
        <p:grpSpPr>
          <a:xfrm>
            <a:off x="5817380" y="1508343"/>
            <a:ext cx="445690" cy="789804"/>
            <a:chOff x="5817380" y="1578522"/>
            <a:chExt cx="445690" cy="789804"/>
          </a:xfrm>
        </p:grpSpPr>
        <p:sp>
          <p:nvSpPr>
            <p:cNvPr id="64" name="流程圖: 延遲 63"/>
            <p:cNvSpPr/>
            <p:nvPr/>
          </p:nvSpPr>
          <p:spPr bwMode="auto">
            <a:xfrm>
              <a:off x="5859912" y="1938562"/>
              <a:ext cx="368250" cy="400149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3" name="笑臉 62"/>
            <p:cNvSpPr/>
            <p:nvPr/>
          </p:nvSpPr>
          <p:spPr bwMode="auto">
            <a:xfrm>
              <a:off x="5817380" y="1578522"/>
              <a:ext cx="445690" cy="387458"/>
            </a:xfrm>
            <a:prstGeom prst="smileyFace">
              <a:avLst/>
            </a:pr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820411" y="196821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rgbClr val="FFFFFF"/>
                  </a:solidFill>
                </a:rPr>
                <a:t>服務</a:t>
              </a:r>
              <a:endParaRPr lang="en-US" altLang="zh-TW" sz="1000" b="1" dirty="0" smtClean="0">
                <a:solidFill>
                  <a:srgbClr val="FFFFFF"/>
                </a:solidFill>
              </a:endParaRPr>
            </a:p>
            <a:p>
              <a:r>
                <a:rPr lang="zh-TW" altLang="en-US" sz="1000" b="1" dirty="0" smtClean="0">
                  <a:solidFill>
                    <a:srgbClr val="FFFFFF"/>
                  </a:solidFill>
                </a:rPr>
                <a:t>人員</a:t>
              </a:r>
              <a:endParaRPr lang="zh-TW" altLang="en-US" sz="1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8296467" y="1486613"/>
            <a:ext cx="451997" cy="760189"/>
            <a:chOff x="8296467" y="1556792"/>
            <a:chExt cx="451997" cy="760189"/>
          </a:xfrm>
        </p:grpSpPr>
        <p:sp>
          <p:nvSpPr>
            <p:cNvPr id="66" name="流程圖: 延遲 65"/>
            <p:cNvSpPr/>
            <p:nvPr/>
          </p:nvSpPr>
          <p:spPr bwMode="auto">
            <a:xfrm>
              <a:off x="8338999" y="1916832"/>
              <a:ext cx="368250" cy="400149"/>
            </a:xfrm>
            <a:prstGeom prst="flowChartDela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笑臉 66"/>
            <p:cNvSpPr/>
            <p:nvPr/>
          </p:nvSpPr>
          <p:spPr bwMode="auto">
            <a:xfrm>
              <a:off x="8296467" y="1556792"/>
              <a:ext cx="445690" cy="387458"/>
            </a:xfrm>
            <a:prstGeom prst="smileyFace">
              <a:avLst/>
            </a:pr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8307318" y="204516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rgbClr val="FFFFFF"/>
                  </a:solidFill>
                </a:rPr>
                <a:t>客戶</a:t>
              </a:r>
              <a:endParaRPr lang="zh-TW" altLang="en-US" sz="1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6398689" y="1568986"/>
            <a:ext cx="1781176" cy="246221"/>
            <a:chOff x="6103192" y="1886635"/>
            <a:chExt cx="1781176" cy="246221"/>
          </a:xfrm>
        </p:grpSpPr>
        <p:cxnSp>
          <p:nvCxnSpPr>
            <p:cNvPr id="70" name="直線單箭頭接點 69"/>
            <p:cNvCxnSpPr/>
            <p:nvPr/>
          </p:nvCxnSpPr>
          <p:spPr bwMode="auto">
            <a:xfrm>
              <a:off x="6103192" y="2069058"/>
              <a:ext cx="17811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文字方塊 70"/>
            <p:cNvSpPr txBox="1"/>
            <p:nvPr/>
          </p:nvSpPr>
          <p:spPr>
            <a:xfrm>
              <a:off x="6646940" y="188663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送金單</a:t>
              </a:r>
              <a:endParaRPr lang="zh-TW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6379665" y="1865105"/>
            <a:ext cx="1781176" cy="246221"/>
            <a:chOff x="6084168" y="2182754"/>
            <a:chExt cx="1781176" cy="246221"/>
          </a:xfrm>
        </p:grpSpPr>
        <p:cxnSp>
          <p:nvCxnSpPr>
            <p:cNvPr id="76" name="直線單箭頭接點 75"/>
            <p:cNvCxnSpPr/>
            <p:nvPr/>
          </p:nvCxnSpPr>
          <p:spPr bwMode="auto">
            <a:xfrm flipH="1">
              <a:off x="6084168" y="2204864"/>
              <a:ext cx="17811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文字方塊 76"/>
            <p:cNvSpPr txBox="1"/>
            <p:nvPr/>
          </p:nvSpPr>
          <p:spPr>
            <a:xfrm>
              <a:off x="6298126" y="2182754"/>
              <a:ext cx="12811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支票 </a:t>
              </a:r>
              <a:r>
                <a:rPr lang="en-US" altLang="zh-TW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 </a:t>
              </a:r>
              <a:r>
                <a:rPr lang="zh-TW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匯款單 </a:t>
              </a:r>
              <a:r>
                <a:rPr lang="en-US" altLang="zh-TW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 </a:t>
              </a:r>
              <a:r>
                <a:rPr lang="zh-TW" altLang="en-US" sz="1000" b="1" dirty="0" smtClean="0">
                  <a:solidFill>
                    <a:srgbClr val="FF7111"/>
                  </a:solidFill>
                </a:rPr>
                <a:t>現金</a:t>
              </a:r>
              <a:endParaRPr lang="zh-TW" altLang="en-US" sz="1000" b="1" dirty="0">
                <a:solidFill>
                  <a:srgbClr val="FF7111"/>
                </a:solidFill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4929647" y="2103239"/>
            <a:ext cx="944489" cy="400110"/>
            <a:chOff x="4929647" y="2173418"/>
            <a:chExt cx="944489" cy="400110"/>
          </a:xfrm>
        </p:grpSpPr>
        <p:cxnSp>
          <p:nvCxnSpPr>
            <p:cNvPr id="81" name="直線單箭頭接點 80"/>
            <p:cNvCxnSpPr/>
            <p:nvPr/>
          </p:nvCxnSpPr>
          <p:spPr bwMode="auto">
            <a:xfrm flipH="1">
              <a:off x="4932040" y="2173418"/>
              <a:ext cx="89058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文字方塊 81"/>
            <p:cNvSpPr txBox="1"/>
            <p:nvPr/>
          </p:nvSpPr>
          <p:spPr>
            <a:xfrm>
              <a:off x="4929647" y="2173418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支票 </a:t>
              </a:r>
              <a:r>
                <a:rPr lang="en-US" altLang="zh-TW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 </a:t>
              </a:r>
              <a:r>
                <a:rPr lang="zh-TW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匯款單</a:t>
              </a:r>
              <a:endParaRPr lang="en-US" altLang="zh-TW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zh-TW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TW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( </a:t>
              </a:r>
              <a:r>
                <a:rPr lang="zh-TW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劃撥單</a:t>
              </a:r>
              <a:r>
                <a:rPr lang="en-US" altLang="zh-TW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zh-TW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8307318" y="2808346"/>
            <a:ext cx="451997" cy="760189"/>
            <a:chOff x="8296467" y="1556792"/>
            <a:chExt cx="451997" cy="760189"/>
          </a:xfrm>
        </p:grpSpPr>
        <p:sp>
          <p:nvSpPr>
            <p:cNvPr id="90" name="流程圖: 延遲 89"/>
            <p:cNvSpPr/>
            <p:nvPr/>
          </p:nvSpPr>
          <p:spPr bwMode="auto">
            <a:xfrm>
              <a:off x="8338999" y="1916832"/>
              <a:ext cx="368250" cy="400149"/>
            </a:xfrm>
            <a:prstGeom prst="flowChartDela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1" name="笑臉 90"/>
            <p:cNvSpPr/>
            <p:nvPr/>
          </p:nvSpPr>
          <p:spPr bwMode="auto">
            <a:xfrm>
              <a:off x="8296467" y="1556792"/>
              <a:ext cx="445690" cy="387458"/>
            </a:xfrm>
            <a:prstGeom prst="smileyFace">
              <a:avLst/>
            </a:pr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8307318" y="204516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rgbClr val="FFFFFF"/>
                  </a:solidFill>
                </a:rPr>
                <a:t>客戶</a:t>
              </a:r>
              <a:endParaRPr lang="zh-TW" altLang="en-US" sz="1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4942892" y="3043767"/>
            <a:ext cx="3364426" cy="246221"/>
            <a:chOff x="4942892" y="3043767"/>
            <a:chExt cx="3364426" cy="246221"/>
          </a:xfrm>
        </p:grpSpPr>
        <p:cxnSp>
          <p:nvCxnSpPr>
            <p:cNvPr id="96" name="直線單箭頭接點 95"/>
            <p:cNvCxnSpPr/>
            <p:nvPr/>
          </p:nvCxnSpPr>
          <p:spPr bwMode="auto">
            <a:xfrm flipH="1">
              <a:off x="4942892" y="3289988"/>
              <a:ext cx="336442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文字方塊 96"/>
            <p:cNvSpPr txBox="1"/>
            <p:nvPr/>
          </p:nvSpPr>
          <p:spPr>
            <a:xfrm>
              <a:off x="6228162" y="304376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前往服務中心</a:t>
              </a:r>
              <a:endParaRPr lang="zh-TW" altLang="en-US" sz="1000" b="1" dirty="0">
                <a:solidFill>
                  <a:srgbClr val="FF7111"/>
                </a:solidFill>
              </a:endParaRP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7676997" y="4061957"/>
            <a:ext cx="904875" cy="881269"/>
            <a:chOff x="7676997" y="4061957"/>
            <a:chExt cx="904875" cy="881269"/>
          </a:xfrm>
        </p:grpSpPr>
        <p:sp>
          <p:nvSpPr>
            <p:cNvPr id="102" name="tower"/>
            <p:cNvSpPr>
              <a:spLocks noEditPoints="1" noChangeArrowheads="1"/>
            </p:cNvSpPr>
            <p:nvPr/>
          </p:nvSpPr>
          <p:spPr bwMode="auto">
            <a:xfrm>
              <a:off x="7676997" y="4061957"/>
              <a:ext cx="904875" cy="881269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7688392" y="4437112"/>
              <a:ext cx="608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rgbClr val="FFFFFF"/>
                  </a:solidFill>
                </a:rPr>
                <a:t>各行庫</a:t>
              </a:r>
              <a:endParaRPr lang="en-US" altLang="zh-TW" sz="1000" b="1" dirty="0" smtClean="0">
                <a:solidFill>
                  <a:srgbClr val="FFFFFF"/>
                </a:solidFill>
              </a:endParaRPr>
            </a:p>
            <a:p>
              <a:r>
                <a:rPr lang="en-US" altLang="zh-TW" sz="1000" b="1" dirty="0" smtClean="0">
                  <a:solidFill>
                    <a:srgbClr val="FFFFFF"/>
                  </a:solidFill>
                </a:rPr>
                <a:t>NCCC</a:t>
              </a:r>
              <a:endParaRPr lang="zh-TW" altLang="en-US" sz="1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708403" y="5076597"/>
            <a:ext cx="904875" cy="881269"/>
            <a:chOff x="7708403" y="5076597"/>
            <a:chExt cx="904875" cy="881269"/>
          </a:xfrm>
        </p:grpSpPr>
        <p:sp>
          <p:nvSpPr>
            <p:cNvPr id="104" name="tower"/>
            <p:cNvSpPr>
              <a:spLocks noEditPoints="1" noChangeArrowheads="1"/>
            </p:cNvSpPr>
            <p:nvPr/>
          </p:nvSpPr>
          <p:spPr bwMode="auto">
            <a:xfrm>
              <a:off x="7708403" y="5076597"/>
              <a:ext cx="904875" cy="881269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723360" y="5373216"/>
              <a:ext cx="6080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rgbClr val="FFFFFF"/>
                  </a:solidFill>
                </a:rPr>
                <a:t>郵局</a:t>
              </a:r>
              <a:endParaRPr lang="en-US" altLang="zh-TW" sz="1000" b="1" dirty="0" smtClean="0">
                <a:solidFill>
                  <a:srgbClr val="FFFFFF"/>
                </a:solidFill>
              </a:endParaRPr>
            </a:p>
            <a:p>
              <a:r>
                <a:rPr lang="zh-TW" altLang="en-US" sz="1000" b="1" dirty="0" smtClean="0">
                  <a:solidFill>
                    <a:srgbClr val="FFFFFF"/>
                  </a:solidFill>
                </a:rPr>
                <a:t>新光</a:t>
              </a:r>
              <a:r>
                <a:rPr lang="zh-TW" altLang="en-US" sz="1000" b="1" dirty="0">
                  <a:solidFill>
                    <a:srgbClr val="FFFFFF"/>
                  </a:solidFill>
                </a:rPr>
                <a:t>銀</a:t>
              </a:r>
              <a:endParaRPr lang="en-US" altLang="zh-TW" sz="1000" b="1" dirty="0" smtClean="0">
                <a:solidFill>
                  <a:srgbClr val="FFFFFF"/>
                </a:solidFill>
              </a:endParaRPr>
            </a:p>
            <a:p>
              <a:r>
                <a:rPr lang="zh-TW" altLang="en-US" sz="1000" b="1" smtClean="0">
                  <a:solidFill>
                    <a:srgbClr val="FFFFFF"/>
                  </a:solidFill>
                </a:rPr>
                <a:t>各超商</a:t>
              </a:r>
              <a:endParaRPr lang="zh-TW" altLang="en-US" sz="1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4942892" y="4262899"/>
            <a:ext cx="2568932" cy="246221"/>
            <a:chOff x="4942892" y="4262899"/>
            <a:chExt cx="2568932" cy="246221"/>
          </a:xfrm>
        </p:grpSpPr>
        <p:cxnSp>
          <p:nvCxnSpPr>
            <p:cNvPr id="107" name="直線單箭頭接點 106"/>
            <p:cNvCxnSpPr/>
            <p:nvPr/>
          </p:nvCxnSpPr>
          <p:spPr bwMode="auto">
            <a:xfrm>
              <a:off x="4942892" y="4445322"/>
              <a:ext cx="25689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文字方塊 107"/>
            <p:cNvSpPr txBox="1"/>
            <p:nvPr/>
          </p:nvSpPr>
          <p:spPr>
            <a:xfrm>
              <a:off x="5893100" y="4262899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請款檔</a:t>
              </a:r>
              <a:endParaRPr lang="zh-TW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4942892" y="4569735"/>
            <a:ext cx="2568932" cy="246221"/>
            <a:chOff x="4942892" y="4569735"/>
            <a:chExt cx="2568932" cy="246221"/>
          </a:xfrm>
        </p:grpSpPr>
        <p:cxnSp>
          <p:nvCxnSpPr>
            <p:cNvPr id="110" name="直線單箭頭接點 109"/>
            <p:cNvCxnSpPr/>
            <p:nvPr/>
          </p:nvCxnSpPr>
          <p:spPr bwMode="auto">
            <a:xfrm flipH="1">
              <a:off x="4942892" y="4581128"/>
              <a:ext cx="25689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1" name="文字方塊 110"/>
            <p:cNvSpPr txBox="1"/>
            <p:nvPr/>
          </p:nvSpPr>
          <p:spPr>
            <a:xfrm>
              <a:off x="5894972" y="456973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回銷檔</a:t>
              </a:r>
              <a:endParaRPr lang="zh-TW" altLang="en-US" sz="1000" b="1" dirty="0">
                <a:solidFill>
                  <a:srgbClr val="FF7111"/>
                </a:solidFill>
              </a:endParaRPr>
            </a:p>
          </p:txBody>
        </p:sp>
      </p:grpSp>
      <p:grpSp>
        <p:nvGrpSpPr>
          <p:cNvPr id="132" name="群組 131"/>
          <p:cNvGrpSpPr/>
          <p:nvPr/>
        </p:nvGrpSpPr>
        <p:grpSpPr>
          <a:xfrm>
            <a:off x="4978604" y="5518511"/>
            <a:ext cx="2568932" cy="246221"/>
            <a:chOff x="4978604" y="5518511"/>
            <a:chExt cx="2568932" cy="246221"/>
          </a:xfrm>
        </p:grpSpPr>
        <p:cxnSp>
          <p:nvCxnSpPr>
            <p:cNvPr id="122" name="直線單箭頭接點 121"/>
            <p:cNvCxnSpPr/>
            <p:nvPr/>
          </p:nvCxnSpPr>
          <p:spPr bwMode="auto">
            <a:xfrm flipH="1">
              <a:off x="4978604" y="5529904"/>
              <a:ext cx="25689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" name="文字方塊 122"/>
            <p:cNvSpPr txBox="1"/>
            <p:nvPr/>
          </p:nvSpPr>
          <p:spPr>
            <a:xfrm>
              <a:off x="5930684" y="5518511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回銷檔</a:t>
              </a:r>
              <a:endParaRPr lang="zh-TW" altLang="en-US" sz="1000" b="1" dirty="0">
                <a:solidFill>
                  <a:srgbClr val="FF7111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978604" y="4911551"/>
            <a:ext cx="2571716" cy="506256"/>
            <a:chOff x="4978604" y="4911551"/>
            <a:chExt cx="2571716" cy="506256"/>
          </a:xfrm>
        </p:grpSpPr>
        <p:cxnSp>
          <p:nvCxnSpPr>
            <p:cNvPr id="19" name="直線單箭頭接點 18"/>
            <p:cNvCxnSpPr/>
            <p:nvPr/>
          </p:nvCxnSpPr>
          <p:spPr bwMode="auto">
            <a:xfrm>
              <a:off x="4978604" y="5417807"/>
              <a:ext cx="25689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6633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文字方塊 92"/>
            <p:cNvSpPr txBox="1"/>
            <p:nvPr/>
          </p:nvSpPr>
          <p:spPr>
            <a:xfrm>
              <a:off x="5011885" y="4911551"/>
              <a:ext cx="2538435" cy="461665"/>
            </a:xfrm>
            <a:prstGeom prst="rect">
              <a:avLst/>
            </a:prstGeom>
            <a:solidFill>
              <a:srgbClr val="FFFF00"/>
            </a:solidFill>
            <a:ln w="25400" cmpd="thickThin"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rgbClr val="FF66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新壽每日 僅提供 新光銀行</a:t>
              </a:r>
              <a:endParaRPr lang="en-US" altLang="zh-TW" sz="1200" b="1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b="1" dirty="0" smtClean="0">
                  <a:solidFill>
                    <a:srgbClr val="FF66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【</a:t>
              </a:r>
              <a:r>
                <a:rPr lang="zh-TW" altLang="en-US" sz="1200" b="1" dirty="0" smtClean="0">
                  <a:solidFill>
                    <a:srgbClr val="FF66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保費代收資料</a:t>
              </a:r>
              <a:r>
                <a:rPr lang="en-US" altLang="zh-TW" sz="1200" b="1" dirty="0" smtClean="0">
                  <a:solidFill>
                    <a:srgbClr val="FF66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】</a:t>
              </a:r>
              <a:r>
                <a:rPr lang="zh-TW" altLang="en-US" sz="1200" b="1" dirty="0" smtClean="0">
                  <a:solidFill>
                    <a:srgbClr val="FF66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供</a:t>
              </a:r>
              <a:r>
                <a:rPr lang="en-US" altLang="zh-TW" sz="1200" b="1" dirty="0" smtClean="0">
                  <a:solidFill>
                    <a:srgbClr val="FF6600"/>
                  </a:solidFill>
                  <a:latin typeface="Verdana" panose="020B0604030504040204" pitchFamily="34" charset="0"/>
                  <a:ea typeface="標楷體" panose="03000509000000000000" pitchFamily="65" charset="-120"/>
                </a:rPr>
                <a:t>ATM</a:t>
              </a:r>
              <a:r>
                <a:rPr lang="zh-TW" altLang="en-US" sz="1200" b="1" dirty="0" smtClean="0">
                  <a:solidFill>
                    <a:srgbClr val="FF66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繳費核對</a:t>
              </a:r>
              <a:endParaRPr lang="en-US" altLang="zh-TW" sz="1200" b="1" dirty="0" smtClean="0">
                <a:solidFill>
                  <a:srgbClr val="FF66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6833231" y="767492"/>
            <a:ext cx="1677943" cy="628545"/>
            <a:chOff x="2935362" y="862533"/>
            <a:chExt cx="2095152" cy="1257091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</p:grpSpPr>
        <p:sp>
          <p:nvSpPr>
            <p:cNvPr id="95" name="圓角矩形 94"/>
            <p:cNvSpPr/>
            <p:nvPr/>
          </p:nvSpPr>
          <p:spPr>
            <a:xfrm>
              <a:off x="2935362" y="862533"/>
              <a:ext cx="2095152" cy="125709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98" name="圓角矩形 8"/>
            <p:cNvSpPr/>
            <p:nvPr/>
          </p:nvSpPr>
          <p:spPr>
            <a:xfrm>
              <a:off x="2972181" y="899352"/>
              <a:ext cx="2021514" cy="1183453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</a:t>
              </a:r>
              <a:r>
                <a:rPr lang="zh-TW" altLang="en-US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</a:t>
              </a:r>
              <a:endParaRPr lang="zh-TW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文字方塊 98"/>
          <p:cNvSpPr txBox="1"/>
          <p:nvPr/>
        </p:nvSpPr>
        <p:spPr>
          <a:xfrm>
            <a:off x="7953146" y="5877276"/>
            <a:ext cx="628726" cy="276999"/>
          </a:xfrm>
          <a:prstGeom prst="rect">
            <a:avLst/>
          </a:prstGeom>
          <a:solidFill>
            <a:srgbClr val="FFFF00"/>
          </a:solidFill>
          <a:ln w="25400" cmpd="thickThin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rgbClr val="FF6600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 ibon</a:t>
            </a:r>
            <a:endParaRPr lang="en-US" altLang="zh-TW" sz="1200" b="1" dirty="0" smtClean="0">
              <a:solidFill>
                <a:srgbClr val="FF6600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7752098" y="4911551"/>
            <a:ext cx="1284398" cy="646331"/>
          </a:xfrm>
          <a:prstGeom prst="rect">
            <a:avLst/>
          </a:prstGeom>
          <a:solidFill>
            <a:srgbClr val="FFCC99"/>
          </a:solidFill>
          <a:ln w="25400" cmpd="thickThin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>
                <a:solidFill>
                  <a:srgbClr val="FF6600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全國繳費</a:t>
            </a:r>
            <a:r>
              <a:rPr lang="zh-TW" altLang="en-US" sz="1200" b="1" smtClean="0">
                <a:solidFill>
                  <a:srgbClr val="FF6600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網</a:t>
            </a:r>
            <a:endParaRPr lang="en-US" altLang="zh-TW" sz="1200" b="1" smtClean="0">
              <a:solidFill>
                <a:srgbClr val="FF6600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  <a:p>
            <a:r>
              <a:rPr lang="zh-TW" altLang="en-US" sz="1200" b="1" smtClean="0">
                <a:solidFill>
                  <a:srgbClr val="FF6600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全國</a:t>
            </a:r>
            <a:r>
              <a:rPr lang="zh-TW" altLang="en-US" sz="1200" b="1">
                <a:solidFill>
                  <a:srgbClr val="FF6600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自動櫃員機跨行繳費</a:t>
            </a:r>
            <a:endParaRPr lang="en-US" altLang="zh-TW" sz="1200" b="1" dirty="0" smtClean="0">
              <a:solidFill>
                <a:srgbClr val="FF6600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772018" y="4155176"/>
            <a:ext cx="1240830" cy="461665"/>
          </a:xfrm>
          <a:prstGeom prst="rect">
            <a:avLst/>
          </a:prstGeom>
          <a:solidFill>
            <a:srgbClr val="FFCC99"/>
          </a:solidFill>
          <a:ln w="25400" cmpd="thickThin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smtClean="0">
                <a:solidFill>
                  <a:srgbClr val="FF6600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線上刷卡繳費</a:t>
            </a:r>
            <a:endParaRPr lang="en-US" altLang="zh-TW" sz="1200" b="1" smtClean="0">
              <a:solidFill>
                <a:srgbClr val="FF6600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  <a:p>
            <a:r>
              <a:rPr lang="en-US" altLang="zh-TW" sz="1200" b="1">
                <a:solidFill>
                  <a:srgbClr val="FF6600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200" b="1" smtClean="0">
                <a:solidFill>
                  <a:srgbClr val="FF6600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   WEB/APP</a:t>
            </a:r>
            <a:endParaRPr lang="en-US" altLang="zh-TW" sz="1200" b="1" dirty="0" smtClean="0">
              <a:solidFill>
                <a:srgbClr val="FF6600"/>
              </a:solidFill>
              <a:latin typeface="Verdan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4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9" grpId="0" animBg="1"/>
      <p:bldP spid="99" grpId="0" animBg="1"/>
      <p:bldP spid="100" grpId="0" animBg="1"/>
      <p:bldP spid="10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883</Words>
  <Application>Microsoft Office PowerPoint</Application>
  <PresentationFormat>如螢幕大小 (4:3)</PresentationFormat>
  <Paragraphs>189</Paragraphs>
  <Slides>16</Slides>
  <Notes>1</Notes>
  <HiddenSlides>5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Office 佈景主題</vt:lpstr>
      <vt:lpstr>Visio</vt:lpstr>
      <vt:lpstr>工作表</vt:lpstr>
      <vt:lpstr>續期組會報告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入金三步曲</vt:lpstr>
      <vt:lpstr>PowerPoint 簡報</vt:lpstr>
      <vt:lpstr>PowerPoint 簡報</vt:lpstr>
      <vt:lpstr>PowerPoint 簡報</vt:lpstr>
      <vt:lpstr>PowerPoint 簡報</vt:lpstr>
      <vt:lpstr>補充：各管道之時程及檔案產生時點</vt:lpstr>
      <vt:lpstr>補充：各管道之...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王信斐</dc:creator>
  <cp:lastModifiedBy>王信斐</cp:lastModifiedBy>
  <cp:revision>5</cp:revision>
  <dcterms:created xsi:type="dcterms:W3CDTF">2019-04-08T08:23:39Z</dcterms:created>
  <dcterms:modified xsi:type="dcterms:W3CDTF">2019-04-09T07:23:44Z</dcterms:modified>
</cp:coreProperties>
</file>