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8"/>
  </p:notesMasterIdLst>
  <p:sldIdLst>
    <p:sldId id="275" r:id="rId3"/>
    <p:sldId id="276" r:id="rId4"/>
    <p:sldId id="277" r:id="rId5"/>
    <p:sldId id="258" r:id="rId6"/>
    <p:sldId id="284" r:id="rId7"/>
    <p:sldId id="264" r:id="rId8"/>
    <p:sldId id="278" r:id="rId9"/>
    <p:sldId id="268" r:id="rId10"/>
    <p:sldId id="269" r:id="rId11"/>
    <p:sldId id="262" r:id="rId12"/>
    <p:sldId id="279" r:id="rId13"/>
    <p:sldId id="259" r:id="rId14"/>
    <p:sldId id="265" r:id="rId15"/>
    <p:sldId id="267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4A5AC"/>
    <a:srgbClr val="19C8D1"/>
    <a:srgbClr val="0D6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701" autoAdjust="0"/>
  </p:normalViewPr>
  <p:slideViewPr>
    <p:cSldViewPr snapToGrid="0">
      <p:cViewPr varScale="1">
        <p:scale>
          <a:sx n="90" d="100"/>
          <a:sy n="90" d="100"/>
        </p:scale>
        <p:origin x="-6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A0B7E-76A6-4922-881A-31F55C75BE6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6509-3CBA-42DC-82A3-07762EF8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0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4976385">
            <a:off x="1602087" y="367532"/>
            <a:ext cx="2001899" cy="21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343">
            <a:off x="364679" y="235721"/>
            <a:ext cx="5787357" cy="62904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27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31114"/>
            <a:ext cx="2953871" cy="7509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505990-BC52-416E-9197-CC5295CD088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4D650-7DD2-4B22-AAA8-AD86E4A3299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92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460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18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5131" y="827927"/>
            <a:ext cx="4717349" cy="445527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9172835">
            <a:off x="5104910" y="3139255"/>
            <a:ext cx="3312355" cy="187013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020" y="4193919"/>
            <a:ext cx="567780" cy="12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976385">
            <a:off x="4795646" y="480193"/>
            <a:ext cx="5442619" cy="5834488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0" y="6431280"/>
            <a:ext cx="12192000" cy="426720"/>
            <a:chOff x="0" y="6437630"/>
            <a:chExt cx="12192000" cy="426720"/>
          </a:xfrm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t="34286" r="19762" b="23386"/>
          <a:stretch/>
        </p:blipFill>
        <p:spPr>
          <a:xfrm>
            <a:off x="4463631" y="2061115"/>
            <a:ext cx="3726904" cy="14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32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1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3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4%B8%96%E7%95%8C%E6%96%87%E5%8C%96%E9%81%97%E4%BA%A7" TargetMode="External"/><Relationship Id="rId5" Type="http://schemas.openxmlformats.org/officeDocument/2006/relationships/hyperlink" Target="https://baike.baidu.com/item/%E5%85%A8%E5%9B%BD%E9%87%8D%E7%82%B9%E6%96%87%E7%89%A9%E4%BF%9D%E6%8A%A4%E5%8D%95%E4%BD%8D" TargetMode="Externa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idu.com/s?wd=%E9%A6%99%E5%B1%B1%E7%BA%A2%E5%8F%B6&amp;tn=44039180_cpr&amp;fenlei=mv6quAkxTZn0IZRqIHckPjm4nH00T1Y4nvcYP10knHIWnjFhm16d0ZwV5Hcvrjm3rH6sPfKWUMw85HfYnjn4nH6sgvPsT6KdThsqpZwYTjCEQLGCpyw9Uz4Bmy-bIi4WUvYETgN-TLwGUv3EnHfkPH0Yn1T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pic/%E9%A6%99%E5%B1%B1%E7%BA%A2%E5%8F%B6/5610616/21502567/d1a20cf431adcbefea5985fca5af2edda2cc9fdf?fr=lemma&amp;ct=cover" TargetMode="External"/><Relationship Id="rId5" Type="http://schemas.openxmlformats.org/officeDocument/2006/relationships/image" Target="../media/image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C%97%E4%BA%AC%E4%B8%AD%E8%BD%B4%E7%BA%BF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baike.baidu.com/item/%E7%9A%87%E5%AE%B6%E5%AE%AB%E6%AE%B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6%98%8E%E6%B8%85" TargetMode="External"/><Relationship Id="rId5" Type="http://schemas.openxmlformats.org/officeDocument/2006/relationships/image" Target="../media/image13.emf"/><Relationship Id="rId4" Type="http://schemas.openxmlformats.org/officeDocument/2006/relationships/image" Target="../media/image14.emf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emf"/><Relationship Id="rId7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9182" y="3325629"/>
            <a:ext cx="49435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5400" b="1" dirty="0" smtClean="0">
                <a:latin typeface="楷体" pitchFamily="49" charset="-122"/>
                <a:ea typeface="楷体" pitchFamily="49" charset="-122"/>
              </a:rPr>
              <a:t>北京</a:t>
            </a:r>
          </a:p>
        </p:txBody>
      </p:sp>
      <p:sp>
        <p:nvSpPr>
          <p:cNvPr id="3" name="矩形 2"/>
          <p:cNvSpPr/>
          <p:nvPr/>
        </p:nvSpPr>
        <p:spPr>
          <a:xfrm>
            <a:off x="2537100" y="2059820"/>
            <a:ext cx="4339650" cy="7698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5400" b="1" dirty="0" smtClean="0">
                <a:latin typeface="楷体" pitchFamily="49" charset="-122"/>
                <a:ea typeface="楷体" pitchFamily="49" charset="-122"/>
              </a:rPr>
              <a:t>致我们的首都</a:t>
            </a:r>
            <a:endParaRPr kumimoji="1" lang="zh-CN" altLang="en-US" sz="5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15294" y="4461324"/>
            <a:ext cx="567780" cy="1527431"/>
            <a:chOff x="8373020" y="4109369"/>
            <a:chExt cx="567780" cy="15274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3020" y="4109369"/>
              <a:ext cx="567780" cy="1205395"/>
            </a:xfrm>
            <a:prstGeom prst="rect">
              <a:avLst/>
            </a:prstGeom>
          </p:spPr>
        </p:pic>
        <p:sp>
          <p:nvSpPr>
            <p:cNvPr id="6" name="文本框 4"/>
            <p:cNvSpPr txBox="1"/>
            <p:nvPr/>
          </p:nvSpPr>
          <p:spPr>
            <a:xfrm rot="5400000">
              <a:off x="7893193" y="4673030"/>
              <a:ext cx="1527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Beijing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8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934277" y="706605"/>
            <a:ext cx="3414483" cy="63866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4278" y="841269"/>
            <a:ext cx="32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无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竹令人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俗，无肉令人瘦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889" y="1763290"/>
            <a:ext cx="987259" cy="932411"/>
          </a:xfrm>
          <a:prstGeom prst="rect">
            <a:avLst/>
          </a:prstGeom>
        </p:spPr>
      </p:pic>
      <p:sp>
        <p:nvSpPr>
          <p:cNvPr id="21" name="空心弧 20"/>
          <p:cNvSpPr/>
          <p:nvPr/>
        </p:nvSpPr>
        <p:spPr>
          <a:xfrm rot="5400000">
            <a:off x="2316526" y="1678856"/>
            <a:ext cx="1158429" cy="1158429"/>
          </a:xfrm>
          <a:prstGeom prst="blockArc">
            <a:avLst>
              <a:gd name="adj1" fmla="val 10800000"/>
              <a:gd name="adj2" fmla="val 21105702"/>
              <a:gd name="adj3" fmla="val 2125"/>
            </a:avLst>
          </a:prstGeom>
          <a:solidFill>
            <a:srgbClr val="14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455134" y="2229495"/>
            <a:ext cx="751529" cy="1"/>
          </a:xfrm>
          <a:prstGeom prst="line">
            <a:avLst/>
          </a:prstGeom>
          <a:ln w="28575">
            <a:solidFill>
              <a:srgbClr val="14A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514057" y="2879265"/>
            <a:ext cx="2254922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驴打滚</a:t>
            </a:r>
            <a:endParaRPr lang="en-US" altLang="zh-CN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1000" dirty="0" smtClean="0"/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馅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卷得均匀，层次分明，外表呈黄色，特点是香、甜、粘，有浓郁的黄豆粉香味儿。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得后放在黄豆面中滚一下，如郊野真驴打滚，扬起灰尘似的，故而得名。</a:t>
            </a:r>
            <a:endParaRPr lang="zh-CN" altLang="en-US" sz="16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Freeform 148"/>
          <p:cNvSpPr>
            <a:spLocks noEditPoints="1"/>
          </p:cNvSpPr>
          <p:nvPr/>
        </p:nvSpPr>
        <p:spPr bwMode="auto">
          <a:xfrm>
            <a:off x="2524125" y="2076587"/>
            <a:ext cx="485775" cy="5111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565158" y="1327188"/>
            <a:ext cx="2254922" cy="296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北京烤鸭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鼎鼎大名，具有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老北京风味的烤鸭，是现在北京城里口味最独特的一种美食，制作工艺比现代北京烤鸭复杂的多，口感更加棒：肥而不腻，外焦里嫩，固酥更有嚼头儿！</a:t>
            </a:r>
            <a:endParaRPr lang="zh-CN" altLang="en-US" sz="16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55048" y="-77771"/>
            <a:ext cx="2931886" cy="24099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029" y="4619696"/>
            <a:ext cx="987259" cy="932411"/>
          </a:xfrm>
          <a:prstGeom prst="rect">
            <a:avLst/>
          </a:prstGeom>
        </p:spPr>
      </p:pic>
      <p:sp>
        <p:nvSpPr>
          <p:cNvPr id="45" name="空心弧 44"/>
          <p:cNvSpPr/>
          <p:nvPr/>
        </p:nvSpPr>
        <p:spPr>
          <a:xfrm rot="16422980">
            <a:off x="7991134" y="4582890"/>
            <a:ext cx="1158429" cy="1158429"/>
          </a:xfrm>
          <a:prstGeom prst="blockArc">
            <a:avLst>
              <a:gd name="adj1" fmla="val 10800000"/>
              <a:gd name="adj2" fmla="val 21105702"/>
              <a:gd name="adj3" fmla="val 2125"/>
            </a:avLst>
          </a:prstGeom>
          <a:solidFill>
            <a:srgbClr val="14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7144576" y="5182632"/>
            <a:ext cx="841164" cy="0"/>
          </a:xfrm>
          <a:prstGeom prst="line">
            <a:avLst/>
          </a:prstGeom>
          <a:ln w="28575">
            <a:solidFill>
              <a:srgbClr val="14A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148"/>
          <p:cNvSpPr>
            <a:spLocks noEditPoints="1"/>
          </p:cNvSpPr>
          <p:nvPr/>
        </p:nvSpPr>
        <p:spPr bwMode="auto">
          <a:xfrm>
            <a:off x="8449371" y="4906518"/>
            <a:ext cx="485775" cy="5111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https://timgsa.baidu.com/timg?image&amp;quality=80&amp;size=b9999_10000&amp;sec=1513196137701&amp;di=0b821054b977884c90b499200b7e0536&amp;imgtype=0&amp;src=http%3A%2F%2Fwww.fireflytrip.com%2Fimages%2F20150616%2F112202334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63" y="1303391"/>
            <a:ext cx="2910615" cy="185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13196555042&amp;di=c7d09bdb10911c1023fcede48db2fac0&amp;imgtype=0&amp;src=http%3A%2F%2Fwww.nvren.com%2Fupload%2F201611%2F211479721997496026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31" y="3877733"/>
            <a:ext cx="2914848" cy="189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4093" y="2288228"/>
            <a:ext cx="800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叁</a:t>
            </a:r>
            <a:endParaRPr lang="zh-CN" altLang="en-US" sz="100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8932" y="4318000"/>
            <a:ext cx="62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长城</a:t>
            </a:r>
            <a:endParaRPr lang="zh-CN" altLang="en-US" sz="24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2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934277" y="706605"/>
            <a:ext cx="5229455" cy="63866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4277" y="856658"/>
            <a:ext cx="419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秦筑长城比铁牢，蕃戎不敢过临洮</a:t>
            </a:r>
          </a:p>
        </p:txBody>
      </p:sp>
      <p:sp>
        <p:nvSpPr>
          <p:cNvPr id="20" name="矩形 19"/>
          <p:cNvSpPr/>
          <p:nvPr/>
        </p:nvSpPr>
        <p:spPr>
          <a:xfrm>
            <a:off x="853844" y="1256768"/>
            <a:ext cx="10343322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长城，又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称万里长城，是中国古代的军事防御工程，是一道高大、坚固而连绵不断的长垣，用以限隔敌骑的行动。长城不是一道单纯孤立的城墙，而是以城墙为主体，同大量的城、障、亭、标相结合的防御体系。</a:t>
            </a:r>
            <a:endParaRPr lang="zh-CN" altLang="en-US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2393939"/>
            <a:ext cx="6338590" cy="3498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2364" y="2393937"/>
            <a:ext cx="2977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0" spc="330" dirty="0" smtClean="0">
                <a:latin typeface="楷体" pitchFamily="49" charset="-122"/>
                <a:ea typeface="楷体" pitchFamily="49" charset="-122"/>
              </a:rPr>
              <a:t>  根据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文物和测绘部门的全国性长城资源调查结果，明长城总长度为</a:t>
            </a:r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8851.8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千米，秦汉及早期长城超过</a:t>
            </a:r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万千米，总长超过</a:t>
            </a:r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2.1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万千米</a:t>
            </a:r>
            <a:r>
              <a:rPr lang="zh-CN" altLang="en-US" kern="0" spc="33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kern="0" spc="33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kern="0" spc="33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1961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日，长城被国务院公布为第一批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  <a:hlinkClick r:id="rId5"/>
              </a:rPr>
              <a:t>全国重点文物保护</a:t>
            </a:r>
            <a:r>
              <a:rPr lang="zh-CN" altLang="en-US" kern="0" spc="330" dirty="0" smtClean="0">
                <a:latin typeface="楷体" pitchFamily="49" charset="-122"/>
                <a:ea typeface="楷体" pitchFamily="49" charset="-122"/>
                <a:hlinkClick r:id="rId5"/>
              </a:rPr>
              <a:t>单位</a:t>
            </a:r>
            <a:r>
              <a:rPr lang="zh-CN" altLang="en-US" kern="0" spc="33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kern="0" spc="33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kern="0" spc="33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1987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kern="0" spc="330" dirty="0"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月，长城被列入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  <a:hlinkClick r:id="rId6"/>
              </a:rPr>
              <a:t>世界文化遗产</a:t>
            </a:r>
            <a:r>
              <a:rPr lang="zh-CN" altLang="en-US" kern="0" spc="33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727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110" y="643128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934278" y="706605"/>
            <a:ext cx="5057742" cy="115769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4277" y="760317"/>
            <a:ext cx="4238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望长城内外，惟余莽莽；大河上下，顿失滔滔。山舞银蛇，原驰蜡象，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欲与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天公试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比高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2038" y="4493729"/>
            <a:ext cx="702407" cy="6691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26160" y="4158648"/>
            <a:ext cx="1372576" cy="6691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458547" y="3799239"/>
            <a:ext cx="2154671" cy="6691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475581" y="3452108"/>
            <a:ext cx="2848937" cy="66912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364031" y="5191666"/>
            <a:ext cx="1425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汉代之后长城汉蒙俩族互相发展，长城军事意义降低。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01269" y="5191666"/>
            <a:ext cx="1611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1448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年明中叶长城重修，完整度达到最高，称“万里长城”。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12822" y="5179497"/>
            <a:ext cx="13689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1952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年，长城正式重修，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196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年列入重点保护文物。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8575" y="5179496"/>
            <a:ext cx="1315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公元前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世纪，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先秦集六国筑长城以御外戎。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12874" y="3806924"/>
            <a:ext cx="78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25%</a:t>
            </a:r>
            <a:endParaRPr lang="zh-CN" altLang="en-US" sz="2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2634803" y="3253562"/>
            <a:ext cx="88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50%</a:t>
            </a:r>
            <a:endParaRPr lang="zh-CN" altLang="en-US" sz="2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201319" y="2577858"/>
            <a:ext cx="79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75%</a:t>
            </a:r>
            <a:endParaRPr lang="zh-CN" altLang="en-US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569266" y="1642167"/>
            <a:ext cx="88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100%</a:t>
            </a:r>
            <a:endParaRPr lang="zh-CN" altLang="en-US" sz="2400" b="1" dirty="0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7450984" y="1532467"/>
            <a:ext cx="4665055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长城在军事实用功能逐渐消退，文化精神作用不断增强的双向历史演进中，美学魅力日显明显，一方面不断地向世界展示着中华民族的智慧和创造能力，另一方面也在展示人类的坚强意志和雄伟气魄。长城不仅是中华民族的象征，而且也是人类文明的象征，地球和平的象征，全人类都将从这份宝贵的文化遗产中得到益处。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376135" y="3999035"/>
            <a:ext cx="4814755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长城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是世界古代史上最伟大的军事防御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工程，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长城所体现出的军事防御思想，在军事发展史上有重要地位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在文化方面，长城在中华民族多元一体格局的形成和发展上也起了重要作用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。同时，长城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的修建和戍守，长城区域的争战，反而促使了中国古代汉族和十几个少数民族进行了广泛的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融合。</a:t>
            </a:r>
            <a:endParaRPr lang="zh-CN" altLang="en-US" sz="1600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578" y="3800265"/>
            <a:ext cx="4303884" cy="25038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45099" y="3698587"/>
            <a:ext cx="4572002" cy="2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4478776" y="1257952"/>
            <a:ext cx="5429007" cy="4343207"/>
            <a:chOff x="1709736" y="995364"/>
            <a:chExt cx="6119806" cy="4895853"/>
          </a:xfrm>
          <a:solidFill>
            <a:schemeClr val="tx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invGray">
            <a:xfrm>
              <a:off x="5276845" y="5608643"/>
              <a:ext cx="336551" cy="282574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64" y="16"/>
                </a:cxn>
                <a:cxn ang="0">
                  <a:pos x="80" y="8"/>
                </a:cxn>
                <a:cxn ang="0">
                  <a:pos x="96" y="1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68" y="0"/>
                </a:cxn>
                <a:cxn ang="0">
                  <a:pos x="176" y="32"/>
                </a:cxn>
                <a:cxn ang="0">
                  <a:pos x="152" y="48"/>
                </a:cxn>
                <a:cxn ang="0">
                  <a:pos x="144" y="104"/>
                </a:cxn>
                <a:cxn ang="0">
                  <a:pos x="128" y="120"/>
                </a:cxn>
                <a:cxn ang="0">
                  <a:pos x="128" y="144"/>
                </a:cxn>
                <a:cxn ang="0">
                  <a:pos x="104" y="136"/>
                </a:cxn>
                <a:cxn ang="0">
                  <a:pos x="96" y="144"/>
                </a:cxn>
                <a:cxn ang="0">
                  <a:pos x="96" y="16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8" y="136"/>
                </a:cxn>
                <a:cxn ang="0">
                  <a:pos x="0" y="88"/>
                </a:cxn>
                <a:cxn ang="0">
                  <a:pos x="0" y="64"/>
                </a:cxn>
                <a:cxn ang="0">
                  <a:pos x="40" y="32"/>
                </a:cxn>
                <a:cxn ang="0">
                  <a:pos x="48" y="16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invGray">
            <a:xfrm>
              <a:off x="6486517" y="995364"/>
              <a:ext cx="1343025" cy="1225552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32" y="104"/>
                </a:cxn>
                <a:cxn ang="0">
                  <a:pos x="72" y="104"/>
                </a:cxn>
                <a:cxn ang="0">
                  <a:pos x="104" y="176"/>
                </a:cxn>
                <a:cxn ang="0">
                  <a:pos x="160" y="160"/>
                </a:cxn>
                <a:cxn ang="0">
                  <a:pos x="232" y="168"/>
                </a:cxn>
                <a:cxn ang="0">
                  <a:pos x="216" y="312"/>
                </a:cxn>
                <a:cxn ang="0">
                  <a:pos x="192" y="392"/>
                </a:cxn>
                <a:cxn ang="0">
                  <a:pos x="104" y="464"/>
                </a:cxn>
                <a:cxn ang="0">
                  <a:pos x="152" y="488"/>
                </a:cxn>
                <a:cxn ang="0">
                  <a:pos x="136" y="520"/>
                </a:cxn>
                <a:cxn ang="0">
                  <a:pos x="176" y="544"/>
                </a:cxn>
                <a:cxn ang="0">
                  <a:pos x="192" y="576"/>
                </a:cxn>
                <a:cxn ang="0">
                  <a:pos x="288" y="584"/>
                </a:cxn>
                <a:cxn ang="0">
                  <a:pos x="320" y="592"/>
                </a:cxn>
                <a:cxn ang="0">
                  <a:pos x="384" y="640"/>
                </a:cxn>
                <a:cxn ang="0">
                  <a:pos x="424" y="664"/>
                </a:cxn>
                <a:cxn ang="0">
                  <a:pos x="432" y="624"/>
                </a:cxn>
                <a:cxn ang="0">
                  <a:pos x="480" y="696"/>
                </a:cxn>
                <a:cxn ang="0">
                  <a:pos x="496" y="680"/>
                </a:cxn>
                <a:cxn ang="0">
                  <a:pos x="552" y="680"/>
                </a:cxn>
                <a:cxn ang="0">
                  <a:pos x="592" y="632"/>
                </a:cxn>
                <a:cxn ang="0">
                  <a:pos x="600" y="528"/>
                </a:cxn>
                <a:cxn ang="0">
                  <a:pos x="664" y="536"/>
                </a:cxn>
                <a:cxn ang="0">
                  <a:pos x="680" y="344"/>
                </a:cxn>
                <a:cxn ang="0">
                  <a:pos x="696" y="296"/>
                </a:cxn>
                <a:cxn ang="0">
                  <a:pos x="704" y="256"/>
                </a:cxn>
                <a:cxn ang="0">
                  <a:pos x="608" y="320"/>
                </a:cxn>
                <a:cxn ang="0">
                  <a:pos x="560" y="360"/>
                </a:cxn>
                <a:cxn ang="0">
                  <a:pos x="488" y="304"/>
                </a:cxn>
                <a:cxn ang="0">
                  <a:pos x="440" y="280"/>
                </a:cxn>
                <a:cxn ang="0">
                  <a:pos x="376" y="256"/>
                </a:cxn>
                <a:cxn ang="0">
                  <a:pos x="360" y="240"/>
                </a:cxn>
                <a:cxn ang="0">
                  <a:pos x="336" y="248"/>
                </a:cxn>
                <a:cxn ang="0">
                  <a:pos x="264" y="128"/>
                </a:cxn>
                <a:cxn ang="0">
                  <a:pos x="248" y="88"/>
                </a:cxn>
                <a:cxn ang="0">
                  <a:pos x="144" y="24"/>
                </a:cxn>
                <a:cxn ang="0">
                  <a:pos x="16" y="16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6621458" y="1938339"/>
              <a:ext cx="1008062" cy="706438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480" y="144"/>
                </a:cxn>
                <a:cxn ang="0">
                  <a:pos x="456" y="120"/>
                </a:cxn>
                <a:cxn ang="0">
                  <a:pos x="424" y="152"/>
                </a:cxn>
                <a:cxn ang="0">
                  <a:pos x="416" y="136"/>
                </a:cxn>
                <a:cxn ang="0">
                  <a:pos x="408" y="160"/>
                </a:cxn>
                <a:cxn ang="0">
                  <a:pos x="360" y="128"/>
                </a:cxn>
                <a:cxn ang="0">
                  <a:pos x="360" y="88"/>
                </a:cxn>
                <a:cxn ang="0">
                  <a:pos x="344" y="96"/>
                </a:cxn>
                <a:cxn ang="0">
                  <a:pos x="352" y="128"/>
                </a:cxn>
                <a:cxn ang="0">
                  <a:pos x="328" y="128"/>
                </a:cxn>
                <a:cxn ang="0">
                  <a:pos x="312" y="104"/>
                </a:cxn>
                <a:cxn ang="0">
                  <a:pos x="296" y="104"/>
                </a:cxn>
                <a:cxn ang="0">
                  <a:pos x="248" y="56"/>
                </a:cxn>
                <a:cxn ang="0">
                  <a:pos x="216" y="72"/>
                </a:cxn>
                <a:cxn ang="0">
                  <a:pos x="216" y="56"/>
                </a:cxn>
                <a:cxn ang="0">
                  <a:pos x="160" y="64"/>
                </a:cxn>
                <a:cxn ang="0">
                  <a:pos x="120" y="40"/>
                </a:cxn>
                <a:cxn ang="0">
                  <a:pos x="120" y="0"/>
                </a:cxn>
                <a:cxn ang="0">
                  <a:pos x="104" y="8"/>
                </a:cxn>
                <a:cxn ang="0">
                  <a:pos x="64" y="8"/>
                </a:cxn>
                <a:cxn ang="0">
                  <a:pos x="72" y="56"/>
                </a:cxn>
                <a:cxn ang="0">
                  <a:pos x="48" y="56"/>
                </a:cxn>
                <a:cxn ang="0">
                  <a:pos x="8" y="32"/>
                </a:cxn>
                <a:cxn ang="0">
                  <a:pos x="0" y="56"/>
                </a:cxn>
                <a:cxn ang="0">
                  <a:pos x="32" y="88"/>
                </a:cxn>
                <a:cxn ang="0">
                  <a:pos x="24" y="120"/>
                </a:cxn>
                <a:cxn ang="0">
                  <a:pos x="48" y="160"/>
                </a:cxn>
                <a:cxn ang="0">
                  <a:pos x="88" y="136"/>
                </a:cxn>
                <a:cxn ang="0">
                  <a:pos x="112" y="184"/>
                </a:cxn>
                <a:cxn ang="0">
                  <a:pos x="112" y="224"/>
                </a:cxn>
                <a:cxn ang="0">
                  <a:pos x="152" y="224"/>
                </a:cxn>
                <a:cxn ang="0">
                  <a:pos x="168" y="264"/>
                </a:cxn>
                <a:cxn ang="0">
                  <a:pos x="176" y="232"/>
                </a:cxn>
                <a:cxn ang="0">
                  <a:pos x="208" y="280"/>
                </a:cxn>
                <a:cxn ang="0">
                  <a:pos x="232" y="320"/>
                </a:cxn>
                <a:cxn ang="0">
                  <a:pos x="232" y="344"/>
                </a:cxn>
                <a:cxn ang="0">
                  <a:pos x="264" y="400"/>
                </a:cxn>
                <a:cxn ang="0">
                  <a:pos x="288" y="376"/>
                </a:cxn>
                <a:cxn ang="0">
                  <a:pos x="304" y="328"/>
                </a:cxn>
                <a:cxn ang="0">
                  <a:pos x="320" y="320"/>
                </a:cxn>
                <a:cxn ang="0">
                  <a:pos x="336" y="328"/>
                </a:cxn>
                <a:cxn ang="0">
                  <a:pos x="328" y="344"/>
                </a:cxn>
                <a:cxn ang="0">
                  <a:pos x="376" y="344"/>
                </a:cxn>
                <a:cxn ang="0">
                  <a:pos x="392" y="328"/>
                </a:cxn>
                <a:cxn ang="0">
                  <a:pos x="392" y="312"/>
                </a:cxn>
                <a:cxn ang="0">
                  <a:pos x="384" y="296"/>
                </a:cxn>
                <a:cxn ang="0">
                  <a:pos x="432" y="272"/>
                </a:cxn>
                <a:cxn ang="0">
                  <a:pos x="440" y="264"/>
                </a:cxn>
                <a:cxn ang="0">
                  <a:pos x="440" y="248"/>
                </a:cxn>
                <a:cxn ang="0">
                  <a:pos x="456" y="240"/>
                </a:cxn>
                <a:cxn ang="0">
                  <a:pos x="456" y="192"/>
                </a:cxn>
                <a:cxn ang="0">
                  <a:pos x="472" y="192"/>
                </a:cxn>
                <a:cxn ang="0">
                  <a:pos x="480" y="216"/>
                </a:cxn>
                <a:cxn ang="0">
                  <a:pos x="504" y="232"/>
                </a:cxn>
                <a:cxn ang="0">
                  <a:pos x="512" y="224"/>
                </a:cxn>
                <a:cxn ang="0">
                  <a:pos x="504" y="208"/>
                </a:cxn>
                <a:cxn ang="0">
                  <a:pos x="504" y="192"/>
                </a:cxn>
                <a:cxn ang="0">
                  <a:pos x="528" y="184"/>
                </a:cxn>
                <a:cxn ang="0">
                  <a:pos x="528" y="144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gray">
            <a:xfrm>
              <a:off x="6408730" y="2330453"/>
              <a:ext cx="719136" cy="693739"/>
            </a:xfrm>
            <a:custGeom>
              <a:avLst/>
              <a:gdLst/>
              <a:ahLst/>
              <a:cxnLst>
                <a:cxn ang="0">
                  <a:pos x="376" y="176"/>
                </a:cxn>
                <a:cxn ang="0">
                  <a:pos x="336" y="120"/>
                </a:cxn>
                <a:cxn ang="0">
                  <a:pos x="344" y="96"/>
                </a:cxn>
                <a:cxn ang="0">
                  <a:pos x="312" y="40"/>
                </a:cxn>
                <a:cxn ang="0">
                  <a:pos x="288" y="8"/>
                </a:cxn>
                <a:cxn ang="0">
                  <a:pos x="280" y="40"/>
                </a:cxn>
                <a:cxn ang="0">
                  <a:pos x="264" y="0"/>
                </a:cxn>
                <a:cxn ang="0">
                  <a:pos x="232" y="0"/>
                </a:cxn>
                <a:cxn ang="0">
                  <a:pos x="240" y="24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48" y="144"/>
                </a:cxn>
                <a:cxn ang="0">
                  <a:pos x="24" y="112"/>
                </a:cxn>
                <a:cxn ang="0">
                  <a:pos x="8" y="112"/>
                </a:cxn>
                <a:cxn ang="0">
                  <a:pos x="16" y="136"/>
                </a:cxn>
                <a:cxn ang="0">
                  <a:pos x="16" y="160"/>
                </a:cxn>
                <a:cxn ang="0">
                  <a:pos x="24" y="184"/>
                </a:cxn>
                <a:cxn ang="0">
                  <a:pos x="8" y="184"/>
                </a:cxn>
                <a:cxn ang="0">
                  <a:pos x="8" y="216"/>
                </a:cxn>
                <a:cxn ang="0">
                  <a:pos x="0" y="232"/>
                </a:cxn>
                <a:cxn ang="0">
                  <a:pos x="32" y="240"/>
                </a:cxn>
                <a:cxn ang="0">
                  <a:pos x="64" y="296"/>
                </a:cxn>
                <a:cxn ang="0">
                  <a:pos x="104" y="240"/>
                </a:cxn>
                <a:cxn ang="0">
                  <a:pos x="120" y="208"/>
                </a:cxn>
                <a:cxn ang="0">
                  <a:pos x="160" y="200"/>
                </a:cxn>
                <a:cxn ang="0">
                  <a:pos x="184" y="216"/>
                </a:cxn>
                <a:cxn ang="0">
                  <a:pos x="184" y="224"/>
                </a:cxn>
                <a:cxn ang="0">
                  <a:pos x="192" y="224"/>
                </a:cxn>
                <a:cxn ang="0">
                  <a:pos x="168" y="280"/>
                </a:cxn>
                <a:cxn ang="0">
                  <a:pos x="152" y="280"/>
                </a:cxn>
                <a:cxn ang="0">
                  <a:pos x="160" y="312"/>
                </a:cxn>
                <a:cxn ang="0">
                  <a:pos x="152" y="320"/>
                </a:cxn>
                <a:cxn ang="0">
                  <a:pos x="168" y="320"/>
                </a:cxn>
                <a:cxn ang="0">
                  <a:pos x="136" y="376"/>
                </a:cxn>
                <a:cxn ang="0">
                  <a:pos x="144" y="392"/>
                </a:cxn>
                <a:cxn ang="0">
                  <a:pos x="160" y="376"/>
                </a:cxn>
                <a:cxn ang="0">
                  <a:pos x="168" y="352"/>
                </a:cxn>
                <a:cxn ang="0">
                  <a:pos x="184" y="352"/>
                </a:cxn>
                <a:cxn ang="0">
                  <a:pos x="200" y="336"/>
                </a:cxn>
                <a:cxn ang="0">
                  <a:pos x="200" y="312"/>
                </a:cxn>
                <a:cxn ang="0">
                  <a:pos x="256" y="280"/>
                </a:cxn>
                <a:cxn ang="0">
                  <a:pos x="304" y="264"/>
                </a:cxn>
                <a:cxn ang="0">
                  <a:pos x="312" y="224"/>
                </a:cxn>
                <a:cxn ang="0">
                  <a:pos x="344" y="200"/>
                </a:cxn>
                <a:cxn ang="0">
                  <a:pos x="368" y="192"/>
                </a:cxn>
                <a:cxn ang="0">
                  <a:pos x="376" y="176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gray">
            <a:xfrm>
              <a:off x="5861043" y="2487615"/>
              <a:ext cx="671511" cy="944563"/>
            </a:xfrm>
            <a:custGeom>
              <a:avLst/>
              <a:gdLst/>
              <a:ahLst/>
              <a:cxnLst>
                <a:cxn ang="0">
                  <a:pos x="320" y="160"/>
                </a:cxn>
                <a:cxn ang="0">
                  <a:pos x="296" y="96"/>
                </a:cxn>
                <a:cxn ang="0">
                  <a:pos x="248" y="88"/>
                </a:cxn>
                <a:cxn ang="0">
                  <a:pos x="224" y="0"/>
                </a:cxn>
                <a:cxn ang="0">
                  <a:pos x="176" y="64"/>
                </a:cxn>
                <a:cxn ang="0">
                  <a:pos x="136" y="80"/>
                </a:cxn>
                <a:cxn ang="0">
                  <a:pos x="80" y="104"/>
                </a:cxn>
                <a:cxn ang="0">
                  <a:pos x="32" y="72"/>
                </a:cxn>
                <a:cxn ang="0">
                  <a:pos x="8" y="120"/>
                </a:cxn>
                <a:cxn ang="0">
                  <a:pos x="56" y="200"/>
                </a:cxn>
                <a:cxn ang="0">
                  <a:pos x="24" y="232"/>
                </a:cxn>
                <a:cxn ang="0">
                  <a:pos x="64" y="272"/>
                </a:cxn>
                <a:cxn ang="0">
                  <a:pos x="32" y="288"/>
                </a:cxn>
                <a:cxn ang="0">
                  <a:pos x="16" y="328"/>
                </a:cxn>
                <a:cxn ang="0">
                  <a:pos x="32" y="400"/>
                </a:cxn>
                <a:cxn ang="0">
                  <a:pos x="24" y="512"/>
                </a:cxn>
                <a:cxn ang="0">
                  <a:pos x="88" y="528"/>
                </a:cxn>
                <a:cxn ang="0">
                  <a:pos x="112" y="512"/>
                </a:cxn>
                <a:cxn ang="0">
                  <a:pos x="152" y="424"/>
                </a:cxn>
                <a:cxn ang="0">
                  <a:pos x="232" y="376"/>
                </a:cxn>
                <a:cxn ang="0">
                  <a:pos x="240" y="344"/>
                </a:cxn>
                <a:cxn ang="0">
                  <a:pos x="192" y="320"/>
                </a:cxn>
                <a:cxn ang="0">
                  <a:pos x="184" y="288"/>
                </a:cxn>
                <a:cxn ang="0">
                  <a:pos x="160" y="264"/>
                </a:cxn>
                <a:cxn ang="0">
                  <a:pos x="104" y="256"/>
                </a:cxn>
                <a:cxn ang="0">
                  <a:pos x="136" y="168"/>
                </a:cxn>
                <a:cxn ang="0">
                  <a:pos x="160" y="136"/>
                </a:cxn>
                <a:cxn ang="0">
                  <a:pos x="192" y="152"/>
                </a:cxn>
                <a:cxn ang="0">
                  <a:pos x="208" y="184"/>
                </a:cxn>
                <a:cxn ang="0">
                  <a:pos x="224" y="200"/>
                </a:cxn>
                <a:cxn ang="0">
                  <a:pos x="256" y="256"/>
                </a:cxn>
                <a:cxn ang="0">
                  <a:pos x="272" y="288"/>
                </a:cxn>
                <a:cxn ang="0">
                  <a:pos x="328" y="216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gray">
            <a:xfrm>
              <a:off x="6056307" y="2727329"/>
              <a:ext cx="215901" cy="225427"/>
            </a:xfrm>
            <a:custGeom>
              <a:avLst/>
              <a:gdLst/>
              <a:ahLst/>
              <a:cxnLst>
                <a:cxn ang="0">
                  <a:pos x="112" y="64"/>
                </a:cxn>
                <a:cxn ang="0">
                  <a:pos x="96" y="40"/>
                </a:cxn>
                <a:cxn ang="0">
                  <a:pos x="112" y="16"/>
                </a:cxn>
                <a:cxn ang="0">
                  <a:pos x="80" y="16"/>
                </a:cxn>
                <a:cxn ang="0">
                  <a:pos x="72" y="0"/>
                </a:cxn>
                <a:cxn ang="0">
                  <a:pos x="56" y="0"/>
                </a:cxn>
                <a:cxn ang="0">
                  <a:pos x="48" y="32"/>
                </a:cxn>
                <a:cxn ang="0">
                  <a:pos x="32" y="32"/>
                </a:cxn>
                <a:cxn ang="0">
                  <a:pos x="0" y="88"/>
                </a:cxn>
                <a:cxn ang="0">
                  <a:pos x="0" y="120"/>
                </a:cxn>
                <a:cxn ang="0">
                  <a:pos x="32" y="120"/>
                </a:cxn>
                <a:cxn ang="0">
                  <a:pos x="48" y="128"/>
                </a:cxn>
                <a:cxn ang="0">
                  <a:pos x="80" y="112"/>
                </a:cxn>
                <a:cxn ang="0">
                  <a:pos x="80" y="96"/>
                </a:cxn>
                <a:cxn ang="0">
                  <a:pos x="72" y="80"/>
                </a:cxn>
                <a:cxn ang="0">
                  <a:pos x="96" y="80"/>
                </a:cxn>
                <a:cxn ang="0">
                  <a:pos x="112" y="64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gray">
            <a:xfrm>
              <a:off x="6194418" y="2838454"/>
              <a:ext cx="169864" cy="212724"/>
            </a:xfrm>
            <a:custGeom>
              <a:avLst/>
              <a:gdLst/>
              <a:ahLst/>
              <a:cxnLst>
                <a:cxn ang="0">
                  <a:pos x="88" y="80"/>
                </a:cxn>
                <a:cxn ang="0">
                  <a:pos x="80" y="56"/>
                </a:cxn>
                <a:cxn ang="0">
                  <a:pos x="56" y="40"/>
                </a:cxn>
                <a:cxn ang="0">
                  <a:pos x="48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32" y="48"/>
                </a:cxn>
                <a:cxn ang="0">
                  <a:pos x="8" y="48"/>
                </a:cxn>
                <a:cxn ang="0">
                  <a:pos x="0" y="112"/>
                </a:cxn>
                <a:cxn ang="0">
                  <a:pos x="16" y="12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88" y="80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gray">
            <a:xfrm>
              <a:off x="6194418" y="2852741"/>
              <a:ext cx="65088" cy="7143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" y="40"/>
                </a:cxn>
                <a:cxn ang="0">
                  <a:pos x="8" y="24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32" y="40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gray">
            <a:xfrm>
              <a:off x="6042017" y="3106741"/>
              <a:ext cx="827088" cy="509589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36" y="24"/>
                </a:cxn>
                <a:cxn ang="0">
                  <a:pos x="96" y="32"/>
                </a:cxn>
                <a:cxn ang="0">
                  <a:pos x="56" y="72"/>
                </a:cxn>
                <a:cxn ang="0">
                  <a:pos x="16" y="128"/>
                </a:cxn>
                <a:cxn ang="0">
                  <a:pos x="16" y="160"/>
                </a:cxn>
                <a:cxn ang="0">
                  <a:pos x="32" y="184"/>
                </a:cxn>
                <a:cxn ang="0">
                  <a:pos x="48" y="176"/>
                </a:cxn>
                <a:cxn ang="0">
                  <a:pos x="64" y="176"/>
                </a:cxn>
                <a:cxn ang="0">
                  <a:pos x="8" y="224"/>
                </a:cxn>
                <a:cxn ang="0">
                  <a:pos x="0" y="248"/>
                </a:cxn>
                <a:cxn ang="0">
                  <a:pos x="16" y="256"/>
                </a:cxn>
                <a:cxn ang="0">
                  <a:pos x="48" y="288"/>
                </a:cxn>
                <a:cxn ang="0">
                  <a:pos x="80" y="288"/>
                </a:cxn>
                <a:cxn ang="0">
                  <a:pos x="96" y="272"/>
                </a:cxn>
                <a:cxn ang="0">
                  <a:pos x="96" y="256"/>
                </a:cxn>
                <a:cxn ang="0">
                  <a:pos x="112" y="264"/>
                </a:cxn>
                <a:cxn ang="0">
                  <a:pos x="120" y="272"/>
                </a:cxn>
                <a:cxn ang="0">
                  <a:pos x="152" y="288"/>
                </a:cxn>
                <a:cxn ang="0">
                  <a:pos x="168" y="272"/>
                </a:cxn>
                <a:cxn ang="0">
                  <a:pos x="192" y="272"/>
                </a:cxn>
                <a:cxn ang="0">
                  <a:pos x="192" y="288"/>
                </a:cxn>
                <a:cxn ang="0">
                  <a:pos x="208" y="280"/>
                </a:cxn>
                <a:cxn ang="0">
                  <a:pos x="240" y="232"/>
                </a:cxn>
                <a:cxn ang="0">
                  <a:pos x="256" y="232"/>
                </a:cxn>
                <a:cxn ang="0">
                  <a:pos x="296" y="168"/>
                </a:cxn>
                <a:cxn ang="0">
                  <a:pos x="296" y="144"/>
                </a:cxn>
                <a:cxn ang="0">
                  <a:pos x="304" y="136"/>
                </a:cxn>
                <a:cxn ang="0">
                  <a:pos x="312" y="152"/>
                </a:cxn>
                <a:cxn ang="0">
                  <a:pos x="344" y="96"/>
                </a:cxn>
                <a:cxn ang="0">
                  <a:pos x="376" y="80"/>
                </a:cxn>
                <a:cxn ang="0">
                  <a:pos x="376" y="88"/>
                </a:cxn>
                <a:cxn ang="0">
                  <a:pos x="400" y="64"/>
                </a:cxn>
                <a:cxn ang="0">
                  <a:pos x="416" y="72"/>
                </a:cxn>
                <a:cxn ang="0">
                  <a:pos x="432" y="24"/>
                </a:cxn>
                <a:cxn ang="0">
                  <a:pos x="424" y="16"/>
                </a:cxn>
                <a:cxn ang="0">
                  <a:pos x="400" y="16"/>
                </a:cxn>
                <a:cxn ang="0">
                  <a:pos x="384" y="24"/>
                </a:cxn>
                <a:cxn ang="0">
                  <a:pos x="344" y="24"/>
                </a:cxn>
                <a:cxn ang="0">
                  <a:pos x="328" y="0"/>
                </a:cxn>
                <a:cxn ang="0">
                  <a:pos x="272" y="40"/>
                </a:cxn>
                <a:cxn ang="0">
                  <a:pos x="264" y="64"/>
                </a:cxn>
                <a:cxn ang="0">
                  <a:pos x="248" y="64"/>
                </a:cxn>
                <a:cxn ang="0">
                  <a:pos x="200" y="64"/>
                </a:cxn>
                <a:cxn ang="0">
                  <a:pos x="200" y="48"/>
                </a:cxn>
                <a:cxn ang="0">
                  <a:pos x="216" y="32"/>
                </a:cxn>
                <a:cxn ang="0">
                  <a:pos x="200" y="0"/>
                </a:cxn>
                <a:cxn ang="0">
                  <a:pos x="176" y="0"/>
                </a:cxn>
                <a:cxn ang="0">
                  <a:pos x="168" y="0"/>
                </a:cxn>
                <a:cxn ang="0">
                  <a:pos x="160" y="16"/>
                </a:cxn>
                <a:cxn ang="0">
                  <a:pos x="152" y="8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gray">
            <a:xfrm>
              <a:off x="6211881" y="3514727"/>
              <a:ext cx="685801" cy="563563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52" y="0"/>
                </a:cxn>
                <a:cxn ang="0">
                  <a:pos x="120" y="48"/>
                </a:cxn>
                <a:cxn ang="0">
                  <a:pos x="96" y="56"/>
                </a:cxn>
                <a:cxn ang="0">
                  <a:pos x="96" y="40"/>
                </a:cxn>
                <a:cxn ang="0">
                  <a:pos x="80" y="40"/>
                </a:cxn>
                <a:cxn ang="0">
                  <a:pos x="64" y="56"/>
                </a:cxn>
                <a:cxn ang="0">
                  <a:pos x="32" y="40"/>
                </a:cxn>
                <a:cxn ang="0">
                  <a:pos x="24" y="32"/>
                </a:cxn>
                <a:cxn ang="0">
                  <a:pos x="8" y="24"/>
                </a:cxn>
                <a:cxn ang="0">
                  <a:pos x="8" y="40"/>
                </a:cxn>
                <a:cxn ang="0">
                  <a:pos x="0" y="48"/>
                </a:cxn>
                <a:cxn ang="0">
                  <a:pos x="32" y="56"/>
                </a:cxn>
                <a:cxn ang="0">
                  <a:pos x="40" y="80"/>
                </a:cxn>
                <a:cxn ang="0">
                  <a:pos x="56" y="80"/>
                </a:cxn>
                <a:cxn ang="0">
                  <a:pos x="80" y="112"/>
                </a:cxn>
                <a:cxn ang="0">
                  <a:pos x="104" y="104"/>
                </a:cxn>
                <a:cxn ang="0">
                  <a:pos x="104" y="144"/>
                </a:cxn>
                <a:cxn ang="0">
                  <a:pos x="136" y="184"/>
                </a:cxn>
                <a:cxn ang="0">
                  <a:pos x="152" y="184"/>
                </a:cxn>
                <a:cxn ang="0">
                  <a:pos x="160" y="168"/>
                </a:cxn>
                <a:cxn ang="0">
                  <a:pos x="184" y="192"/>
                </a:cxn>
                <a:cxn ang="0">
                  <a:pos x="168" y="208"/>
                </a:cxn>
                <a:cxn ang="0">
                  <a:pos x="160" y="200"/>
                </a:cxn>
                <a:cxn ang="0">
                  <a:pos x="144" y="192"/>
                </a:cxn>
                <a:cxn ang="0">
                  <a:pos x="144" y="224"/>
                </a:cxn>
                <a:cxn ang="0">
                  <a:pos x="136" y="240"/>
                </a:cxn>
                <a:cxn ang="0">
                  <a:pos x="160" y="272"/>
                </a:cxn>
                <a:cxn ang="0">
                  <a:pos x="160" y="296"/>
                </a:cxn>
                <a:cxn ang="0">
                  <a:pos x="200" y="296"/>
                </a:cxn>
                <a:cxn ang="0">
                  <a:pos x="216" y="312"/>
                </a:cxn>
                <a:cxn ang="0">
                  <a:pos x="240" y="304"/>
                </a:cxn>
                <a:cxn ang="0">
                  <a:pos x="272" y="320"/>
                </a:cxn>
                <a:cxn ang="0">
                  <a:pos x="296" y="296"/>
                </a:cxn>
                <a:cxn ang="0">
                  <a:pos x="320" y="256"/>
                </a:cxn>
                <a:cxn ang="0">
                  <a:pos x="288" y="240"/>
                </a:cxn>
                <a:cxn ang="0">
                  <a:pos x="320" y="232"/>
                </a:cxn>
                <a:cxn ang="0">
                  <a:pos x="328" y="240"/>
                </a:cxn>
                <a:cxn ang="0">
                  <a:pos x="360" y="232"/>
                </a:cxn>
                <a:cxn ang="0">
                  <a:pos x="360" y="224"/>
                </a:cxn>
                <a:cxn ang="0">
                  <a:pos x="320" y="200"/>
                </a:cxn>
                <a:cxn ang="0">
                  <a:pos x="320" y="184"/>
                </a:cxn>
                <a:cxn ang="0">
                  <a:pos x="304" y="176"/>
                </a:cxn>
                <a:cxn ang="0">
                  <a:pos x="288" y="168"/>
                </a:cxn>
                <a:cxn ang="0">
                  <a:pos x="272" y="128"/>
                </a:cxn>
                <a:cxn ang="0">
                  <a:pos x="232" y="64"/>
                </a:cxn>
                <a:cxn ang="0">
                  <a:pos x="232" y="40"/>
                </a:cxn>
                <a:cxn ang="0">
                  <a:pos x="192" y="32"/>
                </a:cxn>
                <a:cxn ang="0">
                  <a:pos x="176" y="24"/>
                </a:cxn>
                <a:cxn ang="0">
                  <a:pos x="168" y="0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invGray">
            <a:xfrm>
              <a:off x="6775443" y="3965580"/>
              <a:ext cx="122239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24" y="56"/>
                </a:cxn>
                <a:cxn ang="0">
                  <a:pos x="64" y="40"/>
                </a:cxn>
                <a:cxn ang="0">
                  <a:pos x="64" y="24"/>
                </a:cxn>
                <a:cxn ang="0">
                  <a:pos x="24" y="0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6470642" y="4033841"/>
              <a:ext cx="457198" cy="522287"/>
            </a:xfrm>
            <a:custGeom>
              <a:avLst/>
              <a:gdLst/>
              <a:ahLst/>
              <a:cxnLst>
                <a:cxn ang="0">
                  <a:pos x="184" y="16"/>
                </a:cxn>
                <a:cxn ang="0">
                  <a:pos x="160" y="0"/>
                </a:cxn>
                <a:cxn ang="0">
                  <a:pos x="136" y="24"/>
                </a:cxn>
                <a:cxn ang="0">
                  <a:pos x="104" y="8"/>
                </a:cxn>
                <a:cxn ang="0">
                  <a:pos x="80" y="16"/>
                </a:cxn>
                <a:cxn ang="0">
                  <a:pos x="72" y="32"/>
                </a:cxn>
                <a:cxn ang="0">
                  <a:pos x="64" y="48"/>
                </a:cxn>
                <a:cxn ang="0">
                  <a:pos x="72" y="72"/>
                </a:cxn>
                <a:cxn ang="0">
                  <a:pos x="56" y="72"/>
                </a:cxn>
                <a:cxn ang="0">
                  <a:pos x="48" y="64"/>
                </a:cxn>
                <a:cxn ang="0">
                  <a:pos x="40" y="64"/>
                </a:cxn>
                <a:cxn ang="0">
                  <a:pos x="40" y="80"/>
                </a:cxn>
                <a:cxn ang="0">
                  <a:pos x="40" y="96"/>
                </a:cxn>
                <a:cxn ang="0">
                  <a:pos x="40" y="96"/>
                </a:cxn>
                <a:cxn ang="0">
                  <a:pos x="40" y="112"/>
                </a:cxn>
                <a:cxn ang="0">
                  <a:pos x="8" y="136"/>
                </a:cxn>
                <a:cxn ang="0">
                  <a:pos x="0" y="144"/>
                </a:cxn>
                <a:cxn ang="0">
                  <a:pos x="0" y="176"/>
                </a:cxn>
                <a:cxn ang="0">
                  <a:pos x="24" y="192"/>
                </a:cxn>
                <a:cxn ang="0">
                  <a:pos x="24" y="232"/>
                </a:cxn>
                <a:cxn ang="0">
                  <a:pos x="48" y="232"/>
                </a:cxn>
                <a:cxn ang="0">
                  <a:pos x="48" y="248"/>
                </a:cxn>
                <a:cxn ang="0">
                  <a:pos x="56" y="264"/>
                </a:cxn>
                <a:cxn ang="0">
                  <a:pos x="64" y="288"/>
                </a:cxn>
                <a:cxn ang="0">
                  <a:pos x="88" y="288"/>
                </a:cxn>
                <a:cxn ang="0">
                  <a:pos x="104" y="264"/>
                </a:cxn>
                <a:cxn ang="0">
                  <a:pos x="112" y="264"/>
                </a:cxn>
                <a:cxn ang="0">
                  <a:pos x="112" y="280"/>
                </a:cxn>
                <a:cxn ang="0">
                  <a:pos x="120" y="288"/>
                </a:cxn>
                <a:cxn ang="0">
                  <a:pos x="136" y="288"/>
                </a:cxn>
                <a:cxn ang="0">
                  <a:pos x="136" y="280"/>
                </a:cxn>
                <a:cxn ang="0">
                  <a:pos x="152" y="280"/>
                </a:cxn>
                <a:cxn ang="0">
                  <a:pos x="152" y="288"/>
                </a:cxn>
                <a:cxn ang="0">
                  <a:pos x="160" y="296"/>
                </a:cxn>
                <a:cxn ang="0">
                  <a:pos x="176" y="288"/>
                </a:cxn>
                <a:cxn ang="0">
                  <a:pos x="184" y="256"/>
                </a:cxn>
                <a:cxn ang="0">
                  <a:pos x="184" y="224"/>
                </a:cxn>
                <a:cxn ang="0">
                  <a:pos x="200" y="224"/>
                </a:cxn>
                <a:cxn ang="0">
                  <a:pos x="200" y="216"/>
                </a:cxn>
                <a:cxn ang="0">
                  <a:pos x="200" y="200"/>
                </a:cxn>
                <a:cxn ang="0">
                  <a:pos x="216" y="216"/>
                </a:cxn>
                <a:cxn ang="0">
                  <a:pos x="232" y="192"/>
                </a:cxn>
                <a:cxn ang="0">
                  <a:pos x="216" y="176"/>
                </a:cxn>
                <a:cxn ang="0">
                  <a:pos x="216" y="168"/>
                </a:cxn>
                <a:cxn ang="0">
                  <a:pos x="232" y="160"/>
                </a:cxn>
                <a:cxn ang="0">
                  <a:pos x="224" y="136"/>
                </a:cxn>
                <a:cxn ang="0">
                  <a:pos x="216" y="128"/>
                </a:cxn>
                <a:cxn ang="0">
                  <a:pos x="240" y="136"/>
                </a:cxn>
                <a:cxn ang="0">
                  <a:pos x="240" y="104"/>
                </a:cxn>
                <a:cxn ang="0">
                  <a:pos x="216" y="120"/>
                </a:cxn>
                <a:cxn ang="0">
                  <a:pos x="240" y="80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160" y="72"/>
                </a:cxn>
                <a:cxn ang="0">
                  <a:pos x="152" y="48"/>
                </a:cxn>
                <a:cxn ang="0">
                  <a:pos x="160" y="40"/>
                </a:cxn>
                <a:cxn ang="0">
                  <a:pos x="184" y="16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gray">
            <a:xfrm>
              <a:off x="6240458" y="4443415"/>
              <a:ext cx="520698" cy="649287"/>
            </a:xfrm>
            <a:custGeom>
              <a:avLst/>
              <a:gdLst/>
              <a:ahLst/>
              <a:cxnLst>
                <a:cxn ang="0">
                  <a:pos x="272" y="56"/>
                </a:cxn>
                <a:cxn ang="0">
                  <a:pos x="272" y="48"/>
                </a:cxn>
                <a:cxn ang="0">
                  <a:pos x="256" y="48"/>
                </a:cxn>
                <a:cxn ang="0">
                  <a:pos x="256" y="56"/>
                </a:cxn>
                <a:cxn ang="0">
                  <a:pos x="240" y="56"/>
                </a:cxn>
                <a:cxn ang="0">
                  <a:pos x="232" y="56"/>
                </a:cxn>
                <a:cxn ang="0">
                  <a:pos x="232" y="32"/>
                </a:cxn>
                <a:cxn ang="0">
                  <a:pos x="224" y="32"/>
                </a:cxn>
                <a:cxn ang="0">
                  <a:pos x="208" y="56"/>
                </a:cxn>
                <a:cxn ang="0">
                  <a:pos x="184" y="56"/>
                </a:cxn>
                <a:cxn ang="0">
                  <a:pos x="176" y="32"/>
                </a:cxn>
                <a:cxn ang="0">
                  <a:pos x="168" y="16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44" y="8"/>
                </a:cxn>
                <a:cxn ang="0">
                  <a:pos x="112" y="16"/>
                </a:cxn>
                <a:cxn ang="0">
                  <a:pos x="112" y="32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64" y="72"/>
                </a:cxn>
                <a:cxn ang="0">
                  <a:pos x="72" y="88"/>
                </a:cxn>
                <a:cxn ang="0">
                  <a:pos x="48" y="112"/>
                </a:cxn>
                <a:cxn ang="0">
                  <a:pos x="40" y="112"/>
                </a:cxn>
                <a:cxn ang="0">
                  <a:pos x="32" y="144"/>
                </a:cxn>
                <a:cxn ang="0">
                  <a:pos x="32" y="160"/>
                </a:cxn>
                <a:cxn ang="0">
                  <a:pos x="32" y="176"/>
                </a:cxn>
                <a:cxn ang="0">
                  <a:pos x="16" y="200"/>
                </a:cxn>
                <a:cxn ang="0">
                  <a:pos x="8" y="216"/>
                </a:cxn>
                <a:cxn ang="0">
                  <a:pos x="0" y="256"/>
                </a:cxn>
                <a:cxn ang="0">
                  <a:pos x="8" y="272"/>
                </a:cxn>
                <a:cxn ang="0">
                  <a:pos x="56" y="272"/>
                </a:cxn>
                <a:cxn ang="0">
                  <a:pos x="80" y="328"/>
                </a:cxn>
                <a:cxn ang="0">
                  <a:pos x="88" y="368"/>
                </a:cxn>
                <a:cxn ang="0">
                  <a:pos x="112" y="328"/>
                </a:cxn>
                <a:cxn ang="0">
                  <a:pos x="120" y="336"/>
                </a:cxn>
                <a:cxn ang="0">
                  <a:pos x="152" y="304"/>
                </a:cxn>
                <a:cxn ang="0">
                  <a:pos x="152" y="280"/>
                </a:cxn>
                <a:cxn ang="0">
                  <a:pos x="184" y="272"/>
                </a:cxn>
                <a:cxn ang="0">
                  <a:pos x="200" y="232"/>
                </a:cxn>
                <a:cxn ang="0">
                  <a:pos x="216" y="224"/>
                </a:cxn>
                <a:cxn ang="0">
                  <a:pos x="216" y="200"/>
                </a:cxn>
                <a:cxn ang="0">
                  <a:pos x="240" y="200"/>
                </a:cxn>
                <a:cxn ang="0">
                  <a:pos x="248" y="160"/>
                </a:cxn>
                <a:cxn ang="0">
                  <a:pos x="240" y="128"/>
                </a:cxn>
                <a:cxn ang="0">
                  <a:pos x="248" y="120"/>
                </a:cxn>
                <a:cxn ang="0">
                  <a:pos x="232" y="104"/>
                </a:cxn>
                <a:cxn ang="0">
                  <a:pos x="248" y="96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72" y="56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gray">
            <a:xfrm>
              <a:off x="5446708" y="4851404"/>
              <a:ext cx="963610" cy="676276"/>
            </a:xfrm>
            <a:custGeom>
              <a:avLst/>
              <a:gdLst/>
              <a:ahLst/>
              <a:cxnLst>
                <a:cxn ang="0">
                  <a:pos x="496" y="96"/>
                </a:cxn>
                <a:cxn ang="0">
                  <a:pos x="424" y="40"/>
                </a:cxn>
                <a:cxn ang="0">
                  <a:pos x="408" y="56"/>
                </a:cxn>
                <a:cxn ang="0">
                  <a:pos x="376" y="40"/>
                </a:cxn>
                <a:cxn ang="0">
                  <a:pos x="312" y="56"/>
                </a:cxn>
                <a:cxn ang="0">
                  <a:pos x="312" y="0"/>
                </a:cxn>
                <a:cxn ang="0">
                  <a:pos x="280" y="0"/>
                </a:cxn>
                <a:cxn ang="0">
                  <a:pos x="216" y="8"/>
                </a:cxn>
                <a:cxn ang="0">
                  <a:pos x="208" y="40"/>
                </a:cxn>
                <a:cxn ang="0">
                  <a:pos x="168" y="24"/>
                </a:cxn>
                <a:cxn ang="0">
                  <a:pos x="144" y="48"/>
                </a:cxn>
                <a:cxn ang="0">
                  <a:pos x="152" y="88"/>
                </a:cxn>
                <a:cxn ang="0">
                  <a:pos x="144" y="112"/>
                </a:cxn>
                <a:cxn ang="0">
                  <a:pos x="112" y="168"/>
                </a:cxn>
                <a:cxn ang="0">
                  <a:pos x="72" y="224"/>
                </a:cxn>
                <a:cxn ang="0">
                  <a:pos x="32" y="272"/>
                </a:cxn>
                <a:cxn ang="0">
                  <a:pos x="0" y="296"/>
                </a:cxn>
                <a:cxn ang="0">
                  <a:pos x="8" y="312"/>
                </a:cxn>
                <a:cxn ang="0">
                  <a:pos x="16" y="360"/>
                </a:cxn>
                <a:cxn ang="0">
                  <a:pos x="56" y="384"/>
                </a:cxn>
                <a:cxn ang="0">
                  <a:pos x="40" y="344"/>
                </a:cxn>
                <a:cxn ang="0">
                  <a:pos x="80" y="304"/>
                </a:cxn>
                <a:cxn ang="0">
                  <a:pos x="152" y="280"/>
                </a:cxn>
                <a:cxn ang="0">
                  <a:pos x="192" y="296"/>
                </a:cxn>
                <a:cxn ang="0">
                  <a:pos x="240" y="248"/>
                </a:cxn>
                <a:cxn ang="0">
                  <a:pos x="264" y="240"/>
                </a:cxn>
                <a:cxn ang="0">
                  <a:pos x="264" y="216"/>
                </a:cxn>
                <a:cxn ang="0">
                  <a:pos x="280" y="208"/>
                </a:cxn>
                <a:cxn ang="0">
                  <a:pos x="336" y="232"/>
                </a:cxn>
                <a:cxn ang="0">
                  <a:pos x="336" y="200"/>
                </a:cxn>
                <a:cxn ang="0">
                  <a:pos x="376" y="192"/>
                </a:cxn>
                <a:cxn ang="0">
                  <a:pos x="392" y="200"/>
                </a:cxn>
                <a:cxn ang="0">
                  <a:pos x="400" y="184"/>
                </a:cxn>
                <a:cxn ang="0">
                  <a:pos x="448" y="176"/>
                </a:cxn>
                <a:cxn ang="0">
                  <a:pos x="480" y="136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gray">
            <a:xfrm>
              <a:off x="4805359" y="4724404"/>
              <a:ext cx="949323" cy="676276"/>
            </a:xfrm>
            <a:custGeom>
              <a:avLst/>
              <a:gdLst/>
              <a:ahLst/>
              <a:cxnLst>
                <a:cxn ang="0">
                  <a:pos x="344" y="344"/>
                </a:cxn>
                <a:cxn ang="0">
                  <a:pos x="416" y="296"/>
                </a:cxn>
                <a:cxn ang="0">
                  <a:pos x="448" y="240"/>
                </a:cxn>
                <a:cxn ang="0">
                  <a:pos x="480" y="184"/>
                </a:cxn>
                <a:cxn ang="0">
                  <a:pos x="496" y="160"/>
                </a:cxn>
                <a:cxn ang="0">
                  <a:pos x="480" y="128"/>
                </a:cxn>
                <a:cxn ang="0">
                  <a:pos x="456" y="96"/>
                </a:cxn>
                <a:cxn ang="0">
                  <a:pos x="440" y="112"/>
                </a:cxn>
                <a:cxn ang="0">
                  <a:pos x="424" y="104"/>
                </a:cxn>
                <a:cxn ang="0">
                  <a:pos x="440" y="56"/>
                </a:cxn>
                <a:cxn ang="0">
                  <a:pos x="440" y="16"/>
                </a:cxn>
                <a:cxn ang="0">
                  <a:pos x="408" y="8"/>
                </a:cxn>
                <a:cxn ang="0">
                  <a:pos x="376" y="24"/>
                </a:cxn>
                <a:cxn ang="0">
                  <a:pos x="360" y="24"/>
                </a:cxn>
                <a:cxn ang="0">
                  <a:pos x="320" y="32"/>
                </a:cxn>
                <a:cxn ang="0">
                  <a:pos x="288" y="64"/>
                </a:cxn>
                <a:cxn ang="0">
                  <a:pos x="264" y="72"/>
                </a:cxn>
                <a:cxn ang="0">
                  <a:pos x="224" y="96"/>
                </a:cxn>
                <a:cxn ang="0">
                  <a:pos x="184" y="88"/>
                </a:cxn>
                <a:cxn ang="0">
                  <a:pos x="160" y="72"/>
                </a:cxn>
                <a:cxn ang="0">
                  <a:pos x="144" y="88"/>
                </a:cxn>
                <a:cxn ang="0">
                  <a:pos x="96" y="128"/>
                </a:cxn>
                <a:cxn ang="0">
                  <a:pos x="32" y="112"/>
                </a:cxn>
                <a:cxn ang="0">
                  <a:pos x="0" y="128"/>
                </a:cxn>
                <a:cxn ang="0">
                  <a:pos x="32" y="144"/>
                </a:cxn>
                <a:cxn ang="0">
                  <a:pos x="88" y="168"/>
                </a:cxn>
                <a:cxn ang="0">
                  <a:pos x="104" y="208"/>
                </a:cxn>
                <a:cxn ang="0">
                  <a:pos x="56" y="224"/>
                </a:cxn>
                <a:cxn ang="0">
                  <a:pos x="88" y="248"/>
                </a:cxn>
                <a:cxn ang="0">
                  <a:pos x="136" y="280"/>
                </a:cxn>
                <a:cxn ang="0">
                  <a:pos x="136" y="304"/>
                </a:cxn>
                <a:cxn ang="0">
                  <a:pos x="208" y="360"/>
                </a:cxn>
                <a:cxn ang="0">
                  <a:pos x="248" y="360"/>
                </a:cxn>
                <a:cxn ang="0">
                  <a:pos x="256" y="344"/>
                </a:cxn>
                <a:cxn ang="0">
                  <a:pos x="296" y="376"/>
                </a:cxn>
                <a:cxn ang="0">
                  <a:pos x="336" y="368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invGray">
            <a:xfrm>
              <a:off x="4714870" y="4344992"/>
              <a:ext cx="704849" cy="622302"/>
            </a:xfrm>
            <a:custGeom>
              <a:avLst/>
              <a:gdLst/>
              <a:ahLst/>
              <a:cxnLst>
                <a:cxn ang="0">
                  <a:pos x="48" y="320"/>
                </a:cxn>
                <a:cxn ang="0">
                  <a:pos x="32" y="264"/>
                </a:cxn>
                <a:cxn ang="0">
                  <a:pos x="56" y="192"/>
                </a:cxn>
                <a:cxn ang="0">
                  <a:pos x="8" y="160"/>
                </a:cxn>
                <a:cxn ang="0">
                  <a:pos x="16" y="136"/>
                </a:cxn>
                <a:cxn ang="0">
                  <a:pos x="48" y="136"/>
                </a:cxn>
                <a:cxn ang="0">
                  <a:pos x="104" y="120"/>
                </a:cxn>
                <a:cxn ang="0">
                  <a:pos x="168" y="112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84" y="40"/>
                </a:cxn>
                <a:cxn ang="0">
                  <a:pos x="208" y="48"/>
                </a:cxn>
                <a:cxn ang="0">
                  <a:pos x="232" y="40"/>
                </a:cxn>
                <a:cxn ang="0">
                  <a:pos x="248" y="0"/>
                </a:cxn>
                <a:cxn ang="0">
                  <a:pos x="288" y="16"/>
                </a:cxn>
                <a:cxn ang="0">
                  <a:pos x="320" y="72"/>
                </a:cxn>
                <a:cxn ang="0">
                  <a:pos x="344" y="88"/>
                </a:cxn>
                <a:cxn ang="0">
                  <a:pos x="360" y="64"/>
                </a:cxn>
                <a:cxn ang="0">
                  <a:pos x="360" y="96"/>
                </a:cxn>
                <a:cxn ang="0">
                  <a:pos x="360" y="128"/>
                </a:cxn>
                <a:cxn ang="0">
                  <a:pos x="336" y="168"/>
                </a:cxn>
                <a:cxn ang="0">
                  <a:pos x="368" y="184"/>
                </a:cxn>
                <a:cxn ang="0">
                  <a:pos x="360" y="208"/>
                </a:cxn>
                <a:cxn ang="0">
                  <a:pos x="368" y="232"/>
                </a:cxn>
                <a:cxn ang="0">
                  <a:pos x="344" y="256"/>
                </a:cxn>
                <a:cxn ang="0">
                  <a:pos x="344" y="280"/>
                </a:cxn>
                <a:cxn ang="0">
                  <a:pos x="312" y="288"/>
                </a:cxn>
                <a:cxn ang="0">
                  <a:pos x="272" y="312"/>
                </a:cxn>
                <a:cxn ang="0">
                  <a:pos x="232" y="304"/>
                </a:cxn>
                <a:cxn ang="0">
                  <a:pos x="208" y="288"/>
                </a:cxn>
                <a:cxn ang="0">
                  <a:pos x="192" y="304"/>
                </a:cxn>
                <a:cxn ang="0">
                  <a:pos x="144" y="352"/>
                </a:cxn>
                <a:cxn ang="0">
                  <a:pos x="80" y="328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invGray">
            <a:xfrm>
              <a:off x="3919533" y="4302128"/>
              <a:ext cx="1085849" cy="1084265"/>
            </a:xfrm>
            <a:custGeom>
              <a:avLst/>
              <a:gdLst/>
              <a:ahLst/>
              <a:cxnLst>
                <a:cxn ang="0">
                  <a:pos x="528" y="448"/>
                </a:cxn>
                <a:cxn ang="0">
                  <a:pos x="560" y="416"/>
                </a:cxn>
                <a:cxn ang="0">
                  <a:pos x="528" y="408"/>
                </a:cxn>
                <a:cxn ang="0">
                  <a:pos x="496" y="384"/>
                </a:cxn>
                <a:cxn ang="0">
                  <a:pos x="464" y="360"/>
                </a:cxn>
                <a:cxn ang="0">
                  <a:pos x="480" y="320"/>
                </a:cxn>
                <a:cxn ang="0">
                  <a:pos x="472" y="248"/>
                </a:cxn>
                <a:cxn ang="0">
                  <a:pos x="424" y="224"/>
                </a:cxn>
                <a:cxn ang="0">
                  <a:pos x="416" y="176"/>
                </a:cxn>
                <a:cxn ang="0">
                  <a:pos x="448" y="168"/>
                </a:cxn>
                <a:cxn ang="0">
                  <a:pos x="512" y="160"/>
                </a:cxn>
                <a:cxn ang="0">
                  <a:pos x="512" y="112"/>
                </a:cxn>
                <a:cxn ang="0">
                  <a:pos x="464" y="112"/>
                </a:cxn>
                <a:cxn ang="0">
                  <a:pos x="432" y="64"/>
                </a:cxn>
                <a:cxn ang="0">
                  <a:pos x="408" y="96"/>
                </a:cxn>
                <a:cxn ang="0">
                  <a:pos x="384" y="144"/>
                </a:cxn>
                <a:cxn ang="0">
                  <a:pos x="368" y="240"/>
                </a:cxn>
                <a:cxn ang="0">
                  <a:pos x="336" y="224"/>
                </a:cxn>
                <a:cxn ang="0">
                  <a:pos x="288" y="240"/>
                </a:cxn>
                <a:cxn ang="0">
                  <a:pos x="272" y="224"/>
                </a:cxn>
                <a:cxn ang="0">
                  <a:pos x="232" y="104"/>
                </a:cxn>
                <a:cxn ang="0">
                  <a:pos x="216" y="112"/>
                </a:cxn>
                <a:cxn ang="0">
                  <a:pos x="208" y="72"/>
                </a:cxn>
                <a:cxn ang="0">
                  <a:pos x="160" y="40"/>
                </a:cxn>
                <a:cxn ang="0">
                  <a:pos x="136" y="80"/>
                </a:cxn>
                <a:cxn ang="0">
                  <a:pos x="136" y="0"/>
                </a:cxn>
                <a:cxn ang="0">
                  <a:pos x="112" y="0"/>
                </a:cxn>
                <a:cxn ang="0">
                  <a:pos x="96" y="32"/>
                </a:cxn>
                <a:cxn ang="0">
                  <a:pos x="88" y="64"/>
                </a:cxn>
                <a:cxn ang="0">
                  <a:pos x="80" y="96"/>
                </a:cxn>
                <a:cxn ang="0">
                  <a:pos x="104" y="112"/>
                </a:cxn>
                <a:cxn ang="0">
                  <a:pos x="88" y="240"/>
                </a:cxn>
                <a:cxn ang="0">
                  <a:pos x="24" y="280"/>
                </a:cxn>
                <a:cxn ang="0">
                  <a:pos x="8" y="312"/>
                </a:cxn>
                <a:cxn ang="0">
                  <a:pos x="0" y="376"/>
                </a:cxn>
                <a:cxn ang="0">
                  <a:pos x="48" y="368"/>
                </a:cxn>
                <a:cxn ang="0">
                  <a:pos x="80" y="392"/>
                </a:cxn>
                <a:cxn ang="0">
                  <a:pos x="88" y="408"/>
                </a:cxn>
                <a:cxn ang="0">
                  <a:pos x="96" y="448"/>
                </a:cxn>
                <a:cxn ang="0">
                  <a:pos x="120" y="464"/>
                </a:cxn>
                <a:cxn ang="0">
                  <a:pos x="112" y="504"/>
                </a:cxn>
                <a:cxn ang="0">
                  <a:pos x="104" y="528"/>
                </a:cxn>
                <a:cxn ang="0">
                  <a:pos x="144" y="560"/>
                </a:cxn>
                <a:cxn ang="0">
                  <a:pos x="200" y="576"/>
                </a:cxn>
                <a:cxn ang="0">
                  <a:pos x="224" y="568"/>
                </a:cxn>
                <a:cxn ang="0">
                  <a:pos x="232" y="600"/>
                </a:cxn>
                <a:cxn ang="0">
                  <a:pos x="264" y="592"/>
                </a:cxn>
                <a:cxn ang="0">
                  <a:pos x="272" y="512"/>
                </a:cxn>
                <a:cxn ang="0">
                  <a:pos x="328" y="504"/>
                </a:cxn>
                <a:cxn ang="0">
                  <a:pos x="352" y="512"/>
                </a:cxn>
                <a:cxn ang="0">
                  <a:pos x="384" y="512"/>
                </a:cxn>
                <a:cxn ang="0">
                  <a:pos x="416" y="520"/>
                </a:cxn>
                <a:cxn ang="0">
                  <a:pos x="440" y="504"/>
                </a:cxn>
                <a:cxn ang="0">
                  <a:pos x="488" y="472"/>
                </a:cxn>
                <a:cxn ang="0">
                  <a:pos x="520" y="464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invGray">
            <a:xfrm>
              <a:off x="1892298" y="3048002"/>
              <a:ext cx="2308223" cy="1381126"/>
            </a:xfrm>
            <a:custGeom>
              <a:avLst/>
              <a:gdLst/>
              <a:ahLst/>
              <a:cxnLst>
                <a:cxn ang="0">
                  <a:pos x="1184" y="728"/>
                </a:cxn>
                <a:cxn ang="0">
                  <a:pos x="1160" y="728"/>
                </a:cxn>
                <a:cxn ang="0">
                  <a:pos x="1160" y="784"/>
                </a:cxn>
                <a:cxn ang="0">
                  <a:pos x="1112" y="760"/>
                </a:cxn>
                <a:cxn ang="0">
                  <a:pos x="1088" y="752"/>
                </a:cxn>
                <a:cxn ang="0">
                  <a:pos x="1024" y="720"/>
                </a:cxn>
                <a:cxn ang="0">
                  <a:pos x="1040" y="696"/>
                </a:cxn>
                <a:cxn ang="0">
                  <a:pos x="1032" y="680"/>
                </a:cxn>
                <a:cxn ang="0">
                  <a:pos x="1000" y="664"/>
                </a:cxn>
                <a:cxn ang="0">
                  <a:pos x="976" y="680"/>
                </a:cxn>
                <a:cxn ang="0">
                  <a:pos x="928" y="648"/>
                </a:cxn>
                <a:cxn ang="0">
                  <a:pos x="832" y="696"/>
                </a:cxn>
                <a:cxn ang="0">
                  <a:pos x="808" y="720"/>
                </a:cxn>
                <a:cxn ang="0">
                  <a:pos x="728" y="736"/>
                </a:cxn>
                <a:cxn ang="0">
                  <a:pos x="656" y="712"/>
                </a:cxn>
                <a:cxn ang="0">
                  <a:pos x="632" y="680"/>
                </a:cxn>
                <a:cxn ang="0">
                  <a:pos x="584" y="704"/>
                </a:cxn>
                <a:cxn ang="0">
                  <a:pos x="536" y="728"/>
                </a:cxn>
                <a:cxn ang="0">
                  <a:pos x="456" y="672"/>
                </a:cxn>
                <a:cxn ang="0">
                  <a:pos x="408" y="640"/>
                </a:cxn>
                <a:cxn ang="0">
                  <a:pos x="360" y="624"/>
                </a:cxn>
                <a:cxn ang="0">
                  <a:pos x="320" y="592"/>
                </a:cxn>
                <a:cxn ang="0">
                  <a:pos x="272" y="520"/>
                </a:cxn>
                <a:cxn ang="0">
                  <a:pos x="248" y="512"/>
                </a:cxn>
                <a:cxn ang="0">
                  <a:pos x="208" y="456"/>
                </a:cxn>
                <a:cxn ang="0">
                  <a:pos x="160" y="384"/>
                </a:cxn>
                <a:cxn ang="0">
                  <a:pos x="120" y="408"/>
                </a:cxn>
                <a:cxn ang="0">
                  <a:pos x="64" y="328"/>
                </a:cxn>
                <a:cxn ang="0">
                  <a:pos x="32" y="272"/>
                </a:cxn>
                <a:cxn ang="0">
                  <a:pos x="0" y="256"/>
                </a:cxn>
                <a:cxn ang="0">
                  <a:pos x="16" y="176"/>
                </a:cxn>
                <a:cxn ang="0">
                  <a:pos x="48" y="192"/>
                </a:cxn>
                <a:cxn ang="0">
                  <a:pos x="80" y="184"/>
                </a:cxn>
                <a:cxn ang="0">
                  <a:pos x="80" y="128"/>
                </a:cxn>
                <a:cxn ang="0">
                  <a:pos x="56" y="96"/>
                </a:cxn>
                <a:cxn ang="0">
                  <a:pos x="80" y="48"/>
                </a:cxn>
                <a:cxn ang="0">
                  <a:pos x="152" y="40"/>
                </a:cxn>
                <a:cxn ang="0">
                  <a:pos x="208" y="8"/>
                </a:cxn>
                <a:cxn ang="0">
                  <a:pos x="288" y="16"/>
                </a:cxn>
                <a:cxn ang="0">
                  <a:pos x="344" y="56"/>
                </a:cxn>
                <a:cxn ang="0">
                  <a:pos x="432" y="56"/>
                </a:cxn>
                <a:cxn ang="0">
                  <a:pos x="528" y="40"/>
                </a:cxn>
                <a:cxn ang="0">
                  <a:pos x="664" y="56"/>
                </a:cxn>
                <a:cxn ang="0">
                  <a:pos x="712" y="72"/>
                </a:cxn>
                <a:cxn ang="0">
                  <a:pos x="704" y="96"/>
                </a:cxn>
                <a:cxn ang="0">
                  <a:pos x="728" y="136"/>
                </a:cxn>
                <a:cxn ang="0">
                  <a:pos x="712" y="184"/>
                </a:cxn>
                <a:cxn ang="0">
                  <a:pos x="696" y="248"/>
                </a:cxn>
                <a:cxn ang="0">
                  <a:pos x="736" y="320"/>
                </a:cxn>
                <a:cxn ang="0">
                  <a:pos x="832" y="368"/>
                </a:cxn>
                <a:cxn ang="0">
                  <a:pos x="936" y="416"/>
                </a:cxn>
                <a:cxn ang="0">
                  <a:pos x="992" y="424"/>
                </a:cxn>
                <a:cxn ang="0">
                  <a:pos x="1008" y="480"/>
                </a:cxn>
                <a:cxn ang="0">
                  <a:pos x="1040" y="496"/>
                </a:cxn>
                <a:cxn ang="0">
                  <a:pos x="1056" y="472"/>
                </a:cxn>
                <a:cxn ang="0">
                  <a:pos x="1080" y="480"/>
                </a:cxn>
                <a:cxn ang="0">
                  <a:pos x="1096" y="464"/>
                </a:cxn>
                <a:cxn ang="0">
                  <a:pos x="1136" y="440"/>
                </a:cxn>
                <a:cxn ang="0">
                  <a:pos x="1176" y="456"/>
                </a:cxn>
                <a:cxn ang="0">
                  <a:pos x="1208" y="536"/>
                </a:cxn>
                <a:cxn ang="0">
                  <a:pos x="1208" y="576"/>
                </a:cxn>
                <a:cxn ang="0">
                  <a:pos x="1200" y="712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gray">
            <a:xfrm>
              <a:off x="4060819" y="3613153"/>
              <a:ext cx="1449385" cy="1112839"/>
            </a:xfrm>
            <a:custGeom>
              <a:avLst/>
              <a:gdLst/>
              <a:ahLst/>
              <a:cxnLst>
                <a:cxn ang="0">
                  <a:pos x="696" y="488"/>
                </a:cxn>
                <a:cxn ang="0">
                  <a:pos x="672" y="504"/>
                </a:cxn>
                <a:cxn ang="0">
                  <a:pos x="656" y="488"/>
                </a:cxn>
                <a:cxn ang="0">
                  <a:pos x="608" y="432"/>
                </a:cxn>
                <a:cxn ang="0">
                  <a:pos x="584" y="424"/>
                </a:cxn>
                <a:cxn ang="0">
                  <a:pos x="552" y="440"/>
                </a:cxn>
                <a:cxn ang="0">
                  <a:pos x="536" y="472"/>
                </a:cxn>
                <a:cxn ang="0">
                  <a:pos x="512" y="464"/>
                </a:cxn>
                <a:cxn ang="0">
                  <a:pos x="472" y="472"/>
                </a:cxn>
                <a:cxn ang="0">
                  <a:pos x="504" y="496"/>
                </a:cxn>
                <a:cxn ang="0">
                  <a:pos x="456" y="528"/>
                </a:cxn>
                <a:cxn ang="0">
                  <a:pos x="416" y="520"/>
                </a:cxn>
                <a:cxn ang="0">
                  <a:pos x="392" y="456"/>
                </a:cxn>
                <a:cxn ang="0">
                  <a:pos x="360" y="488"/>
                </a:cxn>
                <a:cxn ang="0">
                  <a:pos x="336" y="504"/>
                </a:cxn>
                <a:cxn ang="0">
                  <a:pos x="296" y="536"/>
                </a:cxn>
                <a:cxn ang="0">
                  <a:pos x="272" y="632"/>
                </a:cxn>
                <a:cxn ang="0">
                  <a:pos x="248" y="632"/>
                </a:cxn>
                <a:cxn ang="0">
                  <a:pos x="216" y="624"/>
                </a:cxn>
                <a:cxn ang="0">
                  <a:pos x="200" y="576"/>
                </a:cxn>
                <a:cxn ang="0">
                  <a:pos x="144" y="496"/>
                </a:cxn>
                <a:cxn ang="0">
                  <a:pos x="128" y="480"/>
                </a:cxn>
                <a:cxn ang="0">
                  <a:pos x="104" y="424"/>
                </a:cxn>
                <a:cxn ang="0">
                  <a:pos x="80" y="464"/>
                </a:cxn>
                <a:cxn ang="0">
                  <a:pos x="72" y="248"/>
                </a:cxn>
                <a:cxn ang="0">
                  <a:pos x="72" y="216"/>
                </a:cxn>
                <a:cxn ang="0">
                  <a:pos x="40" y="136"/>
                </a:cxn>
                <a:cxn ang="0">
                  <a:pos x="0" y="104"/>
                </a:cxn>
                <a:cxn ang="0">
                  <a:pos x="8" y="64"/>
                </a:cxn>
                <a:cxn ang="0">
                  <a:pos x="16" y="32"/>
                </a:cxn>
                <a:cxn ang="0">
                  <a:pos x="32" y="0"/>
                </a:cxn>
                <a:cxn ang="0">
                  <a:pos x="64" y="16"/>
                </a:cxn>
                <a:cxn ang="0">
                  <a:pos x="88" y="80"/>
                </a:cxn>
                <a:cxn ang="0">
                  <a:pos x="128" y="120"/>
                </a:cxn>
                <a:cxn ang="0">
                  <a:pos x="152" y="104"/>
                </a:cxn>
                <a:cxn ang="0">
                  <a:pos x="176" y="128"/>
                </a:cxn>
                <a:cxn ang="0">
                  <a:pos x="224" y="96"/>
                </a:cxn>
                <a:cxn ang="0">
                  <a:pos x="288" y="96"/>
                </a:cxn>
                <a:cxn ang="0">
                  <a:pos x="296" y="40"/>
                </a:cxn>
                <a:cxn ang="0">
                  <a:pos x="320" y="32"/>
                </a:cxn>
                <a:cxn ang="0">
                  <a:pos x="344" y="48"/>
                </a:cxn>
                <a:cxn ang="0">
                  <a:pos x="400" y="72"/>
                </a:cxn>
                <a:cxn ang="0">
                  <a:pos x="416" y="136"/>
                </a:cxn>
                <a:cxn ang="0">
                  <a:pos x="472" y="160"/>
                </a:cxn>
                <a:cxn ang="0">
                  <a:pos x="512" y="136"/>
                </a:cxn>
                <a:cxn ang="0">
                  <a:pos x="552" y="144"/>
                </a:cxn>
                <a:cxn ang="0">
                  <a:pos x="624" y="184"/>
                </a:cxn>
                <a:cxn ang="0">
                  <a:pos x="704" y="224"/>
                </a:cxn>
                <a:cxn ang="0">
                  <a:pos x="760" y="256"/>
                </a:cxn>
                <a:cxn ang="0">
                  <a:pos x="744" y="296"/>
                </a:cxn>
                <a:cxn ang="0">
                  <a:pos x="664" y="312"/>
                </a:cxn>
                <a:cxn ang="0">
                  <a:pos x="648" y="336"/>
                </a:cxn>
                <a:cxn ang="0">
                  <a:pos x="656" y="360"/>
                </a:cxn>
                <a:cxn ang="0">
                  <a:pos x="656" y="376"/>
                </a:cxn>
                <a:cxn ang="0">
                  <a:pos x="704" y="456"/>
                </a:cxn>
              </a:cxnLst>
              <a:rect l="0" t="0" r="r" b="b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invGray">
            <a:xfrm>
              <a:off x="3221033" y="2838454"/>
              <a:ext cx="1497010" cy="1085850"/>
            </a:xfrm>
            <a:custGeom>
              <a:avLst/>
              <a:gdLst/>
              <a:ahLst/>
              <a:cxnLst>
                <a:cxn ang="0">
                  <a:pos x="672" y="536"/>
                </a:cxn>
                <a:cxn ang="0">
                  <a:pos x="616" y="568"/>
                </a:cxn>
                <a:cxn ang="0">
                  <a:pos x="592" y="544"/>
                </a:cxn>
                <a:cxn ang="0">
                  <a:pos x="568" y="560"/>
                </a:cxn>
                <a:cxn ang="0">
                  <a:pos x="528" y="520"/>
                </a:cxn>
                <a:cxn ang="0">
                  <a:pos x="504" y="456"/>
                </a:cxn>
                <a:cxn ang="0">
                  <a:pos x="472" y="440"/>
                </a:cxn>
                <a:cxn ang="0">
                  <a:pos x="456" y="456"/>
                </a:cxn>
                <a:cxn ang="0">
                  <a:pos x="464" y="480"/>
                </a:cxn>
                <a:cxn ang="0">
                  <a:pos x="440" y="536"/>
                </a:cxn>
                <a:cxn ang="0">
                  <a:pos x="456" y="552"/>
                </a:cxn>
                <a:cxn ang="0">
                  <a:pos x="424" y="584"/>
                </a:cxn>
                <a:cxn ang="0">
                  <a:pos x="400" y="600"/>
                </a:cxn>
                <a:cxn ang="0">
                  <a:pos x="376" y="592"/>
                </a:cxn>
                <a:cxn ang="0">
                  <a:pos x="368" y="608"/>
                </a:cxn>
                <a:cxn ang="0">
                  <a:pos x="336" y="600"/>
                </a:cxn>
                <a:cxn ang="0">
                  <a:pos x="320" y="568"/>
                </a:cxn>
                <a:cxn ang="0">
                  <a:pos x="232" y="536"/>
                </a:cxn>
                <a:cxn ang="0">
                  <a:pos x="136" y="496"/>
                </a:cxn>
                <a:cxn ang="0">
                  <a:pos x="40" y="440"/>
                </a:cxn>
                <a:cxn ang="0">
                  <a:pos x="0" y="368"/>
                </a:cxn>
                <a:cxn ang="0">
                  <a:pos x="16" y="304"/>
                </a:cxn>
                <a:cxn ang="0">
                  <a:pos x="32" y="248"/>
                </a:cxn>
                <a:cxn ang="0">
                  <a:pos x="8" y="216"/>
                </a:cxn>
                <a:cxn ang="0">
                  <a:pos x="48" y="208"/>
                </a:cxn>
                <a:cxn ang="0">
                  <a:pos x="104" y="224"/>
                </a:cxn>
                <a:cxn ang="0">
                  <a:pos x="96" y="184"/>
                </a:cxn>
                <a:cxn ang="0">
                  <a:pos x="128" y="136"/>
                </a:cxn>
                <a:cxn ang="0">
                  <a:pos x="88" y="72"/>
                </a:cxn>
                <a:cxn ang="0">
                  <a:pos x="152" y="16"/>
                </a:cxn>
                <a:cxn ang="0">
                  <a:pos x="288" y="0"/>
                </a:cxn>
                <a:cxn ang="0">
                  <a:pos x="384" y="40"/>
                </a:cxn>
                <a:cxn ang="0">
                  <a:pos x="456" y="104"/>
                </a:cxn>
                <a:cxn ang="0">
                  <a:pos x="472" y="48"/>
                </a:cxn>
                <a:cxn ang="0">
                  <a:pos x="528" y="72"/>
                </a:cxn>
                <a:cxn ang="0">
                  <a:pos x="592" y="96"/>
                </a:cxn>
                <a:cxn ang="0">
                  <a:pos x="656" y="120"/>
                </a:cxn>
                <a:cxn ang="0">
                  <a:pos x="728" y="176"/>
                </a:cxn>
                <a:cxn ang="0">
                  <a:pos x="768" y="232"/>
                </a:cxn>
                <a:cxn ang="0">
                  <a:pos x="784" y="336"/>
                </a:cxn>
                <a:cxn ang="0">
                  <a:pos x="752" y="360"/>
                </a:cxn>
                <a:cxn ang="0">
                  <a:pos x="712" y="408"/>
                </a:cxn>
                <a:cxn ang="0">
                  <a:pos x="736" y="432"/>
                </a:cxn>
                <a:cxn ang="0">
                  <a:pos x="704" y="456"/>
                </a:cxn>
                <a:cxn ang="0">
                  <a:pos x="656" y="448"/>
                </a:cxn>
                <a:cxn ang="0">
                  <a:pos x="664" y="488"/>
                </a:cxn>
                <a:cxn ang="0">
                  <a:pos x="712" y="504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gray">
            <a:xfrm>
              <a:off x="5935657" y="4216403"/>
              <a:ext cx="582610" cy="750890"/>
            </a:xfrm>
            <a:custGeom>
              <a:avLst/>
              <a:gdLst/>
              <a:ahLst/>
              <a:cxnLst>
                <a:cxn ang="0">
                  <a:pos x="272" y="40"/>
                </a:cxn>
                <a:cxn ang="0">
                  <a:pos x="280" y="72"/>
                </a:cxn>
                <a:cxn ang="0">
                  <a:pos x="304" y="88"/>
                </a:cxn>
                <a:cxn ang="0">
                  <a:pos x="304" y="136"/>
                </a:cxn>
                <a:cxn ang="0">
                  <a:pos x="272" y="152"/>
                </a:cxn>
                <a:cxn ang="0">
                  <a:pos x="272" y="160"/>
                </a:cxn>
                <a:cxn ang="0">
                  <a:pos x="240" y="160"/>
                </a:cxn>
                <a:cxn ang="0">
                  <a:pos x="224" y="176"/>
                </a:cxn>
                <a:cxn ang="0">
                  <a:pos x="224" y="200"/>
                </a:cxn>
                <a:cxn ang="0">
                  <a:pos x="232" y="208"/>
                </a:cxn>
                <a:cxn ang="0">
                  <a:pos x="208" y="240"/>
                </a:cxn>
                <a:cxn ang="0">
                  <a:pos x="192" y="240"/>
                </a:cxn>
                <a:cxn ang="0">
                  <a:pos x="192" y="272"/>
                </a:cxn>
                <a:cxn ang="0">
                  <a:pos x="192" y="280"/>
                </a:cxn>
                <a:cxn ang="0">
                  <a:pos x="192" y="304"/>
                </a:cxn>
                <a:cxn ang="0">
                  <a:pos x="176" y="320"/>
                </a:cxn>
                <a:cxn ang="0">
                  <a:pos x="168" y="360"/>
                </a:cxn>
                <a:cxn ang="0">
                  <a:pos x="160" y="384"/>
                </a:cxn>
                <a:cxn ang="0">
                  <a:pos x="160" y="392"/>
                </a:cxn>
                <a:cxn ang="0">
                  <a:pos x="152" y="416"/>
                </a:cxn>
                <a:cxn ang="0">
                  <a:pos x="136" y="416"/>
                </a:cxn>
                <a:cxn ang="0">
                  <a:pos x="128" y="408"/>
                </a:cxn>
                <a:cxn ang="0">
                  <a:pos x="64" y="424"/>
                </a:cxn>
                <a:cxn ang="0">
                  <a:pos x="56" y="416"/>
                </a:cxn>
                <a:cxn ang="0">
                  <a:pos x="80" y="368"/>
                </a:cxn>
                <a:cxn ang="0">
                  <a:pos x="56" y="360"/>
                </a:cxn>
                <a:cxn ang="0">
                  <a:pos x="40" y="368"/>
                </a:cxn>
                <a:cxn ang="0">
                  <a:pos x="24" y="360"/>
                </a:cxn>
                <a:cxn ang="0">
                  <a:pos x="24" y="320"/>
                </a:cxn>
                <a:cxn ang="0">
                  <a:pos x="40" y="312"/>
                </a:cxn>
                <a:cxn ang="0">
                  <a:pos x="48" y="312"/>
                </a:cxn>
                <a:cxn ang="0">
                  <a:pos x="48" y="288"/>
                </a:cxn>
                <a:cxn ang="0">
                  <a:pos x="32" y="288"/>
                </a:cxn>
                <a:cxn ang="0">
                  <a:pos x="32" y="272"/>
                </a:cxn>
                <a:cxn ang="0">
                  <a:pos x="16" y="264"/>
                </a:cxn>
                <a:cxn ang="0">
                  <a:pos x="16" y="216"/>
                </a:cxn>
                <a:cxn ang="0">
                  <a:pos x="0" y="200"/>
                </a:cxn>
                <a:cxn ang="0">
                  <a:pos x="8" y="176"/>
                </a:cxn>
                <a:cxn ang="0">
                  <a:pos x="32" y="152"/>
                </a:cxn>
                <a:cxn ang="0">
                  <a:pos x="32" y="128"/>
                </a:cxn>
                <a:cxn ang="0">
                  <a:pos x="24" y="120"/>
                </a:cxn>
                <a:cxn ang="0">
                  <a:pos x="32" y="104"/>
                </a:cxn>
                <a:cxn ang="0">
                  <a:pos x="16" y="80"/>
                </a:cxn>
                <a:cxn ang="0">
                  <a:pos x="32" y="64"/>
                </a:cxn>
                <a:cxn ang="0">
                  <a:pos x="56" y="56"/>
                </a:cxn>
                <a:cxn ang="0">
                  <a:pos x="112" y="24"/>
                </a:cxn>
                <a:cxn ang="0">
                  <a:pos x="144" y="8"/>
                </a:cxn>
                <a:cxn ang="0">
                  <a:pos x="168" y="8"/>
                </a:cxn>
                <a:cxn ang="0">
                  <a:pos x="184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84" y="32"/>
                </a:cxn>
                <a:cxn ang="0">
                  <a:pos x="208" y="32"/>
                </a:cxn>
                <a:cxn ang="0">
                  <a:pos x="208" y="16"/>
                </a:cxn>
                <a:cxn ang="0">
                  <a:pos x="216" y="0"/>
                </a:cxn>
                <a:cxn ang="0">
                  <a:pos x="232" y="16"/>
                </a:cxn>
                <a:cxn ang="0">
                  <a:pos x="240" y="32"/>
                </a:cxn>
                <a:cxn ang="0">
                  <a:pos x="272" y="32"/>
                </a:cxn>
                <a:cxn ang="0">
                  <a:pos x="272" y="40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gray">
            <a:xfrm>
              <a:off x="5354631" y="4216403"/>
              <a:ext cx="673099" cy="736600"/>
            </a:xfrm>
            <a:custGeom>
              <a:avLst/>
              <a:gdLst/>
              <a:ahLst/>
              <a:cxnLst>
                <a:cxn ang="0">
                  <a:pos x="336" y="104"/>
                </a:cxn>
                <a:cxn ang="0">
                  <a:pos x="344" y="128"/>
                </a:cxn>
                <a:cxn ang="0">
                  <a:pos x="312" y="176"/>
                </a:cxn>
                <a:cxn ang="0">
                  <a:pos x="320" y="216"/>
                </a:cxn>
                <a:cxn ang="0">
                  <a:pos x="320" y="264"/>
                </a:cxn>
                <a:cxn ang="0">
                  <a:pos x="328" y="288"/>
                </a:cxn>
                <a:cxn ang="0">
                  <a:pos x="352" y="312"/>
                </a:cxn>
                <a:cxn ang="0">
                  <a:pos x="328" y="320"/>
                </a:cxn>
                <a:cxn ang="0">
                  <a:pos x="320" y="368"/>
                </a:cxn>
                <a:cxn ang="0">
                  <a:pos x="272" y="400"/>
                </a:cxn>
                <a:cxn ang="0">
                  <a:pos x="224" y="376"/>
                </a:cxn>
                <a:cxn ang="0">
                  <a:pos x="216" y="408"/>
                </a:cxn>
                <a:cxn ang="0">
                  <a:pos x="192" y="416"/>
                </a:cxn>
                <a:cxn ang="0">
                  <a:pos x="168" y="384"/>
                </a:cxn>
                <a:cxn ang="0">
                  <a:pos x="152" y="400"/>
                </a:cxn>
                <a:cxn ang="0">
                  <a:pos x="144" y="352"/>
                </a:cxn>
                <a:cxn ang="0">
                  <a:pos x="152" y="312"/>
                </a:cxn>
                <a:cxn ang="0">
                  <a:pos x="144" y="288"/>
                </a:cxn>
                <a:cxn ang="0">
                  <a:pos x="96" y="312"/>
                </a:cxn>
                <a:cxn ang="0">
                  <a:pos x="64" y="304"/>
                </a:cxn>
                <a:cxn ang="0">
                  <a:pos x="32" y="312"/>
                </a:cxn>
                <a:cxn ang="0">
                  <a:pos x="24" y="304"/>
                </a:cxn>
                <a:cxn ang="0">
                  <a:pos x="16" y="264"/>
                </a:cxn>
                <a:cxn ang="0">
                  <a:pos x="24" y="240"/>
                </a:cxn>
                <a:cxn ang="0">
                  <a:pos x="0" y="224"/>
                </a:cxn>
                <a:cxn ang="0">
                  <a:pos x="24" y="168"/>
                </a:cxn>
                <a:cxn ang="0">
                  <a:pos x="24" y="136"/>
                </a:cxn>
                <a:cxn ang="0">
                  <a:pos x="24" y="120"/>
                </a:cxn>
                <a:cxn ang="0">
                  <a:pos x="48" y="32"/>
                </a:cxn>
                <a:cxn ang="0">
                  <a:pos x="104" y="40"/>
                </a:cxn>
                <a:cxn ang="0">
                  <a:pos x="112" y="0"/>
                </a:cxn>
                <a:cxn ang="0">
                  <a:pos x="184" y="16"/>
                </a:cxn>
                <a:cxn ang="0">
                  <a:pos x="248" y="40"/>
                </a:cxn>
                <a:cxn ang="0">
                  <a:pos x="288" y="32"/>
                </a:cxn>
                <a:cxn ang="0">
                  <a:pos x="304" y="80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gray">
            <a:xfrm>
              <a:off x="5295896" y="3797304"/>
              <a:ext cx="931863" cy="561975"/>
            </a:xfrm>
            <a:custGeom>
              <a:avLst/>
              <a:gdLst/>
              <a:ahLst/>
              <a:cxnLst>
                <a:cxn ang="0">
                  <a:pos x="488" y="248"/>
                </a:cxn>
                <a:cxn ang="0">
                  <a:pos x="448" y="264"/>
                </a:cxn>
                <a:cxn ang="0">
                  <a:pos x="392" y="296"/>
                </a:cxn>
                <a:cxn ang="0">
                  <a:pos x="368" y="304"/>
                </a:cxn>
                <a:cxn ang="0">
                  <a:pos x="352" y="320"/>
                </a:cxn>
                <a:cxn ang="0">
                  <a:pos x="328" y="320"/>
                </a:cxn>
                <a:cxn ang="0">
                  <a:pos x="336" y="272"/>
                </a:cxn>
                <a:cxn ang="0">
                  <a:pos x="320" y="272"/>
                </a:cxn>
                <a:cxn ang="0">
                  <a:pos x="288" y="288"/>
                </a:cxn>
                <a:cxn ang="0">
                  <a:pos x="280" y="280"/>
                </a:cxn>
                <a:cxn ang="0">
                  <a:pos x="240" y="280"/>
                </a:cxn>
                <a:cxn ang="0">
                  <a:pos x="224" y="256"/>
                </a:cxn>
                <a:cxn ang="0">
                  <a:pos x="184" y="256"/>
                </a:cxn>
                <a:cxn ang="0">
                  <a:pos x="144" y="240"/>
                </a:cxn>
                <a:cxn ang="0">
                  <a:pos x="128" y="248"/>
                </a:cxn>
                <a:cxn ang="0">
                  <a:pos x="136" y="280"/>
                </a:cxn>
                <a:cxn ang="0">
                  <a:pos x="112" y="272"/>
                </a:cxn>
                <a:cxn ang="0">
                  <a:pos x="80" y="272"/>
                </a:cxn>
                <a:cxn ang="0">
                  <a:pos x="48" y="320"/>
                </a:cxn>
                <a:cxn ang="0">
                  <a:pos x="8" y="272"/>
                </a:cxn>
                <a:cxn ang="0">
                  <a:pos x="0" y="272"/>
                </a:cxn>
                <a:cxn ang="0">
                  <a:pos x="8" y="256"/>
                </a:cxn>
                <a:cxn ang="0">
                  <a:pos x="16" y="248"/>
                </a:cxn>
                <a:cxn ang="0">
                  <a:pos x="0" y="232"/>
                </a:cxn>
                <a:cxn ang="0">
                  <a:pos x="0" y="224"/>
                </a:cxn>
                <a:cxn ang="0">
                  <a:pos x="16" y="208"/>
                </a:cxn>
                <a:cxn ang="0">
                  <a:pos x="72" y="208"/>
                </a:cxn>
                <a:cxn ang="0">
                  <a:pos x="96" y="192"/>
                </a:cxn>
                <a:cxn ang="0">
                  <a:pos x="112" y="184"/>
                </a:cxn>
                <a:cxn ang="0">
                  <a:pos x="112" y="160"/>
                </a:cxn>
                <a:cxn ang="0">
                  <a:pos x="80" y="120"/>
                </a:cxn>
                <a:cxn ang="0">
                  <a:pos x="72" y="80"/>
                </a:cxn>
                <a:cxn ang="0">
                  <a:pos x="88" y="56"/>
                </a:cxn>
                <a:cxn ang="0">
                  <a:pos x="88" y="40"/>
                </a:cxn>
                <a:cxn ang="0">
                  <a:pos x="72" y="8"/>
                </a:cxn>
                <a:cxn ang="0">
                  <a:pos x="128" y="8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208" y="72"/>
                </a:cxn>
                <a:cxn ang="0">
                  <a:pos x="280" y="72"/>
                </a:cxn>
                <a:cxn ang="0">
                  <a:pos x="296" y="80"/>
                </a:cxn>
                <a:cxn ang="0">
                  <a:pos x="312" y="72"/>
                </a:cxn>
                <a:cxn ang="0">
                  <a:pos x="336" y="88"/>
                </a:cxn>
                <a:cxn ang="0">
                  <a:pos x="336" y="112"/>
                </a:cxn>
                <a:cxn ang="0">
                  <a:pos x="352" y="128"/>
                </a:cxn>
                <a:cxn ang="0">
                  <a:pos x="360" y="112"/>
                </a:cxn>
                <a:cxn ang="0">
                  <a:pos x="376" y="128"/>
                </a:cxn>
                <a:cxn ang="0">
                  <a:pos x="408" y="128"/>
                </a:cxn>
                <a:cxn ang="0">
                  <a:pos x="416" y="120"/>
                </a:cxn>
                <a:cxn ang="0">
                  <a:pos x="464" y="152"/>
                </a:cxn>
                <a:cxn ang="0">
                  <a:pos x="472" y="192"/>
                </a:cxn>
                <a:cxn ang="0">
                  <a:pos x="472" y="216"/>
                </a:cxn>
                <a:cxn ang="0">
                  <a:pos x="488" y="248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gray">
            <a:xfrm>
              <a:off x="6042017" y="3598866"/>
              <a:ext cx="581025" cy="677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28" y="32"/>
                </a:cxn>
                <a:cxn ang="0">
                  <a:pos x="176" y="64"/>
                </a:cxn>
                <a:cxn ang="0">
                  <a:pos x="200" y="96"/>
                </a:cxn>
                <a:cxn ang="0">
                  <a:pos x="240" y="136"/>
                </a:cxn>
                <a:cxn ang="0">
                  <a:pos x="272" y="144"/>
                </a:cxn>
                <a:cxn ang="0">
                  <a:pos x="248" y="144"/>
                </a:cxn>
                <a:cxn ang="0">
                  <a:pos x="232" y="176"/>
                </a:cxn>
                <a:cxn ang="0">
                  <a:pos x="248" y="224"/>
                </a:cxn>
                <a:cxn ang="0">
                  <a:pos x="288" y="248"/>
                </a:cxn>
                <a:cxn ang="0">
                  <a:pos x="288" y="296"/>
                </a:cxn>
                <a:cxn ang="0">
                  <a:pos x="280" y="320"/>
                </a:cxn>
                <a:cxn ang="0">
                  <a:pos x="264" y="312"/>
                </a:cxn>
                <a:cxn ang="0">
                  <a:pos x="272" y="344"/>
                </a:cxn>
                <a:cxn ang="0">
                  <a:pos x="264" y="360"/>
                </a:cxn>
                <a:cxn ang="0">
                  <a:pos x="224" y="384"/>
                </a:cxn>
                <a:cxn ang="0">
                  <a:pos x="184" y="384"/>
                </a:cxn>
                <a:cxn ang="0">
                  <a:pos x="152" y="368"/>
                </a:cxn>
                <a:cxn ang="0">
                  <a:pos x="128" y="384"/>
                </a:cxn>
                <a:cxn ang="0">
                  <a:pos x="136" y="360"/>
                </a:cxn>
                <a:cxn ang="0">
                  <a:pos x="120" y="368"/>
                </a:cxn>
                <a:cxn ang="0">
                  <a:pos x="80" y="312"/>
                </a:cxn>
                <a:cxn ang="0">
                  <a:pos x="72" y="264"/>
                </a:cxn>
                <a:cxn ang="0">
                  <a:pos x="72" y="216"/>
                </a:cxn>
                <a:cxn ang="0">
                  <a:pos x="72" y="160"/>
                </a:cxn>
                <a:cxn ang="0">
                  <a:pos x="24" y="152"/>
                </a:cxn>
                <a:cxn ang="0">
                  <a:pos x="0" y="136"/>
                </a:cxn>
                <a:cxn ang="0">
                  <a:pos x="32" y="120"/>
                </a:cxn>
                <a:cxn ang="0">
                  <a:pos x="40" y="40"/>
                </a:cxn>
                <a:cxn ang="0">
                  <a:pos x="72" y="56"/>
                </a:cxn>
                <a:cxn ang="0">
                  <a:pos x="104" y="48"/>
                </a:cxn>
                <a:cxn ang="0">
                  <a:pos x="80" y="16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gray">
            <a:xfrm>
              <a:off x="5524495" y="3387726"/>
              <a:ext cx="719136" cy="633412"/>
            </a:xfrm>
            <a:custGeom>
              <a:avLst/>
              <a:gdLst/>
              <a:ahLst/>
              <a:cxnLst>
                <a:cxn ang="0">
                  <a:pos x="200" y="8"/>
                </a:cxn>
                <a:cxn ang="0">
                  <a:pos x="248" y="0"/>
                </a:cxn>
                <a:cxn ang="0">
                  <a:pos x="264" y="16"/>
                </a:cxn>
                <a:cxn ang="0">
                  <a:pos x="304" y="24"/>
                </a:cxn>
                <a:cxn ang="0">
                  <a:pos x="320" y="16"/>
                </a:cxn>
                <a:cxn ang="0">
                  <a:pos x="336" y="16"/>
                </a:cxn>
                <a:cxn ang="0">
                  <a:pos x="280" y="64"/>
                </a:cxn>
                <a:cxn ang="0">
                  <a:pos x="272" y="88"/>
                </a:cxn>
                <a:cxn ang="0">
                  <a:pos x="280" y="96"/>
                </a:cxn>
                <a:cxn ang="0">
                  <a:pos x="288" y="96"/>
                </a:cxn>
                <a:cxn ang="0">
                  <a:pos x="320" y="128"/>
                </a:cxn>
                <a:cxn ang="0">
                  <a:pos x="352" y="128"/>
                </a:cxn>
                <a:cxn ang="0">
                  <a:pos x="352" y="144"/>
                </a:cxn>
                <a:cxn ang="0">
                  <a:pos x="376" y="152"/>
                </a:cxn>
                <a:cxn ang="0">
                  <a:pos x="376" y="168"/>
                </a:cxn>
                <a:cxn ang="0">
                  <a:pos x="352" y="192"/>
                </a:cxn>
                <a:cxn ang="0">
                  <a:pos x="352" y="176"/>
                </a:cxn>
                <a:cxn ang="0">
                  <a:pos x="328" y="160"/>
                </a:cxn>
                <a:cxn ang="0">
                  <a:pos x="312" y="160"/>
                </a:cxn>
                <a:cxn ang="0">
                  <a:pos x="312" y="208"/>
                </a:cxn>
                <a:cxn ang="0">
                  <a:pos x="304" y="240"/>
                </a:cxn>
                <a:cxn ang="0">
                  <a:pos x="280" y="240"/>
                </a:cxn>
                <a:cxn ang="0">
                  <a:pos x="272" y="248"/>
                </a:cxn>
                <a:cxn ang="0">
                  <a:pos x="288" y="256"/>
                </a:cxn>
                <a:cxn ang="0">
                  <a:pos x="296" y="272"/>
                </a:cxn>
                <a:cxn ang="0">
                  <a:pos x="320" y="288"/>
                </a:cxn>
                <a:cxn ang="0">
                  <a:pos x="344" y="280"/>
                </a:cxn>
                <a:cxn ang="0">
                  <a:pos x="352" y="336"/>
                </a:cxn>
                <a:cxn ang="0">
                  <a:pos x="304" y="360"/>
                </a:cxn>
                <a:cxn ang="0">
                  <a:pos x="296" y="352"/>
                </a:cxn>
                <a:cxn ang="0">
                  <a:pos x="288" y="360"/>
                </a:cxn>
                <a:cxn ang="0">
                  <a:pos x="256" y="360"/>
                </a:cxn>
                <a:cxn ang="0">
                  <a:pos x="240" y="344"/>
                </a:cxn>
                <a:cxn ang="0">
                  <a:pos x="232" y="360"/>
                </a:cxn>
                <a:cxn ang="0">
                  <a:pos x="216" y="344"/>
                </a:cxn>
                <a:cxn ang="0">
                  <a:pos x="216" y="320"/>
                </a:cxn>
                <a:cxn ang="0">
                  <a:pos x="192" y="304"/>
                </a:cxn>
                <a:cxn ang="0">
                  <a:pos x="176" y="312"/>
                </a:cxn>
                <a:cxn ang="0">
                  <a:pos x="160" y="304"/>
                </a:cxn>
                <a:cxn ang="0">
                  <a:pos x="88" y="296"/>
                </a:cxn>
                <a:cxn ang="0">
                  <a:pos x="48" y="232"/>
                </a:cxn>
                <a:cxn ang="0">
                  <a:pos x="16" y="184"/>
                </a:cxn>
                <a:cxn ang="0">
                  <a:pos x="0" y="128"/>
                </a:cxn>
                <a:cxn ang="0">
                  <a:pos x="32" y="128"/>
                </a:cxn>
                <a:cxn ang="0">
                  <a:pos x="112" y="80"/>
                </a:cxn>
                <a:cxn ang="0">
                  <a:pos x="136" y="80"/>
                </a:cxn>
                <a:cxn ang="0">
                  <a:pos x="168" y="80"/>
                </a:cxn>
                <a:cxn ang="0">
                  <a:pos x="192" y="48"/>
                </a:cxn>
                <a:cxn ang="0">
                  <a:pos x="200" y="8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invGray">
            <a:xfrm>
              <a:off x="5510208" y="2811465"/>
              <a:ext cx="474662" cy="804861"/>
            </a:xfrm>
            <a:custGeom>
              <a:avLst/>
              <a:gdLst/>
              <a:ahLst/>
              <a:cxnLst>
                <a:cxn ang="0">
                  <a:pos x="208" y="336"/>
                </a:cxn>
                <a:cxn ang="0">
                  <a:pos x="200" y="376"/>
                </a:cxn>
                <a:cxn ang="0">
                  <a:pos x="176" y="408"/>
                </a:cxn>
                <a:cxn ang="0">
                  <a:pos x="136" y="400"/>
                </a:cxn>
                <a:cxn ang="0">
                  <a:pos x="80" y="432"/>
                </a:cxn>
                <a:cxn ang="0">
                  <a:pos x="40" y="456"/>
                </a:cxn>
                <a:cxn ang="0">
                  <a:pos x="8" y="456"/>
                </a:cxn>
                <a:cxn ang="0">
                  <a:pos x="0" y="448"/>
                </a:cxn>
                <a:cxn ang="0">
                  <a:pos x="16" y="384"/>
                </a:cxn>
                <a:cxn ang="0">
                  <a:pos x="24" y="368"/>
                </a:cxn>
                <a:cxn ang="0">
                  <a:pos x="8" y="328"/>
                </a:cxn>
                <a:cxn ang="0">
                  <a:pos x="16" y="264"/>
                </a:cxn>
                <a:cxn ang="0">
                  <a:pos x="24" y="224"/>
                </a:cxn>
                <a:cxn ang="0">
                  <a:pos x="32" y="208"/>
                </a:cxn>
                <a:cxn ang="0">
                  <a:pos x="16" y="192"/>
                </a:cxn>
                <a:cxn ang="0">
                  <a:pos x="32" y="16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72" y="80"/>
                </a:cxn>
                <a:cxn ang="0">
                  <a:pos x="120" y="24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216" y="0"/>
                </a:cxn>
                <a:cxn ang="0">
                  <a:pos x="240" y="24"/>
                </a:cxn>
                <a:cxn ang="0">
                  <a:pos x="216" y="32"/>
                </a:cxn>
                <a:cxn ang="0">
                  <a:pos x="208" y="48"/>
                </a:cxn>
                <a:cxn ang="0">
                  <a:pos x="240" y="48"/>
                </a:cxn>
                <a:cxn ang="0">
                  <a:pos x="248" y="88"/>
                </a:cxn>
                <a:cxn ang="0">
                  <a:pos x="232" y="120"/>
                </a:cxn>
                <a:cxn ang="0">
                  <a:pos x="216" y="104"/>
                </a:cxn>
                <a:cxn ang="0">
                  <a:pos x="192" y="120"/>
                </a:cxn>
                <a:cxn ang="0">
                  <a:pos x="200" y="136"/>
                </a:cxn>
                <a:cxn ang="0">
                  <a:pos x="184" y="160"/>
                </a:cxn>
                <a:cxn ang="0">
                  <a:pos x="224" y="216"/>
                </a:cxn>
                <a:cxn ang="0">
                  <a:pos x="192" y="304"/>
                </a:cxn>
                <a:cxn ang="0">
                  <a:pos x="208" y="336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gray">
            <a:xfrm>
              <a:off x="5005381" y="2951167"/>
              <a:ext cx="612775" cy="1069975"/>
            </a:xfrm>
            <a:custGeom>
              <a:avLst/>
              <a:gdLst/>
              <a:ahLst/>
              <a:cxnLst>
                <a:cxn ang="0">
                  <a:pos x="320" y="480"/>
                </a:cxn>
                <a:cxn ang="0">
                  <a:pos x="296" y="496"/>
                </a:cxn>
                <a:cxn ang="0">
                  <a:pos x="280" y="488"/>
                </a:cxn>
                <a:cxn ang="0">
                  <a:pos x="224" y="488"/>
                </a:cxn>
                <a:cxn ang="0">
                  <a:pos x="240" y="520"/>
                </a:cxn>
                <a:cxn ang="0">
                  <a:pos x="224" y="560"/>
                </a:cxn>
                <a:cxn ang="0">
                  <a:pos x="232" y="608"/>
                </a:cxn>
                <a:cxn ang="0">
                  <a:pos x="200" y="600"/>
                </a:cxn>
                <a:cxn ang="0">
                  <a:pos x="152" y="568"/>
                </a:cxn>
                <a:cxn ang="0">
                  <a:pos x="96" y="552"/>
                </a:cxn>
                <a:cxn ang="0">
                  <a:pos x="56" y="520"/>
                </a:cxn>
                <a:cxn ang="0">
                  <a:pos x="16" y="520"/>
                </a:cxn>
                <a:cxn ang="0">
                  <a:pos x="16" y="512"/>
                </a:cxn>
                <a:cxn ang="0">
                  <a:pos x="0" y="504"/>
                </a:cxn>
                <a:cxn ang="0">
                  <a:pos x="8" y="496"/>
                </a:cxn>
                <a:cxn ang="0">
                  <a:pos x="8" y="472"/>
                </a:cxn>
                <a:cxn ang="0">
                  <a:pos x="0" y="464"/>
                </a:cxn>
                <a:cxn ang="0">
                  <a:pos x="16" y="456"/>
                </a:cxn>
                <a:cxn ang="0">
                  <a:pos x="48" y="456"/>
                </a:cxn>
                <a:cxn ang="0">
                  <a:pos x="48" y="344"/>
                </a:cxn>
                <a:cxn ang="0">
                  <a:pos x="88" y="344"/>
                </a:cxn>
                <a:cxn ang="0">
                  <a:pos x="88" y="360"/>
                </a:cxn>
                <a:cxn ang="0">
                  <a:pos x="112" y="360"/>
                </a:cxn>
                <a:cxn ang="0">
                  <a:pos x="112" y="328"/>
                </a:cxn>
                <a:cxn ang="0">
                  <a:pos x="160" y="328"/>
                </a:cxn>
                <a:cxn ang="0">
                  <a:pos x="168" y="280"/>
                </a:cxn>
                <a:cxn ang="0">
                  <a:pos x="168" y="248"/>
                </a:cxn>
                <a:cxn ang="0">
                  <a:pos x="144" y="232"/>
                </a:cxn>
                <a:cxn ang="0">
                  <a:pos x="112" y="208"/>
                </a:cxn>
                <a:cxn ang="0">
                  <a:pos x="96" y="184"/>
                </a:cxn>
                <a:cxn ang="0">
                  <a:pos x="104" y="144"/>
                </a:cxn>
                <a:cxn ang="0">
                  <a:pos x="120" y="128"/>
                </a:cxn>
                <a:cxn ang="0">
                  <a:pos x="144" y="144"/>
                </a:cxn>
                <a:cxn ang="0">
                  <a:pos x="176" y="144"/>
                </a:cxn>
                <a:cxn ang="0">
                  <a:pos x="184" y="120"/>
                </a:cxn>
                <a:cxn ang="0">
                  <a:pos x="200" y="120"/>
                </a:cxn>
                <a:cxn ang="0">
                  <a:pos x="192" y="88"/>
                </a:cxn>
                <a:cxn ang="0">
                  <a:pos x="248" y="32"/>
                </a:cxn>
                <a:cxn ang="0">
                  <a:pos x="248" y="16"/>
                </a:cxn>
                <a:cxn ang="0">
                  <a:pos x="280" y="16"/>
                </a:cxn>
                <a:cxn ang="0">
                  <a:pos x="288" y="24"/>
                </a:cxn>
                <a:cxn ang="0">
                  <a:pos x="296" y="8"/>
                </a:cxn>
                <a:cxn ang="0">
                  <a:pos x="304" y="0"/>
                </a:cxn>
                <a:cxn ang="0">
                  <a:pos x="320" y="24"/>
                </a:cxn>
                <a:cxn ang="0">
                  <a:pos x="320" y="32"/>
                </a:cxn>
                <a:cxn ang="0">
                  <a:pos x="280" y="112"/>
                </a:cxn>
                <a:cxn ang="0">
                  <a:pos x="296" y="128"/>
                </a:cxn>
                <a:cxn ang="0">
                  <a:pos x="280" y="184"/>
                </a:cxn>
                <a:cxn ang="0">
                  <a:pos x="272" y="248"/>
                </a:cxn>
                <a:cxn ang="0">
                  <a:pos x="288" y="288"/>
                </a:cxn>
                <a:cxn ang="0">
                  <a:pos x="264" y="360"/>
                </a:cxn>
                <a:cxn ang="0">
                  <a:pos x="272" y="376"/>
                </a:cxn>
                <a:cxn ang="0">
                  <a:pos x="288" y="432"/>
                </a:cxn>
                <a:cxn ang="0">
                  <a:pos x="320" y="480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invGray">
            <a:xfrm>
              <a:off x="4891084" y="2965454"/>
              <a:ext cx="334963" cy="550864"/>
            </a:xfrm>
            <a:custGeom>
              <a:avLst/>
              <a:gdLst/>
              <a:ahLst/>
              <a:cxnLst>
                <a:cxn ang="0">
                  <a:pos x="176" y="120"/>
                </a:cxn>
                <a:cxn ang="0">
                  <a:pos x="160" y="104"/>
                </a:cxn>
                <a:cxn ang="0">
                  <a:pos x="120" y="88"/>
                </a:cxn>
                <a:cxn ang="0">
                  <a:pos x="136" y="32"/>
                </a:cxn>
                <a:cxn ang="0">
                  <a:pos x="128" y="0"/>
                </a:cxn>
                <a:cxn ang="0">
                  <a:pos x="72" y="56"/>
                </a:cxn>
                <a:cxn ang="0">
                  <a:pos x="64" y="112"/>
                </a:cxn>
                <a:cxn ang="0">
                  <a:pos x="40" y="120"/>
                </a:cxn>
                <a:cxn ang="0">
                  <a:pos x="8" y="144"/>
                </a:cxn>
                <a:cxn ang="0">
                  <a:pos x="0" y="168"/>
                </a:cxn>
                <a:cxn ang="0">
                  <a:pos x="40" y="192"/>
                </a:cxn>
                <a:cxn ang="0">
                  <a:pos x="40" y="224"/>
                </a:cxn>
                <a:cxn ang="0">
                  <a:pos x="48" y="240"/>
                </a:cxn>
                <a:cxn ang="0">
                  <a:pos x="40" y="264"/>
                </a:cxn>
                <a:cxn ang="0">
                  <a:pos x="48" y="280"/>
                </a:cxn>
                <a:cxn ang="0">
                  <a:pos x="96" y="312"/>
                </a:cxn>
                <a:cxn ang="0">
                  <a:pos x="112" y="312"/>
                </a:cxn>
                <a:cxn ang="0">
                  <a:pos x="112" y="296"/>
                </a:cxn>
                <a:cxn ang="0">
                  <a:pos x="128" y="272"/>
                </a:cxn>
                <a:cxn ang="0">
                  <a:pos x="120" y="240"/>
                </a:cxn>
                <a:cxn ang="0">
                  <a:pos x="112" y="240"/>
                </a:cxn>
                <a:cxn ang="0">
                  <a:pos x="104" y="208"/>
                </a:cxn>
                <a:cxn ang="0">
                  <a:pos x="120" y="208"/>
                </a:cxn>
                <a:cxn ang="0">
                  <a:pos x="120" y="176"/>
                </a:cxn>
                <a:cxn ang="0">
                  <a:pos x="136" y="176"/>
                </a:cxn>
                <a:cxn ang="0">
                  <a:pos x="152" y="184"/>
                </a:cxn>
                <a:cxn ang="0">
                  <a:pos x="160" y="136"/>
                </a:cxn>
                <a:cxn ang="0">
                  <a:pos x="176" y="120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invGray">
            <a:xfrm>
              <a:off x="3692522" y="2417766"/>
              <a:ext cx="1635124" cy="1477964"/>
            </a:xfrm>
            <a:custGeom>
              <a:avLst/>
              <a:gdLst/>
              <a:ahLst/>
              <a:cxnLst>
                <a:cxn ang="0">
                  <a:pos x="632" y="480"/>
                </a:cxn>
                <a:cxn ang="0">
                  <a:pos x="672" y="536"/>
                </a:cxn>
                <a:cxn ang="0">
                  <a:pos x="672" y="568"/>
                </a:cxn>
                <a:cxn ang="0">
                  <a:pos x="736" y="624"/>
                </a:cxn>
                <a:cxn ang="0">
                  <a:pos x="744" y="600"/>
                </a:cxn>
                <a:cxn ang="0">
                  <a:pos x="752" y="552"/>
                </a:cxn>
                <a:cxn ang="0">
                  <a:pos x="736" y="520"/>
                </a:cxn>
                <a:cxn ang="0">
                  <a:pos x="752" y="488"/>
                </a:cxn>
                <a:cxn ang="0">
                  <a:pos x="800" y="512"/>
                </a:cxn>
                <a:cxn ang="0">
                  <a:pos x="856" y="552"/>
                </a:cxn>
                <a:cxn ang="0">
                  <a:pos x="800" y="632"/>
                </a:cxn>
                <a:cxn ang="0">
                  <a:pos x="776" y="664"/>
                </a:cxn>
                <a:cxn ang="0">
                  <a:pos x="736" y="648"/>
                </a:cxn>
                <a:cxn ang="0">
                  <a:pos x="704" y="752"/>
                </a:cxn>
                <a:cxn ang="0">
                  <a:pos x="696" y="776"/>
                </a:cxn>
                <a:cxn ang="0">
                  <a:pos x="688" y="808"/>
                </a:cxn>
                <a:cxn ang="0">
                  <a:pos x="632" y="840"/>
                </a:cxn>
                <a:cxn ang="0">
                  <a:pos x="592" y="760"/>
                </a:cxn>
                <a:cxn ang="0">
                  <a:pos x="576" y="752"/>
                </a:cxn>
                <a:cxn ang="0">
                  <a:pos x="528" y="696"/>
                </a:cxn>
                <a:cxn ang="0">
                  <a:pos x="496" y="712"/>
                </a:cxn>
                <a:cxn ang="0">
                  <a:pos x="488" y="728"/>
                </a:cxn>
                <a:cxn ang="0">
                  <a:pos x="480" y="776"/>
                </a:cxn>
                <a:cxn ang="0">
                  <a:pos x="464" y="744"/>
                </a:cxn>
                <a:cxn ang="0">
                  <a:pos x="416" y="728"/>
                </a:cxn>
                <a:cxn ang="0">
                  <a:pos x="408" y="688"/>
                </a:cxn>
                <a:cxn ang="0">
                  <a:pos x="456" y="696"/>
                </a:cxn>
                <a:cxn ang="0">
                  <a:pos x="488" y="672"/>
                </a:cxn>
                <a:cxn ang="0">
                  <a:pos x="464" y="640"/>
                </a:cxn>
                <a:cxn ang="0">
                  <a:pos x="504" y="600"/>
                </a:cxn>
                <a:cxn ang="0">
                  <a:pos x="536" y="568"/>
                </a:cxn>
                <a:cxn ang="0">
                  <a:pos x="480" y="408"/>
                </a:cxn>
                <a:cxn ang="0">
                  <a:pos x="408" y="360"/>
                </a:cxn>
                <a:cxn ang="0">
                  <a:pos x="344" y="336"/>
                </a:cxn>
                <a:cxn ang="0">
                  <a:pos x="280" y="312"/>
                </a:cxn>
                <a:cxn ang="0">
                  <a:pos x="208" y="336"/>
                </a:cxn>
                <a:cxn ang="0">
                  <a:pos x="48" y="240"/>
                </a:cxn>
                <a:cxn ang="0">
                  <a:pos x="8" y="160"/>
                </a:cxn>
                <a:cxn ang="0">
                  <a:pos x="48" y="152"/>
                </a:cxn>
                <a:cxn ang="0">
                  <a:pos x="112" y="96"/>
                </a:cxn>
                <a:cxn ang="0">
                  <a:pos x="136" y="64"/>
                </a:cxn>
                <a:cxn ang="0">
                  <a:pos x="216" y="32"/>
                </a:cxn>
                <a:cxn ang="0">
                  <a:pos x="232" y="0"/>
                </a:cxn>
                <a:cxn ang="0">
                  <a:pos x="288" y="72"/>
                </a:cxn>
                <a:cxn ang="0">
                  <a:pos x="296" y="128"/>
                </a:cxn>
                <a:cxn ang="0">
                  <a:pos x="312" y="176"/>
                </a:cxn>
                <a:cxn ang="0">
                  <a:pos x="336" y="192"/>
                </a:cxn>
                <a:cxn ang="0">
                  <a:pos x="408" y="176"/>
                </a:cxn>
                <a:cxn ang="0">
                  <a:pos x="408" y="216"/>
                </a:cxn>
                <a:cxn ang="0">
                  <a:pos x="384" y="256"/>
                </a:cxn>
                <a:cxn ang="0">
                  <a:pos x="432" y="328"/>
                </a:cxn>
                <a:cxn ang="0">
                  <a:pos x="496" y="344"/>
                </a:cxn>
                <a:cxn ang="0">
                  <a:pos x="528" y="320"/>
                </a:cxn>
                <a:cxn ang="0">
                  <a:pos x="584" y="320"/>
                </a:cxn>
                <a:cxn ang="0">
                  <a:pos x="624" y="336"/>
                </a:cxn>
                <a:cxn ang="0">
                  <a:pos x="576" y="392"/>
                </a:cxn>
                <a:cxn ang="0">
                  <a:pos x="600" y="456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invGray">
            <a:xfrm>
              <a:off x="4211632" y="1052515"/>
              <a:ext cx="2716208" cy="2182814"/>
            </a:xfrm>
            <a:custGeom>
              <a:avLst/>
              <a:gdLst/>
              <a:ahLst/>
              <a:cxnLst>
                <a:cxn ang="0">
                  <a:pos x="16" y="896"/>
                </a:cxn>
                <a:cxn ang="0">
                  <a:pos x="64" y="968"/>
                </a:cxn>
                <a:cxn ang="0">
                  <a:pos x="136" y="976"/>
                </a:cxn>
                <a:cxn ang="0">
                  <a:pos x="112" y="1032"/>
                </a:cxn>
                <a:cxn ang="0">
                  <a:pos x="216" y="1128"/>
                </a:cxn>
                <a:cxn ang="0">
                  <a:pos x="256" y="1096"/>
                </a:cxn>
                <a:cxn ang="0">
                  <a:pos x="352" y="1104"/>
                </a:cxn>
                <a:cxn ang="0">
                  <a:pos x="328" y="1240"/>
                </a:cxn>
                <a:cxn ang="0">
                  <a:pos x="424" y="1200"/>
                </a:cxn>
                <a:cxn ang="0">
                  <a:pos x="496" y="1112"/>
                </a:cxn>
                <a:cxn ang="0">
                  <a:pos x="560" y="1224"/>
                </a:cxn>
                <a:cxn ang="0">
                  <a:pos x="600" y="1200"/>
                </a:cxn>
                <a:cxn ang="0">
                  <a:pos x="664" y="1112"/>
                </a:cxn>
                <a:cxn ang="0">
                  <a:pos x="704" y="1096"/>
                </a:cxn>
                <a:cxn ang="0">
                  <a:pos x="736" y="1096"/>
                </a:cxn>
                <a:cxn ang="0">
                  <a:pos x="800" y="1024"/>
                </a:cxn>
                <a:cxn ang="0">
                  <a:pos x="864" y="1008"/>
                </a:cxn>
                <a:cxn ang="0">
                  <a:pos x="896" y="920"/>
                </a:cxn>
                <a:cxn ang="0">
                  <a:pos x="944" y="912"/>
                </a:cxn>
                <a:cxn ang="0">
                  <a:pos x="1008" y="872"/>
                </a:cxn>
                <a:cxn ang="0">
                  <a:pos x="1088" y="824"/>
                </a:cxn>
                <a:cxn ang="0">
                  <a:pos x="1128" y="920"/>
                </a:cxn>
                <a:cxn ang="0">
                  <a:pos x="1176" y="888"/>
                </a:cxn>
                <a:cxn ang="0">
                  <a:pos x="1176" y="840"/>
                </a:cxn>
                <a:cxn ang="0">
                  <a:pos x="1352" y="784"/>
                </a:cxn>
                <a:cxn ang="0">
                  <a:pos x="1376" y="728"/>
                </a:cxn>
                <a:cxn ang="0">
                  <a:pos x="1312" y="672"/>
                </a:cxn>
                <a:cxn ang="0">
                  <a:pos x="1264" y="560"/>
                </a:cxn>
                <a:cxn ang="0">
                  <a:pos x="1336" y="560"/>
                </a:cxn>
                <a:cxn ang="0">
                  <a:pos x="1352" y="472"/>
                </a:cxn>
                <a:cxn ang="0">
                  <a:pos x="1296" y="432"/>
                </a:cxn>
                <a:cxn ang="0">
                  <a:pos x="1392" y="296"/>
                </a:cxn>
                <a:cxn ang="0">
                  <a:pos x="1424" y="128"/>
                </a:cxn>
                <a:cxn ang="0">
                  <a:pos x="1344" y="128"/>
                </a:cxn>
                <a:cxn ang="0">
                  <a:pos x="1264" y="72"/>
                </a:cxn>
                <a:cxn ang="0">
                  <a:pos x="1192" y="64"/>
                </a:cxn>
                <a:cxn ang="0">
                  <a:pos x="1168" y="0"/>
                </a:cxn>
                <a:cxn ang="0">
                  <a:pos x="1160" y="64"/>
                </a:cxn>
                <a:cxn ang="0">
                  <a:pos x="1128" y="168"/>
                </a:cxn>
                <a:cxn ang="0">
                  <a:pos x="1120" y="240"/>
                </a:cxn>
                <a:cxn ang="0">
                  <a:pos x="992" y="280"/>
                </a:cxn>
                <a:cxn ang="0">
                  <a:pos x="992" y="432"/>
                </a:cxn>
                <a:cxn ang="0">
                  <a:pos x="1056" y="416"/>
                </a:cxn>
                <a:cxn ang="0">
                  <a:pos x="1136" y="448"/>
                </a:cxn>
                <a:cxn ang="0">
                  <a:pos x="1136" y="504"/>
                </a:cxn>
                <a:cxn ang="0">
                  <a:pos x="1040" y="536"/>
                </a:cxn>
                <a:cxn ang="0">
                  <a:pos x="992" y="592"/>
                </a:cxn>
                <a:cxn ang="0">
                  <a:pos x="864" y="664"/>
                </a:cxn>
                <a:cxn ang="0">
                  <a:pos x="760" y="648"/>
                </a:cxn>
                <a:cxn ang="0">
                  <a:pos x="768" y="752"/>
                </a:cxn>
                <a:cxn ang="0">
                  <a:pos x="640" y="848"/>
                </a:cxn>
                <a:cxn ang="0">
                  <a:pos x="456" y="880"/>
                </a:cxn>
                <a:cxn ang="0">
                  <a:pos x="352" y="888"/>
                </a:cxn>
                <a:cxn ang="0">
                  <a:pos x="248" y="864"/>
                </a:cxn>
                <a:cxn ang="0">
                  <a:pos x="96" y="816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invGray">
            <a:xfrm>
              <a:off x="1709736" y="1419225"/>
              <a:ext cx="2427286" cy="1816101"/>
            </a:xfrm>
            <a:custGeom>
              <a:avLst/>
              <a:gdLst/>
              <a:ahLst/>
              <a:cxnLst>
                <a:cxn ang="0">
                  <a:pos x="1256" y="576"/>
                </a:cxn>
                <a:cxn ang="0">
                  <a:pos x="1240" y="632"/>
                </a:cxn>
                <a:cxn ang="0">
                  <a:pos x="1176" y="632"/>
                </a:cxn>
                <a:cxn ang="0">
                  <a:pos x="1152" y="664"/>
                </a:cxn>
                <a:cxn ang="0">
                  <a:pos x="1080" y="720"/>
                </a:cxn>
                <a:cxn ang="0">
                  <a:pos x="1048" y="728"/>
                </a:cxn>
                <a:cxn ang="0">
                  <a:pos x="936" y="824"/>
                </a:cxn>
                <a:cxn ang="0">
                  <a:pos x="880" y="880"/>
                </a:cxn>
                <a:cxn ang="0">
                  <a:pos x="920" y="944"/>
                </a:cxn>
                <a:cxn ang="0">
                  <a:pos x="888" y="992"/>
                </a:cxn>
                <a:cxn ang="0">
                  <a:pos x="896" y="1032"/>
                </a:cxn>
                <a:cxn ang="0">
                  <a:pos x="840" y="1016"/>
                </a:cxn>
                <a:cxn ang="0">
                  <a:pos x="808" y="1000"/>
                </a:cxn>
                <a:cxn ang="0">
                  <a:pos x="736" y="960"/>
                </a:cxn>
                <a:cxn ang="0">
                  <a:pos x="600" y="984"/>
                </a:cxn>
                <a:cxn ang="0">
                  <a:pos x="512" y="992"/>
                </a:cxn>
                <a:cxn ang="0">
                  <a:pos x="432" y="952"/>
                </a:cxn>
                <a:cxn ang="0">
                  <a:pos x="368" y="960"/>
                </a:cxn>
                <a:cxn ang="0">
                  <a:pos x="272" y="928"/>
                </a:cxn>
                <a:cxn ang="0">
                  <a:pos x="216" y="984"/>
                </a:cxn>
                <a:cxn ang="0">
                  <a:pos x="152" y="944"/>
                </a:cxn>
                <a:cxn ang="0">
                  <a:pos x="104" y="864"/>
                </a:cxn>
                <a:cxn ang="0">
                  <a:pos x="56" y="800"/>
                </a:cxn>
                <a:cxn ang="0">
                  <a:pos x="64" y="776"/>
                </a:cxn>
                <a:cxn ang="0">
                  <a:pos x="40" y="712"/>
                </a:cxn>
                <a:cxn ang="0">
                  <a:pos x="0" y="688"/>
                </a:cxn>
                <a:cxn ang="0">
                  <a:pos x="32" y="688"/>
                </a:cxn>
                <a:cxn ang="0">
                  <a:pos x="32" y="616"/>
                </a:cxn>
                <a:cxn ang="0">
                  <a:pos x="24" y="568"/>
                </a:cxn>
                <a:cxn ang="0">
                  <a:pos x="0" y="520"/>
                </a:cxn>
                <a:cxn ang="0">
                  <a:pos x="88" y="464"/>
                </a:cxn>
                <a:cxn ang="0">
                  <a:pos x="136" y="456"/>
                </a:cxn>
                <a:cxn ang="0">
                  <a:pos x="152" y="480"/>
                </a:cxn>
                <a:cxn ang="0">
                  <a:pos x="200" y="480"/>
                </a:cxn>
                <a:cxn ang="0">
                  <a:pos x="304" y="456"/>
                </a:cxn>
                <a:cxn ang="0">
                  <a:pos x="416" y="424"/>
                </a:cxn>
                <a:cxn ang="0">
                  <a:pos x="424" y="376"/>
                </a:cxn>
                <a:cxn ang="0">
                  <a:pos x="472" y="232"/>
                </a:cxn>
                <a:cxn ang="0">
                  <a:pos x="456" y="200"/>
                </a:cxn>
                <a:cxn ang="0">
                  <a:pos x="592" y="224"/>
                </a:cxn>
                <a:cxn ang="0">
                  <a:pos x="664" y="96"/>
                </a:cxn>
                <a:cxn ang="0">
                  <a:pos x="784" y="128"/>
                </a:cxn>
                <a:cxn ang="0">
                  <a:pos x="784" y="80"/>
                </a:cxn>
                <a:cxn ang="0">
                  <a:pos x="840" y="40"/>
                </a:cxn>
                <a:cxn ang="0">
                  <a:pos x="880" y="0"/>
                </a:cxn>
                <a:cxn ang="0">
                  <a:pos x="928" y="16"/>
                </a:cxn>
                <a:cxn ang="0">
                  <a:pos x="928" y="48"/>
                </a:cxn>
                <a:cxn ang="0">
                  <a:pos x="960" y="112"/>
                </a:cxn>
                <a:cxn ang="0">
                  <a:pos x="1024" y="144"/>
                </a:cxn>
                <a:cxn ang="0">
                  <a:pos x="1040" y="248"/>
                </a:cxn>
                <a:cxn ang="0">
                  <a:pos x="1016" y="336"/>
                </a:cxn>
                <a:cxn ang="0">
                  <a:pos x="1112" y="368"/>
                </a:cxn>
                <a:cxn ang="0">
                  <a:pos x="1208" y="440"/>
                </a:cxn>
                <a:cxn ang="0">
                  <a:pos x="1232" y="480"/>
                </a:cxn>
                <a:cxn ang="0">
                  <a:pos x="1272" y="568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invGray">
            <a:xfrm>
              <a:off x="6761163" y="4752974"/>
              <a:ext cx="242886" cy="454026"/>
            </a:xfrm>
            <a:custGeom>
              <a:avLst/>
              <a:gdLst/>
              <a:ahLst/>
              <a:cxnLst>
                <a:cxn ang="0">
                  <a:pos x="24" y="232"/>
                </a:cxn>
                <a:cxn ang="0">
                  <a:pos x="32" y="248"/>
                </a:cxn>
                <a:cxn ang="0">
                  <a:pos x="56" y="256"/>
                </a:cxn>
                <a:cxn ang="0">
                  <a:pos x="64" y="224"/>
                </a:cxn>
                <a:cxn ang="0">
                  <a:pos x="104" y="184"/>
                </a:cxn>
                <a:cxn ang="0">
                  <a:pos x="104" y="128"/>
                </a:cxn>
                <a:cxn ang="0">
                  <a:pos x="120" y="96"/>
                </a:cxn>
                <a:cxn ang="0">
                  <a:pos x="128" y="72"/>
                </a:cxn>
                <a:cxn ang="0">
                  <a:pos x="112" y="56"/>
                </a:cxn>
                <a:cxn ang="0">
                  <a:pos x="104" y="0"/>
                </a:cxn>
                <a:cxn ang="0">
                  <a:pos x="64" y="24"/>
                </a:cxn>
                <a:cxn ang="0">
                  <a:pos x="48" y="24"/>
                </a:cxn>
                <a:cxn ang="0">
                  <a:pos x="56" y="40"/>
                </a:cxn>
                <a:cxn ang="0">
                  <a:pos x="24" y="72"/>
                </a:cxn>
                <a:cxn ang="0">
                  <a:pos x="24" y="112"/>
                </a:cxn>
                <a:cxn ang="0">
                  <a:pos x="0" y="136"/>
                </a:cxn>
                <a:cxn ang="0">
                  <a:pos x="8" y="168"/>
                </a:cxn>
                <a:cxn ang="0">
                  <a:pos x="16" y="224"/>
                </a:cxn>
                <a:cxn ang="0">
                  <a:pos x="24" y="232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25" y="2845265"/>
            <a:ext cx="159150" cy="150309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 flipV="1">
            <a:off x="8472774" y="2419197"/>
            <a:ext cx="1678592" cy="52952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228058" y="2046027"/>
            <a:ext cx="9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北京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7994" y="1437982"/>
            <a:ext cx="3282205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它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从上千年的历史中走来，又向着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未来飞速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前进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北京是一座古老的城市，它拥有说不尽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的有趣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典故；北京是一座现代化的大都市，它拥有令全世界瞩目的科技产品和现代化街道。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北京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虽然古老，但是它充满了朝气与激情，北京有一种属于它自己的独特风情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在中华民族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五千年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的乐章里面，它仿佛将鼓与箫一同奏响，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既清脆悠扬，又铿锵有力！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685443" y="2640550"/>
            <a:ext cx="2319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spc="400" dirty="0">
                <a:latin typeface="楷体" pitchFamily="49" charset="-122"/>
                <a:ea typeface="楷体" pitchFamily="49" charset="-122"/>
              </a:rPr>
              <a:t>赫赫京都千百年，</a:t>
            </a:r>
            <a:br>
              <a:rPr lang="zh-CN" altLang="en-US" kern="0" spc="400" dirty="0">
                <a:latin typeface="楷体" pitchFamily="49" charset="-122"/>
                <a:ea typeface="楷体" pitchFamily="49" charset="-122"/>
              </a:rPr>
            </a:br>
            <a:r>
              <a:rPr lang="zh-CN" altLang="en-US" kern="0" spc="400" dirty="0">
                <a:latin typeface="楷体" pitchFamily="49" charset="-122"/>
                <a:ea typeface="楷体" pitchFamily="49" charset="-122"/>
              </a:rPr>
              <a:t>钟灵毓秀萃龙渊。</a:t>
            </a:r>
            <a:br>
              <a:rPr lang="zh-CN" altLang="en-US" kern="0" spc="400" dirty="0">
                <a:latin typeface="楷体" pitchFamily="49" charset="-122"/>
                <a:ea typeface="楷体" pitchFamily="49" charset="-122"/>
              </a:rPr>
            </a:br>
            <a:r>
              <a:rPr lang="zh-CN" altLang="en-US" kern="0" spc="400" dirty="0">
                <a:latin typeface="楷体" pitchFamily="49" charset="-122"/>
                <a:ea typeface="楷体" pitchFamily="49" charset="-122"/>
              </a:rPr>
              <a:t>始由金国迁燕地，</a:t>
            </a:r>
            <a:br>
              <a:rPr lang="zh-CN" altLang="en-US" kern="0" spc="400" dirty="0">
                <a:latin typeface="楷体" pitchFamily="49" charset="-122"/>
                <a:ea typeface="楷体" pitchFamily="49" charset="-122"/>
              </a:rPr>
            </a:br>
            <a:r>
              <a:rPr lang="zh-CN" altLang="en-US" kern="0" spc="400" dirty="0">
                <a:latin typeface="楷体" pitchFamily="49" charset="-122"/>
                <a:ea typeface="楷体" pitchFamily="49" charset="-122"/>
              </a:rPr>
              <a:t>及至赤都照蓟川。</a:t>
            </a:r>
            <a:br>
              <a:rPr lang="zh-CN" altLang="en-US" kern="0" spc="400" dirty="0">
                <a:latin typeface="楷体" pitchFamily="49" charset="-122"/>
                <a:ea typeface="楷体" pitchFamily="49" charset="-122"/>
              </a:rPr>
            </a:br>
            <a:r>
              <a:rPr lang="zh-CN" altLang="en-US" kern="0" spc="400" dirty="0">
                <a:latin typeface="楷体" pitchFamily="49" charset="-122"/>
                <a:ea typeface="楷体" pitchFamily="49" charset="-122"/>
              </a:rPr>
              <a:t>北海清波浮画舫，</a:t>
            </a:r>
            <a:br>
              <a:rPr lang="zh-CN" altLang="en-US" kern="0" spc="400" dirty="0">
                <a:latin typeface="楷体" pitchFamily="49" charset="-122"/>
                <a:ea typeface="楷体" pitchFamily="49" charset="-122"/>
              </a:rPr>
            </a:br>
            <a:r>
              <a:rPr lang="zh-CN" altLang="en-US" kern="0" spc="400" dirty="0">
                <a:latin typeface="楷体" pitchFamily="49" charset="-122"/>
                <a:ea typeface="楷体" pitchFamily="49" charset="-122"/>
                <a:hlinkClick r:id="rId4"/>
              </a:rPr>
              <a:t>香山红叶</a:t>
            </a:r>
            <a:r>
              <a:rPr lang="zh-CN" altLang="en-US" kern="0" spc="400" dirty="0">
                <a:latin typeface="楷体" pitchFamily="49" charset="-122"/>
                <a:ea typeface="楷体" pitchFamily="49" charset="-122"/>
              </a:rPr>
              <a:t>染霜天。</a:t>
            </a:r>
            <a:br>
              <a:rPr lang="zh-CN" altLang="en-US" kern="0" spc="400" dirty="0">
                <a:latin typeface="楷体" pitchFamily="49" charset="-122"/>
                <a:ea typeface="楷体" pitchFamily="49" charset="-122"/>
              </a:rPr>
            </a:br>
            <a:r>
              <a:rPr lang="zh-CN" altLang="en-US" kern="0" spc="400" dirty="0">
                <a:latin typeface="楷体" pitchFamily="49" charset="-122"/>
                <a:ea typeface="楷体" pitchFamily="49" charset="-122"/>
              </a:rPr>
              <a:t>华夏血脉情相系，</a:t>
            </a:r>
            <a:br>
              <a:rPr lang="zh-CN" altLang="en-US" kern="0" spc="400" dirty="0">
                <a:latin typeface="楷体" pitchFamily="49" charset="-122"/>
                <a:ea typeface="楷体" pitchFamily="49" charset="-122"/>
              </a:rPr>
            </a:br>
            <a:r>
              <a:rPr lang="zh-CN" altLang="en-US" kern="0" spc="400" dirty="0">
                <a:latin typeface="楷体" pitchFamily="49" charset="-122"/>
                <a:ea typeface="楷体" pitchFamily="49" charset="-122"/>
              </a:rPr>
              <a:t>九州同心亿众欢。</a:t>
            </a:r>
            <a:endParaRPr lang="zh-CN" altLang="en-US" b="1" kern="0" spc="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6000" y="828284"/>
            <a:ext cx="207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结语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9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3835" y="3407396"/>
            <a:ext cx="4722949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5400" b="1" dirty="0" smtClean="0">
                <a:solidFill>
                  <a:srgbClr val="14A5A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5400" b="1" dirty="0" smtClean="0">
                <a:solidFill>
                  <a:srgbClr val="14A5A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</a:t>
            </a:r>
            <a:endParaRPr kumimoji="1" lang="zh-CN" altLang="en-US" sz="5400" b="1" dirty="0" smtClean="0">
              <a:solidFill>
                <a:srgbClr val="14A5A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5867" y="5749653"/>
            <a:ext cx="235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作者：郑嘉娜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学号：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17070028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1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1791" y="652059"/>
            <a:ext cx="1548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目录</a:t>
            </a:r>
            <a:endParaRPr lang="zh-CN" altLang="en-US" sz="4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16199" y="2413523"/>
            <a:ext cx="1608750" cy="38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9164" y="1951858"/>
            <a:ext cx="80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D686D"/>
                </a:solidFill>
                <a:latin typeface="楷体" pitchFamily="49" charset="-122"/>
                <a:ea typeface="楷体" pitchFamily="49" charset="-122"/>
              </a:rPr>
              <a:t>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24949" y="2095605"/>
            <a:ext cx="26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香山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16199" y="3488521"/>
            <a:ext cx="1608750" cy="382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69164" y="3026856"/>
            <a:ext cx="80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D686D"/>
                </a:solidFill>
                <a:latin typeface="楷体" pitchFamily="49" charset="-122"/>
                <a:ea typeface="楷体" pitchFamily="49" charset="-122"/>
              </a:rPr>
              <a:t>贰</a:t>
            </a:r>
            <a:endParaRPr lang="zh-CN" altLang="en-US" sz="5400" b="1" dirty="0">
              <a:solidFill>
                <a:srgbClr val="0D686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4949" y="3170603"/>
            <a:ext cx="26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故宫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16199" y="4642684"/>
            <a:ext cx="1608750" cy="382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69164" y="4181019"/>
            <a:ext cx="80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D686D"/>
                </a:solidFill>
                <a:latin typeface="楷体" pitchFamily="49" charset="-122"/>
                <a:ea typeface="楷体" pitchFamily="49" charset="-122"/>
              </a:rPr>
              <a:t>叁</a:t>
            </a:r>
            <a:endParaRPr lang="zh-CN" altLang="en-US" sz="5400" b="1" dirty="0">
              <a:solidFill>
                <a:srgbClr val="0D686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24949" y="4324766"/>
            <a:ext cx="26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4948" y="2533584"/>
            <a:ext cx="280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Xiangshan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4949" y="3564129"/>
            <a:ext cx="173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Forbidden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City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6441" y="4742242"/>
            <a:ext cx="268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Great </a:t>
            </a:r>
            <a:r>
              <a:rPr lang="en-US" altLang="zh-CN" sz="2000" b="1" dirty="0"/>
              <a:t>Wall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5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8693" y="2362200"/>
            <a:ext cx="2279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壹</a:t>
            </a:r>
          </a:p>
        </p:txBody>
      </p:sp>
      <p:sp>
        <p:nvSpPr>
          <p:cNvPr id="5" name="文本框 4"/>
          <p:cNvSpPr txBox="1"/>
          <p:nvPr/>
        </p:nvSpPr>
        <p:spPr>
          <a:xfrm rot="10800000">
            <a:off x="3390646" y="1551346"/>
            <a:ext cx="635000" cy="58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0" y="4318002"/>
            <a:ext cx="321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香</a:t>
            </a:r>
            <a:endParaRPr lang="en-US" altLang="zh-CN" sz="2400" b="1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山</a:t>
            </a:r>
            <a:endParaRPr lang="en-US" altLang="zh-CN" sz="2400" b="1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7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64" y="1742181"/>
            <a:ext cx="3864152" cy="364947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907608" y="702944"/>
            <a:ext cx="4409460" cy="63866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6229" y="822219"/>
            <a:ext cx="4466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独爱香山，独爱那散发着灵魂的香味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971279" y="1742181"/>
            <a:ext cx="0" cy="4049486"/>
          </a:xfrm>
          <a:prstGeom prst="line">
            <a:avLst/>
          </a:prstGeom>
          <a:ln>
            <a:solidFill>
              <a:srgbClr val="19C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42779" y="1742181"/>
            <a:ext cx="0" cy="4049486"/>
          </a:xfrm>
          <a:prstGeom prst="line">
            <a:avLst/>
          </a:prstGeom>
          <a:ln>
            <a:solidFill>
              <a:srgbClr val="19C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3061" y="1742181"/>
            <a:ext cx="0" cy="4049486"/>
          </a:xfrm>
          <a:prstGeom prst="line">
            <a:avLst/>
          </a:prstGeom>
          <a:ln>
            <a:solidFill>
              <a:srgbClr val="19C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654605" y="1742181"/>
            <a:ext cx="0" cy="4049486"/>
          </a:xfrm>
          <a:prstGeom prst="line">
            <a:avLst/>
          </a:prstGeom>
          <a:ln>
            <a:solidFill>
              <a:srgbClr val="19C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191965" y="1742181"/>
            <a:ext cx="0" cy="4049486"/>
          </a:xfrm>
          <a:prstGeom prst="line">
            <a:avLst/>
          </a:prstGeom>
          <a:ln>
            <a:solidFill>
              <a:srgbClr val="19C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34437" y="1742181"/>
            <a:ext cx="0" cy="4049486"/>
          </a:xfrm>
          <a:prstGeom prst="line">
            <a:avLst/>
          </a:prstGeom>
          <a:ln>
            <a:solidFill>
              <a:srgbClr val="19C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34818" y="1416751"/>
            <a:ext cx="4598695" cy="46961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000" b="1" kern="0" spc="500" dirty="0">
                <a:latin typeface="楷体" pitchFamily="49" charset="-122"/>
                <a:ea typeface="楷体" pitchFamily="49" charset="-122"/>
              </a:rPr>
              <a:t>香山又叫静宜园，位于北京海淀区西郊，距市区</a:t>
            </a:r>
            <a:r>
              <a:rPr lang="en-US" altLang="zh-CN" sz="2000" b="1" kern="0" spc="500" dirty="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zh-CN" sz="2000" b="1" kern="0" spc="500" dirty="0">
                <a:latin typeface="楷体" pitchFamily="49" charset="-122"/>
                <a:ea typeface="楷体" pitchFamily="49" charset="-122"/>
              </a:rPr>
              <a:t>公里，全园面积</a:t>
            </a:r>
            <a:r>
              <a:rPr lang="en-US" altLang="zh-CN" sz="2000" b="1" kern="0" spc="500" dirty="0">
                <a:latin typeface="楷体" pitchFamily="49" charset="-122"/>
                <a:ea typeface="楷体" pitchFamily="49" charset="-122"/>
              </a:rPr>
              <a:t>160</a:t>
            </a:r>
            <a:r>
              <a:rPr lang="zh-CN" altLang="zh-CN" sz="2000" b="1" kern="0" spc="500" dirty="0">
                <a:latin typeface="楷体" pitchFamily="49" charset="-122"/>
                <a:ea typeface="楷体" pitchFamily="49" charset="-122"/>
              </a:rPr>
              <a:t>公顷。因山中有巨石形如香炉而得名，是北京著名的森林公园。香山可谓是国内赏枫的鼻祖，其红叶驰名中外，是我国四大赏枫胜地之一。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0114" y="4260094"/>
            <a:ext cx="2931886" cy="2409946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473103" y="4855937"/>
            <a:ext cx="18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——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杜牧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山行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》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16086" y="2758412"/>
            <a:ext cx="2670708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远上寒山石径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斜，</a:t>
            </a:r>
            <a:endParaRPr lang="en-US" altLang="zh-CN" sz="2400" dirty="0" smtClean="0">
              <a:solidFill>
                <a:srgbClr val="0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白云深处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有人家。</a:t>
            </a:r>
            <a:endParaRPr lang="en-US" altLang="zh-CN" sz="2400" dirty="0" smtClean="0">
              <a:solidFill>
                <a:srgbClr val="0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停车坐爱枫林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晚，</a:t>
            </a:r>
            <a:endParaRPr lang="en-US" altLang="zh-CN" sz="2400" dirty="0" smtClean="0">
              <a:solidFill>
                <a:srgbClr val="0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霜叶红于二月花。</a:t>
            </a:r>
            <a:endParaRPr lang="zh-CN" altLang="en-US" sz="2400" dirty="0">
              <a:solidFill>
                <a:srgbClr val="0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6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0201" y="762001"/>
            <a:ext cx="5071533" cy="587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香山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红叶，历史悠久，壮观秀美，早在金代已为诗人墨客所称道。</a:t>
            </a:r>
          </a:p>
          <a:p>
            <a:pPr>
              <a:lnSpc>
                <a:spcPts val="3300"/>
              </a:lnSpc>
            </a:pP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　　香山红叶主要有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14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个树种，总株数达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万余株，甚为壮观。香山红叶树种很多，如五角枫、三角枫、鸡爪枫、柿树等。这些红叶树种叶子里含有大量的色素，春夏两季叶绿素进行光合作用，并使叶子呈现绿色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霜秋季节，天气变冷，昼夜温差变化增大，叶绿素合成受阻，逐渐破坏消失，而类胡萝卜、胡萝卜素、花青素成份增多，使叶子呈现红黄、橙红等美丽色彩。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0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934278" y="706605"/>
            <a:ext cx="3696989" cy="63866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14909" y="2276739"/>
            <a:ext cx="10430408" cy="37732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307719" y="1579315"/>
            <a:ext cx="776263" cy="654828"/>
            <a:chOff x="2276889" y="2732118"/>
            <a:chExt cx="1144563" cy="86260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89" y="2732118"/>
              <a:ext cx="913350" cy="862608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2537370" y="2951288"/>
              <a:ext cx="884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Jokerman" pitchFamily="82" charset="0"/>
                </a:rPr>
                <a:t>1</a:t>
              </a:r>
              <a:endParaRPr lang="zh-CN" altLang="en-US" sz="2400" b="1" dirty="0">
                <a:latin typeface="Jokerman" pitchFamily="82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73647" y="1595304"/>
            <a:ext cx="688007" cy="638840"/>
            <a:chOff x="2276889" y="2732118"/>
            <a:chExt cx="913350" cy="86260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89" y="2732118"/>
              <a:ext cx="913350" cy="862608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2550437" y="2936036"/>
              <a:ext cx="639532" cy="62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Jokerman" pitchFamily="82" charset="0"/>
                </a:rPr>
                <a:t>2</a:t>
              </a:r>
              <a:endParaRPr lang="zh-CN" altLang="en-US" sz="2400" b="1" dirty="0">
                <a:latin typeface="Jokerman" pitchFamily="82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927168" y="1736258"/>
            <a:ext cx="114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静翠湖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72977" y="1736257"/>
            <a:ext cx="112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看云起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07719" y="2696658"/>
            <a:ext cx="2254922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  以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山为屏障衬托出的漫山红叶景色，最大看点就是沿着石板路向上再走二百米，就可领略到翠微亭景区“红叶黄花自一川”的历史园林胜景。</a:t>
            </a:r>
            <a:endParaRPr lang="zh-CN" altLang="en-US" sz="16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72640" y="2696658"/>
            <a:ext cx="2254922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   为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静宜园二十八景之一，是四角风景亭，位于驯鹿坡东侧，取“行至水穷处，坐看云起时”之意，周边尽是红叶林区。</a:t>
            </a:r>
            <a:endParaRPr lang="zh-CN" altLang="en-US" sz="16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37561" y="2696658"/>
            <a:ext cx="2254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  位于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森玉笏的峭崖之巅，登二百余台阶方可到达，为八角风</a:t>
            </a:r>
            <a:endParaRPr lang="zh-CN" altLang="en-US" sz="1600" b="1" dirty="0">
              <a:latin typeface="楷体" pitchFamily="49" charset="-122"/>
              <a:ea typeface="楷体" pitchFamily="49" charset="-122"/>
              <a:hlinkClick r:id="rId6" tooltip="香山红叶"/>
            </a:endParaRPr>
          </a:p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 景亭，是近观红叶的最佳之地，鸟瞰视野更为广阔</a:t>
            </a:r>
            <a:r>
              <a:rPr lang="zh-CN" altLang="en-US" sz="1200" dirty="0"/>
              <a:t>。</a:t>
            </a: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71826" y="2696658"/>
            <a:ext cx="225492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静宜园二十八景之一，位于昭庙琉璃塔西侧，为四角攒尖方亭，站在此亭，可观北山红叶景观，还可远眺群峰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6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9650" y="841269"/>
            <a:ext cx="354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秋回人不归 ，独留山中醉 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8371623" y="1587309"/>
            <a:ext cx="688007" cy="638840"/>
            <a:chOff x="2276889" y="2732118"/>
            <a:chExt cx="913350" cy="862608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89" y="2732118"/>
              <a:ext cx="913350" cy="862608"/>
            </a:xfrm>
            <a:prstGeom prst="rect">
              <a:avLst/>
            </a:prstGeom>
          </p:spPr>
        </p:pic>
        <p:sp>
          <p:nvSpPr>
            <p:cNvPr id="43" name="文本框 25"/>
            <p:cNvSpPr txBox="1"/>
            <p:nvPr/>
          </p:nvSpPr>
          <p:spPr>
            <a:xfrm>
              <a:off x="2550437" y="2936036"/>
              <a:ext cx="639532" cy="62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Jokerman" pitchFamily="82" charset="0"/>
                </a:rPr>
                <a:t>4</a:t>
              </a:r>
              <a:endParaRPr lang="zh-CN" altLang="en-US" sz="2400" b="1" dirty="0">
                <a:latin typeface="Jokerman" pitchFamily="82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037561" y="1559082"/>
            <a:ext cx="688007" cy="638840"/>
            <a:chOff x="2276889" y="2732118"/>
            <a:chExt cx="913350" cy="862608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89" y="2732118"/>
              <a:ext cx="913350" cy="862608"/>
            </a:xfrm>
            <a:prstGeom prst="rect">
              <a:avLst/>
            </a:prstGeom>
          </p:spPr>
        </p:pic>
        <p:sp>
          <p:nvSpPr>
            <p:cNvPr id="46" name="文本框 25"/>
            <p:cNvSpPr txBox="1"/>
            <p:nvPr/>
          </p:nvSpPr>
          <p:spPr>
            <a:xfrm>
              <a:off x="2550437" y="2936036"/>
              <a:ext cx="639532" cy="62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Jokerman" pitchFamily="82" charset="0"/>
                </a:rPr>
                <a:t>3</a:t>
              </a:r>
              <a:endParaRPr lang="zh-CN" altLang="en-US" sz="2400" b="1" dirty="0">
                <a:latin typeface="Jokerman" pitchFamily="82" charset="0"/>
              </a:endParaRPr>
            </a:p>
          </p:txBody>
        </p:sp>
      </p:grpSp>
      <p:sp>
        <p:nvSpPr>
          <p:cNvPr id="47" name="文本框 33"/>
          <p:cNvSpPr txBox="1"/>
          <p:nvPr/>
        </p:nvSpPr>
        <p:spPr>
          <a:xfrm>
            <a:off x="6719934" y="1721431"/>
            <a:ext cx="112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森玉笏</a:t>
            </a:r>
          </a:p>
        </p:txBody>
      </p:sp>
      <p:sp>
        <p:nvSpPr>
          <p:cNvPr id="48" name="文本框 33"/>
          <p:cNvSpPr txBox="1"/>
          <p:nvPr/>
        </p:nvSpPr>
        <p:spPr>
          <a:xfrm>
            <a:off x="9059427" y="1710101"/>
            <a:ext cx="112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隔云钟</a:t>
            </a:r>
          </a:p>
        </p:txBody>
      </p:sp>
      <p:grpSp>
        <p:nvGrpSpPr>
          <p:cNvPr id="49" name="组合 48"/>
          <p:cNvGrpSpPr/>
          <p:nvPr/>
        </p:nvGrpSpPr>
        <p:grpSpPr>
          <a:xfrm rot="16200000">
            <a:off x="9595036" y="5043688"/>
            <a:ext cx="1784245" cy="603782"/>
            <a:chOff x="8373020" y="4109369"/>
            <a:chExt cx="567780" cy="1530178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73020" y="4109369"/>
              <a:ext cx="567780" cy="1205395"/>
            </a:xfrm>
            <a:prstGeom prst="rect">
              <a:avLst/>
            </a:prstGeom>
          </p:spPr>
        </p:pic>
        <p:sp>
          <p:nvSpPr>
            <p:cNvPr id="51" name="文本框 4"/>
            <p:cNvSpPr txBox="1"/>
            <p:nvPr/>
          </p:nvSpPr>
          <p:spPr>
            <a:xfrm rot="5400000">
              <a:off x="7885033" y="4665259"/>
              <a:ext cx="1527432" cy="421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香山之景</a:t>
              </a:r>
              <a:endParaRPr lang="zh-CN" altLang="en-US" sz="2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6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4093" y="2288228"/>
            <a:ext cx="800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0" y="4334933"/>
            <a:ext cx="55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故宫</a:t>
            </a:r>
            <a:endParaRPr lang="zh-CN" altLang="en-US" sz="24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3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934277" y="706605"/>
            <a:ext cx="4766057" cy="63866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43818" y="825880"/>
            <a:ext cx="454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皇家气派余惊叹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文物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古迹旷世鲜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845" y="5145637"/>
            <a:ext cx="2737485" cy="105196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566118" y="4529667"/>
            <a:ext cx="2454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锦绣中华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35408" y="2919744"/>
            <a:ext cx="3315969" cy="18611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1" y="4413636"/>
            <a:ext cx="3623370" cy="23206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520" y="1044437"/>
            <a:ext cx="3623370" cy="23206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346201" y="1408589"/>
            <a:ext cx="4315520" cy="260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b="1" kern="0" spc="300" dirty="0" smtClean="0">
                <a:latin typeface="楷体" pitchFamily="49" charset="-122"/>
                <a:ea typeface="楷体" pitchFamily="49" charset="-122"/>
              </a:rPr>
              <a:t>北京</a:t>
            </a:r>
            <a:r>
              <a:rPr lang="zh-CN" altLang="en-US" sz="1600" b="1" kern="0" spc="300" dirty="0">
                <a:latin typeface="楷体" pitchFamily="49" charset="-122"/>
                <a:ea typeface="楷体" pitchFamily="49" charset="-122"/>
              </a:rPr>
              <a:t>故宫是中国</a:t>
            </a:r>
            <a:r>
              <a:rPr lang="zh-CN" altLang="en-US" sz="1600" b="1" kern="0" spc="300" dirty="0">
                <a:latin typeface="楷体" pitchFamily="49" charset="-122"/>
                <a:ea typeface="楷体" pitchFamily="49" charset="-122"/>
                <a:hlinkClick r:id="rId6"/>
              </a:rPr>
              <a:t>明清</a:t>
            </a:r>
            <a:r>
              <a:rPr lang="zh-CN" altLang="en-US" sz="1600" b="1" kern="0" spc="300" dirty="0">
                <a:latin typeface="楷体" pitchFamily="49" charset="-122"/>
                <a:ea typeface="楷体" pitchFamily="49" charset="-122"/>
              </a:rPr>
              <a:t>两代的</a:t>
            </a:r>
            <a:r>
              <a:rPr lang="zh-CN" altLang="en-US" sz="1600" b="1" kern="0" spc="300" dirty="0">
                <a:latin typeface="楷体" pitchFamily="49" charset="-122"/>
                <a:ea typeface="楷体" pitchFamily="49" charset="-122"/>
                <a:hlinkClick r:id="rId7"/>
              </a:rPr>
              <a:t>皇家宫殿</a:t>
            </a:r>
            <a:r>
              <a:rPr lang="zh-CN" altLang="en-US" sz="1600" b="1" kern="0" spc="300" dirty="0">
                <a:latin typeface="楷体" pitchFamily="49" charset="-122"/>
                <a:ea typeface="楷体" pitchFamily="49" charset="-122"/>
              </a:rPr>
              <a:t>，旧称为紫禁城，位于</a:t>
            </a:r>
            <a:r>
              <a:rPr lang="zh-CN" altLang="en-US" sz="1600" b="1" kern="0" spc="300" dirty="0">
                <a:latin typeface="楷体" pitchFamily="49" charset="-122"/>
                <a:ea typeface="楷体" pitchFamily="49" charset="-122"/>
                <a:hlinkClick r:id="rId8"/>
              </a:rPr>
              <a:t>北京中轴线</a:t>
            </a:r>
            <a:r>
              <a:rPr lang="zh-CN" altLang="en-US" sz="1600" b="1" kern="0" spc="300" dirty="0">
                <a:latin typeface="楷体" pitchFamily="49" charset="-122"/>
                <a:ea typeface="楷体" pitchFamily="49" charset="-122"/>
              </a:rPr>
              <a:t>的中心，是中国古代宫廷建筑之精华。北京故宫以三大殿为中心，占地面积</a:t>
            </a:r>
            <a:r>
              <a:rPr lang="en-US" altLang="zh-CN" sz="1600" b="1" kern="0" spc="300" dirty="0">
                <a:latin typeface="楷体" pitchFamily="49" charset="-122"/>
                <a:ea typeface="楷体" pitchFamily="49" charset="-122"/>
              </a:rPr>
              <a:t>72</a:t>
            </a:r>
            <a:r>
              <a:rPr lang="zh-CN" altLang="en-US" sz="1600" b="1" kern="0" spc="300" dirty="0">
                <a:latin typeface="楷体" pitchFamily="49" charset="-122"/>
                <a:ea typeface="楷体" pitchFamily="49" charset="-122"/>
              </a:rPr>
              <a:t>万平方米，建筑面积约</a:t>
            </a:r>
            <a:r>
              <a:rPr lang="en-US" altLang="zh-CN" sz="1600" b="1" kern="0" spc="300" dirty="0">
                <a:latin typeface="楷体" pitchFamily="49" charset="-122"/>
                <a:ea typeface="楷体" pitchFamily="49" charset="-122"/>
              </a:rPr>
              <a:t>15</a:t>
            </a:r>
            <a:r>
              <a:rPr lang="zh-CN" altLang="en-US" sz="1600" b="1" kern="0" spc="300" dirty="0">
                <a:latin typeface="楷体" pitchFamily="49" charset="-122"/>
                <a:ea typeface="楷体" pitchFamily="49" charset="-122"/>
              </a:rPr>
              <a:t>万平方米，有大小宫殿七十多座，房屋九千余间。是世界上现存规模最大、保存最为完整的木质结构古建筑之一。</a:t>
            </a:r>
            <a:endParaRPr lang="zh-CN" altLang="en-US" sz="1600" b="1" kern="0" spc="3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 descr="https://timgsa.baidu.com/timg?image&amp;quality=80&amp;size=b9999_10000&amp;sec=1513195360457&amp;di=4703a2d79035a31095b947c67049c684&amp;imgtype=0&amp;src=http%3A%2F%2Fimgsrc.baidu.com%2Fimage%2Fc0%253Dshijue1%252C0%252C0%252C294%252C40%2Fsign%3D4f8846d0953df8dcb23087d2a57818fe%2Fd000baa1cd11728b7857c405c2fcc3cec3fd2c9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0" y="1408590"/>
            <a:ext cx="4450080" cy="31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69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timgsa.baidu.com/timg?image&amp;quality=80&amp;size=b9999_10000&amp;sec=1513198099635&amp;di=3ee12b4e689cde689857f280c34aa455&amp;imgtype=0&amp;src=http%3A%2F%2Fimg.yocity.cn%2FView%2F20110905205657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01" y="1463282"/>
            <a:ext cx="3242733" cy="185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/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4278" y="825880"/>
            <a:ext cx="124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故宫四门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652709" y="3730895"/>
            <a:ext cx="5080899" cy="2851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081" y="3411010"/>
            <a:ext cx="5080899" cy="2851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265352" y="2630267"/>
            <a:ext cx="40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5400" b="1" dirty="0" smtClean="0">
                <a:latin typeface="Jokerman" pitchFamily="82" charset="0"/>
              </a:rPr>
              <a:t>W</a:t>
            </a:r>
            <a:endParaRPr lang="zh-CN" altLang="en-US" sz="5400" b="1" dirty="0">
              <a:latin typeface="Jokerman" pitchFamily="82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01732" y="1986176"/>
            <a:ext cx="40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5400" b="1" dirty="0" smtClean="0">
                <a:latin typeface="Jokerman" pitchFamily="82" charset="0"/>
              </a:rPr>
              <a:t>N</a:t>
            </a:r>
            <a:endParaRPr lang="zh-CN" altLang="en-US" sz="5400" b="1" dirty="0">
              <a:latin typeface="Jokerman" pitchFamily="8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35746" y="3873482"/>
            <a:ext cx="40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5400" b="1" dirty="0" smtClean="0">
                <a:latin typeface="Jokerman" pitchFamily="82" charset="0"/>
              </a:rPr>
              <a:t>E</a:t>
            </a:r>
            <a:endParaRPr lang="zh-CN" altLang="en-US" sz="5400" b="1" dirty="0">
              <a:latin typeface="Jokerman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14875" y="4469184"/>
            <a:ext cx="40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5400" b="1" dirty="0" smtClean="0">
                <a:latin typeface="Jokerman" pitchFamily="82" charset="0"/>
              </a:rPr>
              <a:t>S</a:t>
            </a:r>
            <a:endParaRPr lang="zh-CN" altLang="en-US" sz="5400" b="1" dirty="0">
              <a:latin typeface="Jokerman" pitchFamily="82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36716" y="2865716"/>
            <a:ext cx="93535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神武门</a:t>
            </a:r>
            <a:endParaRPr lang="zh-CN" altLang="en-US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5059" y="5621559"/>
            <a:ext cx="90968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东华门</a:t>
            </a:r>
            <a:endParaRPr lang="zh-CN" altLang="en-US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03137" y="6022495"/>
            <a:ext cx="701887" cy="401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午门</a:t>
            </a:r>
            <a:endParaRPr lang="zh-CN" altLang="en-US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28712" y="3242917"/>
            <a:ext cx="102764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西华门</a:t>
            </a:r>
            <a:endParaRPr lang="zh-CN" altLang="en-US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 descr="https://00.imgmini.eastday.com/mobile/20170106/20170106223708_bcb1613c402a40f596bc08230df46de5_1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92" y="4159474"/>
            <a:ext cx="3584475" cy="20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513197539159&amp;di=945053d9917ad2a260551a8e7cc9ec0a&amp;imgtype=0&amp;src=http%3A%2F%2Fyouimg1.c-ctrip.com%2Ftarget%2Ffd%2Ftg%2Fg1%2FM08%2FBB%2FEB%2FCghzflT-s1GAayEQABGAVrWDqik17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7" y="921932"/>
            <a:ext cx="3197574" cy="184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ss2.bdstatic.com/-fo3dSag_xI4khGkpoWK1HF6hhy/baike/c0%3Dbaike116%2C5%2C5%2C116%2C38/sign=f9fd4bc0de33c895b2739029b07a1895/b8014a90f603738d5fae3075b41bb051f919ec8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93" y="3691601"/>
            <a:ext cx="3197574" cy="20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8CFE2"/>
      </a:accent1>
      <a:accent2>
        <a:srgbClr val="C0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情节提要布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1067</Words>
  <Application>Microsoft Office PowerPoint</Application>
  <PresentationFormat>自定义</PresentationFormat>
  <Paragraphs>86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情节提要布局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Windows 用户</cp:lastModifiedBy>
  <cp:revision>64</cp:revision>
  <dcterms:created xsi:type="dcterms:W3CDTF">2015-08-19T09:36:03Z</dcterms:created>
  <dcterms:modified xsi:type="dcterms:W3CDTF">2017-12-13T20:05:02Z</dcterms:modified>
</cp:coreProperties>
</file>