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500" u="none" kumimoji="0" normalizeH="0">
        <a:ln>
          <a:noFill/>
        </a:ln>
        <a:solidFill>
          <a:srgbClr val="000000"/>
        </a:solidFill>
        <a:effectLst/>
        <a:uFillTx/>
        <a:latin typeface="黑体"/>
        <a:ea typeface="黑体"/>
        <a:cs typeface="黑体"/>
        <a:sym typeface="黑体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黑体"/>
          <a:ea typeface="黑体"/>
          <a:cs typeface="黑体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黑体"/>
          <a:ea typeface="黑体"/>
          <a:cs typeface="黑体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9" name="Shape 4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2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638925" y="274638"/>
            <a:ext cx="2058989" cy="591661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457200" y="274638"/>
            <a:ext cx="6029325" cy="591661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" name="Group 128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13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14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127" name="Group 127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117" name="Group 117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15" name="Shape 11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16" name="Shape 11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120" name="Group 120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118" name="Shape 11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123" name="Group 123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121" name="Shape 12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126" name="Group 126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124" name="Shape 12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129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Group 156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41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42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155" name="Group 155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145" name="Group 145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43" name="Shape 14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148" name="Group 148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146" name="Shape 14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151" name="Group 151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149" name="Shape 14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154" name="Group 154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152" name="Shape 15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157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4" name="Group 184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69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70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183" name="Group 183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173" name="Group 173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71" name="Shape 17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176" name="Group 176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174" name="Shape 17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5" name="Shape 17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179" name="Group 179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177" name="Shape 17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182" name="Group 182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185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8" name="Shape 1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 212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197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198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11" name="Group 211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01" name="Group 201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04" name="Group 204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02" name="Shape 20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07" name="Group 207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05" name="Shape 20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10" name="Group 210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08" name="Shape 20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13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hape 2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5" name="Shape 215"/>
          <p:cNvSpPr/>
          <p:nvPr>
            <p:ph type="body" sz="half" idx="1"/>
          </p:nvPr>
        </p:nvSpPr>
        <p:spPr>
          <a:xfrm>
            <a:off x="468312" y="1125537"/>
            <a:ext cx="4038601" cy="5065714"/>
          </a:xfrm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  <a:lvl3pPr marL="1413827" indent="-320039"/>
            <a:lvl4pPr marL="1857375" indent="-355600"/>
            <a:lvl5pPr marL="2265363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6" name="Shape 2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0" name="Group 240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225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226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39" name="Group 239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29" name="Group 229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227" name="Shape 22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32" name="Group 232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30" name="Shape 230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35" name="Group 235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33" name="Shape 23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4" name="Shape 23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38" name="Group 238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36" name="Shape 23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41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4" name="Shape 244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9" name="Group 269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254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255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68" name="Group 268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58" name="Group 258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256" name="Shape 25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57" name="Shape 25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61" name="Group 261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59" name="Shape 25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64" name="Group 264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62" name="Shape 26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3" name="Shape 26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67" name="Group 267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65" name="Shape 26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66" name="Shape 26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70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6" name="Group 296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281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282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295" name="Group 295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285" name="Group 285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283" name="Shape 28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288" name="Group 288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286" name="Shape 28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87" name="Shape 28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291" name="Group 291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289" name="Shape 28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294" name="Group 294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292" name="Shape 29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293" name="Shape 29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297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2" name="Group 322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07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08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321" name="Group 321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11" name="Group 311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09" name="Shape 309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314" name="Group 314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317" name="Group 317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315" name="Shape 31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6" name="Shape 31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320" name="Group 320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318" name="Shape 31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19" name="Shape 31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323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Shape 324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Blip>
                <a:blip r:embed="rId7"/>
              </a:buBlip>
              <a:defRPr sz="3200"/>
            </a:lvl1pPr>
            <a:lvl2pPr marL="955221" indent="-326571">
              <a:spcBef>
                <a:spcPts val="700"/>
              </a:spcBef>
              <a:defRPr sz="3200"/>
            </a:lvl2pPr>
            <a:lvl3pPr marL="1398587" indent="-304800">
              <a:spcBef>
                <a:spcPts val="700"/>
              </a:spcBef>
              <a:defRPr sz="3200"/>
            </a:lvl3pPr>
            <a:lvl4pPr marL="1867535" indent="-365760">
              <a:spcBef>
                <a:spcPts val="700"/>
              </a:spcBef>
              <a:defRPr sz="3200"/>
            </a:lvl4pPr>
            <a:lvl5pPr marL="2275523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6" name="Shape 326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327" name="Shape 3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1" name="Group 351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36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37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350" name="Group 350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40" name="Group 340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38" name="Shape 33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343" name="Group 343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41" name="Shape 34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346" name="Group 346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344" name="Shape 34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45" name="Shape 34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349" name="Group 349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347" name="Shape 34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48" name="Shape 34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352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354" name="Shape 35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55" name="Shape 35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6" name="Shape 3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0" name="Group 380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65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66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379" name="Group 379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69" name="Group 369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67" name="Shape 367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68" name="Shape 368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372" name="Group 372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70" name="Shape 370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1" name="Shape 371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375" name="Group 375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373" name="Shape 373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4" name="Shape 374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378" name="Group 378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376" name="Shape 376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77" name="Shape 377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381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hape 3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83" name="Shape 3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4" name="Shape 3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image3.png" descr="蓝色系校徽标准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image4.png" descr="红色系校徽展开式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2987" y="152400"/>
            <a:ext cx="2101851" cy="7684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8" name="Group 408"/>
          <p:cNvGrpSpPr/>
          <p:nvPr/>
        </p:nvGrpSpPr>
        <p:grpSpPr>
          <a:xfrm>
            <a:off x="6240462" y="193675"/>
            <a:ext cx="2903538" cy="625475"/>
            <a:chOff x="0" y="0"/>
            <a:chExt cx="2903536" cy="625474"/>
          </a:xfrm>
        </p:grpSpPr>
        <p:pic>
          <p:nvPicPr>
            <p:cNvPr id="393" name="image5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62" y="0"/>
              <a:ext cx="1439863" cy="48736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pic>
          <p:nvPicPr>
            <p:cNvPr id="394" name="image6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54150" y="1588"/>
              <a:ext cx="1439862" cy="4794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0" dist="35921" dir="2700000">
                <a:schemeClr val="accent3">
                  <a:lumOff val="44000"/>
                </a:schemeClr>
              </a:outerShdw>
            </a:effectLst>
          </p:spPr>
        </p:pic>
        <p:grpSp>
          <p:nvGrpSpPr>
            <p:cNvPr id="407" name="Group 407"/>
            <p:cNvGrpSpPr/>
            <p:nvPr/>
          </p:nvGrpSpPr>
          <p:grpSpPr>
            <a:xfrm>
              <a:off x="0" y="481012"/>
              <a:ext cx="2903537" cy="144463"/>
              <a:chOff x="0" y="0"/>
              <a:chExt cx="2903536" cy="144462"/>
            </a:xfrm>
          </p:grpSpPr>
          <p:grpSp>
            <p:nvGrpSpPr>
              <p:cNvPr id="397" name="Group 397"/>
              <p:cNvGrpSpPr/>
              <p:nvPr/>
            </p:nvGrpSpPr>
            <p:grpSpPr>
              <a:xfrm>
                <a:off x="0" y="-1"/>
                <a:ext cx="727076" cy="144464"/>
                <a:chOff x="0" y="0"/>
                <a:chExt cx="727075" cy="144462"/>
              </a:xfrm>
            </p:grpSpPr>
            <p:sp>
              <p:nvSpPr>
                <p:cNvPr id="395" name="Shape 395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6" name="Shape 396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1896</a:t>
                  </a:r>
                </a:p>
              </p:txBody>
            </p:sp>
          </p:grpSp>
          <p:grpSp>
            <p:nvGrpSpPr>
              <p:cNvPr id="400" name="Group 400"/>
              <p:cNvGrpSpPr/>
              <p:nvPr/>
            </p:nvGrpSpPr>
            <p:grpSpPr>
              <a:xfrm>
                <a:off x="722312" y="-1"/>
                <a:ext cx="727076" cy="144464"/>
                <a:chOff x="0" y="0"/>
                <a:chExt cx="727075" cy="144462"/>
              </a:xfrm>
            </p:grpSpPr>
            <p:sp>
              <p:nvSpPr>
                <p:cNvPr id="398" name="Shape 398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399" name="Shape 399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1920</a:t>
                  </a:r>
                </a:p>
              </p:txBody>
            </p:sp>
          </p:grpSp>
          <p:grpSp>
            <p:nvGrpSpPr>
              <p:cNvPr id="403" name="Group 403"/>
              <p:cNvGrpSpPr/>
              <p:nvPr/>
            </p:nvGrpSpPr>
            <p:grpSpPr>
              <a:xfrm>
                <a:off x="1449386" y="-1"/>
                <a:ext cx="727076" cy="144464"/>
                <a:chOff x="0" y="0"/>
                <a:chExt cx="727075" cy="144462"/>
              </a:xfrm>
            </p:grpSpPr>
            <p:sp>
              <p:nvSpPr>
                <p:cNvPr id="401" name="Shape 401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02" name="Shape 402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1987</a:t>
                  </a:r>
                </a:p>
              </p:txBody>
            </p:sp>
          </p:grpSp>
          <p:grpSp>
            <p:nvGrpSpPr>
              <p:cNvPr id="406" name="Group 406"/>
              <p:cNvGrpSpPr/>
              <p:nvPr/>
            </p:nvGrpSpPr>
            <p:grpSpPr>
              <a:xfrm>
                <a:off x="2176461" y="-1"/>
                <a:ext cx="727076" cy="144464"/>
                <a:chOff x="0" y="0"/>
                <a:chExt cx="727075" cy="144462"/>
              </a:xfrm>
            </p:grpSpPr>
            <p:sp>
              <p:nvSpPr>
                <p:cNvPr id="404" name="Shape 404"/>
                <p:cNvSpPr/>
                <p:nvPr/>
              </p:nvSpPr>
              <p:spPr>
                <a:xfrm>
                  <a:off x="-1" y="-1"/>
                  <a:ext cx="727076" cy="144464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>
                      <a:solidFill>
                        <a:srgbClr val="000066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pPr>
                </a:p>
              </p:txBody>
            </p:sp>
            <p:sp>
              <p:nvSpPr>
                <p:cNvPr id="405" name="Shape 405"/>
                <p:cNvSpPr/>
                <p:nvPr/>
              </p:nvSpPr>
              <p:spPr>
                <a:xfrm>
                  <a:off x="-1" y="8730"/>
                  <a:ext cx="7270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b="1" sz="900">
                      <a:solidFill>
                        <a:schemeClr val="accent3">
                          <a:lumOff val="44000"/>
                        </a:schemeClr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</a:lstStyle>
                <a:p>
                  <a:pPr/>
                  <a:r>
                    <a:t>2006</a:t>
                  </a:r>
                </a:p>
              </p:txBody>
            </p:sp>
          </p:grpSp>
        </p:grpSp>
      </p:grpSp>
      <p:pic>
        <p:nvPicPr>
          <p:cNvPr id="409" name="image1.png" descr="红色系校徽标准版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>
            <p:ph type="title"/>
          </p:nvPr>
        </p:nvSpPr>
        <p:spPr>
          <a:xfrm>
            <a:off x="6638925" y="274638"/>
            <a:ext cx="2058989" cy="591661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11" name="Shape 411"/>
          <p:cNvSpPr/>
          <p:nvPr>
            <p:ph type="body" idx="1"/>
          </p:nvPr>
        </p:nvSpPr>
        <p:spPr>
          <a:xfrm>
            <a:off x="457200" y="274638"/>
            <a:ext cx="6029325" cy="5916613"/>
          </a:xfrm>
          <a:prstGeom prst="rect">
            <a:avLst/>
          </a:prstGeom>
        </p:spPr>
        <p:txBody>
          <a:bodyPr/>
          <a:lstStyle>
            <a:lvl1pPr>
              <a:buBlip>
                <a:blip r:embed="rId7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2" name="Shape 4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 algn="l"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468312" y="1125537"/>
            <a:ext cx="4038601" cy="5065714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3pPr marL="1413827" indent="-320039"/>
            <a:lvl4pPr marL="1857375" indent="-355600"/>
            <a:lvl5pPr marL="2265363" indent="-35560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Blip>
                <a:blip r:embed="rId2"/>
              </a:buBlip>
              <a:defRPr sz="3200"/>
            </a:lvl1pPr>
            <a:lvl2pPr marL="955221" indent="-326571">
              <a:spcBef>
                <a:spcPts val="700"/>
              </a:spcBef>
              <a:defRPr sz="3200"/>
            </a:lvl2pPr>
            <a:lvl3pPr marL="1398587" indent="-304800">
              <a:spcBef>
                <a:spcPts val="700"/>
              </a:spcBef>
              <a:defRPr sz="3200"/>
            </a:lvl3pPr>
            <a:lvl4pPr marL="1867535" indent="-365760">
              <a:spcBef>
                <a:spcPts val="700"/>
              </a:spcBef>
              <a:defRPr sz="3200"/>
            </a:lvl4pPr>
            <a:lvl5pPr marL="2275523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红色系校徽标准版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5240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68312" y="1125537"/>
            <a:ext cx="8229601" cy="5065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sz="1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2060"/>
          </a:solidFill>
          <a:uFillTx/>
          <a:latin typeface="黑体"/>
          <a:ea typeface="黑体"/>
          <a:cs typeface="黑体"/>
          <a:sym typeface="黑体"/>
        </a:defRPr>
      </a:lvl9pPr>
    </p:titleStyle>
    <p:bodyStyle>
      <a:lvl1pPr marL="449262" marR="0" indent="-449262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20000"/>
        <a:buFontTx/>
        <a:buBlip>
          <a:blip r:embed="rId3"/>
        </a:buBlip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1pPr>
      <a:lvl2pPr marL="962025" marR="0" indent="-333375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2pPr>
      <a:lvl3pPr marL="1360487" marR="0" indent="-266700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3pPr>
      <a:lvl4pPr marL="1821814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4pPr>
      <a:lvl5pPr marL="2229803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5pPr>
      <a:lvl6pPr marL="2687003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6pPr>
      <a:lvl7pPr marL="3144203" marR="0" indent="-320039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7pPr>
      <a:lvl8pPr marL="3601403" marR="0" indent="-320040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8pPr>
      <a:lvl9pPr marL="4058603" marR="0" indent="-320040" algn="l" defTabSz="914400" rtl="0" latinLnBrk="0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ln>
            <a:noFill/>
          </a:ln>
          <a:solidFill>
            <a:srgbClr val="133984"/>
          </a:solidFill>
          <a:uFillTx/>
          <a:latin typeface="黑体"/>
          <a:ea typeface="黑体"/>
          <a:cs typeface="黑体"/>
          <a:sym typeface="黑体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title" idx="4294967295"/>
          </p:nvPr>
        </p:nvSpPr>
        <p:spPr>
          <a:xfrm>
            <a:off x="918369" y="2054206"/>
            <a:ext cx="7307262" cy="1042988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sz="5400">
                <a:solidFill>
                  <a:srgbClr val="A50021"/>
                </a:solidFill>
              </a:defRPr>
            </a:pPr>
            <a:r>
              <a:t>边走边拍</a:t>
            </a:r>
            <a:r>
              <a:t>APP</a:t>
            </a:r>
            <a:r>
              <a:t>答辩</a:t>
            </a:r>
          </a:p>
        </p:txBody>
      </p:sp>
      <p:sp>
        <p:nvSpPr>
          <p:cNvPr id="422" name="Shape 422"/>
          <p:cNvSpPr/>
          <p:nvPr/>
        </p:nvSpPr>
        <p:spPr>
          <a:xfrm>
            <a:off x="2709836" y="3459164"/>
            <a:ext cx="3724328" cy="2411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小组成员：张维杰</a:t>
            </a:r>
          </a:p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吕正</a:t>
            </a:r>
          </a:p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吴世航</a:t>
            </a:r>
          </a:p>
          <a:p>
            <a:pPr>
              <a:defRPr b="1" sz="3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           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张乔瑀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/>
        </p:nvSpPr>
        <p:spPr>
          <a:xfrm>
            <a:off x="3663814" y="2799079"/>
            <a:ext cx="1816372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6600">
                <a:solidFill>
                  <a:srgbClr val="A50021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特色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 idx="4294967295"/>
          </p:nvPr>
        </p:nvSpPr>
        <p:spPr>
          <a:xfrm>
            <a:off x="774647" y="11651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</a:t>
            </a:r>
            <a:r>
              <a:t>Path</a:t>
            </a:r>
            <a:r>
              <a:t> </a:t>
            </a:r>
          </a:p>
        </p:txBody>
      </p:sp>
      <p:pic>
        <p:nvPicPr>
          <p:cNvPr id="449" name="image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8772" y="1895454"/>
            <a:ext cx="2568588" cy="449021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  <p:pic>
        <p:nvPicPr>
          <p:cNvPr id="450" name="image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5368" y="1931966"/>
            <a:ext cx="2641614" cy="455041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 idx="4294967295"/>
          </p:nvPr>
        </p:nvSpPr>
        <p:spPr>
          <a:xfrm>
            <a:off x="774647" y="11651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：足记 </a:t>
            </a:r>
          </a:p>
        </p:txBody>
      </p:sp>
      <p:pic>
        <p:nvPicPr>
          <p:cNvPr id="453" name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316" y="1785915"/>
            <a:ext cx="2755535" cy="4775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7130" y="1785915"/>
            <a:ext cx="2831408" cy="4917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 idx="4294967295"/>
          </p:nvPr>
        </p:nvSpPr>
        <p:spPr>
          <a:xfrm>
            <a:off x="774646" y="1165193"/>
            <a:ext cx="6243725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：照片地图 </a:t>
            </a:r>
          </a:p>
        </p:txBody>
      </p:sp>
      <p:pic>
        <p:nvPicPr>
          <p:cNvPr id="457" name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0958" y="2004992"/>
            <a:ext cx="2598946" cy="379735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  <p:pic>
        <p:nvPicPr>
          <p:cNvPr id="458" name="image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3183" y="2004992"/>
            <a:ext cx="2628937" cy="379735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title" idx="4294967295"/>
          </p:nvPr>
        </p:nvSpPr>
        <p:spPr>
          <a:xfrm>
            <a:off x="774646" y="1165193"/>
            <a:ext cx="6243725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现有的类似功能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：我的路线 </a:t>
            </a:r>
          </a:p>
        </p:txBody>
      </p:sp>
      <p:pic>
        <p:nvPicPr>
          <p:cNvPr id="461" name="image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7472" y="2004992"/>
            <a:ext cx="2133601" cy="3657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  <p:pic>
        <p:nvPicPr>
          <p:cNvPr id="462" name="image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5747" y="1968480"/>
            <a:ext cx="2119314" cy="37957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type="title" idx="4294967295"/>
          </p:nvPr>
        </p:nvSpPr>
        <p:spPr>
          <a:xfrm>
            <a:off x="774646" y="1165193"/>
            <a:ext cx="6243725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边走边拍与现有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的比较</a:t>
            </a:r>
            <a:r>
              <a:t> </a:t>
            </a:r>
          </a:p>
        </p:txBody>
      </p:sp>
      <p:graphicFrame>
        <p:nvGraphicFramePr>
          <p:cNvPr id="465" name="Table 465"/>
          <p:cNvGraphicFramePr/>
          <p:nvPr/>
        </p:nvGraphicFramePr>
        <p:xfrm>
          <a:off x="1066753" y="2114531"/>
          <a:ext cx="7266086" cy="376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15241"/>
                <a:gridCol w="1816948"/>
                <a:gridCol w="1816948"/>
                <a:gridCol w="1816948"/>
              </a:tblGrid>
              <a:tr h="409625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边走边拍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足记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9625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分享对象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公众，好友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公众，好友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好友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19250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对照片美化情况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添加美文或者小诗，装饰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添加美文，对照片进行渲染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添加贴纸，简单裁剪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28875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分享照片的方式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将照片表示在地图上，并且进行展示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通过类似朋友圈的功能来发布，并且可以标注地点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通过时间轴的方式来体现，分享照片来贯穿成一条时间线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93464"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特色功能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显示轨迹和相关照片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对照片的大力渲染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18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宋体"/>
                          <a:ea typeface="宋体"/>
                          <a:cs typeface="宋体"/>
                          <a:sym typeface="宋体"/>
                        </a:rPr>
                        <a:t>只对好友开放，并且可以标识同伴信息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title" idx="4294967295"/>
          </p:nvPr>
        </p:nvSpPr>
        <p:spPr>
          <a:xfrm>
            <a:off x="1450138" y="1101693"/>
            <a:ext cx="6243724" cy="749295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边走边拍与现有</a:t>
            </a:r>
            <a:r>
              <a:t>APP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的比较</a:t>
            </a:r>
            <a:r>
              <a:t> </a:t>
            </a:r>
          </a:p>
        </p:txBody>
      </p:sp>
      <p:graphicFrame>
        <p:nvGraphicFramePr>
          <p:cNvPr id="468" name="Table 468"/>
          <p:cNvGraphicFramePr/>
          <p:nvPr/>
        </p:nvGraphicFramePr>
        <p:xfrm>
          <a:off x="776332" y="1828237"/>
          <a:ext cx="7597686" cy="42734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94741"/>
                <a:gridCol w="1934189"/>
                <a:gridCol w="1862404"/>
              </a:tblGrid>
              <a:tr h="599530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512">
                          <a:uFill>
                            <a:solidFill>
                              <a:srgbClr val="000000"/>
                            </a:solidFill>
                          </a:uFill>
                          <a:sym typeface="黑体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边走边拍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我的路线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66932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是否实现注册登录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51262">
                <a:tc>
                  <a:txBody>
                    <a:bodyPr/>
                    <a:lstStyle/>
                    <a:p>
                      <a:pPr algn="ctr" defTabSz="269875">
                        <a:def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defRPr>
                      </a:pPr>
                      <a:r>
                        <a:t>展示行走轨迹和相关的照片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98451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分享到微信群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784007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根据评论和浏览次数，选出最佳的分享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666932"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对照片进行美化和装饰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☑️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69875">
                        <a:lnSpc>
                          <a:spcPct val="200000"/>
                        </a:lnSpc>
                        <a:defRPr sz="1800"/>
                      </a:pPr>
                      <a:r>
                        <a:rPr sz="1512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ea typeface="Times New Roman"/>
                          <a:cs typeface="Times New Roman"/>
                        </a:rPr>
                        <a:t>✖️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2016089" y="2808278"/>
            <a:ext cx="529438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rgbClr val="A50021"/>
                </a:solidFill>
              </a:defRPr>
            </a:lvl1pPr>
          </a:lstStyle>
          <a:p>
            <a:pPr/>
            <a:r>
              <a:t>经验和教训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6985" y="1382636"/>
            <a:ext cx="7870030" cy="390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35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经验和教训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：</a:t>
            </a:r>
          </a:p>
          <a:p>
            <a:pPr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A50021"/>
                </a:solidFill>
              </a:rPr>
              <a:t>        </a:t>
            </a:r>
            <a:r>
              <a:t>1.新技术的学习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2.沟通障碍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3.个人原因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4.进度问题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5.暑假中迭代的问题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3294045" y="2990843"/>
            <a:ext cx="2555909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>
                <a:solidFill>
                  <a:srgbClr val="A50021"/>
                </a:solidFill>
              </a:defRPr>
            </a:lvl1pPr>
          </a:lstStyle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谢   谢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1567432" y="2799079"/>
            <a:ext cx="600913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>
                <a:solidFill>
                  <a:srgbClr val="A50021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黑体"/>
                <a:ea typeface="黑体"/>
                <a:cs typeface="黑体"/>
                <a:sym typeface="黑体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产品定位和价值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title" idx="4294967295"/>
          </p:nvPr>
        </p:nvSpPr>
        <p:spPr>
          <a:xfrm>
            <a:off x="773061" y="1336646"/>
            <a:ext cx="2138341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sz="3300">
                <a:solidFill>
                  <a:srgbClr val="A50021"/>
                </a:solidFill>
              </a:defRPr>
            </a:lvl1pPr>
          </a:lstStyle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项目介绍</a:t>
            </a:r>
          </a:p>
        </p:txBody>
      </p:sp>
      <p:sp>
        <p:nvSpPr>
          <p:cNvPr id="427" name="Shape 427"/>
          <p:cNvSpPr/>
          <p:nvPr/>
        </p:nvSpPr>
        <p:spPr>
          <a:xfrm>
            <a:off x="920700" y="1931971"/>
            <a:ext cx="7302600" cy="1933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拍照和分享已成为我们生活中的一部分。本软件让用户能用手机在步行、骑车、驾车、登山和旅游过程中，拍下身边的照片，在地图上沿路展示，进行分享。</a:t>
            </a:r>
          </a:p>
        </p:txBody>
      </p:sp>
      <p:pic>
        <p:nvPicPr>
          <p:cNvPr id="428" name="image7.jpg" descr="https://timgsa.baidu.com/timg?image&amp;quality=80&amp;size=b9999_10000&amp;sec=1496479955596&amp;di=be4d666de7e607f73bc129e9f5c93df5&amp;imgtype=0&amp;src=http%3A%2F%2Fpic.imobile.com.cn%2Fimages%2F500%2F2017%2F2%2F46%2F466153_a1a4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5026" y="3940181"/>
            <a:ext cx="3527506" cy="2349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image8.jpg" descr="https://timgsa.baidu.com/timg?image&amp;quality=80&amp;size=b9999_10000&amp;sec=1496480192890&amp;di=69ddfb4275f17d13fad3eee43329c73b&amp;imgtype=0&amp;src=http%3A%2F%2Fimg95.699pic.com%2Fphoto%2F50000%2F8285.jpg_wh30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290" y="3976694"/>
            <a:ext cx="3482966" cy="2321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1139778" y="1931966"/>
            <a:ext cx="7156547" cy="370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项目意义：</a:t>
            </a:r>
          </a:p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日常生活的记录</a:t>
            </a:r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位置共享工具</a:t>
            </a:r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latin typeface="黑体"/>
                <a:ea typeface="黑体"/>
                <a:cs typeface="黑体"/>
                <a:sym typeface="黑体"/>
              </a:rPr>
              <a:t>旅游路线指南</a:t>
            </a:r>
          </a:p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 </a:t>
            </a:r>
          </a:p>
          <a:p>
            <a:pPr>
              <a:defRPr b="1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latin typeface="黑体"/>
                <a:ea typeface="黑体"/>
                <a:cs typeface="黑体"/>
                <a:sym typeface="黑体"/>
              </a:rPr>
              <a:t>项目应用：</a:t>
            </a:r>
          </a:p>
          <a:p>
            <a:pPr>
              <a:defRPr b="1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用户使用照片和路线的记录来展现自己一天的生活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/>
        </p:nvSpPr>
        <p:spPr>
          <a:xfrm>
            <a:off x="1924807" y="2799079"/>
            <a:ext cx="529438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rgbClr val="A50021"/>
                </a:solidFill>
              </a:defRPr>
            </a:lvl1pPr>
          </a:lstStyle>
          <a:p>
            <a:pPr/>
            <a:r>
              <a:t>产品设计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title" idx="4294967295"/>
          </p:nvPr>
        </p:nvSpPr>
        <p:spPr>
          <a:xfrm>
            <a:off x="1650959" y="12159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技术方案</a:t>
            </a:r>
          </a:p>
        </p:txBody>
      </p:sp>
      <p:sp>
        <p:nvSpPr>
          <p:cNvPr id="436" name="Shape 436"/>
          <p:cNvSpPr/>
          <p:nvPr/>
        </p:nvSpPr>
        <p:spPr>
          <a:xfrm>
            <a:off x="806900" y="1916429"/>
            <a:ext cx="7530200" cy="3919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编程语言:Java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建模工具:PowerDesigner。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开发工具:Android studio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软件接口:App 开发遵循 Android 系统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的接口,服务器遵循 Java EE 模式。 </a:t>
            </a:r>
          </a:p>
          <a:p>
            <a:pPr algn="just" defTabSz="266700">
              <a:lnSpc>
                <a:spcPts val="6500"/>
              </a:lnSpc>
              <a:defRPr b="1" sz="35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采用 Restful 风格 API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 idx="4294967295"/>
          </p:nvPr>
        </p:nvSpPr>
        <p:spPr>
          <a:xfrm>
            <a:off x="1650959" y="11905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技术方案</a:t>
            </a:r>
          </a:p>
        </p:txBody>
      </p:sp>
      <p:pic>
        <p:nvPicPr>
          <p:cNvPr id="439" name="page10image8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21917" y="1995765"/>
            <a:ext cx="4500166" cy="4415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title" idx="4294967295"/>
          </p:nvPr>
        </p:nvSpPr>
        <p:spPr>
          <a:xfrm>
            <a:off x="1650959" y="1190593"/>
            <a:ext cx="5842082" cy="749295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33000"/>
              </a:lnSpc>
              <a:defRPr b="1" sz="33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技术方案</a:t>
            </a:r>
          </a:p>
        </p:txBody>
      </p:sp>
      <p:pic>
        <p:nvPicPr>
          <p:cNvPr id="442" name="2.png" descr="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784" y="2018358"/>
            <a:ext cx="8448432" cy="371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2016089" y="2808278"/>
            <a:ext cx="5294386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600">
                <a:solidFill>
                  <a:srgbClr val="A50021"/>
                </a:solidFill>
              </a:defRPr>
            </a:lvl1pPr>
          </a:lstStyle>
          <a:p>
            <a:pPr/>
            <a:r>
              <a:t>关键技术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中国发展论坛张杰校长报告070930">
  <a:themeElements>
    <a:clrScheme name="中国发展论坛张杰校长报告07093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中国发展论坛张杰校长报告07093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中国发展论坛张杰校长报告0709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0" dist="35921" dir="2700000">
            <a:schemeClr val="accent3">
              <a:lumOff val="44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中国发展论坛张杰校长报告070930">
  <a:themeElements>
    <a:clrScheme name="中国发展论坛张杰校长报告07093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中国发展论坛张杰校长报告070930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中国发展论坛张杰校长报告07093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0" dist="35921" dir="2700000">
              <a:schemeClr val="accent3">
                <a:lumOff val="44000"/>
              </a:scheme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0" dist="35921" dir="2700000">
            <a:schemeClr val="accent3">
              <a:lumOff val="44000"/>
            </a:scheme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5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黑体"/>
            <a:ea typeface="黑体"/>
            <a:cs typeface="黑体"/>
            <a:sym typeface="黑体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