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7" d="100"/>
          <a:sy n="87"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DED03FE-C4E7-4A6C-8D25-2D6DDA6AA0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16521171-A325-40A4-A815-647F319040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127406-BD60-4B07-8DA5-9D90408C7124}" type="datetimeFigureOut">
              <a:rPr lang="es-ES_tradnl" smtClean="0"/>
              <a:t>19/11/2021</a:t>
            </a:fld>
            <a:endParaRPr lang="es-ES_tradnl"/>
          </a:p>
        </p:txBody>
      </p:sp>
      <p:sp>
        <p:nvSpPr>
          <p:cNvPr id="4" name="Marcador de pie de página 3">
            <a:extLst>
              <a:ext uri="{FF2B5EF4-FFF2-40B4-BE49-F238E27FC236}">
                <a16:creationId xmlns:a16="http://schemas.microsoft.com/office/drawing/2014/main" id="{C54E18F4-728B-40D6-95C4-7A66C5327D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1571FF5B-3B1A-4D00-A81F-32D7C9919B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260B6C-C69B-475C-847B-8F6E687C4369}" type="slidenum">
              <a:rPr lang="es-ES_tradnl" smtClean="0"/>
              <a:t>‹Nº›</a:t>
            </a:fld>
            <a:endParaRPr lang="es-ES_tradnl"/>
          </a:p>
        </p:txBody>
      </p:sp>
    </p:spTree>
    <p:extLst>
      <p:ext uri="{BB962C8B-B14F-4D97-AF65-F5344CB8AC3E}">
        <p14:creationId xmlns:p14="http://schemas.microsoft.com/office/powerpoint/2010/main" val="2978530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90F26-C5ED-45C7-8A99-75F3F8BE9C8F}" type="datetimeFigureOut">
              <a:rPr lang="es-ES_tradnl" smtClean="0"/>
              <a:t>19/11/2021</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F900E-7A41-48E4-BF05-F61449EF39DD}" type="slidenum">
              <a:rPr lang="es-ES_tradnl" smtClean="0"/>
              <a:t>‹Nº›</a:t>
            </a:fld>
            <a:endParaRPr lang="es-ES_tradnl"/>
          </a:p>
        </p:txBody>
      </p:sp>
    </p:spTree>
    <p:extLst>
      <p:ext uri="{BB962C8B-B14F-4D97-AF65-F5344CB8AC3E}">
        <p14:creationId xmlns:p14="http://schemas.microsoft.com/office/powerpoint/2010/main" val="318087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11/19/2021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11/19/2021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3DF09-8067-4540-884A-C745A0D133D9}"/>
              </a:ext>
            </a:extLst>
          </p:cNvPr>
          <p:cNvSpPr>
            <a:spLocks noGrp="1"/>
          </p:cNvSpPr>
          <p:nvPr>
            <p:ph type="ctrTitle"/>
          </p:nvPr>
        </p:nvSpPr>
        <p:spPr>
          <a:xfrm>
            <a:off x="0" y="334108"/>
            <a:ext cx="12191999" cy="2437085"/>
          </a:xfrm>
        </p:spPr>
        <p:txBody>
          <a:bodyPr>
            <a:normAutofit/>
          </a:bodyPr>
          <a:lstStyle/>
          <a:p>
            <a:r>
              <a:rPr lang="es-MX" dirty="0"/>
              <a:t>CIFRADO y descifrado ALEATORIO</a:t>
            </a:r>
          </a:p>
        </p:txBody>
      </p:sp>
      <p:sp>
        <p:nvSpPr>
          <p:cNvPr id="4" name="CuadroTexto 3">
            <a:extLst>
              <a:ext uri="{FF2B5EF4-FFF2-40B4-BE49-F238E27FC236}">
                <a16:creationId xmlns:a16="http://schemas.microsoft.com/office/drawing/2014/main" id="{903C0A69-065A-46C3-B238-13CBC0D5A181}"/>
              </a:ext>
            </a:extLst>
          </p:cNvPr>
          <p:cNvSpPr txBox="1"/>
          <p:nvPr/>
        </p:nvSpPr>
        <p:spPr>
          <a:xfrm>
            <a:off x="2978080" y="3486643"/>
            <a:ext cx="6830008" cy="1200329"/>
          </a:xfrm>
          <a:prstGeom prst="rect">
            <a:avLst/>
          </a:prstGeom>
          <a:noFill/>
        </p:spPr>
        <p:txBody>
          <a:bodyPr wrap="square" rtlCol="0">
            <a:spAutoFit/>
          </a:bodyPr>
          <a:lstStyle/>
          <a:p>
            <a:r>
              <a:rPr lang="es-MX" b="1" dirty="0"/>
              <a:t>Integrantes:</a:t>
            </a:r>
          </a:p>
          <a:p>
            <a:r>
              <a:rPr lang="es-MX" dirty="0"/>
              <a:t>Morales de Gante Jorman Aldrich  - 1321124121</a:t>
            </a:r>
          </a:p>
          <a:p>
            <a:r>
              <a:rPr lang="pt-BR" dirty="0" err="1"/>
              <a:t>Julio</a:t>
            </a:r>
            <a:r>
              <a:rPr lang="pt-BR" dirty="0"/>
              <a:t> César Villanueva </a:t>
            </a:r>
            <a:r>
              <a:rPr lang="pt-BR" dirty="0" err="1"/>
              <a:t>Ontiveros</a:t>
            </a:r>
            <a:r>
              <a:rPr lang="pt-BR" dirty="0"/>
              <a:t>  - 1321124088</a:t>
            </a:r>
            <a:endParaRPr lang="es-MX" dirty="0"/>
          </a:p>
          <a:p>
            <a:r>
              <a:rPr lang="es-MX" dirty="0"/>
              <a:t>Christian Alejandro Meléndez López -  </a:t>
            </a:r>
            <a:r>
              <a:rPr lang="es-MX" sz="1800" dirty="0">
                <a:effectLst/>
                <a:latin typeface="Arial" panose="020B0604020202020204" pitchFamily="34" charset="0"/>
                <a:ea typeface="Calibri" panose="020F0502020204030204" pitchFamily="34" charset="0"/>
              </a:rPr>
              <a:t>1321124087</a:t>
            </a:r>
            <a:endParaRPr lang="es-MX" dirty="0"/>
          </a:p>
        </p:txBody>
      </p:sp>
    </p:spTree>
    <p:extLst>
      <p:ext uri="{BB962C8B-B14F-4D97-AF65-F5344CB8AC3E}">
        <p14:creationId xmlns:p14="http://schemas.microsoft.com/office/powerpoint/2010/main" val="153672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5060424"/>
          </a:xfrm>
          <a:prstGeom prst="rect">
            <a:avLst/>
          </a:prstGeom>
          <a:noFill/>
        </p:spPr>
        <p:txBody>
          <a:bodyPr wrap="square" rtlCol="0">
            <a:spAutoFit/>
          </a:bodyPr>
          <a:lstStyle/>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Generar matrices vacías, con n cantidad de filas y columnas.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Obtener una matriz inversa.</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Convertir un número entero a fracción.</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Multiplicar, sumar, restar y reducir una facción.</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Buscar un carácter en texto y devolver la posición en la que esta; si no existe devolver un -1.</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Obtener la posición de un texto basado en un carácter, y devolver el carácter, de dicha posición; si no existe del volver vacío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Remplazar un cualquier carácter de un texto y devolver el texto remplazado.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Remplazar posiciones de un texto por un carácter cualquiera y devolver el texto remplazado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Separar texto por medio de un carácter seleccionado y devolver un arreglo que contenga en cada posición los caracteres separados.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texto es número.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número es decimal.</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número es negativo.</a:t>
            </a:r>
          </a:p>
        </p:txBody>
      </p:sp>
    </p:spTree>
    <p:extLst>
      <p:ext uri="{BB962C8B-B14F-4D97-AF65-F5344CB8AC3E}">
        <p14:creationId xmlns:p14="http://schemas.microsoft.com/office/powerpoint/2010/main" val="13831946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5060424"/>
          </a:xfrm>
          <a:prstGeom prst="rect">
            <a:avLst/>
          </a:prstGeom>
          <a:noFill/>
        </p:spPr>
        <p:txBody>
          <a:bodyPr wrap="square" rtlCol="0">
            <a:spAutoFit/>
          </a:bodyPr>
          <a:lstStyle/>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texto es una fracción.</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Generar n cantidad de número aleatorios, basados entre un mínimo y máximo número; devolver en un arreglo.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Cambiar el signo de un número.</a:t>
            </a:r>
          </a:p>
          <a:p>
            <a:pPr marL="285750" indent="-285750">
              <a:lnSpc>
                <a:spcPct val="107000"/>
              </a:lnSpc>
              <a:spcAft>
                <a:spcPts val="800"/>
              </a:spcAft>
              <a:buFontTx/>
              <a:buChar char="-"/>
            </a:pPr>
            <a:r>
              <a:rPr lang="es-ES_tradnl" sz="1800" dirty="0">
                <a:effectLst/>
                <a:latin typeface="Calibri" panose="020F0502020204030204" pitchFamily="34" charset="0"/>
                <a:ea typeface="Calibri" panose="020F0502020204030204" pitchFamily="34" charset="0"/>
                <a:cs typeface="Arial" panose="020B0604020202020204" pitchFamily="34" charset="0"/>
              </a:rPr>
              <a:t>Modular un número.</a:t>
            </a:r>
          </a:p>
          <a:p>
            <a:pPr marL="285750" indent="-285750">
              <a:lnSpc>
                <a:spcPct val="107000"/>
              </a:lnSpc>
              <a:spcAft>
                <a:spcPts val="800"/>
              </a:spcAft>
              <a:buFontTx/>
              <a:buChar char="-"/>
            </a:pPr>
            <a:endParaRPr lang="es-ES_tradnl"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b="1" dirty="0">
                <a:effectLst/>
                <a:latin typeface="Calibri" panose="020F0502020204030204" pitchFamily="34" charset="0"/>
                <a:ea typeface="Calibri" panose="020F0502020204030204" pitchFamily="34" charset="0"/>
                <a:cs typeface="Arial" panose="020B0604020202020204" pitchFamily="34" charset="0"/>
              </a:rPr>
              <a:t>INCIO</a:t>
            </a: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Se pedirá al usuario alguna de las siguientes opciones, en caso de no existir repetirá el mensaje hasta que se elija la opción de salir.</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1.- Cifrar</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2.- Descifrar</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3.- Cambiar llave</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4.- Generar llave aleatoria</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0.- Salir</a:t>
            </a:r>
          </a:p>
        </p:txBody>
      </p:sp>
    </p:spTree>
    <p:extLst>
      <p:ext uri="{BB962C8B-B14F-4D97-AF65-F5344CB8AC3E}">
        <p14:creationId xmlns:p14="http://schemas.microsoft.com/office/powerpoint/2010/main" val="39710842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5219442"/>
          </a:xfrm>
          <a:prstGeom prst="rect">
            <a:avLst/>
          </a:prstGeom>
          <a:noFill/>
        </p:spPr>
        <p:txBody>
          <a:bodyPr wrap="square" rtlCol="0">
            <a:spAutoFit/>
          </a:bodyPr>
          <a:lstStyle/>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CIFRAR Y DESCIFRAR</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Codificará el texto convirtiéndose en una matriz con la misma cantidad de filas que la llave, y con las columnas necesarias. Separar el texto a cifrar en bloques de la misma cantidad de filas de matriz llave (matriz de 3x3, separar en bloques de 3). Por último, multiplicar la matriz llave por la matriz genera del texto a cifrar.</a:t>
            </a: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Para el cifrado aleatorio la matriz resultante de convertirá en texto plano deparado cada valor por comas, y se cifrado aleatoriamente, así ocultando el contenido.</a:t>
            </a: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Para descifrar se hará el mismo proceso a la inversa, a excepción de la matriz llave, que se tendrá que multiplicar por su inversa. Por lo tanto, antes de cifrar el contenido se deberá asegurar que dicha llave matriz tenga inversa.</a:t>
            </a:r>
          </a:p>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CAMBIAR LLAVE</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En este apartado se pedir la cantidad necesaria de números enteros a formar la matriz llave de acuerdo con la longitud de la matriz llave, y tendrá que verificar si su determinante es cero (si tiene inversa); si es así pedir al usuario que digite otros números diferentes.</a:t>
            </a:r>
          </a:p>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GENERAR LLAVE ALEATORIA</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Generar números aleatorios de acuerdo con la longitud de la matriz llave, y verificar si su determinante es cero (si tiene inversa); si es así modificar la matriz para que tenga determinante diferente a cero.</a:t>
            </a:r>
          </a:p>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SALIR</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Salir del programa, cerrando la ventana de opciones.</a:t>
            </a:r>
          </a:p>
        </p:txBody>
      </p:sp>
    </p:spTree>
    <p:extLst>
      <p:ext uri="{BB962C8B-B14F-4D97-AF65-F5344CB8AC3E}">
        <p14:creationId xmlns:p14="http://schemas.microsoft.com/office/powerpoint/2010/main" val="11457854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0F12E56-5636-4365-8284-F59E2D1F2F0F}"/>
              </a:ext>
            </a:extLst>
          </p:cNvPr>
          <p:cNvPicPr>
            <a:picLocks noChangeAspect="1"/>
          </p:cNvPicPr>
          <p:nvPr/>
        </p:nvPicPr>
        <p:blipFill>
          <a:blip r:embed="rId2"/>
          <a:stretch>
            <a:fillRect/>
          </a:stretch>
        </p:blipFill>
        <p:spPr>
          <a:xfrm>
            <a:off x="1373171" y="0"/>
            <a:ext cx="9445658" cy="6122520"/>
          </a:xfrm>
          <a:prstGeom prst="rect">
            <a:avLst/>
          </a:prstGeom>
        </p:spPr>
      </p:pic>
    </p:spTree>
    <p:extLst>
      <p:ext uri="{BB962C8B-B14F-4D97-AF65-F5344CB8AC3E}">
        <p14:creationId xmlns:p14="http://schemas.microsoft.com/office/powerpoint/2010/main" val="32585651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78BDAD4-8AA5-408E-8AF4-D72FA25F1A2A}"/>
              </a:ext>
            </a:extLst>
          </p:cNvPr>
          <p:cNvPicPr>
            <a:picLocks noChangeAspect="1"/>
          </p:cNvPicPr>
          <p:nvPr/>
        </p:nvPicPr>
        <p:blipFill>
          <a:blip r:embed="rId2"/>
          <a:stretch>
            <a:fillRect/>
          </a:stretch>
        </p:blipFill>
        <p:spPr>
          <a:xfrm>
            <a:off x="2772103" y="0"/>
            <a:ext cx="6647793" cy="3429000"/>
          </a:xfrm>
          <a:prstGeom prst="rect">
            <a:avLst/>
          </a:prstGeom>
        </p:spPr>
      </p:pic>
      <p:pic>
        <p:nvPicPr>
          <p:cNvPr id="8" name="Imagen 7">
            <a:extLst>
              <a:ext uri="{FF2B5EF4-FFF2-40B4-BE49-F238E27FC236}">
                <a16:creationId xmlns:a16="http://schemas.microsoft.com/office/drawing/2014/main" id="{81AC4744-8AC7-433D-86C2-0527574C5501}"/>
              </a:ext>
            </a:extLst>
          </p:cNvPr>
          <p:cNvPicPr>
            <a:picLocks noChangeAspect="1"/>
          </p:cNvPicPr>
          <p:nvPr/>
        </p:nvPicPr>
        <p:blipFill>
          <a:blip r:embed="rId3"/>
          <a:stretch>
            <a:fillRect/>
          </a:stretch>
        </p:blipFill>
        <p:spPr>
          <a:xfrm>
            <a:off x="2749609" y="3429000"/>
            <a:ext cx="6670287" cy="2594728"/>
          </a:xfrm>
          <a:prstGeom prst="rect">
            <a:avLst/>
          </a:prstGeom>
        </p:spPr>
      </p:pic>
    </p:spTree>
    <p:extLst>
      <p:ext uri="{BB962C8B-B14F-4D97-AF65-F5344CB8AC3E}">
        <p14:creationId xmlns:p14="http://schemas.microsoft.com/office/powerpoint/2010/main" val="287780607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CB9855D-0B4D-4A05-9EC3-58D7EB5688E8}"/>
              </a:ext>
            </a:extLst>
          </p:cNvPr>
          <p:cNvPicPr>
            <a:picLocks noChangeAspect="1"/>
          </p:cNvPicPr>
          <p:nvPr/>
        </p:nvPicPr>
        <p:blipFill>
          <a:blip r:embed="rId2"/>
          <a:stretch>
            <a:fillRect/>
          </a:stretch>
        </p:blipFill>
        <p:spPr>
          <a:xfrm>
            <a:off x="2680394" y="0"/>
            <a:ext cx="6831211" cy="3429000"/>
          </a:xfrm>
          <a:prstGeom prst="rect">
            <a:avLst/>
          </a:prstGeom>
        </p:spPr>
      </p:pic>
      <p:pic>
        <p:nvPicPr>
          <p:cNvPr id="5" name="Imagen 4">
            <a:extLst>
              <a:ext uri="{FF2B5EF4-FFF2-40B4-BE49-F238E27FC236}">
                <a16:creationId xmlns:a16="http://schemas.microsoft.com/office/drawing/2014/main" id="{800E1D6B-13B0-4BFE-BC5F-2AA223191E70}"/>
              </a:ext>
            </a:extLst>
          </p:cNvPr>
          <p:cNvPicPr>
            <a:picLocks noChangeAspect="1"/>
          </p:cNvPicPr>
          <p:nvPr/>
        </p:nvPicPr>
        <p:blipFill>
          <a:blip r:embed="rId3"/>
          <a:stretch>
            <a:fillRect/>
          </a:stretch>
        </p:blipFill>
        <p:spPr>
          <a:xfrm>
            <a:off x="2680394" y="3429000"/>
            <a:ext cx="6866811" cy="2717276"/>
          </a:xfrm>
          <a:prstGeom prst="rect">
            <a:avLst/>
          </a:prstGeom>
        </p:spPr>
      </p:pic>
    </p:spTree>
    <p:extLst>
      <p:ext uri="{BB962C8B-B14F-4D97-AF65-F5344CB8AC3E}">
        <p14:creationId xmlns:p14="http://schemas.microsoft.com/office/powerpoint/2010/main" val="263528152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BF31A20-9757-43EE-8443-602D7A6B90B9}"/>
              </a:ext>
            </a:extLst>
          </p:cNvPr>
          <p:cNvPicPr>
            <a:picLocks noChangeAspect="1"/>
          </p:cNvPicPr>
          <p:nvPr/>
        </p:nvPicPr>
        <p:blipFill>
          <a:blip r:embed="rId2"/>
          <a:stretch>
            <a:fillRect/>
          </a:stretch>
        </p:blipFill>
        <p:spPr>
          <a:xfrm>
            <a:off x="3349524" y="0"/>
            <a:ext cx="5492952" cy="3429000"/>
          </a:xfrm>
          <a:prstGeom prst="rect">
            <a:avLst/>
          </a:prstGeom>
        </p:spPr>
      </p:pic>
      <p:pic>
        <p:nvPicPr>
          <p:cNvPr id="5" name="Imagen 4">
            <a:extLst>
              <a:ext uri="{FF2B5EF4-FFF2-40B4-BE49-F238E27FC236}">
                <a16:creationId xmlns:a16="http://schemas.microsoft.com/office/drawing/2014/main" id="{8D8C39E0-D247-4AE2-B8BA-8AAFC027DB11}"/>
              </a:ext>
            </a:extLst>
          </p:cNvPr>
          <p:cNvPicPr>
            <a:picLocks noChangeAspect="1"/>
          </p:cNvPicPr>
          <p:nvPr/>
        </p:nvPicPr>
        <p:blipFill>
          <a:blip r:embed="rId3"/>
          <a:stretch>
            <a:fillRect/>
          </a:stretch>
        </p:blipFill>
        <p:spPr>
          <a:xfrm>
            <a:off x="3778510" y="3440839"/>
            <a:ext cx="4634979" cy="3417161"/>
          </a:xfrm>
          <a:prstGeom prst="rect">
            <a:avLst/>
          </a:prstGeom>
        </p:spPr>
      </p:pic>
    </p:spTree>
    <p:extLst>
      <p:ext uri="{BB962C8B-B14F-4D97-AF65-F5344CB8AC3E}">
        <p14:creationId xmlns:p14="http://schemas.microsoft.com/office/powerpoint/2010/main" val="2559315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2533B2D-FE47-4333-BA47-742162E81A04}"/>
              </a:ext>
            </a:extLst>
          </p:cNvPr>
          <p:cNvPicPr>
            <a:picLocks noChangeAspect="1"/>
          </p:cNvPicPr>
          <p:nvPr/>
        </p:nvPicPr>
        <p:blipFill>
          <a:blip r:embed="rId2"/>
          <a:stretch>
            <a:fillRect/>
          </a:stretch>
        </p:blipFill>
        <p:spPr>
          <a:xfrm>
            <a:off x="3690937" y="0"/>
            <a:ext cx="4810125" cy="2447925"/>
          </a:xfrm>
          <a:prstGeom prst="rect">
            <a:avLst/>
          </a:prstGeom>
        </p:spPr>
      </p:pic>
      <p:pic>
        <p:nvPicPr>
          <p:cNvPr id="12" name="Imagen 11">
            <a:extLst>
              <a:ext uri="{FF2B5EF4-FFF2-40B4-BE49-F238E27FC236}">
                <a16:creationId xmlns:a16="http://schemas.microsoft.com/office/drawing/2014/main" id="{B6EB7352-3D19-41C0-95CB-C62949B8EC23}"/>
              </a:ext>
            </a:extLst>
          </p:cNvPr>
          <p:cNvPicPr>
            <a:picLocks noChangeAspect="1"/>
          </p:cNvPicPr>
          <p:nvPr/>
        </p:nvPicPr>
        <p:blipFill>
          <a:blip r:embed="rId3"/>
          <a:stretch>
            <a:fillRect/>
          </a:stretch>
        </p:blipFill>
        <p:spPr>
          <a:xfrm>
            <a:off x="3667124" y="2447925"/>
            <a:ext cx="4857750" cy="2409825"/>
          </a:xfrm>
          <a:prstGeom prst="rect">
            <a:avLst/>
          </a:prstGeom>
        </p:spPr>
      </p:pic>
      <p:pic>
        <p:nvPicPr>
          <p:cNvPr id="14" name="Imagen 13">
            <a:extLst>
              <a:ext uri="{FF2B5EF4-FFF2-40B4-BE49-F238E27FC236}">
                <a16:creationId xmlns:a16="http://schemas.microsoft.com/office/drawing/2014/main" id="{84B66C82-25CD-49F2-9F36-DFE54B6458F4}"/>
              </a:ext>
            </a:extLst>
          </p:cNvPr>
          <p:cNvPicPr>
            <a:picLocks noChangeAspect="1"/>
          </p:cNvPicPr>
          <p:nvPr/>
        </p:nvPicPr>
        <p:blipFill>
          <a:blip r:embed="rId4"/>
          <a:stretch>
            <a:fillRect/>
          </a:stretch>
        </p:blipFill>
        <p:spPr>
          <a:xfrm>
            <a:off x="3662361" y="4857750"/>
            <a:ext cx="4867275" cy="1914525"/>
          </a:xfrm>
          <a:prstGeom prst="rect">
            <a:avLst/>
          </a:prstGeom>
        </p:spPr>
      </p:pic>
    </p:spTree>
    <p:extLst>
      <p:ext uri="{BB962C8B-B14F-4D97-AF65-F5344CB8AC3E}">
        <p14:creationId xmlns:p14="http://schemas.microsoft.com/office/powerpoint/2010/main" val="24420781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28F7DFE-18B3-4A5B-9648-4C962B1F7301}"/>
              </a:ext>
            </a:extLst>
          </p:cNvPr>
          <p:cNvSpPr>
            <a:spLocks noGrp="1"/>
          </p:cNvSpPr>
          <p:nvPr>
            <p:ph type="title"/>
          </p:nvPr>
        </p:nvSpPr>
        <p:spPr>
          <a:xfrm>
            <a:off x="1450392" y="2379765"/>
            <a:ext cx="9291215" cy="1049235"/>
          </a:xfrm>
        </p:spPr>
        <p:txBody>
          <a:bodyPr>
            <a:normAutofit fontScale="90000"/>
          </a:bodyPr>
          <a:lstStyle/>
          <a:p>
            <a:r>
              <a:rPr lang="es-ES_tradnl" sz="6000" dirty="0"/>
              <a:t>FIN DE LA PRESENTACIÓN</a:t>
            </a:r>
          </a:p>
        </p:txBody>
      </p:sp>
    </p:spTree>
    <p:extLst>
      <p:ext uri="{BB962C8B-B14F-4D97-AF65-F5344CB8AC3E}">
        <p14:creationId xmlns:p14="http://schemas.microsoft.com/office/powerpoint/2010/main" val="198015743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5179B-3CC5-4C7B-8211-4842DCFE41B5}"/>
              </a:ext>
            </a:extLst>
          </p:cNvPr>
          <p:cNvSpPr>
            <a:spLocks noGrp="1"/>
          </p:cNvSpPr>
          <p:nvPr>
            <p:ph type="title"/>
          </p:nvPr>
        </p:nvSpPr>
        <p:spPr/>
        <p:txBody>
          <a:bodyPr>
            <a:noAutofit/>
          </a:bodyPr>
          <a:lstStyle/>
          <a:p>
            <a:r>
              <a:rPr lang="es-MX" sz="6000" dirty="0"/>
              <a:t>Descripción del problema </a:t>
            </a:r>
          </a:p>
        </p:txBody>
      </p:sp>
      <p:sp>
        <p:nvSpPr>
          <p:cNvPr id="3" name="Marcador de contenido 2">
            <a:extLst>
              <a:ext uri="{FF2B5EF4-FFF2-40B4-BE49-F238E27FC236}">
                <a16:creationId xmlns:a16="http://schemas.microsoft.com/office/drawing/2014/main" id="{19AC3957-1590-472E-A624-96CE07D0FBA0}"/>
              </a:ext>
            </a:extLst>
          </p:cNvPr>
          <p:cNvSpPr>
            <a:spLocks noGrp="1"/>
          </p:cNvSpPr>
          <p:nvPr>
            <p:ph idx="1"/>
          </p:nvPr>
        </p:nvSpPr>
        <p:spPr>
          <a:xfrm>
            <a:off x="1451579" y="2734408"/>
            <a:ext cx="9291215" cy="2731937"/>
          </a:xfrm>
        </p:spPr>
        <p:txBody>
          <a:bodyPr>
            <a:normAutofit/>
          </a:bodyPr>
          <a:lstStyle/>
          <a:p>
            <a:r>
              <a:rPr lang="es-MX" dirty="0"/>
              <a:t>El programa deberá cifrar mensajes por medio de una clave o llave que será usada para</a:t>
            </a:r>
            <a:r>
              <a:rPr lang="es-ES" dirty="0"/>
              <a:t> cifrar y descifrar dicho mensajes.</a:t>
            </a:r>
            <a:r>
              <a:rPr lang="es-MX" dirty="0"/>
              <a:t> Esto con el fin de poder ser enviados de manera más segura en caso de que algún tercero este capturando la información y el mensaje no sea entendible a simple vista.</a:t>
            </a:r>
          </a:p>
          <a:p>
            <a:r>
              <a:rPr lang="es-MX" dirty="0"/>
              <a:t>El cifrado deberá ser un texto aleatorio aunque el mensaje a cifrar sea el mismo o la llave sea la misma.</a:t>
            </a:r>
          </a:p>
        </p:txBody>
      </p:sp>
    </p:spTree>
    <p:extLst>
      <p:ext uri="{BB962C8B-B14F-4D97-AF65-F5344CB8AC3E}">
        <p14:creationId xmlns:p14="http://schemas.microsoft.com/office/powerpoint/2010/main" val="10090884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B30E3-E4F4-4812-827C-910F3A484827}"/>
              </a:ext>
            </a:extLst>
          </p:cNvPr>
          <p:cNvSpPr>
            <a:spLocks noGrp="1"/>
          </p:cNvSpPr>
          <p:nvPr>
            <p:ph type="title"/>
          </p:nvPr>
        </p:nvSpPr>
        <p:spPr/>
        <p:txBody>
          <a:bodyPr>
            <a:normAutofit fontScale="90000"/>
          </a:bodyPr>
          <a:lstStyle/>
          <a:p>
            <a:r>
              <a:rPr lang="es-MX" sz="6000" dirty="0"/>
              <a:t>ANÁLISIS DEL PROBLEMA </a:t>
            </a:r>
          </a:p>
        </p:txBody>
      </p:sp>
      <p:sp>
        <p:nvSpPr>
          <p:cNvPr id="3" name="Marcador de contenido 2">
            <a:extLst>
              <a:ext uri="{FF2B5EF4-FFF2-40B4-BE49-F238E27FC236}">
                <a16:creationId xmlns:a16="http://schemas.microsoft.com/office/drawing/2014/main" id="{8A1F1264-669E-4250-99AA-E17211D60213}"/>
              </a:ext>
            </a:extLst>
          </p:cNvPr>
          <p:cNvSpPr>
            <a:spLocks noGrp="1"/>
          </p:cNvSpPr>
          <p:nvPr>
            <p:ph idx="1"/>
          </p:nvPr>
        </p:nvSpPr>
        <p:spPr>
          <a:xfrm>
            <a:off x="1451579" y="2015732"/>
            <a:ext cx="9291215" cy="3920373"/>
          </a:xfrm>
        </p:spPr>
        <p:txBody>
          <a:bodyPr/>
          <a:lstStyle/>
          <a:p>
            <a:pPr algn="just"/>
            <a:r>
              <a:rPr lang="es-MX" dirty="0">
                <a:effectLst/>
                <a:latin typeface="Segoe UI" panose="020B0502040204020203" pitchFamily="34" charset="0"/>
              </a:rPr>
              <a:t>Para cifrar de una manera segura se usará como llave una matriz con 3 filas y columnas, multiplicada por otra matriz que será generada a partir del mensaje a cifrar tomando en cuenta la estructura necesaria para multiplicada, ya que no todas las matrices se pueden multiplicar y obtener su valor inicial.</a:t>
            </a:r>
          </a:p>
          <a:p>
            <a:pPr algn="just"/>
            <a:r>
              <a:rPr lang="es-MX" dirty="0">
                <a:latin typeface="Segoe UI" panose="020B0502040204020203" pitchFamily="34" charset="0"/>
              </a:rPr>
              <a:t>Por último pasará por algoritmo que se encargar de cifrar el resultado en un texto aleatorio, de esta manera será más seguro.</a:t>
            </a:r>
          </a:p>
          <a:p>
            <a:pPr algn="just"/>
            <a:r>
              <a:rPr lang="es-MX" dirty="0">
                <a:latin typeface="Segoe UI" panose="020B0502040204020203" pitchFamily="34" charset="0"/>
              </a:rPr>
              <a:t>Un inconveniente es que entre más largo sea el mensaje o más grande sean los números de la llave, el texto aleatorio generado será más extenso.</a:t>
            </a:r>
            <a:endParaRPr lang="es-MX" dirty="0"/>
          </a:p>
        </p:txBody>
      </p:sp>
    </p:spTree>
    <p:extLst>
      <p:ext uri="{BB962C8B-B14F-4D97-AF65-F5344CB8AC3E}">
        <p14:creationId xmlns:p14="http://schemas.microsoft.com/office/powerpoint/2010/main" val="17839277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7" name="Rectangle 3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a 4">
            <a:extLst>
              <a:ext uri="{FF2B5EF4-FFF2-40B4-BE49-F238E27FC236}">
                <a16:creationId xmlns:a16="http://schemas.microsoft.com/office/drawing/2014/main" id="{6760EEC0-C625-49AA-912F-A71AFBA4A324}"/>
              </a:ext>
            </a:extLst>
          </p:cNvPr>
          <p:cNvGraphicFramePr>
            <a:graphicFrameLocks noGrp="1"/>
          </p:cNvGraphicFramePr>
          <p:nvPr>
            <p:extLst>
              <p:ext uri="{D42A27DB-BD31-4B8C-83A1-F6EECF244321}">
                <p14:modId xmlns:p14="http://schemas.microsoft.com/office/powerpoint/2010/main" val="683387245"/>
              </p:ext>
            </p:extLst>
          </p:nvPr>
        </p:nvGraphicFramePr>
        <p:xfrm>
          <a:off x="-2" y="0"/>
          <a:ext cx="12192000"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983695834"/>
                    </a:ext>
                  </a:extLst>
                </a:gridCol>
                <a:gridCol w="609600">
                  <a:extLst>
                    <a:ext uri="{9D8B030D-6E8A-4147-A177-3AD203B41FA5}">
                      <a16:colId xmlns:a16="http://schemas.microsoft.com/office/drawing/2014/main" val="4166757967"/>
                    </a:ext>
                  </a:extLst>
                </a:gridCol>
                <a:gridCol w="609600">
                  <a:extLst>
                    <a:ext uri="{9D8B030D-6E8A-4147-A177-3AD203B41FA5}">
                      <a16:colId xmlns:a16="http://schemas.microsoft.com/office/drawing/2014/main" val="2224237936"/>
                    </a:ext>
                  </a:extLst>
                </a:gridCol>
                <a:gridCol w="609600">
                  <a:extLst>
                    <a:ext uri="{9D8B030D-6E8A-4147-A177-3AD203B41FA5}">
                      <a16:colId xmlns:a16="http://schemas.microsoft.com/office/drawing/2014/main" val="2845431675"/>
                    </a:ext>
                  </a:extLst>
                </a:gridCol>
                <a:gridCol w="609600">
                  <a:extLst>
                    <a:ext uri="{9D8B030D-6E8A-4147-A177-3AD203B41FA5}">
                      <a16:colId xmlns:a16="http://schemas.microsoft.com/office/drawing/2014/main" val="920117738"/>
                    </a:ext>
                  </a:extLst>
                </a:gridCol>
                <a:gridCol w="609600">
                  <a:extLst>
                    <a:ext uri="{9D8B030D-6E8A-4147-A177-3AD203B41FA5}">
                      <a16:colId xmlns:a16="http://schemas.microsoft.com/office/drawing/2014/main" val="614132163"/>
                    </a:ext>
                  </a:extLst>
                </a:gridCol>
                <a:gridCol w="609600">
                  <a:extLst>
                    <a:ext uri="{9D8B030D-6E8A-4147-A177-3AD203B41FA5}">
                      <a16:colId xmlns:a16="http://schemas.microsoft.com/office/drawing/2014/main" val="700833187"/>
                    </a:ext>
                  </a:extLst>
                </a:gridCol>
                <a:gridCol w="609600">
                  <a:extLst>
                    <a:ext uri="{9D8B030D-6E8A-4147-A177-3AD203B41FA5}">
                      <a16:colId xmlns:a16="http://schemas.microsoft.com/office/drawing/2014/main" val="3440877001"/>
                    </a:ext>
                  </a:extLst>
                </a:gridCol>
                <a:gridCol w="609600">
                  <a:extLst>
                    <a:ext uri="{9D8B030D-6E8A-4147-A177-3AD203B41FA5}">
                      <a16:colId xmlns:a16="http://schemas.microsoft.com/office/drawing/2014/main" val="3051383022"/>
                    </a:ext>
                  </a:extLst>
                </a:gridCol>
                <a:gridCol w="609600">
                  <a:extLst>
                    <a:ext uri="{9D8B030D-6E8A-4147-A177-3AD203B41FA5}">
                      <a16:colId xmlns:a16="http://schemas.microsoft.com/office/drawing/2014/main" val="2281762550"/>
                    </a:ext>
                  </a:extLst>
                </a:gridCol>
                <a:gridCol w="609600">
                  <a:extLst>
                    <a:ext uri="{9D8B030D-6E8A-4147-A177-3AD203B41FA5}">
                      <a16:colId xmlns:a16="http://schemas.microsoft.com/office/drawing/2014/main" val="3758080631"/>
                    </a:ext>
                  </a:extLst>
                </a:gridCol>
                <a:gridCol w="609600">
                  <a:extLst>
                    <a:ext uri="{9D8B030D-6E8A-4147-A177-3AD203B41FA5}">
                      <a16:colId xmlns:a16="http://schemas.microsoft.com/office/drawing/2014/main" val="3225501229"/>
                    </a:ext>
                  </a:extLst>
                </a:gridCol>
                <a:gridCol w="609600">
                  <a:extLst>
                    <a:ext uri="{9D8B030D-6E8A-4147-A177-3AD203B41FA5}">
                      <a16:colId xmlns:a16="http://schemas.microsoft.com/office/drawing/2014/main" val="3797561806"/>
                    </a:ext>
                  </a:extLst>
                </a:gridCol>
                <a:gridCol w="609600">
                  <a:extLst>
                    <a:ext uri="{9D8B030D-6E8A-4147-A177-3AD203B41FA5}">
                      <a16:colId xmlns:a16="http://schemas.microsoft.com/office/drawing/2014/main" val="1387935645"/>
                    </a:ext>
                  </a:extLst>
                </a:gridCol>
                <a:gridCol w="609600">
                  <a:extLst>
                    <a:ext uri="{9D8B030D-6E8A-4147-A177-3AD203B41FA5}">
                      <a16:colId xmlns:a16="http://schemas.microsoft.com/office/drawing/2014/main" val="3893917265"/>
                    </a:ext>
                  </a:extLst>
                </a:gridCol>
                <a:gridCol w="609600">
                  <a:extLst>
                    <a:ext uri="{9D8B030D-6E8A-4147-A177-3AD203B41FA5}">
                      <a16:colId xmlns:a16="http://schemas.microsoft.com/office/drawing/2014/main" val="2417247960"/>
                    </a:ext>
                  </a:extLst>
                </a:gridCol>
                <a:gridCol w="609600">
                  <a:extLst>
                    <a:ext uri="{9D8B030D-6E8A-4147-A177-3AD203B41FA5}">
                      <a16:colId xmlns:a16="http://schemas.microsoft.com/office/drawing/2014/main" val="288286955"/>
                    </a:ext>
                  </a:extLst>
                </a:gridCol>
                <a:gridCol w="609600">
                  <a:extLst>
                    <a:ext uri="{9D8B030D-6E8A-4147-A177-3AD203B41FA5}">
                      <a16:colId xmlns:a16="http://schemas.microsoft.com/office/drawing/2014/main" val="584988810"/>
                    </a:ext>
                  </a:extLst>
                </a:gridCol>
                <a:gridCol w="609600">
                  <a:extLst>
                    <a:ext uri="{9D8B030D-6E8A-4147-A177-3AD203B41FA5}">
                      <a16:colId xmlns:a16="http://schemas.microsoft.com/office/drawing/2014/main" val="3544609562"/>
                    </a:ext>
                  </a:extLst>
                </a:gridCol>
                <a:gridCol w="609600">
                  <a:extLst>
                    <a:ext uri="{9D8B030D-6E8A-4147-A177-3AD203B41FA5}">
                      <a16:colId xmlns:a16="http://schemas.microsoft.com/office/drawing/2014/main" val="3555922964"/>
                    </a:ext>
                  </a:extLst>
                </a:gridCol>
              </a:tblGrid>
              <a:tr h="370840">
                <a:tc>
                  <a:txBody>
                    <a:bodyPr/>
                    <a:lstStyle/>
                    <a:p>
                      <a:r>
                        <a:rPr lang="es-ES_tradnl" dirty="0">
                          <a:latin typeface="Arial" panose="020B0604020202020204" pitchFamily="34" charset="0"/>
                          <a:cs typeface="Arial" panose="020B0604020202020204" pitchFamily="34" charset="0"/>
                        </a:rPr>
                        <a:t>A</a:t>
                      </a:r>
                    </a:p>
                  </a:txBody>
                  <a:tcPr/>
                </a:tc>
                <a:tc>
                  <a:txBody>
                    <a:bodyPr/>
                    <a:lstStyle/>
                    <a:p>
                      <a:r>
                        <a:rPr lang="es-ES_tradnl" dirty="0">
                          <a:latin typeface="Arial" panose="020B0604020202020204" pitchFamily="34" charset="0"/>
                          <a:cs typeface="Arial" panose="020B0604020202020204" pitchFamily="34" charset="0"/>
                        </a:rPr>
                        <a:t>B</a:t>
                      </a:r>
                    </a:p>
                  </a:txBody>
                  <a:tcPr/>
                </a:tc>
                <a:tc>
                  <a:txBody>
                    <a:bodyPr/>
                    <a:lstStyle/>
                    <a:p>
                      <a:r>
                        <a:rPr lang="es-ES_tradnl" dirty="0">
                          <a:latin typeface="Arial" panose="020B0604020202020204" pitchFamily="34" charset="0"/>
                          <a:cs typeface="Arial" panose="020B0604020202020204" pitchFamily="34" charset="0"/>
                        </a:rPr>
                        <a:t>C</a:t>
                      </a:r>
                    </a:p>
                  </a:txBody>
                  <a:tcPr/>
                </a:tc>
                <a:tc>
                  <a:txBody>
                    <a:bodyPr/>
                    <a:lstStyle/>
                    <a:p>
                      <a:r>
                        <a:rPr lang="es-ES_tradnl" dirty="0">
                          <a:latin typeface="Arial" panose="020B0604020202020204" pitchFamily="34" charset="0"/>
                          <a:cs typeface="Arial" panose="020B0604020202020204" pitchFamily="34" charset="0"/>
                        </a:rPr>
                        <a:t>D</a:t>
                      </a:r>
                    </a:p>
                  </a:txBody>
                  <a:tcPr/>
                </a:tc>
                <a:tc>
                  <a:txBody>
                    <a:bodyPr/>
                    <a:lstStyle/>
                    <a:p>
                      <a:r>
                        <a:rPr lang="es-ES_tradnl" dirty="0">
                          <a:latin typeface="Arial" panose="020B0604020202020204" pitchFamily="34" charset="0"/>
                          <a:cs typeface="Arial" panose="020B0604020202020204" pitchFamily="34" charset="0"/>
                        </a:rPr>
                        <a:t>E</a:t>
                      </a:r>
                    </a:p>
                  </a:txBody>
                  <a:tcPr/>
                </a:tc>
                <a:tc>
                  <a:txBody>
                    <a:bodyPr/>
                    <a:lstStyle/>
                    <a:p>
                      <a:r>
                        <a:rPr lang="es-ES_tradnl" dirty="0">
                          <a:latin typeface="Arial" panose="020B0604020202020204" pitchFamily="34" charset="0"/>
                          <a:cs typeface="Arial" panose="020B0604020202020204" pitchFamily="34" charset="0"/>
                        </a:rPr>
                        <a:t>F</a:t>
                      </a:r>
                    </a:p>
                  </a:txBody>
                  <a:tcPr/>
                </a:tc>
                <a:tc>
                  <a:txBody>
                    <a:bodyPr/>
                    <a:lstStyle/>
                    <a:p>
                      <a:r>
                        <a:rPr lang="es-ES_tradnl" dirty="0">
                          <a:latin typeface="Arial" panose="020B0604020202020204" pitchFamily="34" charset="0"/>
                          <a:cs typeface="Arial" panose="020B0604020202020204" pitchFamily="34" charset="0"/>
                        </a:rPr>
                        <a:t>G</a:t>
                      </a:r>
                    </a:p>
                  </a:txBody>
                  <a:tcPr/>
                </a:tc>
                <a:tc>
                  <a:txBody>
                    <a:bodyPr/>
                    <a:lstStyle/>
                    <a:p>
                      <a:r>
                        <a:rPr lang="es-ES_tradnl" dirty="0">
                          <a:latin typeface="Arial" panose="020B0604020202020204" pitchFamily="34" charset="0"/>
                          <a:cs typeface="Arial" panose="020B0604020202020204" pitchFamily="34" charset="0"/>
                        </a:rPr>
                        <a:t>H</a:t>
                      </a:r>
                    </a:p>
                  </a:txBody>
                  <a:tcPr/>
                </a:tc>
                <a:tc>
                  <a:txBody>
                    <a:bodyPr/>
                    <a:lstStyle/>
                    <a:p>
                      <a:r>
                        <a:rPr lang="es-ES_tradnl" dirty="0">
                          <a:latin typeface="Arial" panose="020B0604020202020204" pitchFamily="34" charset="0"/>
                          <a:cs typeface="Arial" panose="020B0604020202020204" pitchFamily="34" charset="0"/>
                        </a:rPr>
                        <a:t>I</a:t>
                      </a:r>
                    </a:p>
                  </a:txBody>
                  <a:tcPr/>
                </a:tc>
                <a:tc>
                  <a:txBody>
                    <a:bodyPr/>
                    <a:lstStyle/>
                    <a:p>
                      <a:r>
                        <a:rPr lang="es-ES_tradnl" dirty="0">
                          <a:latin typeface="Arial" panose="020B0604020202020204" pitchFamily="34" charset="0"/>
                          <a:cs typeface="Arial" panose="020B0604020202020204" pitchFamily="34" charset="0"/>
                        </a:rPr>
                        <a:t>J</a:t>
                      </a:r>
                    </a:p>
                  </a:txBody>
                  <a:tcPr/>
                </a:tc>
                <a:tc>
                  <a:txBody>
                    <a:bodyPr/>
                    <a:lstStyle/>
                    <a:p>
                      <a:r>
                        <a:rPr lang="es-ES_tradnl" dirty="0">
                          <a:latin typeface="Arial" panose="020B0604020202020204" pitchFamily="34" charset="0"/>
                          <a:cs typeface="Arial" panose="020B0604020202020204" pitchFamily="34" charset="0"/>
                        </a:rPr>
                        <a:t>K</a:t>
                      </a:r>
                    </a:p>
                  </a:txBody>
                  <a:tcPr/>
                </a:tc>
                <a:tc>
                  <a:txBody>
                    <a:bodyPr/>
                    <a:lstStyle/>
                    <a:p>
                      <a:r>
                        <a:rPr lang="es-ES_tradnl" dirty="0">
                          <a:latin typeface="Arial" panose="020B0604020202020204" pitchFamily="34" charset="0"/>
                          <a:cs typeface="Arial" panose="020B0604020202020204" pitchFamily="34" charset="0"/>
                        </a:rPr>
                        <a:t>L</a:t>
                      </a:r>
                    </a:p>
                  </a:txBody>
                  <a:tcPr/>
                </a:tc>
                <a:tc>
                  <a:txBody>
                    <a:bodyPr/>
                    <a:lstStyle/>
                    <a:p>
                      <a:r>
                        <a:rPr lang="es-ES_tradnl" dirty="0">
                          <a:latin typeface="Arial" panose="020B0604020202020204" pitchFamily="34" charset="0"/>
                          <a:cs typeface="Arial" panose="020B0604020202020204" pitchFamily="34" charset="0"/>
                        </a:rPr>
                        <a:t>M</a:t>
                      </a:r>
                    </a:p>
                  </a:txBody>
                  <a:tcPr/>
                </a:tc>
                <a:tc>
                  <a:txBody>
                    <a:bodyPr/>
                    <a:lstStyle/>
                    <a:p>
                      <a:r>
                        <a:rPr lang="es-ES_tradnl" dirty="0">
                          <a:latin typeface="Arial" panose="020B0604020202020204" pitchFamily="34" charset="0"/>
                          <a:cs typeface="Arial" panose="020B0604020202020204" pitchFamily="34" charset="0"/>
                        </a:rPr>
                        <a:t>N</a:t>
                      </a:r>
                    </a:p>
                  </a:txBody>
                  <a:tcPr/>
                </a:tc>
                <a:tc>
                  <a:txBody>
                    <a:bodyPr/>
                    <a:lstStyle/>
                    <a:p>
                      <a:r>
                        <a:rPr lang="es-ES_tradnl" dirty="0">
                          <a:latin typeface="Arial" panose="020B0604020202020204" pitchFamily="34" charset="0"/>
                          <a:cs typeface="Arial" panose="020B0604020202020204" pitchFamily="34" charset="0"/>
                        </a:rPr>
                        <a:t>Ñ</a:t>
                      </a:r>
                    </a:p>
                  </a:txBody>
                  <a:tcPr/>
                </a:tc>
                <a:tc>
                  <a:txBody>
                    <a:bodyPr/>
                    <a:lstStyle/>
                    <a:p>
                      <a:r>
                        <a:rPr lang="es-ES_tradnl" dirty="0">
                          <a:latin typeface="Arial" panose="020B0604020202020204" pitchFamily="34" charset="0"/>
                          <a:cs typeface="Arial" panose="020B0604020202020204" pitchFamily="34" charset="0"/>
                        </a:rPr>
                        <a:t>O</a:t>
                      </a:r>
                    </a:p>
                  </a:txBody>
                  <a:tcPr/>
                </a:tc>
                <a:tc>
                  <a:txBody>
                    <a:bodyPr/>
                    <a:lstStyle/>
                    <a:p>
                      <a:r>
                        <a:rPr lang="es-ES_tradnl" dirty="0">
                          <a:latin typeface="Arial" panose="020B0604020202020204" pitchFamily="34" charset="0"/>
                          <a:cs typeface="Arial" panose="020B0604020202020204" pitchFamily="34" charset="0"/>
                        </a:rPr>
                        <a:t>P</a:t>
                      </a:r>
                    </a:p>
                  </a:txBody>
                  <a:tcPr/>
                </a:tc>
                <a:tc>
                  <a:txBody>
                    <a:bodyPr/>
                    <a:lstStyle/>
                    <a:p>
                      <a:r>
                        <a:rPr lang="es-ES_tradnl" dirty="0">
                          <a:latin typeface="Arial" panose="020B0604020202020204" pitchFamily="34" charset="0"/>
                          <a:cs typeface="Arial" panose="020B0604020202020204" pitchFamily="34" charset="0"/>
                        </a:rPr>
                        <a:t>Q</a:t>
                      </a:r>
                    </a:p>
                  </a:txBody>
                  <a:tcPr/>
                </a:tc>
                <a:tc>
                  <a:txBody>
                    <a:bodyPr/>
                    <a:lstStyle/>
                    <a:p>
                      <a:r>
                        <a:rPr lang="es-ES_tradnl" dirty="0">
                          <a:latin typeface="Arial" panose="020B0604020202020204" pitchFamily="34" charset="0"/>
                          <a:cs typeface="Arial" panose="020B0604020202020204" pitchFamily="34" charset="0"/>
                        </a:rPr>
                        <a:t>R</a:t>
                      </a:r>
                    </a:p>
                  </a:txBody>
                  <a:tcPr/>
                </a:tc>
                <a:tc>
                  <a:txBody>
                    <a:bodyPr/>
                    <a:lstStyle/>
                    <a:p>
                      <a:r>
                        <a:rPr lang="es-ES_tradnl" dirty="0">
                          <a:latin typeface="Arial" panose="020B0604020202020204" pitchFamily="34" charset="0"/>
                          <a:cs typeface="Arial" panose="020B0604020202020204" pitchFamily="34" charset="0"/>
                        </a:rPr>
                        <a:t>S</a:t>
                      </a:r>
                    </a:p>
                  </a:txBody>
                  <a:tcPr/>
                </a:tc>
                <a:extLst>
                  <a:ext uri="{0D108BD9-81ED-4DB2-BD59-A6C34878D82A}">
                    <a16:rowId xmlns:a16="http://schemas.microsoft.com/office/drawing/2014/main" val="3162692007"/>
                  </a:ext>
                </a:extLst>
              </a:tr>
              <a:tr h="370840">
                <a:tc>
                  <a:txBody>
                    <a:bodyPr/>
                    <a:lstStyle/>
                    <a:p>
                      <a:r>
                        <a:rPr lang="es-ES_tradnl" dirty="0">
                          <a:latin typeface="Arial" panose="020B0604020202020204" pitchFamily="34" charset="0"/>
                          <a:cs typeface="Arial" panose="020B0604020202020204" pitchFamily="34" charset="0"/>
                        </a:rPr>
                        <a:t>1</a:t>
                      </a:r>
                    </a:p>
                  </a:txBody>
                  <a:tcPr/>
                </a:tc>
                <a:tc>
                  <a:txBody>
                    <a:bodyPr/>
                    <a:lstStyle/>
                    <a:p>
                      <a:r>
                        <a:rPr lang="es-ES_tradnl" dirty="0">
                          <a:latin typeface="Arial" panose="020B0604020202020204" pitchFamily="34" charset="0"/>
                          <a:cs typeface="Arial" panose="020B0604020202020204" pitchFamily="34" charset="0"/>
                        </a:rPr>
                        <a:t>2</a:t>
                      </a:r>
                    </a:p>
                  </a:txBody>
                  <a:tcPr/>
                </a:tc>
                <a:tc>
                  <a:txBody>
                    <a:bodyPr/>
                    <a:lstStyle/>
                    <a:p>
                      <a:r>
                        <a:rPr lang="es-ES_tradnl" dirty="0">
                          <a:latin typeface="Arial" panose="020B0604020202020204" pitchFamily="34" charset="0"/>
                          <a:cs typeface="Arial" panose="020B0604020202020204" pitchFamily="34" charset="0"/>
                        </a:rPr>
                        <a:t>3</a:t>
                      </a:r>
                    </a:p>
                  </a:txBody>
                  <a:tcPr/>
                </a:tc>
                <a:tc>
                  <a:txBody>
                    <a:bodyPr/>
                    <a:lstStyle/>
                    <a:p>
                      <a:r>
                        <a:rPr lang="es-ES_tradnl" dirty="0">
                          <a:latin typeface="Arial" panose="020B0604020202020204" pitchFamily="34" charset="0"/>
                          <a:cs typeface="Arial" panose="020B0604020202020204" pitchFamily="34" charset="0"/>
                        </a:rPr>
                        <a:t>4</a:t>
                      </a:r>
                    </a:p>
                  </a:txBody>
                  <a:tcPr/>
                </a:tc>
                <a:tc>
                  <a:txBody>
                    <a:bodyPr/>
                    <a:lstStyle/>
                    <a:p>
                      <a:r>
                        <a:rPr lang="es-ES_tradnl" dirty="0">
                          <a:latin typeface="Arial" panose="020B0604020202020204" pitchFamily="34" charset="0"/>
                          <a:cs typeface="Arial" panose="020B0604020202020204" pitchFamily="34" charset="0"/>
                        </a:rPr>
                        <a:t>5</a:t>
                      </a:r>
                    </a:p>
                  </a:txBody>
                  <a:tcPr/>
                </a:tc>
                <a:tc>
                  <a:txBody>
                    <a:bodyPr/>
                    <a:lstStyle/>
                    <a:p>
                      <a:r>
                        <a:rPr lang="es-ES_tradnl" dirty="0">
                          <a:latin typeface="Arial" panose="020B0604020202020204" pitchFamily="34" charset="0"/>
                          <a:cs typeface="Arial" panose="020B0604020202020204" pitchFamily="34" charset="0"/>
                        </a:rPr>
                        <a:t>6</a:t>
                      </a:r>
                    </a:p>
                  </a:txBody>
                  <a:tcPr/>
                </a:tc>
                <a:tc>
                  <a:txBody>
                    <a:bodyPr/>
                    <a:lstStyle/>
                    <a:p>
                      <a:r>
                        <a:rPr lang="es-ES_tradnl" dirty="0">
                          <a:latin typeface="Arial" panose="020B0604020202020204" pitchFamily="34" charset="0"/>
                          <a:cs typeface="Arial" panose="020B0604020202020204" pitchFamily="34" charset="0"/>
                        </a:rPr>
                        <a:t>7</a:t>
                      </a:r>
                    </a:p>
                  </a:txBody>
                  <a:tcPr/>
                </a:tc>
                <a:tc>
                  <a:txBody>
                    <a:bodyPr/>
                    <a:lstStyle/>
                    <a:p>
                      <a:r>
                        <a:rPr lang="es-ES_tradnl" dirty="0">
                          <a:latin typeface="Arial" panose="020B0604020202020204" pitchFamily="34" charset="0"/>
                          <a:cs typeface="Arial" panose="020B0604020202020204" pitchFamily="34" charset="0"/>
                        </a:rPr>
                        <a:t>8</a:t>
                      </a:r>
                    </a:p>
                  </a:txBody>
                  <a:tcPr/>
                </a:tc>
                <a:tc>
                  <a:txBody>
                    <a:bodyPr/>
                    <a:lstStyle/>
                    <a:p>
                      <a:r>
                        <a:rPr lang="es-ES_tradnl" dirty="0">
                          <a:latin typeface="Arial" panose="020B0604020202020204" pitchFamily="34" charset="0"/>
                          <a:cs typeface="Arial" panose="020B0604020202020204" pitchFamily="34" charset="0"/>
                        </a:rPr>
                        <a:t>9</a:t>
                      </a:r>
                    </a:p>
                  </a:txBody>
                  <a:tcPr/>
                </a:tc>
                <a:tc>
                  <a:txBody>
                    <a:bodyPr/>
                    <a:lstStyle/>
                    <a:p>
                      <a:r>
                        <a:rPr lang="es-ES_tradnl" dirty="0">
                          <a:latin typeface="Arial" panose="020B0604020202020204" pitchFamily="34" charset="0"/>
                          <a:cs typeface="Arial" panose="020B0604020202020204" pitchFamily="34" charset="0"/>
                        </a:rPr>
                        <a:t>10</a:t>
                      </a:r>
                    </a:p>
                  </a:txBody>
                  <a:tcPr/>
                </a:tc>
                <a:tc>
                  <a:txBody>
                    <a:bodyPr/>
                    <a:lstStyle/>
                    <a:p>
                      <a:r>
                        <a:rPr lang="es-ES_tradnl" dirty="0">
                          <a:latin typeface="Arial" panose="020B0604020202020204" pitchFamily="34" charset="0"/>
                          <a:cs typeface="Arial" panose="020B0604020202020204" pitchFamily="34" charset="0"/>
                        </a:rPr>
                        <a:t>11</a:t>
                      </a:r>
                    </a:p>
                  </a:txBody>
                  <a:tcPr/>
                </a:tc>
                <a:tc>
                  <a:txBody>
                    <a:bodyPr/>
                    <a:lstStyle/>
                    <a:p>
                      <a:r>
                        <a:rPr lang="es-ES_tradnl" dirty="0">
                          <a:latin typeface="Arial" panose="020B0604020202020204" pitchFamily="34" charset="0"/>
                          <a:cs typeface="Arial" panose="020B0604020202020204" pitchFamily="34" charset="0"/>
                        </a:rPr>
                        <a:t>12</a:t>
                      </a:r>
                    </a:p>
                  </a:txBody>
                  <a:tcPr/>
                </a:tc>
                <a:tc>
                  <a:txBody>
                    <a:bodyPr/>
                    <a:lstStyle/>
                    <a:p>
                      <a:r>
                        <a:rPr lang="es-ES_tradnl" dirty="0">
                          <a:latin typeface="Arial" panose="020B0604020202020204" pitchFamily="34" charset="0"/>
                          <a:cs typeface="Arial" panose="020B0604020202020204" pitchFamily="34" charset="0"/>
                        </a:rPr>
                        <a:t>13</a:t>
                      </a:r>
                    </a:p>
                  </a:txBody>
                  <a:tcPr/>
                </a:tc>
                <a:tc>
                  <a:txBody>
                    <a:bodyPr/>
                    <a:lstStyle/>
                    <a:p>
                      <a:r>
                        <a:rPr lang="es-ES_tradnl" dirty="0">
                          <a:latin typeface="Arial" panose="020B0604020202020204" pitchFamily="34" charset="0"/>
                          <a:cs typeface="Arial" panose="020B0604020202020204" pitchFamily="34" charset="0"/>
                        </a:rPr>
                        <a:t>14</a:t>
                      </a:r>
                    </a:p>
                  </a:txBody>
                  <a:tcPr/>
                </a:tc>
                <a:tc>
                  <a:txBody>
                    <a:bodyPr/>
                    <a:lstStyle/>
                    <a:p>
                      <a:r>
                        <a:rPr lang="es-ES_tradnl" dirty="0">
                          <a:latin typeface="Arial" panose="020B0604020202020204" pitchFamily="34" charset="0"/>
                          <a:cs typeface="Arial" panose="020B0604020202020204" pitchFamily="34" charset="0"/>
                        </a:rPr>
                        <a:t>15</a:t>
                      </a:r>
                    </a:p>
                  </a:txBody>
                  <a:tcPr/>
                </a:tc>
                <a:tc>
                  <a:txBody>
                    <a:bodyPr/>
                    <a:lstStyle/>
                    <a:p>
                      <a:r>
                        <a:rPr lang="es-ES_tradnl" dirty="0">
                          <a:latin typeface="Arial" panose="020B0604020202020204" pitchFamily="34" charset="0"/>
                          <a:cs typeface="Arial" panose="020B0604020202020204" pitchFamily="34" charset="0"/>
                        </a:rPr>
                        <a:t>16</a:t>
                      </a:r>
                    </a:p>
                  </a:txBody>
                  <a:tcPr/>
                </a:tc>
                <a:tc>
                  <a:txBody>
                    <a:bodyPr/>
                    <a:lstStyle/>
                    <a:p>
                      <a:r>
                        <a:rPr lang="es-ES_tradnl" dirty="0">
                          <a:latin typeface="Arial" panose="020B0604020202020204" pitchFamily="34" charset="0"/>
                          <a:cs typeface="Arial" panose="020B0604020202020204" pitchFamily="34" charset="0"/>
                        </a:rPr>
                        <a:t>17</a:t>
                      </a:r>
                    </a:p>
                  </a:txBody>
                  <a:tcPr/>
                </a:tc>
                <a:tc>
                  <a:txBody>
                    <a:bodyPr/>
                    <a:lstStyle/>
                    <a:p>
                      <a:r>
                        <a:rPr lang="es-ES_tradnl" dirty="0">
                          <a:latin typeface="Arial" panose="020B0604020202020204" pitchFamily="34" charset="0"/>
                          <a:cs typeface="Arial" panose="020B0604020202020204" pitchFamily="34" charset="0"/>
                        </a:rPr>
                        <a:t>18</a:t>
                      </a:r>
                    </a:p>
                  </a:txBody>
                  <a:tcPr/>
                </a:tc>
                <a:tc>
                  <a:txBody>
                    <a:bodyPr/>
                    <a:lstStyle/>
                    <a:p>
                      <a:r>
                        <a:rPr lang="es-ES_tradnl" dirty="0">
                          <a:latin typeface="Arial" panose="020B0604020202020204" pitchFamily="34" charset="0"/>
                          <a:cs typeface="Arial" panose="020B0604020202020204" pitchFamily="34" charset="0"/>
                        </a:rPr>
                        <a:t>19</a:t>
                      </a:r>
                    </a:p>
                  </a:txBody>
                  <a:tcPr/>
                </a:tc>
                <a:tc>
                  <a:txBody>
                    <a:bodyPr/>
                    <a:lstStyle/>
                    <a:p>
                      <a:r>
                        <a:rPr lang="es-ES_tradnl" dirty="0">
                          <a:latin typeface="Arial" panose="020B0604020202020204" pitchFamily="34" charset="0"/>
                          <a:cs typeface="Arial" panose="020B0604020202020204" pitchFamily="34" charset="0"/>
                        </a:rPr>
                        <a:t>20</a:t>
                      </a:r>
                    </a:p>
                  </a:txBody>
                  <a:tcPr/>
                </a:tc>
                <a:extLst>
                  <a:ext uri="{0D108BD9-81ED-4DB2-BD59-A6C34878D82A}">
                    <a16:rowId xmlns:a16="http://schemas.microsoft.com/office/drawing/2014/main" val="3624897591"/>
                  </a:ext>
                </a:extLst>
              </a:tr>
              <a:tr h="370840">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89510403"/>
                  </a:ext>
                </a:extLst>
              </a:tr>
            </a:tbl>
          </a:graphicData>
        </a:graphic>
      </p:graphicFrame>
      <p:graphicFrame>
        <p:nvGraphicFramePr>
          <p:cNvPr id="9" name="Tabla 4">
            <a:extLst>
              <a:ext uri="{FF2B5EF4-FFF2-40B4-BE49-F238E27FC236}">
                <a16:creationId xmlns:a16="http://schemas.microsoft.com/office/drawing/2014/main" id="{7C0177EB-209E-4026-9A71-D57B32836F5B}"/>
              </a:ext>
            </a:extLst>
          </p:cNvPr>
          <p:cNvGraphicFramePr>
            <a:graphicFrameLocks noGrp="1"/>
          </p:cNvGraphicFramePr>
          <p:nvPr>
            <p:extLst>
              <p:ext uri="{D42A27DB-BD31-4B8C-83A1-F6EECF244321}">
                <p14:modId xmlns:p14="http://schemas.microsoft.com/office/powerpoint/2010/main" val="1367706946"/>
              </p:ext>
            </p:extLst>
          </p:nvPr>
        </p:nvGraphicFramePr>
        <p:xfrm>
          <a:off x="0" y="730152"/>
          <a:ext cx="12192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983695834"/>
                    </a:ext>
                  </a:extLst>
                </a:gridCol>
                <a:gridCol w="609600">
                  <a:extLst>
                    <a:ext uri="{9D8B030D-6E8A-4147-A177-3AD203B41FA5}">
                      <a16:colId xmlns:a16="http://schemas.microsoft.com/office/drawing/2014/main" val="4166757967"/>
                    </a:ext>
                  </a:extLst>
                </a:gridCol>
                <a:gridCol w="609600">
                  <a:extLst>
                    <a:ext uri="{9D8B030D-6E8A-4147-A177-3AD203B41FA5}">
                      <a16:colId xmlns:a16="http://schemas.microsoft.com/office/drawing/2014/main" val="2224237936"/>
                    </a:ext>
                  </a:extLst>
                </a:gridCol>
                <a:gridCol w="609600">
                  <a:extLst>
                    <a:ext uri="{9D8B030D-6E8A-4147-A177-3AD203B41FA5}">
                      <a16:colId xmlns:a16="http://schemas.microsoft.com/office/drawing/2014/main" val="2845431675"/>
                    </a:ext>
                  </a:extLst>
                </a:gridCol>
                <a:gridCol w="609600">
                  <a:extLst>
                    <a:ext uri="{9D8B030D-6E8A-4147-A177-3AD203B41FA5}">
                      <a16:colId xmlns:a16="http://schemas.microsoft.com/office/drawing/2014/main" val="920117738"/>
                    </a:ext>
                  </a:extLst>
                </a:gridCol>
                <a:gridCol w="609600">
                  <a:extLst>
                    <a:ext uri="{9D8B030D-6E8A-4147-A177-3AD203B41FA5}">
                      <a16:colId xmlns:a16="http://schemas.microsoft.com/office/drawing/2014/main" val="614132163"/>
                    </a:ext>
                  </a:extLst>
                </a:gridCol>
                <a:gridCol w="609600">
                  <a:extLst>
                    <a:ext uri="{9D8B030D-6E8A-4147-A177-3AD203B41FA5}">
                      <a16:colId xmlns:a16="http://schemas.microsoft.com/office/drawing/2014/main" val="700833187"/>
                    </a:ext>
                  </a:extLst>
                </a:gridCol>
                <a:gridCol w="609600">
                  <a:extLst>
                    <a:ext uri="{9D8B030D-6E8A-4147-A177-3AD203B41FA5}">
                      <a16:colId xmlns:a16="http://schemas.microsoft.com/office/drawing/2014/main" val="3440877001"/>
                    </a:ext>
                  </a:extLst>
                </a:gridCol>
                <a:gridCol w="609600">
                  <a:extLst>
                    <a:ext uri="{9D8B030D-6E8A-4147-A177-3AD203B41FA5}">
                      <a16:colId xmlns:a16="http://schemas.microsoft.com/office/drawing/2014/main" val="3051383022"/>
                    </a:ext>
                  </a:extLst>
                </a:gridCol>
                <a:gridCol w="609600">
                  <a:extLst>
                    <a:ext uri="{9D8B030D-6E8A-4147-A177-3AD203B41FA5}">
                      <a16:colId xmlns:a16="http://schemas.microsoft.com/office/drawing/2014/main" val="2281762550"/>
                    </a:ext>
                  </a:extLst>
                </a:gridCol>
                <a:gridCol w="609600">
                  <a:extLst>
                    <a:ext uri="{9D8B030D-6E8A-4147-A177-3AD203B41FA5}">
                      <a16:colId xmlns:a16="http://schemas.microsoft.com/office/drawing/2014/main" val="3758080631"/>
                    </a:ext>
                  </a:extLst>
                </a:gridCol>
                <a:gridCol w="609600">
                  <a:extLst>
                    <a:ext uri="{9D8B030D-6E8A-4147-A177-3AD203B41FA5}">
                      <a16:colId xmlns:a16="http://schemas.microsoft.com/office/drawing/2014/main" val="3225501229"/>
                    </a:ext>
                  </a:extLst>
                </a:gridCol>
                <a:gridCol w="609600">
                  <a:extLst>
                    <a:ext uri="{9D8B030D-6E8A-4147-A177-3AD203B41FA5}">
                      <a16:colId xmlns:a16="http://schemas.microsoft.com/office/drawing/2014/main" val="3797561806"/>
                    </a:ext>
                  </a:extLst>
                </a:gridCol>
                <a:gridCol w="609600">
                  <a:extLst>
                    <a:ext uri="{9D8B030D-6E8A-4147-A177-3AD203B41FA5}">
                      <a16:colId xmlns:a16="http://schemas.microsoft.com/office/drawing/2014/main" val="1387935645"/>
                    </a:ext>
                  </a:extLst>
                </a:gridCol>
                <a:gridCol w="609600">
                  <a:extLst>
                    <a:ext uri="{9D8B030D-6E8A-4147-A177-3AD203B41FA5}">
                      <a16:colId xmlns:a16="http://schemas.microsoft.com/office/drawing/2014/main" val="3893917265"/>
                    </a:ext>
                  </a:extLst>
                </a:gridCol>
                <a:gridCol w="609600">
                  <a:extLst>
                    <a:ext uri="{9D8B030D-6E8A-4147-A177-3AD203B41FA5}">
                      <a16:colId xmlns:a16="http://schemas.microsoft.com/office/drawing/2014/main" val="2417247960"/>
                    </a:ext>
                  </a:extLst>
                </a:gridCol>
                <a:gridCol w="609600">
                  <a:extLst>
                    <a:ext uri="{9D8B030D-6E8A-4147-A177-3AD203B41FA5}">
                      <a16:colId xmlns:a16="http://schemas.microsoft.com/office/drawing/2014/main" val="288286955"/>
                    </a:ext>
                  </a:extLst>
                </a:gridCol>
                <a:gridCol w="609600">
                  <a:extLst>
                    <a:ext uri="{9D8B030D-6E8A-4147-A177-3AD203B41FA5}">
                      <a16:colId xmlns:a16="http://schemas.microsoft.com/office/drawing/2014/main" val="584988810"/>
                    </a:ext>
                  </a:extLst>
                </a:gridCol>
                <a:gridCol w="609600">
                  <a:extLst>
                    <a:ext uri="{9D8B030D-6E8A-4147-A177-3AD203B41FA5}">
                      <a16:colId xmlns:a16="http://schemas.microsoft.com/office/drawing/2014/main" val="3544609562"/>
                    </a:ext>
                  </a:extLst>
                </a:gridCol>
                <a:gridCol w="609600">
                  <a:extLst>
                    <a:ext uri="{9D8B030D-6E8A-4147-A177-3AD203B41FA5}">
                      <a16:colId xmlns:a16="http://schemas.microsoft.com/office/drawing/2014/main" val="3555922964"/>
                    </a:ext>
                  </a:extLst>
                </a:gridCol>
              </a:tblGrid>
              <a:tr h="370840">
                <a:tc>
                  <a:txBody>
                    <a:bodyPr/>
                    <a:lstStyle/>
                    <a:p>
                      <a:r>
                        <a:rPr lang="es-ES_tradnl" dirty="0">
                          <a:latin typeface="Arial" panose="020B0604020202020204" pitchFamily="34" charset="0"/>
                          <a:cs typeface="Arial" panose="020B0604020202020204" pitchFamily="34" charset="0"/>
                        </a:rPr>
                        <a:t>T</a:t>
                      </a:r>
                    </a:p>
                  </a:txBody>
                  <a:tcPr/>
                </a:tc>
                <a:tc>
                  <a:txBody>
                    <a:bodyPr/>
                    <a:lstStyle/>
                    <a:p>
                      <a:r>
                        <a:rPr lang="es-ES_tradnl" dirty="0">
                          <a:latin typeface="Arial" panose="020B0604020202020204" pitchFamily="34" charset="0"/>
                          <a:cs typeface="Arial" panose="020B0604020202020204" pitchFamily="34" charset="0"/>
                        </a:rPr>
                        <a:t>U</a:t>
                      </a:r>
                    </a:p>
                  </a:txBody>
                  <a:tcPr/>
                </a:tc>
                <a:tc>
                  <a:txBody>
                    <a:bodyPr/>
                    <a:lstStyle/>
                    <a:p>
                      <a:r>
                        <a:rPr lang="es-ES_tradnl" dirty="0">
                          <a:latin typeface="Arial" panose="020B0604020202020204" pitchFamily="34" charset="0"/>
                          <a:cs typeface="Arial" panose="020B0604020202020204" pitchFamily="34" charset="0"/>
                        </a:rPr>
                        <a:t>V</a:t>
                      </a:r>
                    </a:p>
                  </a:txBody>
                  <a:tcPr/>
                </a:tc>
                <a:tc>
                  <a:txBody>
                    <a:bodyPr/>
                    <a:lstStyle/>
                    <a:p>
                      <a:r>
                        <a:rPr lang="es-ES_tradnl" dirty="0">
                          <a:latin typeface="Arial" panose="020B0604020202020204" pitchFamily="34" charset="0"/>
                          <a:cs typeface="Arial" panose="020B0604020202020204" pitchFamily="34" charset="0"/>
                        </a:rPr>
                        <a:t>W</a:t>
                      </a:r>
                    </a:p>
                  </a:txBody>
                  <a:tcPr/>
                </a:tc>
                <a:tc>
                  <a:txBody>
                    <a:bodyPr/>
                    <a:lstStyle/>
                    <a:p>
                      <a:r>
                        <a:rPr lang="es-ES_tradnl" dirty="0">
                          <a:latin typeface="Arial" panose="020B0604020202020204" pitchFamily="34" charset="0"/>
                          <a:cs typeface="Arial" panose="020B0604020202020204" pitchFamily="34" charset="0"/>
                        </a:rPr>
                        <a:t>X</a:t>
                      </a:r>
                    </a:p>
                  </a:txBody>
                  <a:tcPr/>
                </a:tc>
                <a:tc>
                  <a:txBody>
                    <a:bodyPr/>
                    <a:lstStyle/>
                    <a:p>
                      <a:r>
                        <a:rPr lang="es-ES_tradnl" dirty="0">
                          <a:latin typeface="Arial" panose="020B0604020202020204" pitchFamily="34" charset="0"/>
                          <a:cs typeface="Arial" panose="020B0604020202020204" pitchFamily="34" charset="0"/>
                        </a:rPr>
                        <a:t>Y</a:t>
                      </a:r>
                    </a:p>
                  </a:txBody>
                  <a:tcPr/>
                </a:tc>
                <a:tc>
                  <a:txBody>
                    <a:bodyPr/>
                    <a:lstStyle/>
                    <a:p>
                      <a:r>
                        <a:rPr lang="es-ES_tradnl" dirty="0">
                          <a:latin typeface="Arial" panose="020B0604020202020204" pitchFamily="34" charset="0"/>
                          <a:cs typeface="Arial" panose="020B0604020202020204" pitchFamily="34" charset="0"/>
                        </a:rPr>
                        <a:t>Z</a:t>
                      </a:r>
                    </a:p>
                  </a:txBody>
                  <a:tcPr/>
                </a:tc>
                <a:tc>
                  <a:txBody>
                    <a:bodyPr/>
                    <a:lstStyle/>
                    <a:p>
                      <a:r>
                        <a:rPr lang="es-ES_tradnl" dirty="0">
                          <a:latin typeface="Arial" panose="020B0604020202020204" pitchFamily="34" charset="0"/>
                          <a:cs typeface="Arial" panose="020B0604020202020204" pitchFamily="34" charset="0"/>
                        </a:rPr>
                        <a:t>0</a:t>
                      </a:r>
                    </a:p>
                  </a:txBody>
                  <a:tcPr/>
                </a:tc>
                <a:tc>
                  <a:txBody>
                    <a:bodyPr/>
                    <a:lstStyle/>
                    <a:p>
                      <a:r>
                        <a:rPr lang="es-ES_tradnl" dirty="0">
                          <a:latin typeface="Arial" panose="020B0604020202020204" pitchFamily="34" charset="0"/>
                          <a:cs typeface="Arial" panose="020B0604020202020204" pitchFamily="34" charset="0"/>
                        </a:rPr>
                        <a:t>1</a:t>
                      </a:r>
                    </a:p>
                  </a:txBody>
                  <a:tcPr/>
                </a:tc>
                <a:tc>
                  <a:txBody>
                    <a:bodyPr/>
                    <a:lstStyle/>
                    <a:p>
                      <a:r>
                        <a:rPr lang="es-ES_tradnl" dirty="0">
                          <a:latin typeface="Arial" panose="020B0604020202020204" pitchFamily="34" charset="0"/>
                          <a:cs typeface="Arial" panose="020B0604020202020204" pitchFamily="34" charset="0"/>
                        </a:rPr>
                        <a:t>2</a:t>
                      </a:r>
                    </a:p>
                  </a:txBody>
                  <a:tcPr/>
                </a:tc>
                <a:tc>
                  <a:txBody>
                    <a:bodyPr/>
                    <a:lstStyle/>
                    <a:p>
                      <a:r>
                        <a:rPr lang="es-ES_tradnl" dirty="0">
                          <a:latin typeface="Arial" panose="020B0604020202020204" pitchFamily="34" charset="0"/>
                          <a:cs typeface="Arial" panose="020B0604020202020204" pitchFamily="34" charset="0"/>
                        </a:rPr>
                        <a:t>3</a:t>
                      </a:r>
                    </a:p>
                  </a:txBody>
                  <a:tcPr/>
                </a:tc>
                <a:tc>
                  <a:txBody>
                    <a:bodyPr/>
                    <a:lstStyle/>
                    <a:p>
                      <a:r>
                        <a:rPr lang="es-ES_tradnl" dirty="0">
                          <a:latin typeface="Arial" panose="020B0604020202020204" pitchFamily="34" charset="0"/>
                          <a:cs typeface="Arial" panose="020B0604020202020204" pitchFamily="34" charset="0"/>
                        </a:rPr>
                        <a:t>4</a:t>
                      </a:r>
                    </a:p>
                  </a:txBody>
                  <a:tcPr/>
                </a:tc>
                <a:tc>
                  <a:txBody>
                    <a:bodyPr/>
                    <a:lstStyle/>
                    <a:p>
                      <a:r>
                        <a:rPr lang="es-ES_tradnl" dirty="0">
                          <a:latin typeface="Arial" panose="020B0604020202020204" pitchFamily="34" charset="0"/>
                          <a:cs typeface="Arial" panose="020B0604020202020204" pitchFamily="34" charset="0"/>
                        </a:rPr>
                        <a:t>5</a:t>
                      </a:r>
                    </a:p>
                  </a:txBody>
                  <a:tcPr/>
                </a:tc>
                <a:tc>
                  <a:txBody>
                    <a:bodyPr/>
                    <a:lstStyle/>
                    <a:p>
                      <a:r>
                        <a:rPr lang="es-ES_tradnl" dirty="0">
                          <a:latin typeface="Arial" panose="020B0604020202020204" pitchFamily="34" charset="0"/>
                          <a:cs typeface="Arial" panose="020B0604020202020204" pitchFamily="34" charset="0"/>
                        </a:rPr>
                        <a:t>6</a:t>
                      </a:r>
                    </a:p>
                  </a:txBody>
                  <a:tcPr/>
                </a:tc>
                <a:tc>
                  <a:txBody>
                    <a:bodyPr/>
                    <a:lstStyle/>
                    <a:p>
                      <a:r>
                        <a:rPr lang="es-ES_tradnl" dirty="0">
                          <a:latin typeface="Arial" panose="020B0604020202020204" pitchFamily="34" charset="0"/>
                          <a:cs typeface="Arial" panose="020B0604020202020204" pitchFamily="34" charset="0"/>
                        </a:rPr>
                        <a:t>7</a:t>
                      </a:r>
                    </a:p>
                  </a:txBody>
                  <a:tcPr/>
                </a:tc>
                <a:tc>
                  <a:txBody>
                    <a:bodyPr/>
                    <a:lstStyle/>
                    <a:p>
                      <a:r>
                        <a:rPr lang="es-ES_tradnl" dirty="0">
                          <a:latin typeface="Arial" panose="020B0604020202020204" pitchFamily="34" charset="0"/>
                          <a:cs typeface="Arial" panose="020B0604020202020204" pitchFamily="34" charset="0"/>
                        </a:rPr>
                        <a:t>8</a:t>
                      </a:r>
                    </a:p>
                  </a:txBody>
                  <a:tcPr/>
                </a:tc>
                <a:tc>
                  <a:txBody>
                    <a:bodyPr/>
                    <a:lstStyle/>
                    <a:p>
                      <a:r>
                        <a:rPr lang="es-ES_tradnl" dirty="0">
                          <a:latin typeface="Arial" panose="020B0604020202020204" pitchFamily="34" charset="0"/>
                          <a:cs typeface="Arial" panose="020B0604020202020204" pitchFamily="34" charset="0"/>
                        </a:rPr>
                        <a:t>9</a:t>
                      </a:r>
                    </a:p>
                  </a:txBody>
                  <a:tcPr/>
                </a:tc>
                <a:tc>
                  <a:txBody>
                    <a:bodyPr/>
                    <a:lstStyle/>
                    <a:p>
                      <a:r>
                        <a:rPr lang="es-ES_tradnl" dirty="0">
                          <a:latin typeface="Arial" panose="020B0604020202020204" pitchFamily="34" charset="0"/>
                          <a:cs typeface="Arial" panose="020B0604020202020204" pitchFamily="34" charset="0"/>
                        </a:rPr>
                        <a:t>,</a:t>
                      </a:r>
                    </a:p>
                  </a:txBody>
                  <a:tcPr/>
                </a:tc>
                <a:tc>
                  <a:txBody>
                    <a:bodyPr/>
                    <a:lstStyle/>
                    <a:p>
                      <a:r>
                        <a:rPr lang="es-ES_tradnl" dirty="0">
                          <a:latin typeface="Arial" panose="020B0604020202020204" pitchFamily="34" charset="0"/>
                          <a:cs typeface="Arial" panose="020B0604020202020204" pitchFamily="34" charset="0"/>
                        </a:rPr>
                        <a:t>.</a:t>
                      </a:r>
                    </a:p>
                  </a:txBody>
                  <a:tcPr/>
                </a:tc>
                <a:tc>
                  <a:txBody>
                    <a:bodyPr/>
                    <a:lstStyle/>
                    <a:p>
                      <a:r>
                        <a:rPr lang="es-ES_tradnl"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162692007"/>
                  </a:ext>
                </a:extLst>
              </a:tr>
              <a:tr h="370840">
                <a:tc>
                  <a:txBody>
                    <a:bodyPr/>
                    <a:lstStyle/>
                    <a:p>
                      <a:r>
                        <a:rPr lang="es-ES_tradnl" dirty="0">
                          <a:latin typeface="Arial" panose="020B0604020202020204" pitchFamily="34" charset="0"/>
                          <a:cs typeface="Arial" panose="020B0604020202020204" pitchFamily="34" charset="0"/>
                        </a:rPr>
                        <a:t>21</a:t>
                      </a:r>
                    </a:p>
                  </a:txBody>
                  <a:tcPr/>
                </a:tc>
                <a:tc>
                  <a:txBody>
                    <a:bodyPr/>
                    <a:lstStyle/>
                    <a:p>
                      <a:r>
                        <a:rPr lang="es-ES_tradnl" dirty="0">
                          <a:latin typeface="Arial" panose="020B0604020202020204" pitchFamily="34" charset="0"/>
                          <a:cs typeface="Arial" panose="020B0604020202020204" pitchFamily="34" charset="0"/>
                        </a:rPr>
                        <a:t>22</a:t>
                      </a:r>
                    </a:p>
                  </a:txBody>
                  <a:tcPr/>
                </a:tc>
                <a:tc>
                  <a:txBody>
                    <a:bodyPr/>
                    <a:lstStyle/>
                    <a:p>
                      <a:r>
                        <a:rPr lang="es-ES_tradnl" dirty="0">
                          <a:latin typeface="Arial" panose="020B0604020202020204" pitchFamily="34" charset="0"/>
                          <a:cs typeface="Arial" panose="020B0604020202020204" pitchFamily="34" charset="0"/>
                        </a:rPr>
                        <a:t>23</a:t>
                      </a:r>
                    </a:p>
                  </a:txBody>
                  <a:tcPr/>
                </a:tc>
                <a:tc>
                  <a:txBody>
                    <a:bodyPr/>
                    <a:lstStyle/>
                    <a:p>
                      <a:r>
                        <a:rPr lang="es-ES_tradnl" dirty="0">
                          <a:latin typeface="Arial" panose="020B0604020202020204" pitchFamily="34" charset="0"/>
                          <a:cs typeface="Arial" panose="020B0604020202020204" pitchFamily="34" charset="0"/>
                        </a:rPr>
                        <a:t>24</a:t>
                      </a:r>
                    </a:p>
                  </a:txBody>
                  <a:tcPr/>
                </a:tc>
                <a:tc>
                  <a:txBody>
                    <a:bodyPr/>
                    <a:lstStyle/>
                    <a:p>
                      <a:r>
                        <a:rPr lang="es-ES_tradnl" dirty="0">
                          <a:latin typeface="Arial" panose="020B0604020202020204" pitchFamily="34" charset="0"/>
                          <a:cs typeface="Arial" panose="020B0604020202020204" pitchFamily="34" charset="0"/>
                        </a:rPr>
                        <a:t>25</a:t>
                      </a:r>
                    </a:p>
                  </a:txBody>
                  <a:tcPr/>
                </a:tc>
                <a:tc>
                  <a:txBody>
                    <a:bodyPr/>
                    <a:lstStyle/>
                    <a:p>
                      <a:r>
                        <a:rPr lang="es-ES_tradnl" dirty="0">
                          <a:latin typeface="Arial" panose="020B0604020202020204" pitchFamily="34" charset="0"/>
                          <a:cs typeface="Arial" panose="020B0604020202020204" pitchFamily="34" charset="0"/>
                        </a:rPr>
                        <a:t>26</a:t>
                      </a:r>
                    </a:p>
                  </a:txBody>
                  <a:tcPr/>
                </a:tc>
                <a:tc>
                  <a:txBody>
                    <a:bodyPr/>
                    <a:lstStyle/>
                    <a:p>
                      <a:r>
                        <a:rPr lang="es-ES_tradnl" dirty="0">
                          <a:latin typeface="Arial" panose="020B0604020202020204" pitchFamily="34" charset="0"/>
                          <a:cs typeface="Arial" panose="020B0604020202020204" pitchFamily="34" charset="0"/>
                        </a:rPr>
                        <a:t>27</a:t>
                      </a:r>
                    </a:p>
                  </a:txBody>
                  <a:tcPr/>
                </a:tc>
                <a:tc>
                  <a:txBody>
                    <a:bodyPr/>
                    <a:lstStyle/>
                    <a:p>
                      <a:r>
                        <a:rPr lang="es-ES_tradnl" dirty="0">
                          <a:latin typeface="Arial" panose="020B0604020202020204" pitchFamily="34" charset="0"/>
                          <a:cs typeface="Arial" panose="020B0604020202020204" pitchFamily="34" charset="0"/>
                        </a:rPr>
                        <a:t>28</a:t>
                      </a:r>
                    </a:p>
                  </a:txBody>
                  <a:tcPr/>
                </a:tc>
                <a:tc>
                  <a:txBody>
                    <a:bodyPr/>
                    <a:lstStyle/>
                    <a:p>
                      <a:r>
                        <a:rPr lang="es-ES_tradnl" dirty="0">
                          <a:latin typeface="Arial" panose="020B0604020202020204" pitchFamily="34" charset="0"/>
                          <a:cs typeface="Arial" panose="020B0604020202020204" pitchFamily="34" charset="0"/>
                        </a:rPr>
                        <a:t>29</a:t>
                      </a:r>
                    </a:p>
                  </a:txBody>
                  <a:tcPr/>
                </a:tc>
                <a:tc>
                  <a:txBody>
                    <a:bodyPr/>
                    <a:lstStyle/>
                    <a:p>
                      <a:r>
                        <a:rPr lang="es-ES_tradnl" dirty="0">
                          <a:latin typeface="Arial" panose="020B0604020202020204" pitchFamily="34" charset="0"/>
                          <a:cs typeface="Arial" panose="020B0604020202020204" pitchFamily="34" charset="0"/>
                        </a:rPr>
                        <a:t>30</a:t>
                      </a:r>
                    </a:p>
                  </a:txBody>
                  <a:tcPr/>
                </a:tc>
                <a:tc>
                  <a:txBody>
                    <a:bodyPr/>
                    <a:lstStyle/>
                    <a:p>
                      <a:r>
                        <a:rPr lang="es-ES_tradnl" dirty="0">
                          <a:latin typeface="Arial" panose="020B0604020202020204" pitchFamily="34" charset="0"/>
                          <a:cs typeface="Arial" panose="020B0604020202020204" pitchFamily="34" charset="0"/>
                        </a:rPr>
                        <a:t>31</a:t>
                      </a:r>
                    </a:p>
                  </a:txBody>
                  <a:tcPr/>
                </a:tc>
                <a:tc>
                  <a:txBody>
                    <a:bodyPr/>
                    <a:lstStyle/>
                    <a:p>
                      <a:r>
                        <a:rPr lang="es-ES_tradnl" dirty="0">
                          <a:latin typeface="Arial" panose="020B0604020202020204" pitchFamily="34" charset="0"/>
                          <a:cs typeface="Arial" panose="020B0604020202020204" pitchFamily="34" charset="0"/>
                        </a:rPr>
                        <a:t>32</a:t>
                      </a:r>
                    </a:p>
                  </a:txBody>
                  <a:tcPr/>
                </a:tc>
                <a:tc>
                  <a:txBody>
                    <a:bodyPr/>
                    <a:lstStyle/>
                    <a:p>
                      <a:r>
                        <a:rPr lang="es-ES_tradnl" dirty="0">
                          <a:latin typeface="Arial" panose="020B0604020202020204" pitchFamily="34" charset="0"/>
                          <a:cs typeface="Arial" panose="020B0604020202020204" pitchFamily="34" charset="0"/>
                        </a:rPr>
                        <a:t>33</a:t>
                      </a:r>
                    </a:p>
                  </a:txBody>
                  <a:tcPr/>
                </a:tc>
                <a:tc>
                  <a:txBody>
                    <a:bodyPr/>
                    <a:lstStyle/>
                    <a:p>
                      <a:r>
                        <a:rPr lang="es-ES_tradnl" dirty="0">
                          <a:latin typeface="Arial" panose="020B0604020202020204" pitchFamily="34" charset="0"/>
                          <a:cs typeface="Arial" panose="020B0604020202020204" pitchFamily="34" charset="0"/>
                        </a:rPr>
                        <a:t>34</a:t>
                      </a:r>
                    </a:p>
                  </a:txBody>
                  <a:tcPr/>
                </a:tc>
                <a:tc>
                  <a:txBody>
                    <a:bodyPr/>
                    <a:lstStyle/>
                    <a:p>
                      <a:r>
                        <a:rPr lang="es-ES_tradnl" dirty="0">
                          <a:latin typeface="Arial" panose="020B0604020202020204" pitchFamily="34" charset="0"/>
                          <a:cs typeface="Arial" panose="020B0604020202020204" pitchFamily="34" charset="0"/>
                        </a:rPr>
                        <a:t>35</a:t>
                      </a:r>
                    </a:p>
                  </a:txBody>
                  <a:tcPr/>
                </a:tc>
                <a:tc>
                  <a:txBody>
                    <a:bodyPr/>
                    <a:lstStyle/>
                    <a:p>
                      <a:r>
                        <a:rPr lang="es-ES_tradnl" dirty="0">
                          <a:latin typeface="Arial" panose="020B0604020202020204" pitchFamily="34" charset="0"/>
                          <a:cs typeface="Arial" panose="020B0604020202020204" pitchFamily="34" charset="0"/>
                        </a:rPr>
                        <a:t>36</a:t>
                      </a:r>
                    </a:p>
                  </a:txBody>
                  <a:tcPr/>
                </a:tc>
                <a:tc>
                  <a:txBody>
                    <a:bodyPr/>
                    <a:lstStyle/>
                    <a:p>
                      <a:r>
                        <a:rPr lang="es-ES_tradnl" dirty="0">
                          <a:latin typeface="Arial" panose="020B0604020202020204" pitchFamily="34" charset="0"/>
                          <a:cs typeface="Arial" panose="020B0604020202020204" pitchFamily="34" charset="0"/>
                        </a:rPr>
                        <a:t>37</a:t>
                      </a:r>
                    </a:p>
                  </a:txBody>
                  <a:tcPr/>
                </a:tc>
                <a:tc>
                  <a:txBody>
                    <a:bodyPr/>
                    <a:lstStyle/>
                    <a:p>
                      <a:r>
                        <a:rPr lang="es-ES_tradnl" dirty="0">
                          <a:latin typeface="Arial" panose="020B0604020202020204" pitchFamily="34" charset="0"/>
                          <a:cs typeface="Arial" panose="020B0604020202020204" pitchFamily="34" charset="0"/>
                        </a:rPr>
                        <a:t>38</a:t>
                      </a:r>
                    </a:p>
                  </a:txBody>
                  <a:tcPr/>
                </a:tc>
                <a:tc>
                  <a:txBody>
                    <a:bodyPr/>
                    <a:lstStyle/>
                    <a:p>
                      <a:r>
                        <a:rPr lang="es-ES_tradnl" dirty="0">
                          <a:latin typeface="Arial" panose="020B0604020202020204" pitchFamily="34" charset="0"/>
                          <a:cs typeface="Arial" panose="020B0604020202020204" pitchFamily="34" charset="0"/>
                        </a:rPr>
                        <a:t>39</a:t>
                      </a:r>
                    </a:p>
                  </a:txBody>
                  <a:tcPr/>
                </a:tc>
                <a:tc>
                  <a:txBody>
                    <a:bodyPr/>
                    <a:lstStyle/>
                    <a:p>
                      <a:r>
                        <a:rPr lang="es-ES_tradnl" dirty="0">
                          <a:latin typeface="Arial" panose="020B0604020202020204" pitchFamily="34" charset="0"/>
                          <a:cs typeface="Arial" panose="020B0604020202020204" pitchFamily="34" charset="0"/>
                        </a:rPr>
                        <a:t>40</a:t>
                      </a:r>
                    </a:p>
                  </a:txBody>
                  <a:tcPr/>
                </a:tc>
                <a:extLst>
                  <a:ext uri="{0D108BD9-81ED-4DB2-BD59-A6C34878D82A}">
                    <a16:rowId xmlns:a16="http://schemas.microsoft.com/office/drawing/2014/main" val="3624897591"/>
                  </a:ext>
                </a:extLst>
              </a:tr>
            </a:tbl>
          </a:graphicData>
        </a:graphic>
      </p:graphicFrame>
      <p:sp>
        <p:nvSpPr>
          <p:cNvPr id="10" name="CuadroTexto 9">
            <a:extLst>
              <a:ext uri="{FF2B5EF4-FFF2-40B4-BE49-F238E27FC236}">
                <a16:creationId xmlns:a16="http://schemas.microsoft.com/office/drawing/2014/main" id="{FC7D8E8F-10BF-4662-9C53-361E64AA849B}"/>
              </a:ext>
            </a:extLst>
          </p:cNvPr>
          <p:cNvSpPr txBox="1"/>
          <p:nvPr/>
        </p:nvSpPr>
        <p:spPr>
          <a:xfrm>
            <a:off x="0" y="1543049"/>
            <a:ext cx="2066192" cy="338554"/>
          </a:xfrm>
          <a:prstGeom prst="rect">
            <a:avLst/>
          </a:prstGeom>
          <a:noFill/>
        </p:spPr>
        <p:txBody>
          <a:bodyPr wrap="square" rtlCol="0">
            <a:spAutoFit/>
          </a:bodyPr>
          <a:lstStyle/>
          <a:p>
            <a:r>
              <a:rPr lang="es-ES_tradnl" sz="1600" dirty="0">
                <a:latin typeface="Arial" panose="020B0604020202020204" pitchFamily="34" charset="0"/>
                <a:cs typeface="Arial" panose="020B0604020202020204" pitchFamily="34" charset="0"/>
              </a:rPr>
              <a:t>HOLA MUNDO</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280C5E51-7A2D-45DE-8592-D7F3F293B040}"/>
                  </a:ext>
                </a:extLst>
              </p:cNvPr>
              <p:cNvSpPr txBox="1"/>
              <p:nvPr/>
            </p:nvSpPr>
            <p:spPr>
              <a:xfrm>
                <a:off x="2446462" y="2053938"/>
                <a:ext cx="2258885"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TEXTO CODIFICADO</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4"/>
                                    <m:mcJc m:val="center"/>
                                  </m:mcPr>
                                </m:mc>
                              </m:mcs>
                              <m:ctrlPr>
                                <a:rPr lang="es-ES_tradnl" sz="1600" b="0" i="1" smtClean="0">
                                  <a:latin typeface="Cambria Math" panose="02040503050406030204" pitchFamily="18" charset="0"/>
                                </a:rPr>
                              </m:ctrlPr>
                            </m:mPr>
                            <m:mr>
                              <m:e>
                                <m:r>
                                  <m:rPr>
                                    <m:brk m:alnAt="7"/>
                                  </m:rPr>
                                  <a:rPr lang="es-ES" sz="1600" b="0" i="1" smtClean="0">
                                    <a:latin typeface="Cambria Math" panose="02040503050406030204" pitchFamily="18" charset="0"/>
                                  </a:rPr>
                                  <m:t>8</m:t>
                                </m:r>
                              </m:e>
                              <m:e>
                                <m:r>
                                  <a:rPr lang="es-ES" sz="1600" b="0" i="1" smtClean="0">
                                    <a:latin typeface="Cambria Math" panose="02040503050406030204" pitchFamily="18" charset="0"/>
                                  </a:rPr>
                                  <m:t>1</m:t>
                                </m:r>
                              </m:e>
                              <m:e>
                                <m:r>
                                  <a:rPr lang="es-MX" sz="1600" b="0" i="1" smtClean="0">
                                    <a:latin typeface="Cambria Math" panose="02040503050406030204" pitchFamily="18" charset="0"/>
                                  </a:rPr>
                                  <m:t>22</m:t>
                                </m:r>
                              </m:e>
                              <m:e>
                                <m:r>
                                  <a:rPr lang="es-MX" sz="1600" b="0" i="1" smtClean="0">
                                    <a:latin typeface="Cambria Math" panose="02040503050406030204" pitchFamily="18" charset="0"/>
                                  </a:rPr>
                                  <m:t>16</m:t>
                                </m:r>
                              </m:e>
                            </m:mr>
                            <m:mr>
                              <m:e>
                                <m:r>
                                  <a:rPr lang="es-ES" sz="1600" b="0" i="1" smtClean="0">
                                    <a:latin typeface="Cambria Math" panose="02040503050406030204" pitchFamily="18" charset="0"/>
                                  </a:rPr>
                                  <m:t>16</m:t>
                                </m:r>
                              </m:e>
                              <m:e>
                                <m:r>
                                  <a:rPr lang="es-ES" sz="1600" b="0" i="1" smtClean="0">
                                    <a:latin typeface="Cambria Math" panose="02040503050406030204" pitchFamily="18" charset="0"/>
                                  </a:rPr>
                                  <m:t>0</m:t>
                                </m:r>
                              </m:e>
                              <m:e>
                                <m:r>
                                  <a:rPr lang="es-MX" sz="1600" b="0" i="1" smtClean="0">
                                    <a:latin typeface="Cambria Math" panose="02040503050406030204" pitchFamily="18" charset="0"/>
                                  </a:rPr>
                                  <m:t>14</m:t>
                                </m:r>
                              </m:e>
                              <m:e>
                                <m:r>
                                  <a:rPr lang="es-MX" sz="1600" b="0" i="1" smtClean="0">
                                    <a:latin typeface="Cambria Math" panose="02040503050406030204" pitchFamily="18" charset="0"/>
                                  </a:rPr>
                                  <m:t>0</m:t>
                                </m:r>
                              </m:e>
                            </m:mr>
                            <m:mr>
                              <m:e>
                                <m:r>
                                  <a:rPr lang="es-ES" sz="1600" b="0" i="1" smtClean="0">
                                    <a:latin typeface="Cambria Math" panose="02040503050406030204" pitchFamily="18" charset="0"/>
                                  </a:rPr>
                                  <m:t>12</m:t>
                                </m:r>
                              </m:e>
                              <m:e>
                                <m:r>
                                  <a:rPr lang="es-MX" sz="1600" b="0" i="1" smtClean="0">
                                    <a:latin typeface="Cambria Math" panose="02040503050406030204" pitchFamily="18" charset="0"/>
                                  </a:rPr>
                                  <m:t>13</m:t>
                                </m:r>
                              </m:e>
                              <m:e>
                                <m:r>
                                  <a:rPr lang="es-MX" sz="1600" b="0" i="1" smtClean="0">
                                    <a:latin typeface="Cambria Math" panose="02040503050406030204" pitchFamily="18" charset="0"/>
                                  </a:rPr>
                                  <m:t>4</m:t>
                                </m:r>
                              </m:e>
                              <m:e>
                                <m:r>
                                  <a:rPr lang="es-MX" sz="1600" b="0" i="1" smtClean="0">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11" name="CuadroTexto 10">
                <a:extLst>
                  <a:ext uri="{FF2B5EF4-FFF2-40B4-BE49-F238E27FC236}">
                    <a16:creationId xmlns:a16="http://schemas.microsoft.com/office/drawing/2014/main" id="{280C5E51-7A2D-45DE-8592-D7F3F293B040}"/>
                  </a:ext>
                </a:extLst>
              </p:cNvPr>
              <p:cNvSpPr txBox="1">
                <a:spLocks noRot="1" noChangeAspect="1" noMove="1" noResize="1" noEditPoints="1" noAdjustHandles="1" noChangeArrowheads="1" noChangeShapeType="1" noTextEdit="1"/>
              </p:cNvSpPr>
              <p:nvPr/>
            </p:nvSpPr>
            <p:spPr>
              <a:xfrm>
                <a:off x="2446462" y="2053938"/>
                <a:ext cx="2258885" cy="1235979"/>
              </a:xfrm>
              <a:prstGeom prst="rect">
                <a:avLst/>
              </a:prstGeom>
              <a:blipFill>
                <a:blip r:embed="rId3"/>
                <a:stretch>
                  <a:fillRect t="-976"/>
                </a:stretch>
              </a:blipFill>
              <a:ln>
                <a:solidFill>
                  <a:srgbClr val="0070C0"/>
                </a:solidFill>
              </a:ln>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0F10F78B-70F0-4424-A61F-F271389677EA}"/>
                  </a:ext>
                </a:extLst>
              </p:cNvPr>
              <p:cNvSpPr txBox="1"/>
              <p:nvPr/>
            </p:nvSpPr>
            <p:spPr>
              <a:xfrm>
                <a:off x="0" y="2126375"/>
                <a:ext cx="2154115"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MATRIZ LLAVE</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3"/>
                                    <m:mcJc m:val="center"/>
                                  </m:mcPr>
                                </m:mc>
                              </m:mcs>
                              <m:ctrlPr>
                                <a:rPr lang="es-ES_tradnl" sz="1600" i="1" smtClean="0">
                                  <a:latin typeface="Cambria Math" panose="02040503050406030204" pitchFamily="18" charset="0"/>
                                </a:rPr>
                              </m:ctrlPr>
                            </m:mPr>
                            <m:mr>
                              <m:e>
                                <m:r>
                                  <m:rPr>
                                    <m:brk m:alnAt="7"/>
                                  </m:rPr>
                                  <a:rPr lang="es-ES" sz="1600" b="0" i="1" smtClean="0">
                                    <a:latin typeface="Cambria Math" panose="02040503050406030204" pitchFamily="18" charset="0"/>
                                  </a:rPr>
                                  <m:t>1</m:t>
                                </m:r>
                              </m:e>
                              <m:e>
                                <m:r>
                                  <a:rPr lang="es-ES" sz="1600" b="0" i="1" smtClean="0">
                                    <a:latin typeface="Cambria Math" panose="02040503050406030204" pitchFamily="18" charset="0"/>
                                  </a:rPr>
                                  <m:t>1</m:t>
                                </m:r>
                              </m:e>
                              <m:e>
                                <m:r>
                                  <a:rPr lang="es-ES" sz="1600" b="0" i="1" smtClean="0">
                                    <a:latin typeface="Cambria Math" panose="02040503050406030204" pitchFamily="18" charset="0"/>
                                  </a:rPr>
                                  <m:t>0</m:t>
                                </m:r>
                              </m:e>
                            </m:mr>
                            <m:mr>
                              <m:e>
                                <m:r>
                                  <a:rPr lang="es-ES" sz="1600" b="0" i="1" smtClean="0">
                                    <a:latin typeface="Cambria Math" panose="02040503050406030204" pitchFamily="18" charset="0"/>
                                  </a:rPr>
                                  <m:t>1</m:t>
                                </m:r>
                              </m:e>
                              <m:e>
                                <m:r>
                                  <a:rPr lang="es-ES" sz="1600" b="0" i="1" smtClean="0">
                                    <a:latin typeface="Cambria Math" panose="02040503050406030204" pitchFamily="18" charset="0"/>
                                  </a:rPr>
                                  <m:t>0</m:t>
                                </m:r>
                              </m:e>
                              <m:e>
                                <m:r>
                                  <a:rPr lang="es-ES" sz="1600" b="0" i="1" smtClean="0">
                                    <a:latin typeface="Cambria Math" panose="02040503050406030204" pitchFamily="18" charset="0"/>
                                  </a:rPr>
                                  <m:t>1</m:t>
                                </m:r>
                              </m:e>
                            </m:mr>
                            <m:mr>
                              <m:e>
                                <m:r>
                                  <a:rPr lang="es-ES" sz="1600" b="0" i="1" smtClean="0">
                                    <a:latin typeface="Cambria Math" panose="02040503050406030204" pitchFamily="18" charset="0"/>
                                  </a:rPr>
                                  <m:t>0</m:t>
                                </m:r>
                              </m:e>
                              <m:e>
                                <m:r>
                                  <a:rPr lang="es-ES" sz="1600" b="0" i="1" smtClean="0">
                                    <a:latin typeface="Cambria Math" panose="02040503050406030204" pitchFamily="18" charset="0"/>
                                  </a:rPr>
                                  <m:t>1</m:t>
                                </m:r>
                              </m:e>
                              <m:e>
                                <m:r>
                                  <a:rPr lang="es-ES" sz="1600" b="0" i="1" smtClean="0">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12" name="CuadroTexto 11">
                <a:extLst>
                  <a:ext uri="{FF2B5EF4-FFF2-40B4-BE49-F238E27FC236}">
                    <a16:creationId xmlns:a16="http://schemas.microsoft.com/office/drawing/2014/main" id="{0F10F78B-70F0-4424-A61F-F271389677EA}"/>
                  </a:ext>
                </a:extLst>
              </p:cNvPr>
              <p:cNvSpPr txBox="1">
                <a:spLocks noRot="1" noChangeAspect="1" noMove="1" noResize="1" noEditPoints="1" noAdjustHandles="1" noChangeArrowheads="1" noChangeShapeType="1" noTextEdit="1"/>
              </p:cNvSpPr>
              <p:nvPr/>
            </p:nvSpPr>
            <p:spPr>
              <a:xfrm>
                <a:off x="0" y="2126375"/>
                <a:ext cx="2154115" cy="1235979"/>
              </a:xfrm>
              <a:prstGeom prst="rect">
                <a:avLst/>
              </a:prstGeom>
              <a:blipFill>
                <a:blip r:embed="rId4"/>
                <a:stretch>
                  <a:fillRect t="-976"/>
                </a:stretch>
              </a:blipFill>
              <a:ln>
                <a:solidFill>
                  <a:srgbClr val="0070C0"/>
                </a:solidFill>
              </a:ln>
            </p:spPr>
            <p:txBody>
              <a:bodyPr/>
              <a:lstStyle/>
              <a:p>
                <a:r>
                  <a:rPr lang="es-ES_tradnl">
                    <a:noFill/>
                  </a:rPr>
                  <a:t> </a:t>
                </a:r>
              </a:p>
            </p:txBody>
          </p:sp>
        </mc:Fallback>
      </mc:AlternateContent>
      <p:sp>
        <p:nvSpPr>
          <p:cNvPr id="13" name="CuadroTexto 12">
            <a:extLst>
              <a:ext uri="{FF2B5EF4-FFF2-40B4-BE49-F238E27FC236}">
                <a16:creationId xmlns:a16="http://schemas.microsoft.com/office/drawing/2014/main" id="{41D60DB0-104D-49DF-9DFC-6F563BFCB778}"/>
              </a:ext>
            </a:extLst>
          </p:cNvPr>
          <p:cNvSpPr txBox="1"/>
          <p:nvPr/>
        </p:nvSpPr>
        <p:spPr>
          <a:xfrm>
            <a:off x="2172434" y="2591687"/>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X</a:t>
            </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CE15F1E9-4EDF-4E3E-93A0-5E760F4776B4}"/>
                  </a:ext>
                </a:extLst>
              </p:cNvPr>
              <p:cNvSpPr txBox="1"/>
              <p:nvPr/>
            </p:nvSpPr>
            <p:spPr>
              <a:xfrm>
                <a:off x="5028474" y="2060740"/>
                <a:ext cx="2127736"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MATRIZ CIFRADA</a:t>
                </a:r>
              </a:p>
              <a:p>
                <a:endParaRPr lang="es-ES_tradnl"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a:latin typeface="Cambria Math" panose="02040503050406030204" pitchFamily="18" charset="0"/>
                            </a:rPr>
                          </m:ctrlPr>
                        </m:dPr>
                        <m:e>
                          <m:m>
                            <m:mPr>
                              <m:mcs>
                                <m:mc>
                                  <m:mcPr>
                                    <m:count m:val="4"/>
                                    <m:mcJc m:val="center"/>
                                  </m:mcPr>
                                </m:mc>
                              </m:mcs>
                              <m:ctrlPr>
                                <a:rPr lang="es-ES_tradnl" sz="1600" i="1">
                                  <a:latin typeface="Cambria Math" panose="02040503050406030204" pitchFamily="18" charset="0"/>
                                </a:rPr>
                              </m:ctrlPr>
                            </m:mPr>
                            <m:mr>
                              <m:e>
                                <m:r>
                                  <m:rPr>
                                    <m:brk m:alnAt="7"/>
                                  </m:rPr>
                                  <a:rPr lang="es-ES" sz="1600" b="0" i="1" smtClean="0">
                                    <a:latin typeface="Cambria Math" panose="02040503050406030204" pitchFamily="18" charset="0"/>
                                  </a:rPr>
                                  <m:t>2</m:t>
                                </m:r>
                                <m:r>
                                  <a:rPr lang="es-ES" sz="1600" b="0" i="1" smtClean="0">
                                    <a:latin typeface="Cambria Math" panose="02040503050406030204" pitchFamily="18" charset="0"/>
                                  </a:rPr>
                                  <m:t>4</m:t>
                                </m:r>
                              </m:e>
                              <m:e>
                                <m:r>
                                  <a:rPr lang="es-ES" sz="1600" i="1">
                                    <a:latin typeface="Cambria Math" panose="02040503050406030204" pitchFamily="18" charset="0"/>
                                  </a:rPr>
                                  <m:t>1</m:t>
                                </m:r>
                              </m:e>
                              <m:e>
                                <m:r>
                                  <a:rPr lang="es-ES" sz="1600" b="0" i="1" smtClean="0">
                                    <a:latin typeface="Cambria Math" panose="02040503050406030204" pitchFamily="18" charset="0"/>
                                  </a:rPr>
                                  <m:t>36</m:t>
                                </m:r>
                              </m:e>
                              <m:e>
                                <m:r>
                                  <a:rPr lang="es-MX" sz="1600" i="1">
                                    <a:latin typeface="Cambria Math" panose="02040503050406030204" pitchFamily="18" charset="0"/>
                                  </a:rPr>
                                  <m:t>16</m:t>
                                </m:r>
                              </m:e>
                            </m:mr>
                            <m:mr>
                              <m:e>
                                <m:r>
                                  <a:rPr lang="es-ES" sz="1600" b="0" i="1" smtClean="0">
                                    <a:latin typeface="Cambria Math" panose="02040503050406030204" pitchFamily="18" charset="0"/>
                                  </a:rPr>
                                  <m:t>20</m:t>
                                </m:r>
                              </m:e>
                              <m:e>
                                <m:r>
                                  <a:rPr lang="es-ES" sz="1600" b="0" i="1" smtClean="0">
                                    <a:latin typeface="Cambria Math" panose="02040503050406030204" pitchFamily="18" charset="0"/>
                                  </a:rPr>
                                  <m:t>14</m:t>
                                </m:r>
                              </m:e>
                              <m:e>
                                <m:r>
                                  <a:rPr lang="es-ES" sz="1600" b="0" i="1" smtClean="0">
                                    <a:latin typeface="Cambria Math" panose="02040503050406030204" pitchFamily="18" charset="0"/>
                                  </a:rPr>
                                  <m:t>26</m:t>
                                </m:r>
                              </m:e>
                              <m:e>
                                <m:r>
                                  <a:rPr lang="es-ES" sz="1600" b="0" i="1" smtClean="0">
                                    <a:latin typeface="Cambria Math" panose="02040503050406030204" pitchFamily="18" charset="0"/>
                                  </a:rPr>
                                  <m:t>16</m:t>
                                </m:r>
                              </m:e>
                            </m:mr>
                            <m:mr>
                              <m:e>
                                <m:r>
                                  <a:rPr lang="es-ES" sz="1600" b="0" i="1" smtClean="0">
                                    <a:latin typeface="Cambria Math" panose="02040503050406030204" pitchFamily="18" charset="0"/>
                                  </a:rPr>
                                  <m:t>16</m:t>
                                </m:r>
                              </m:e>
                              <m:e>
                                <m:r>
                                  <a:rPr lang="es-ES" sz="1600" b="0" i="1" smtClean="0">
                                    <a:latin typeface="Cambria Math" panose="02040503050406030204" pitchFamily="18" charset="0"/>
                                  </a:rPr>
                                  <m:t>0</m:t>
                                </m:r>
                              </m:e>
                              <m:e>
                                <m:r>
                                  <a:rPr lang="es-ES" sz="1600" b="0" i="1" smtClean="0">
                                    <a:latin typeface="Cambria Math" panose="02040503050406030204" pitchFamily="18" charset="0"/>
                                  </a:rPr>
                                  <m:t>14</m:t>
                                </m:r>
                              </m:e>
                              <m:e>
                                <m:r>
                                  <a:rPr lang="es-MX" sz="1600" i="1">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14" name="CuadroTexto 13">
                <a:extLst>
                  <a:ext uri="{FF2B5EF4-FFF2-40B4-BE49-F238E27FC236}">
                    <a16:creationId xmlns:a16="http://schemas.microsoft.com/office/drawing/2014/main" id="{CE15F1E9-4EDF-4E3E-93A0-5E760F4776B4}"/>
                  </a:ext>
                </a:extLst>
              </p:cNvPr>
              <p:cNvSpPr txBox="1">
                <a:spLocks noRot="1" noChangeAspect="1" noMove="1" noResize="1" noEditPoints="1" noAdjustHandles="1" noChangeArrowheads="1" noChangeShapeType="1" noTextEdit="1"/>
              </p:cNvSpPr>
              <p:nvPr/>
            </p:nvSpPr>
            <p:spPr>
              <a:xfrm>
                <a:off x="5028474" y="2060740"/>
                <a:ext cx="2127736" cy="1235979"/>
              </a:xfrm>
              <a:prstGeom prst="rect">
                <a:avLst/>
              </a:prstGeom>
              <a:blipFill>
                <a:blip r:embed="rId5"/>
                <a:stretch>
                  <a:fillRect t="-976"/>
                </a:stretch>
              </a:blipFill>
              <a:ln>
                <a:solidFill>
                  <a:srgbClr val="0070C0"/>
                </a:solidFill>
              </a:ln>
            </p:spPr>
            <p:txBody>
              <a:bodyPr/>
              <a:lstStyle/>
              <a:p>
                <a:r>
                  <a:rPr lang="es-ES_tradnl">
                    <a:noFill/>
                  </a:rPr>
                  <a:t> </a:t>
                </a:r>
              </a:p>
            </p:txBody>
          </p:sp>
        </mc:Fallback>
      </mc:AlternateContent>
      <p:sp>
        <p:nvSpPr>
          <p:cNvPr id="15" name="CuadroTexto 14">
            <a:extLst>
              <a:ext uri="{FF2B5EF4-FFF2-40B4-BE49-F238E27FC236}">
                <a16:creationId xmlns:a16="http://schemas.microsoft.com/office/drawing/2014/main" id="{FCB57C43-F3D3-43C8-8CF7-47FD578DA126}"/>
              </a:ext>
            </a:extLst>
          </p:cNvPr>
          <p:cNvSpPr txBox="1"/>
          <p:nvPr/>
        </p:nvSpPr>
        <p:spPr>
          <a:xfrm>
            <a:off x="4747130" y="2588528"/>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p:sp>
        <p:nvSpPr>
          <p:cNvPr id="16" name="CuadroTexto 15">
            <a:extLst>
              <a:ext uri="{FF2B5EF4-FFF2-40B4-BE49-F238E27FC236}">
                <a16:creationId xmlns:a16="http://schemas.microsoft.com/office/drawing/2014/main" id="{260C1C23-9843-4008-A49E-E71F5D2E412B}"/>
              </a:ext>
            </a:extLst>
          </p:cNvPr>
          <p:cNvSpPr txBox="1"/>
          <p:nvPr/>
        </p:nvSpPr>
        <p:spPr>
          <a:xfrm>
            <a:off x="7538671" y="2130023"/>
            <a:ext cx="4653330" cy="4031873"/>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CIFRADO ALEATORIO</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n912e45G540n608R520X322n988R416K752g0t266K0f48N</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b336z39X828b224u400N42t494u320b224U0e630b0o96N</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X552d44a468X368O960u280b364O768Q816z0a182Q0o64M</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z936q50b504z624g320V728o208g256d704k0G210d0B160o</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W528x31r360W352L20p126r260L16h272w0O672h0M56D</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AE134FDD-E942-46AD-8E42-D0DFFED686C5}"/>
                  </a:ext>
                </a:extLst>
              </p:cNvPr>
              <p:cNvSpPr txBox="1"/>
              <p:nvPr/>
            </p:nvSpPr>
            <p:spPr>
              <a:xfrm>
                <a:off x="5028474" y="3636344"/>
                <a:ext cx="2154115" cy="1234377"/>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MATRIZ INVERSA</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3"/>
                                    <m:mcJc m:val="center"/>
                                  </m:mcPr>
                                </m:mc>
                              </m:mcs>
                              <m:ctrlPr>
                                <a:rPr lang="es-ES_tradnl" sz="1600" i="1" smtClean="0">
                                  <a:latin typeface="Cambria Math" panose="02040503050406030204" pitchFamily="18" charset="0"/>
                                </a:rPr>
                              </m:ctrlPr>
                            </m:mPr>
                            <m:mr>
                              <m:e>
                                <m:r>
                                  <m:rPr>
                                    <m:brk m:alnAt="7"/>
                                  </m:rPr>
                                  <a:rPr lang="es-ES" sz="1600" b="0" i="1" smtClean="0">
                                    <a:latin typeface="Cambria Math" panose="02040503050406030204" pitchFamily="18" charset="0"/>
                                  </a:rPr>
                                  <m:t>1</m:t>
                                </m:r>
                              </m:e>
                              <m:e>
                                <m:r>
                                  <a:rPr lang="es-ES" sz="1600" b="0" i="1" smtClean="0">
                                    <a:latin typeface="Cambria Math" panose="02040503050406030204" pitchFamily="18" charset="0"/>
                                  </a:rPr>
                                  <m:t>0</m:t>
                                </m:r>
                              </m:e>
                              <m:e>
                                <m:r>
                                  <a:rPr lang="es-ES" sz="1600" b="0" i="1" smtClean="0">
                                    <a:latin typeface="Cambria Math" panose="02040503050406030204" pitchFamily="18" charset="0"/>
                                  </a:rPr>
                                  <m:t>−1</m:t>
                                </m:r>
                              </m:e>
                            </m:mr>
                            <m:mr>
                              <m:e>
                                <m:r>
                                  <a:rPr lang="es-ES" sz="1600" b="0" i="1" smtClean="0">
                                    <a:latin typeface="Cambria Math" panose="02040503050406030204" pitchFamily="18" charset="0"/>
                                  </a:rPr>
                                  <m:t>0</m:t>
                                </m:r>
                              </m:e>
                              <m:e>
                                <m:r>
                                  <a:rPr lang="es-ES" sz="1600" b="0" i="1" smtClean="0">
                                    <a:latin typeface="Cambria Math" panose="02040503050406030204" pitchFamily="18" charset="0"/>
                                  </a:rPr>
                                  <m:t>0</m:t>
                                </m:r>
                              </m:e>
                              <m:e>
                                <m:r>
                                  <a:rPr lang="es-ES" sz="1600" b="0" i="1" smtClean="0">
                                    <a:latin typeface="Cambria Math" panose="02040503050406030204" pitchFamily="18" charset="0"/>
                                  </a:rPr>
                                  <m:t>1</m:t>
                                </m:r>
                              </m:e>
                            </m:mr>
                            <m:mr>
                              <m:e>
                                <m:r>
                                  <a:rPr lang="es-ES" sz="1600" b="0" i="1" smtClean="0">
                                    <a:latin typeface="Cambria Math" panose="02040503050406030204" pitchFamily="18" charset="0"/>
                                  </a:rPr>
                                  <m:t>−1</m:t>
                                </m:r>
                              </m:e>
                              <m:e>
                                <m:r>
                                  <a:rPr lang="es-ES" sz="1600" b="0" i="1" smtClean="0">
                                    <a:latin typeface="Cambria Math" panose="02040503050406030204" pitchFamily="18" charset="0"/>
                                  </a:rPr>
                                  <m:t>1</m:t>
                                </m:r>
                              </m:e>
                              <m:e>
                                <m:r>
                                  <a:rPr lang="es-ES" sz="1600" b="0" i="1" smtClean="0">
                                    <a:latin typeface="Cambria Math" panose="02040503050406030204" pitchFamily="18" charset="0"/>
                                  </a:rPr>
                                  <m:t>1</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17" name="CuadroTexto 16">
                <a:extLst>
                  <a:ext uri="{FF2B5EF4-FFF2-40B4-BE49-F238E27FC236}">
                    <a16:creationId xmlns:a16="http://schemas.microsoft.com/office/drawing/2014/main" id="{AE134FDD-E942-46AD-8E42-D0DFFED686C5}"/>
                  </a:ext>
                </a:extLst>
              </p:cNvPr>
              <p:cNvSpPr txBox="1">
                <a:spLocks noRot="1" noChangeAspect="1" noMove="1" noResize="1" noEditPoints="1" noAdjustHandles="1" noChangeArrowheads="1" noChangeShapeType="1" noTextEdit="1"/>
              </p:cNvSpPr>
              <p:nvPr/>
            </p:nvSpPr>
            <p:spPr>
              <a:xfrm>
                <a:off x="5028474" y="3636344"/>
                <a:ext cx="2154115" cy="1234377"/>
              </a:xfrm>
              <a:prstGeom prst="rect">
                <a:avLst/>
              </a:prstGeom>
              <a:blipFill>
                <a:blip r:embed="rId6"/>
                <a:stretch>
                  <a:fillRect t="-980"/>
                </a:stretch>
              </a:blipFill>
              <a:ln>
                <a:solidFill>
                  <a:srgbClr val="0070C0"/>
                </a:solidFill>
              </a:ln>
            </p:spPr>
            <p:txBody>
              <a:bodyPr/>
              <a:lstStyle/>
              <a:p>
                <a:r>
                  <a:rPr lang="es-ES_tradnl">
                    <a:noFill/>
                  </a:rPr>
                  <a:t> </a:t>
                </a:r>
              </a:p>
            </p:txBody>
          </p:sp>
        </mc:Fallback>
      </mc:AlternateContent>
      <p:sp>
        <p:nvSpPr>
          <p:cNvPr id="18" name="CuadroTexto 17">
            <a:extLst>
              <a:ext uri="{FF2B5EF4-FFF2-40B4-BE49-F238E27FC236}">
                <a16:creationId xmlns:a16="http://schemas.microsoft.com/office/drawing/2014/main" id="{4E9C19CC-C448-460A-8A33-36A58BBDEA3E}"/>
              </a:ext>
            </a:extLst>
          </p:cNvPr>
          <p:cNvSpPr txBox="1"/>
          <p:nvPr/>
        </p:nvSpPr>
        <p:spPr>
          <a:xfrm>
            <a:off x="5955328" y="3297790"/>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X</a:t>
            </a:r>
          </a:p>
        </p:txBody>
      </p:sp>
      <p:sp>
        <p:nvSpPr>
          <p:cNvPr id="19" name="CuadroTexto 18">
            <a:extLst>
              <a:ext uri="{FF2B5EF4-FFF2-40B4-BE49-F238E27FC236}">
                <a16:creationId xmlns:a16="http://schemas.microsoft.com/office/drawing/2014/main" id="{9346EDE4-EF74-4E8F-B1F1-42A458EA5029}"/>
              </a:ext>
            </a:extLst>
          </p:cNvPr>
          <p:cNvSpPr txBox="1"/>
          <p:nvPr/>
        </p:nvSpPr>
        <p:spPr>
          <a:xfrm>
            <a:off x="4754447" y="4099099"/>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E9D26D86-17B9-4E78-8B29-A4975B5FFB27}"/>
                  </a:ext>
                </a:extLst>
              </p:cNvPr>
              <p:cNvSpPr txBox="1"/>
              <p:nvPr/>
            </p:nvSpPr>
            <p:spPr>
              <a:xfrm>
                <a:off x="2495562" y="3636344"/>
                <a:ext cx="2258885"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TEXTO CODIFICADO</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4"/>
                                    <m:mcJc m:val="center"/>
                                  </m:mcPr>
                                </m:mc>
                              </m:mcs>
                              <m:ctrlPr>
                                <a:rPr lang="es-ES_tradnl" sz="1600" b="0" i="1" smtClean="0">
                                  <a:latin typeface="Cambria Math" panose="02040503050406030204" pitchFamily="18" charset="0"/>
                                </a:rPr>
                              </m:ctrlPr>
                            </m:mPr>
                            <m:mr>
                              <m:e>
                                <m:r>
                                  <m:rPr>
                                    <m:brk m:alnAt="7"/>
                                  </m:rPr>
                                  <a:rPr lang="es-ES" sz="1600" b="0" i="1" smtClean="0">
                                    <a:latin typeface="Cambria Math" panose="02040503050406030204" pitchFamily="18" charset="0"/>
                                  </a:rPr>
                                  <m:t>8</m:t>
                                </m:r>
                              </m:e>
                              <m:e>
                                <m:r>
                                  <a:rPr lang="es-ES" sz="1600" b="0" i="1" smtClean="0">
                                    <a:latin typeface="Cambria Math" panose="02040503050406030204" pitchFamily="18" charset="0"/>
                                  </a:rPr>
                                  <m:t>1</m:t>
                                </m:r>
                              </m:e>
                              <m:e>
                                <m:r>
                                  <a:rPr lang="es-MX" sz="1600" b="0" i="1" smtClean="0">
                                    <a:latin typeface="Cambria Math" panose="02040503050406030204" pitchFamily="18" charset="0"/>
                                  </a:rPr>
                                  <m:t>22</m:t>
                                </m:r>
                              </m:e>
                              <m:e>
                                <m:r>
                                  <a:rPr lang="es-MX" sz="1600" b="0" i="1" smtClean="0">
                                    <a:latin typeface="Cambria Math" panose="02040503050406030204" pitchFamily="18" charset="0"/>
                                  </a:rPr>
                                  <m:t>16</m:t>
                                </m:r>
                              </m:e>
                            </m:mr>
                            <m:mr>
                              <m:e>
                                <m:r>
                                  <a:rPr lang="es-ES" sz="1600" b="0" i="1" smtClean="0">
                                    <a:latin typeface="Cambria Math" panose="02040503050406030204" pitchFamily="18" charset="0"/>
                                  </a:rPr>
                                  <m:t>16</m:t>
                                </m:r>
                              </m:e>
                              <m:e>
                                <m:r>
                                  <a:rPr lang="es-ES" sz="1600" b="0" i="1" smtClean="0">
                                    <a:latin typeface="Cambria Math" panose="02040503050406030204" pitchFamily="18" charset="0"/>
                                  </a:rPr>
                                  <m:t>0</m:t>
                                </m:r>
                              </m:e>
                              <m:e>
                                <m:r>
                                  <a:rPr lang="es-MX" sz="1600" b="0" i="1" smtClean="0">
                                    <a:latin typeface="Cambria Math" panose="02040503050406030204" pitchFamily="18" charset="0"/>
                                  </a:rPr>
                                  <m:t>14</m:t>
                                </m:r>
                              </m:e>
                              <m:e>
                                <m:r>
                                  <a:rPr lang="es-MX" sz="1600" b="0" i="1" smtClean="0">
                                    <a:latin typeface="Cambria Math" panose="02040503050406030204" pitchFamily="18" charset="0"/>
                                  </a:rPr>
                                  <m:t>0</m:t>
                                </m:r>
                              </m:e>
                            </m:mr>
                            <m:mr>
                              <m:e>
                                <m:r>
                                  <a:rPr lang="es-ES" sz="1600" b="0" i="1" smtClean="0">
                                    <a:latin typeface="Cambria Math" panose="02040503050406030204" pitchFamily="18" charset="0"/>
                                  </a:rPr>
                                  <m:t>12</m:t>
                                </m:r>
                              </m:e>
                              <m:e>
                                <m:r>
                                  <a:rPr lang="es-MX" sz="1600" b="0" i="1" smtClean="0">
                                    <a:latin typeface="Cambria Math" panose="02040503050406030204" pitchFamily="18" charset="0"/>
                                  </a:rPr>
                                  <m:t>13</m:t>
                                </m:r>
                              </m:e>
                              <m:e>
                                <m:r>
                                  <a:rPr lang="es-MX" sz="1600" b="0" i="1" smtClean="0">
                                    <a:latin typeface="Cambria Math" panose="02040503050406030204" pitchFamily="18" charset="0"/>
                                  </a:rPr>
                                  <m:t>4</m:t>
                                </m:r>
                              </m:e>
                              <m:e>
                                <m:r>
                                  <a:rPr lang="es-MX" sz="1600" b="0" i="1" smtClean="0">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20" name="CuadroTexto 19">
                <a:extLst>
                  <a:ext uri="{FF2B5EF4-FFF2-40B4-BE49-F238E27FC236}">
                    <a16:creationId xmlns:a16="http://schemas.microsoft.com/office/drawing/2014/main" id="{E9D26D86-17B9-4E78-8B29-A4975B5FFB27}"/>
                  </a:ext>
                </a:extLst>
              </p:cNvPr>
              <p:cNvSpPr txBox="1">
                <a:spLocks noRot="1" noChangeAspect="1" noMove="1" noResize="1" noEditPoints="1" noAdjustHandles="1" noChangeArrowheads="1" noChangeShapeType="1" noTextEdit="1"/>
              </p:cNvSpPr>
              <p:nvPr/>
            </p:nvSpPr>
            <p:spPr>
              <a:xfrm>
                <a:off x="2495562" y="3636344"/>
                <a:ext cx="2258885" cy="1235979"/>
              </a:xfrm>
              <a:prstGeom prst="rect">
                <a:avLst/>
              </a:prstGeom>
              <a:blipFill>
                <a:blip r:embed="rId7"/>
                <a:stretch>
                  <a:fillRect t="-980"/>
                </a:stretch>
              </a:blipFill>
              <a:ln>
                <a:solidFill>
                  <a:srgbClr val="0070C0"/>
                </a:solidFill>
              </a:ln>
            </p:spPr>
            <p:txBody>
              <a:bodyPr/>
              <a:lstStyle/>
              <a:p>
                <a:r>
                  <a:rPr lang="es-ES_tradnl">
                    <a:noFill/>
                  </a:rPr>
                  <a:t> </a:t>
                </a:r>
              </a:p>
            </p:txBody>
          </p:sp>
        </mc:Fallback>
      </mc:AlternateContent>
      <p:sp>
        <p:nvSpPr>
          <p:cNvPr id="21" name="CuadroTexto 20">
            <a:extLst>
              <a:ext uri="{FF2B5EF4-FFF2-40B4-BE49-F238E27FC236}">
                <a16:creationId xmlns:a16="http://schemas.microsoft.com/office/drawing/2014/main" id="{DB036430-F276-41CC-A306-C9C73D919196}"/>
              </a:ext>
            </a:extLst>
          </p:cNvPr>
          <p:cNvSpPr txBox="1"/>
          <p:nvPr/>
        </p:nvSpPr>
        <p:spPr>
          <a:xfrm>
            <a:off x="2221535" y="4137053"/>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p:sp>
        <p:nvSpPr>
          <p:cNvPr id="22" name="CuadroTexto 21">
            <a:extLst>
              <a:ext uri="{FF2B5EF4-FFF2-40B4-BE49-F238E27FC236}">
                <a16:creationId xmlns:a16="http://schemas.microsoft.com/office/drawing/2014/main" id="{620F69A0-E6EF-450C-82F2-865ECF0617F8}"/>
              </a:ext>
            </a:extLst>
          </p:cNvPr>
          <p:cNvSpPr txBox="1"/>
          <p:nvPr/>
        </p:nvSpPr>
        <p:spPr>
          <a:xfrm>
            <a:off x="515088" y="4133405"/>
            <a:ext cx="1706447" cy="338554"/>
          </a:xfrm>
          <a:prstGeom prst="rect">
            <a:avLst/>
          </a:prstGeom>
          <a:noFill/>
        </p:spPr>
        <p:txBody>
          <a:bodyPr wrap="square" rtlCol="0">
            <a:spAutoFit/>
          </a:bodyPr>
          <a:lstStyle/>
          <a:p>
            <a:r>
              <a:rPr lang="es-ES_tradnl" sz="1600" dirty="0">
                <a:latin typeface="Arial" panose="020B0604020202020204" pitchFamily="34" charset="0"/>
                <a:cs typeface="Arial" panose="020B0604020202020204" pitchFamily="34" charset="0"/>
              </a:rPr>
              <a:t>HOLA MUNDO</a:t>
            </a:r>
          </a:p>
        </p:txBody>
      </p:sp>
      <p:sp>
        <p:nvSpPr>
          <p:cNvPr id="23" name="CuadroTexto 22">
            <a:extLst>
              <a:ext uri="{FF2B5EF4-FFF2-40B4-BE49-F238E27FC236}">
                <a16:creationId xmlns:a16="http://schemas.microsoft.com/office/drawing/2014/main" id="{9C8CF057-3477-467D-B067-BEC269CFE9D5}"/>
              </a:ext>
            </a:extLst>
          </p:cNvPr>
          <p:cNvSpPr txBox="1"/>
          <p:nvPr/>
        </p:nvSpPr>
        <p:spPr>
          <a:xfrm>
            <a:off x="7163527" y="2591687"/>
            <a:ext cx="391991"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p:sp>
        <p:nvSpPr>
          <p:cNvPr id="24" name="CuadroTexto 23">
            <a:extLst>
              <a:ext uri="{FF2B5EF4-FFF2-40B4-BE49-F238E27FC236}">
                <a16:creationId xmlns:a16="http://schemas.microsoft.com/office/drawing/2014/main" id="{6FCEBA41-5A9E-4F5F-9443-A691B6CCB5DE}"/>
              </a:ext>
            </a:extLst>
          </p:cNvPr>
          <p:cNvSpPr txBox="1"/>
          <p:nvPr/>
        </p:nvSpPr>
        <p:spPr>
          <a:xfrm>
            <a:off x="2542807" y="1572866"/>
            <a:ext cx="2162539" cy="338554"/>
          </a:xfrm>
          <a:prstGeom prst="rect">
            <a:avLst/>
          </a:prstGeom>
          <a:noFill/>
        </p:spPr>
        <p:txBody>
          <a:bodyPr wrap="square" rtlCol="0">
            <a:spAutoFit/>
          </a:bodyPr>
          <a:lstStyle/>
          <a:p>
            <a:r>
              <a:rPr lang="es-ES_tradnl" sz="1600" u="sng" dirty="0">
                <a:latin typeface="Arial" panose="020B0604020202020204" pitchFamily="34" charset="0"/>
                <a:cs typeface="Arial" panose="020B0604020202020204" pitchFamily="34" charset="0"/>
              </a:rPr>
              <a:t>HOL</a:t>
            </a:r>
            <a:r>
              <a:rPr lang="es-ES_tradnl" sz="1600" dirty="0">
                <a:latin typeface="Arial" panose="020B0604020202020204" pitchFamily="34" charset="0"/>
                <a:cs typeface="Arial" panose="020B0604020202020204" pitchFamily="34" charset="0"/>
              </a:rPr>
              <a:t>   </a:t>
            </a:r>
            <a:r>
              <a:rPr lang="es-ES_tradnl" sz="1600" u="sng" dirty="0">
                <a:latin typeface="Arial" panose="020B0604020202020204" pitchFamily="34" charset="0"/>
                <a:cs typeface="Arial" panose="020B0604020202020204" pitchFamily="34" charset="0"/>
              </a:rPr>
              <a:t>A M </a:t>
            </a:r>
            <a:r>
              <a:rPr lang="es-ES_tradnl" sz="1600" dirty="0">
                <a:latin typeface="Arial" panose="020B0604020202020204" pitchFamily="34" charset="0"/>
                <a:cs typeface="Arial" panose="020B0604020202020204" pitchFamily="34" charset="0"/>
              </a:rPr>
              <a:t>   </a:t>
            </a:r>
            <a:r>
              <a:rPr lang="es-ES_tradnl" sz="1600" u="sng" dirty="0">
                <a:latin typeface="Arial" panose="020B0604020202020204" pitchFamily="34" charset="0"/>
                <a:cs typeface="Arial" panose="020B0604020202020204" pitchFamily="34" charset="0"/>
              </a:rPr>
              <a:t>UND</a:t>
            </a:r>
            <a:r>
              <a:rPr lang="es-ES_tradnl" sz="1600" dirty="0">
                <a:latin typeface="Arial" panose="020B0604020202020204" pitchFamily="34" charset="0"/>
                <a:cs typeface="Arial" panose="020B0604020202020204" pitchFamily="34" charset="0"/>
              </a:rPr>
              <a:t>   </a:t>
            </a:r>
            <a:r>
              <a:rPr lang="es-ES_tradnl" sz="1600" u="sng" dirty="0">
                <a:latin typeface="Arial" panose="020B0604020202020204" pitchFamily="34" charset="0"/>
                <a:cs typeface="Arial" panose="020B0604020202020204" pitchFamily="34" charset="0"/>
              </a:rPr>
              <a:t>O</a:t>
            </a:r>
            <a:endParaRPr lang="es-ES_tradnl"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1040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78615-A12D-4F0F-AC70-25FF4FB26C8E}"/>
              </a:ext>
            </a:extLst>
          </p:cNvPr>
          <p:cNvSpPr>
            <a:spLocks noGrp="1"/>
          </p:cNvSpPr>
          <p:nvPr>
            <p:ph type="title"/>
          </p:nvPr>
        </p:nvSpPr>
        <p:spPr/>
        <p:txBody>
          <a:bodyPr>
            <a:normAutofit/>
          </a:bodyPr>
          <a:lstStyle/>
          <a:p>
            <a:r>
              <a:rPr lang="es-MX" sz="6000" dirty="0"/>
              <a:t>Tipos de datos </a:t>
            </a:r>
          </a:p>
        </p:txBody>
      </p:sp>
      <p:graphicFrame>
        <p:nvGraphicFramePr>
          <p:cNvPr id="4" name="Tabla 4">
            <a:extLst>
              <a:ext uri="{FF2B5EF4-FFF2-40B4-BE49-F238E27FC236}">
                <a16:creationId xmlns:a16="http://schemas.microsoft.com/office/drawing/2014/main" id="{3AFF0935-2575-49CA-8243-14BB27D1B12B}"/>
              </a:ext>
            </a:extLst>
          </p:cNvPr>
          <p:cNvGraphicFramePr>
            <a:graphicFrameLocks noGrp="1"/>
          </p:cNvGraphicFramePr>
          <p:nvPr>
            <p:ph idx="1"/>
            <p:extLst>
              <p:ext uri="{D42A27DB-BD31-4B8C-83A1-F6EECF244321}">
                <p14:modId xmlns:p14="http://schemas.microsoft.com/office/powerpoint/2010/main" val="1492933859"/>
              </p:ext>
            </p:extLst>
          </p:nvPr>
        </p:nvGraphicFramePr>
        <p:xfrm>
          <a:off x="531666" y="1954303"/>
          <a:ext cx="11408288" cy="4099178"/>
        </p:xfrm>
        <a:graphic>
          <a:graphicData uri="http://schemas.openxmlformats.org/drawingml/2006/table">
            <a:tbl>
              <a:tblPr firstRow="1" bandRow="1">
                <a:tableStyleId>{6E25E649-3F16-4E02-A733-19D2CDBF48F0}</a:tableStyleId>
              </a:tblPr>
              <a:tblGrid>
                <a:gridCol w="5704144">
                  <a:extLst>
                    <a:ext uri="{9D8B030D-6E8A-4147-A177-3AD203B41FA5}">
                      <a16:colId xmlns:a16="http://schemas.microsoft.com/office/drawing/2014/main" val="2377040742"/>
                    </a:ext>
                  </a:extLst>
                </a:gridCol>
                <a:gridCol w="5704144">
                  <a:extLst>
                    <a:ext uri="{9D8B030D-6E8A-4147-A177-3AD203B41FA5}">
                      <a16:colId xmlns:a16="http://schemas.microsoft.com/office/drawing/2014/main" val="4039897337"/>
                    </a:ext>
                  </a:extLst>
                </a:gridCol>
              </a:tblGrid>
              <a:tr h="488156">
                <a:tc>
                  <a:txBody>
                    <a:bodyPr/>
                    <a:lstStyle/>
                    <a:p>
                      <a:r>
                        <a:rPr lang="es-MX" sz="2400" dirty="0">
                          <a:latin typeface="Arial" panose="020B0604020202020204" pitchFamily="34" charset="0"/>
                          <a:cs typeface="Arial" panose="020B0604020202020204" pitchFamily="34" charset="0"/>
                        </a:rPr>
                        <a:t>Tipo de dato </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r>
                        <a:rPr lang="es-MX" sz="2400" dirty="0">
                          <a:latin typeface="Arial" panose="020B0604020202020204" pitchFamily="34" charset="0"/>
                          <a:cs typeface="Arial" panose="020B0604020202020204" pitchFamily="34" charset="0"/>
                        </a:rPr>
                        <a:t>Uso</a:t>
                      </a: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921384892"/>
                  </a:ext>
                </a:extLst>
              </a:tr>
              <a:tr h="1203674">
                <a:tc>
                  <a:txBody>
                    <a:bodyPr/>
                    <a:lstStyle/>
                    <a:p>
                      <a:r>
                        <a:rPr lang="es-MX" sz="2400" dirty="0" err="1">
                          <a:latin typeface="Arial" panose="020B0604020202020204" pitchFamily="34" charset="0"/>
                          <a:cs typeface="Arial" panose="020B0604020202020204" pitchFamily="34" charset="0"/>
                        </a:rPr>
                        <a:t>Const</a:t>
                      </a:r>
                      <a:r>
                        <a:rPr lang="es-MX" sz="2400" dirty="0">
                          <a:latin typeface="Arial" panose="020B0604020202020204" pitchFamily="34" charset="0"/>
                          <a:cs typeface="Arial" panose="020B0604020202020204" pitchFamily="34" charset="0"/>
                        </a:rPr>
                        <a:t> (constantes)</a:t>
                      </a:r>
                    </a:p>
                  </a:txBody>
                  <a:tcPr>
                    <a:lnT w="25400" cmpd="sng">
                      <a:noFill/>
                    </a:lnT>
                  </a:tcPr>
                </a:tc>
                <a:tc>
                  <a:txBody>
                    <a:bodyPr/>
                    <a:lstStyle/>
                    <a:p>
                      <a:r>
                        <a:rPr lang="es-MX" sz="2400" dirty="0">
                          <a:latin typeface="Arial" panose="020B0604020202020204" pitchFamily="34" charset="0"/>
                          <a:cs typeface="Arial" panose="020B0604020202020204" pitchFamily="34" charset="0"/>
                        </a:rPr>
                        <a:t>Se usará para almacenar valores que no se serán modificados.</a:t>
                      </a:r>
                    </a:p>
                  </a:txBody>
                  <a:tcPr>
                    <a:lnT w="25400" cmpd="sng">
                      <a:noFill/>
                    </a:lnT>
                  </a:tcPr>
                </a:tc>
                <a:extLst>
                  <a:ext uri="{0D108BD9-81ED-4DB2-BD59-A6C34878D82A}">
                    <a16:rowId xmlns:a16="http://schemas.microsoft.com/office/drawing/2014/main" val="1406314655"/>
                  </a:ext>
                </a:extLst>
              </a:tr>
              <a:tr h="1203674">
                <a:tc>
                  <a:txBody>
                    <a:bodyPr/>
                    <a:lstStyle/>
                    <a:p>
                      <a:r>
                        <a:rPr lang="es-MX" sz="2400" dirty="0">
                          <a:latin typeface="Arial" panose="020B0604020202020204" pitchFamily="34" charset="0"/>
                          <a:cs typeface="Arial" panose="020B0604020202020204" pitchFamily="34" charset="0"/>
                        </a:rPr>
                        <a:t>Var (variable </a:t>
                      </a:r>
                      <a:r>
                        <a:rPr lang="es-MX" sz="2400" dirty="0" err="1">
                          <a:latin typeface="Arial" panose="020B0604020202020204" pitchFamily="34" charset="0"/>
                          <a:cs typeface="Arial" panose="020B0604020202020204" pitchFamily="34" charset="0"/>
                        </a:rPr>
                        <a:t>globada</a:t>
                      </a:r>
                      <a:r>
                        <a:rPr lang="es-MX" sz="2400" dirty="0">
                          <a:latin typeface="Arial" panose="020B0604020202020204" pitchFamily="34" charset="0"/>
                          <a:cs typeface="Arial" panose="020B0604020202020204" pitchFamily="34" charset="0"/>
                        </a:rPr>
                        <a:t>)</a:t>
                      </a:r>
                    </a:p>
                  </a:txBody>
                  <a:tcPr/>
                </a:tc>
                <a:tc>
                  <a:txBody>
                    <a:bodyPr/>
                    <a:lstStyle/>
                    <a:p>
                      <a:r>
                        <a:rPr lang="es-MX" sz="2400" dirty="0">
                          <a:latin typeface="Arial" panose="020B0604020202020204" pitchFamily="34" charset="0"/>
                          <a:cs typeface="Arial" panose="020B0604020202020204" pitchFamily="34" charset="0"/>
                        </a:rPr>
                        <a:t>Se usará declarar variables que se usaran en cualquier parte del código.</a:t>
                      </a:r>
                    </a:p>
                  </a:txBody>
                  <a:tcPr/>
                </a:tc>
                <a:extLst>
                  <a:ext uri="{0D108BD9-81ED-4DB2-BD59-A6C34878D82A}">
                    <a16:rowId xmlns:a16="http://schemas.microsoft.com/office/drawing/2014/main" val="3566148119"/>
                  </a:ext>
                </a:extLst>
              </a:tr>
              <a:tr h="1203674">
                <a:tc>
                  <a:txBody>
                    <a:bodyPr/>
                    <a:lstStyle/>
                    <a:p>
                      <a:r>
                        <a:rPr lang="es-MX" sz="2400" dirty="0">
                          <a:latin typeface="Arial" panose="020B0604020202020204" pitchFamily="34" charset="0"/>
                          <a:cs typeface="Arial" panose="020B0604020202020204" pitchFamily="34" charset="0"/>
                        </a:rPr>
                        <a:t>Let (variable con limitado alcance)</a:t>
                      </a:r>
                    </a:p>
                  </a:txBody>
                  <a:tcPr/>
                </a:tc>
                <a:tc>
                  <a:txBody>
                    <a:bodyPr/>
                    <a:lstStyle/>
                    <a:p>
                      <a:r>
                        <a:rPr lang="es-MX" sz="2400" dirty="0">
                          <a:latin typeface="Arial" panose="020B0604020202020204" pitchFamily="34" charset="0"/>
                          <a:cs typeface="Arial" panose="020B0604020202020204" pitchFamily="34" charset="0"/>
                        </a:rPr>
                        <a:t>Se usará para declarar variables disponible en un solo bloque. </a:t>
                      </a:r>
                    </a:p>
                  </a:txBody>
                  <a:tcPr/>
                </a:tc>
                <a:extLst>
                  <a:ext uri="{0D108BD9-81ED-4DB2-BD59-A6C34878D82A}">
                    <a16:rowId xmlns:a16="http://schemas.microsoft.com/office/drawing/2014/main" val="2272932389"/>
                  </a:ext>
                </a:extLst>
              </a:tr>
            </a:tbl>
          </a:graphicData>
        </a:graphic>
      </p:graphicFrame>
    </p:spTree>
    <p:extLst>
      <p:ext uri="{BB962C8B-B14F-4D97-AF65-F5344CB8AC3E}">
        <p14:creationId xmlns:p14="http://schemas.microsoft.com/office/powerpoint/2010/main" val="9232399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B17F-6E6A-4C85-986B-9C6A8561F406}"/>
              </a:ext>
            </a:extLst>
          </p:cNvPr>
          <p:cNvSpPr>
            <a:spLocks noGrp="1"/>
          </p:cNvSpPr>
          <p:nvPr>
            <p:ph type="title"/>
          </p:nvPr>
        </p:nvSpPr>
        <p:spPr>
          <a:xfrm>
            <a:off x="0" y="0"/>
            <a:ext cx="12192000" cy="1049235"/>
          </a:xfrm>
        </p:spPr>
        <p:txBody>
          <a:bodyPr>
            <a:normAutofit/>
          </a:bodyPr>
          <a:lstStyle/>
          <a:p>
            <a:r>
              <a:rPr lang="es-ES_tradnl" sz="6000" dirty="0"/>
              <a:t>DIAGRAMA DE FLUJO</a:t>
            </a:r>
          </a:p>
        </p:txBody>
      </p:sp>
      <p:pic>
        <p:nvPicPr>
          <p:cNvPr id="5" name="Imagen 4" descr="Diagrama&#10;&#10;Descripción generada automáticamente">
            <a:extLst>
              <a:ext uri="{FF2B5EF4-FFF2-40B4-BE49-F238E27FC236}">
                <a16:creationId xmlns:a16="http://schemas.microsoft.com/office/drawing/2014/main" id="{28826801-1BDF-4296-9DE7-7810C33F12A8}"/>
              </a:ext>
            </a:extLst>
          </p:cNvPr>
          <p:cNvPicPr>
            <a:picLocks noChangeAspect="1"/>
          </p:cNvPicPr>
          <p:nvPr/>
        </p:nvPicPr>
        <p:blipFill rotWithShape="1">
          <a:blip r:embed="rId2"/>
          <a:srcRect r="11075" b="72234"/>
          <a:stretch/>
        </p:blipFill>
        <p:spPr>
          <a:xfrm>
            <a:off x="1952919" y="1049235"/>
            <a:ext cx="8286161" cy="5799530"/>
          </a:xfrm>
          <a:prstGeom prst="rect">
            <a:avLst/>
          </a:prstGeom>
        </p:spPr>
      </p:pic>
    </p:spTree>
    <p:extLst>
      <p:ext uri="{BB962C8B-B14F-4D97-AF65-F5344CB8AC3E}">
        <p14:creationId xmlns:p14="http://schemas.microsoft.com/office/powerpoint/2010/main" val="13403191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B17F-6E6A-4C85-986B-9C6A8561F406}"/>
              </a:ext>
            </a:extLst>
          </p:cNvPr>
          <p:cNvSpPr>
            <a:spLocks noGrp="1"/>
          </p:cNvSpPr>
          <p:nvPr>
            <p:ph type="title"/>
          </p:nvPr>
        </p:nvSpPr>
        <p:spPr>
          <a:xfrm>
            <a:off x="0" y="0"/>
            <a:ext cx="12192000" cy="1049235"/>
          </a:xfrm>
        </p:spPr>
        <p:txBody>
          <a:bodyPr>
            <a:normAutofit/>
          </a:bodyPr>
          <a:lstStyle/>
          <a:p>
            <a:r>
              <a:rPr lang="es-ES_tradnl" sz="6000" dirty="0"/>
              <a:t>DIAGRAMA DE FLUJO</a:t>
            </a:r>
          </a:p>
        </p:txBody>
      </p:sp>
      <p:pic>
        <p:nvPicPr>
          <p:cNvPr id="4" name="Imagen 3" descr="Diagrama&#10;&#10;Descripción generada automáticamente">
            <a:extLst>
              <a:ext uri="{FF2B5EF4-FFF2-40B4-BE49-F238E27FC236}">
                <a16:creationId xmlns:a16="http://schemas.microsoft.com/office/drawing/2014/main" id="{F81459C9-AAC5-4B8A-A187-B90E23E6BECC}"/>
              </a:ext>
            </a:extLst>
          </p:cNvPr>
          <p:cNvPicPr>
            <a:picLocks noChangeAspect="1"/>
          </p:cNvPicPr>
          <p:nvPr/>
        </p:nvPicPr>
        <p:blipFill rotWithShape="1">
          <a:blip r:embed="rId2"/>
          <a:srcRect t="29004" r="6761" b="29484"/>
          <a:stretch/>
        </p:blipFill>
        <p:spPr>
          <a:xfrm>
            <a:off x="3184954" y="1049235"/>
            <a:ext cx="5822092" cy="5810350"/>
          </a:xfrm>
          <a:prstGeom prst="rect">
            <a:avLst/>
          </a:prstGeom>
        </p:spPr>
      </p:pic>
    </p:spTree>
    <p:extLst>
      <p:ext uri="{BB962C8B-B14F-4D97-AF65-F5344CB8AC3E}">
        <p14:creationId xmlns:p14="http://schemas.microsoft.com/office/powerpoint/2010/main" val="1353228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B17F-6E6A-4C85-986B-9C6A8561F406}"/>
              </a:ext>
            </a:extLst>
          </p:cNvPr>
          <p:cNvSpPr>
            <a:spLocks noGrp="1"/>
          </p:cNvSpPr>
          <p:nvPr>
            <p:ph type="title"/>
          </p:nvPr>
        </p:nvSpPr>
        <p:spPr>
          <a:xfrm>
            <a:off x="0" y="0"/>
            <a:ext cx="12192000" cy="1049235"/>
          </a:xfrm>
        </p:spPr>
        <p:txBody>
          <a:bodyPr>
            <a:normAutofit/>
          </a:bodyPr>
          <a:lstStyle/>
          <a:p>
            <a:r>
              <a:rPr lang="es-ES_tradnl" sz="6000" dirty="0"/>
              <a:t>DIAGRAMA DE FLUJO</a:t>
            </a:r>
          </a:p>
        </p:txBody>
      </p:sp>
      <p:pic>
        <p:nvPicPr>
          <p:cNvPr id="5" name="Imagen 4" descr="Diagrama&#10;&#10;Descripción generada automáticamente">
            <a:extLst>
              <a:ext uri="{FF2B5EF4-FFF2-40B4-BE49-F238E27FC236}">
                <a16:creationId xmlns:a16="http://schemas.microsoft.com/office/drawing/2014/main" id="{A8AF4FF1-B78F-4F24-8E97-C1BF31B4A721}"/>
              </a:ext>
            </a:extLst>
          </p:cNvPr>
          <p:cNvPicPr>
            <a:picLocks noChangeAspect="1"/>
          </p:cNvPicPr>
          <p:nvPr/>
        </p:nvPicPr>
        <p:blipFill rotWithShape="1">
          <a:blip r:embed="rId2"/>
          <a:srcRect l="6966" t="72440"/>
          <a:stretch/>
        </p:blipFill>
        <p:spPr>
          <a:xfrm>
            <a:off x="1722136" y="1049235"/>
            <a:ext cx="8747728" cy="5808765"/>
          </a:xfrm>
          <a:prstGeom prst="rect">
            <a:avLst/>
          </a:prstGeom>
        </p:spPr>
      </p:pic>
    </p:spTree>
    <p:extLst>
      <p:ext uri="{BB962C8B-B14F-4D97-AF65-F5344CB8AC3E}">
        <p14:creationId xmlns:p14="http://schemas.microsoft.com/office/powerpoint/2010/main" val="32940594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4855240"/>
          </a:xfrm>
          <a:prstGeom prst="rect">
            <a:avLst/>
          </a:prstGeom>
          <a:noFill/>
        </p:spPr>
        <p:txBody>
          <a:bodyPr wrap="square" rtlCol="0">
            <a:spAutoFit/>
          </a:bodyPr>
          <a:lstStyle/>
          <a:p>
            <a:pPr>
              <a:lnSpc>
                <a:spcPct val="107000"/>
              </a:lnSpc>
              <a:spcAft>
                <a:spcPts val="800"/>
              </a:spcAft>
            </a:pPr>
            <a:r>
              <a:rPr lang="es-ES_tradnl" sz="1800" b="1" dirty="0">
                <a:effectLst/>
                <a:latin typeface="Calibri" panose="020F0502020204030204" pitchFamily="34" charset="0"/>
                <a:ea typeface="Calibri" panose="020F0502020204030204" pitchFamily="34" charset="0"/>
                <a:cs typeface="Arial" panose="020B0604020202020204" pitchFamily="34" charset="0"/>
              </a:rPr>
              <a:t>DECLARACIÓN DE VARIABLES GLOBALES</a:t>
            </a: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Se declararán variables constantes para almacenar el alfabeto con las letras disponibles a cifrar, otra para los caracteres que se usarán para el cifrado aleatorio (Usar como mínimo 9 caracteres, un espacio vacío al principio, no usar números, y sin repetir caracteres. Ejemplo, </a:t>
            </a:r>
            <a:r>
              <a:rPr lang="es-ES_tradnl" sz="1800" dirty="0" err="1">
                <a:effectLst/>
                <a:latin typeface="Calibri" panose="020F0502020204030204" pitchFamily="34" charset="0"/>
                <a:ea typeface="Calibri" panose="020F0502020204030204" pitchFamily="34" charset="0"/>
                <a:cs typeface="Arial" panose="020B0604020202020204" pitchFamily="34" charset="0"/>
              </a:rPr>
              <a:t>abcdhfgjk</a:t>
            </a:r>
            <a:r>
              <a:rPr lang="es-ES_tradnl" sz="1800" dirty="0">
                <a:effectLst/>
                <a:latin typeface="Calibri" panose="020F0502020204030204" pitchFamily="34" charset="0"/>
                <a:ea typeface="Calibri" panose="020F0502020204030204" pitchFamily="34" charset="0"/>
                <a:cs typeface="Arial" panose="020B0604020202020204" pitchFamily="34" charset="0"/>
              </a:rPr>
              <a:t>). Y por último otra variable global para almacenar la longitud de la matriz, bastará con solo almacenar una medida, ya que las filas y columnas deben ser de la misma longitud. Ejemplo, matriz de 3x3, almacenará un 3.</a:t>
            </a:r>
          </a:p>
          <a:p>
            <a:pPr>
              <a:lnSpc>
                <a:spcPct val="107000"/>
              </a:lnSpc>
              <a:spcAft>
                <a:spcPts val="800"/>
              </a:spcAft>
            </a:pP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b="1" dirty="0">
                <a:effectLst/>
                <a:latin typeface="Calibri" panose="020F0502020204030204" pitchFamily="34" charset="0"/>
                <a:ea typeface="Calibri" panose="020F0502020204030204" pitchFamily="34" charset="0"/>
                <a:cs typeface="Arial" panose="020B0604020202020204" pitchFamily="34" charset="0"/>
              </a:rPr>
              <a:t>FUNCIONES</a:t>
            </a: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Se crearán las siguientes funciones necesarias para el proceso de cifrado y descifrado: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Separar un arreglo de una sola dimensión a texto plano.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Obtener el determinante de una matriz.</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Convertir un arreglo en matriz con mismo número de filas y columnas.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dos matrices son válidas para ser multiplicadas.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Multiplicar una matriz, fracción o número por otra matriz.</a:t>
            </a:r>
          </a:p>
        </p:txBody>
      </p:sp>
    </p:spTree>
    <p:extLst>
      <p:ext uri="{BB962C8B-B14F-4D97-AF65-F5344CB8AC3E}">
        <p14:creationId xmlns:p14="http://schemas.microsoft.com/office/powerpoint/2010/main" val="2803192124"/>
      </p:ext>
    </p:extLst>
  </p:cSld>
  <p:clrMapOvr>
    <a:masterClrMapping/>
  </p:clrMapOvr>
  <p:transition spd="slow">
    <p:push dir="u"/>
  </p:transition>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TM10001114[[fn=Galería]]</Template>
  <TotalTime>572</TotalTime>
  <Words>1084</Words>
  <Application>Microsoft Office PowerPoint</Application>
  <PresentationFormat>Panorámica</PresentationFormat>
  <Paragraphs>188</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Cambria Math</vt:lpstr>
      <vt:lpstr>Rockwell</vt:lpstr>
      <vt:lpstr>Segoe UI</vt:lpstr>
      <vt:lpstr>Galería</vt:lpstr>
      <vt:lpstr>CIFRADO y descifrado ALEATORIO</vt:lpstr>
      <vt:lpstr>Descripción del problema </vt:lpstr>
      <vt:lpstr>ANÁLISIS DEL PROBLEMA </vt:lpstr>
      <vt:lpstr>Presentación de PowerPoint</vt:lpstr>
      <vt:lpstr>Tipos de datos </vt:lpstr>
      <vt:lpstr>DIAGRAMA DE FLUJO</vt:lpstr>
      <vt:lpstr>DIAGRAMA DE FLUJO</vt:lpstr>
      <vt:lpstr>DIAGRAMA DE FLUJO</vt:lpstr>
      <vt:lpstr>PSEUDOCÓDIGO</vt:lpstr>
      <vt:lpstr>PSEUDOCÓDIGO</vt:lpstr>
      <vt:lpstr>PSEUDOCÓDIGO</vt:lpstr>
      <vt:lpstr>PSEUDOCÓDIGO</vt:lpstr>
      <vt:lpstr>Presentación de PowerPoint</vt:lpstr>
      <vt:lpstr>Presentación de PowerPoint</vt:lpstr>
      <vt:lpstr>Presentación de PowerPoint</vt:lpstr>
      <vt:lpstr>Presentación de PowerPoint</vt:lpstr>
      <vt:lpstr>Presentación de PowerPoint</vt:lpstr>
      <vt:lpstr>FIN DE LA PRESENTACIÓN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CIFRADO de texto</dc:title>
  <dc:creator>ESTUDIANTE JORMAN ALDRICH MORALES DE GANTE</dc:creator>
  <cp:lastModifiedBy>ESTUDIANTE JULIO CESAR VILLANUEVA ONTIVEROS</cp:lastModifiedBy>
  <cp:revision>66</cp:revision>
  <dcterms:created xsi:type="dcterms:W3CDTF">2021-11-18T01:35:06Z</dcterms:created>
  <dcterms:modified xsi:type="dcterms:W3CDTF">2021-11-19T15:41:17Z</dcterms:modified>
</cp:coreProperties>
</file>