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DED03FE-C4E7-4A6C-8D25-2D6DDA6AA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521171-A325-40A4-A815-647F31904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27406-BD60-4B07-8DA5-9D90408C7124}" type="datetimeFigureOut">
              <a:rPr lang="es-ES_tradnl" smtClean="0"/>
              <a:t>18/11/2021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4E18F4-728B-40D6-95C4-7A66C5327D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71FF5B-3B1A-4D00-A81F-32D7C9919B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0B6C-C69B-475C-847B-8F6E687C43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8530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90F26-C5ED-45C7-8A99-75F3F8BE9C8F}" type="datetimeFigureOut">
              <a:rPr lang="es-ES_tradnl" smtClean="0"/>
              <a:t>18/11/2021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900E-7A41-48E4-BF05-F61449EF39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087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3DF09-8067-4540-884A-C745A0D1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1968894"/>
          </a:xfrm>
        </p:spPr>
        <p:txBody>
          <a:bodyPr/>
          <a:lstStyle/>
          <a:p>
            <a:r>
              <a:rPr lang="es-MX" dirty="0"/>
              <a:t>CIFRADO de 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3C0A69-065A-46C3-B238-13CBC0D5A181}"/>
              </a:ext>
            </a:extLst>
          </p:cNvPr>
          <p:cNvSpPr txBox="1"/>
          <p:nvPr/>
        </p:nvSpPr>
        <p:spPr>
          <a:xfrm>
            <a:off x="3004457" y="4086808"/>
            <a:ext cx="6830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Feria académica </a:t>
            </a:r>
          </a:p>
          <a:p>
            <a:r>
              <a:rPr lang="es-MX" dirty="0"/>
              <a:t>Integrantes:</a:t>
            </a:r>
          </a:p>
          <a:p>
            <a:r>
              <a:rPr lang="es-MX" dirty="0"/>
              <a:t>Morales de Gante Jorman Aldrich  - 1321124121</a:t>
            </a:r>
          </a:p>
          <a:p>
            <a:r>
              <a:rPr lang="pt-BR" dirty="0" err="1"/>
              <a:t>Julio</a:t>
            </a:r>
            <a:r>
              <a:rPr lang="pt-BR" dirty="0"/>
              <a:t> César Villanueva </a:t>
            </a:r>
            <a:r>
              <a:rPr lang="pt-BR" dirty="0" err="1"/>
              <a:t>Ontiveros</a:t>
            </a:r>
            <a:r>
              <a:rPr lang="pt-BR" dirty="0"/>
              <a:t>  - 1321124088</a:t>
            </a:r>
            <a:endParaRPr lang="es-MX" dirty="0"/>
          </a:p>
          <a:p>
            <a:r>
              <a:rPr lang="es-MX" dirty="0"/>
              <a:t>Christian Alejandro Meléndez López - 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1321124087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672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5179B-3CC5-4C7B-8211-4842DCFE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6000" dirty="0"/>
              <a:t>Descripción del 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C3957-1590-472E-A624-96CE07D0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34408"/>
            <a:ext cx="9291215" cy="2731937"/>
          </a:xfrm>
        </p:spPr>
        <p:txBody>
          <a:bodyPr>
            <a:normAutofit/>
          </a:bodyPr>
          <a:lstStyle/>
          <a:p>
            <a:r>
              <a:rPr lang="es-MX" dirty="0"/>
              <a:t>El programa debe cifrar mensajes por medio de una clave llave que se usar</a:t>
            </a:r>
            <a:r>
              <a:rPr lang="es-ES" dirty="0"/>
              <a:t>a para cifrar y descifrar dicho mensajes.</a:t>
            </a:r>
            <a:r>
              <a:rPr lang="es-MX" dirty="0"/>
              <a:t> Esto con el fin de poder ser enviados de manera más segura en caso de que algún tercero este capturando la información y el mensaje no sea entendible simple vista.</a:t>
            </a:r>
          </a:p>
          <a:p>
            <a:r>
              <a:rPr lang="es-MX" dirty="0"/>
              <a:t>El cifrado deberá ser un texto aleatorio aunque el mensaje a cifrar sea el mismo o la llave sea la misma.</a:t>
            </a:r>
          </a:p>
        </p:txBody>
      </p:sp>
    </p:spTree>
    <p:extLst>
      <p:ext uri="{BB962C8B-B14F-4D97-AF65-F5344CB8AC3E}">
        <p14:creationId xmlns:p14="http://schemas.microsoft.com/office/powerpoint/2010/main" val="10090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30E3-E4F4-4812-827C-910F3A48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ANALISIS DEL 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F1264-669E-4250-99AA-E17211D6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920373"/>
          </a:xfrm>
        </p:spPr>
        <p:txBody>
          <a:bodyPr/>
          <a:lstStyle/>
          <a:p>
            <a:pPr algn="just"/>
            <a:r>
              <a:rPr lang="es-MX" dirty="0">
                <a:effectLst/>
                <a:latin typeface="Segoe UI" panose="020B0502040204020203" pitchFamily="34" charset="0"/>
              </a:rPr>
              <a:t>Para cifrar de una manera segura se usará una matriz simétrica (número de filas y columnas iguales) como llave, multiplicada por otra matriz que será generada a partir del mensaje a cifrar tomando en cuenta la estructura necesario para poder ser multiplicada, ya que no todas las matrices se pueden multiplicar y obtener su valor inicial antes de ser multiplicada.</a:t>
            </a:r>
          </a:p>
          <a:p>
            <a:pPr algn="just"/>
            <a:r>
              <a:rPr lang="es-MX" dirty="0">
                <a:latin typeface="Segoe UI" panose="020B0502040204020203" pitchFamily="34" charset="0"/>
              </a:rPr>
              <a:t>Por ultimo pasará por algoritmo que se encargar de cifrar el resultado en un texto aleatorio, de esta manera será más seguro.</a:t>
            </a:r>
          </a:p>
          <a:p>
            <a:pPr algn="just"/>
            <a:r>
              <a:rPr lang="es-MX" dirty="0">
                <a:latin typeface="Segoe UI" panose="020B0502040204020203" pitchFamily="34" charset="0"/>
              </a:rPr>
              <a:t>Un inconveniente es que entre más largo sea el mensaje o más grande sean los 0números de la llave, más largo será el texto aleatorio.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39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78615-A12D-4F0F-AC70-25FF4FB2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Tipos de datos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AFF0935-2575-49CA-8243-14BB27D1B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444450"/>
              </p:ext>
            </p:extLst>
          </p:nvPr>
        </p:nvGraphicFramePr>
        <p:xfrm>
          <a:off x="531666" y="1954303"/>
          <a:ext cx="11408288" cy="40991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04144">
                  <a:extLst>
                    <a:ext uri="{9D8B030D-6E8A-4147-A177-3AD203B41FA5}">
                      <a16:colId xmlns:a16="http://schemas.microsoft.com/office/drawing/2014/main" val="2377040742"/>
                    </a:ext>
                  </a:extLst>
                </a:gridCol>
                <a:gridCol w="5704144">
                  <a:extLst>
                    <a:ext uri="{9D8B030D-6E8A-4147-A177-3AD203B41FA5}">
                      <a16:colId xmlns:a16="http://schemas.microsoft.com/office/drawing/2014/main" val="4039897337"/>
                    </a:ext>
                  </a:extLst>
                </a:gridCol>
              </a:tblGrid>
              <a:tr h="488156"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dato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1384892"/>
                  </a:ext>
                </a:extLst>
              </a:tr>
              <a:tr h="1203674">
                <a:tc>
                  <a:txBody>
                    <a:bodyPr/>
                    <a:lstStyle/>
                    <a:p>
                      <a:r>
                        <a:rPr lang="es-MX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</a:t>
                      </a:r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(constantes)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usara para almacenar valores que no se serán modificados.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6314655"/>
                  </a:ext>
                </a:extLst>
              </a:tr>
              <a:tr h="1203674"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 (variable </a:t>
                      </a:r>
                      <a:r>
                        <a:rPr lang="es-MX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globada</a:t>
                      </a:r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usara declarar variables que se usaran en cualquier parte del código.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48119"/>
                  </a:ext>
                </a:extLst>
              </a:tr>
              <a:tr h="1203674"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 (variable con limitado alcance)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usara para declarar variables disponible en un solo bloque.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3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2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3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6760EEC0-C625-49AA-912F-A71AFBA4A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94844"/>
              </p:ext>
            </p:extLst>
          </p:nvPr>
        </p:nvGraphicFramePr>
        <p:xfrm>
          <a:off x="-2" y="0"/>
          <a:ext cx="1219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3695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67579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42379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54316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01177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4132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08331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0877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1383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762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80806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55012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5618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7935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3917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7247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2869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49888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4609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592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9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9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10403"/>
                  </a:ext>
                </a:extLst>
              </a:tr>
            </a:tbl>
          </a:graphicData>
        </a:graphic>
      </p:graphicFrame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7C0177EB-209E-4026-9A71-D57B32836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58453"/>
              </p:ext>
            </p:extLst>
          </p:nvPr>
        </p:nvGraphicFramePr>
        <p:xfrm>
          <a:off x="0" y="730152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3695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67579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42379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54316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01177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4132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08331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0877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1383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762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80806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55012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5618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7935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3917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7247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2869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49888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4609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592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9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9759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C7D8E8F-10BF-4662-9C53-361E64AA849B}"/>
              </a:ext>
            </a:extLst>
          </p:cNvPr>
          <p:cNvSpPr txBox="1"/>
          <p:nvPr/>
        </p:nvSpPr>
        <p:spPr>
          <a:xfrm>
            <a:off x="0" y="1543049"/>
            <a:ext cx="206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HOLA MUNDO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80C5E51-7A2D-45DE-8592-D7F3F293B040}"/>
                  </a:ext>
                </a:extLst>
              </p:cNvPr>
              <p:cNvSpPr txBox="1"/>
              <p:nvPr/>
            </p:nvSpPr>
            <p:spPr>
              <a:xfrm>
                <a:off x="2446462" y="2053938"/>
                <a:ext cx="2258885" cy="1235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TEXTO CODIFICADO</a:t>
                </a:r>
              </a:p>
              <a:p>
                <a:pPr algn="ctr"/>
                <a:endParaRPr lang="es-ES_tradnl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80C5E51-7A2D-45DE-8592-D7F3F293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62" y="2053938"/>
                <a:ext cx="2258885" cy="1235979"/>
              </a:xfrm>
              <a:prstGeom prst="rect">
                <a:avLst/>
              </a:prstGeom>
              <a:blipFill>
                <a:blip r:embed="rId3"/>
                <a:stretch>
                  <a:fillRect t="-9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10F78B-70F0-4424-A61F-F271389677EA}"/>
                  </a:ext>
                </a:extLst>
              </p:cNvPr>
              <p:cNvSpPr txBox="1"/>
              <p:nvPr/>
            </p:nvSpPr>
            <p:spPr>
              <a:xfrm>
                <a:off x="0" y="2126375"/>
                <a:ext cx="2154115" cy="1235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MATRIZ LLAVE</a:t>
                </a:r>
              </a:p>
              <a:p>
                <a:pPr algn="ctr"/>
                <a:endParaRPr lang="es-ES_tradnl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10F78B-70F0-4424-A61F-F27138967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6375"/>
                <a:ext cx="2154115" cy="1235979"/>
              </a:xfrm>
              <a:prstGeom prst="rect">
                <a:avLst/>
              </a:prstGeom>
              <a:blipFill>
                <a:blip r:embed="rId4"/>
                <a:stretch>
                  <a:fillRect t="-9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41D60DB0-104D-49DF-9DFC-6F563BFCB778}"/>
              </a:ext>
            </a:extLst>
          </p:cNvPr>
          <p:cNvSpPr txBox="1"/>
          <p:nvPr/>
        </p:nvSpPr>
        <p:spPr>
          <a:xfrm>
            <a:off x="2172435" y="2815827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E15F1E9-4EDF-4E3E-93A0-5E760F4776B4}"/>
                  </a:ext>
                </a:extLst>
              </p:cNvPr>
              <p:cNvSpPr txBox="1"/>
              <p:nvPr/>
            </p:nvSpPr>
            <p:spPr>
              <a:xfrm>
                <a:off x="5018943" y="2121142"/>
                <a:ext cx="2127736" cy="1235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MATRIZ CIFRADA</a:t>
                </a:r>
              </a:p>
              <a:p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es-MX" sz="16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s-MX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E15F1E9-4EDF-4E3E-93A0-5E760F47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43" y="2121142"/>
                <a:ext cx="2127736" cy="1235979"/>
              </a:xfrm>
              <a:prstGeom prst="rect">
                <a:avLst/>
              </a:prstGeom>
              <a:blipFill>
                <a:blip r:embed="rId5"/>
                <a:stretch>
                  <a:fillRect t="-9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FCB57C43-F3D3-43C8-8CF7-47FD578DA126}"/>
              </a:ext>
            </a:extLst>
          </p:cNvPr>
          <p:cNvSpPr txBox="1"/>
          <p:nvPr/>
        </p:nvSpPr>
        <p:spPr>
          <a:xfrm>
            <a:off x="4731727" y="2822520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60C1C23-9843-4008-A49E-E71F5D2E412B}"/>
              </a:ext>
            </a:extLst>
          </p:cNvPr>
          <p:cNvSpPr txBox="1"/>
          <p:nvPr/>
        </p:nvSpPr>
        <p:spPr>
          <a:xfrm>
            <a:off x="7538671" y="2130023"/>
            <a:ext cx="4653330" cy="40318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CIFRADO ALEATORIO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n912e45G540n608R520X322n988R416K752g0t266K0f48N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b336z39X828b224u400N42t494u320b224U0e630b0o96N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X552d44a468X368O960u280b364O768Q816z0a182Q0o64M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z936q50b504z624g320V728o208g256d704k0G210d0B160o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W528x31r360W352L20p126r260L16h272w0O672h0M56D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134FDD-E942-46AD-8E42-D0DFFED686C5}"/>
                  </a:ext>
                </a:extLst>
              </p:cNvPr>
              <p:cNvSpPr txBox="1"/>
              <p:nvPr/>
            </p:nvSpPr>
            <p:spPr>
              <a:xfrm>
                <a:off x="5084886" y="3895119"/>
                <a:ext cx="2154115" cy="12343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MATRIZ INVERSA</a:t>
                </a:r>
              </a:p>
              <a:p>
                <a:pPr algn="ctr"/>
                <a:endParaRPr lang="es-ES_tradnl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134FDD-E942-46AD-8E42-D0DFFED68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6" y="3895119"/>
                <a:ext cx="2154115" cy="1234377"/>
              </a:xfrm>
              <a:prstGeom prst="rect">
                <a:avLst/>
              </a:prstGeom>
              <a:blipFill>
                <a:blip r:embed="rId6"/>
                <a:stretch>
                  <a:fillRect t="-98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4E9C19CC-C448-460A-8A33-36A58BBDEA3E}"/>
              </a:ext>
            </a:extLst>
          </p:cNvPr>
          <p:cNvSpPr txBox="1"/>
          <p:nvPr/>
        </p:nvSpPr>
        <p:spPr>
          <a:xfrm>
            <a:off x="5976572" y="3523898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46EDE4-EF74-4E8F-B1F1-42A458EA5029}"/>
              </a:ext>
            </a:extLst>
          </p:cNvPr>
          <p:cNvSpPr txBox="1"/>
          <p:nvPr/>
        </p:nvSpPr>
        <p:spPr>
          <a:xfrm>
            <a:off x="4810859" y="4357874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9D26D86-17B9-4E78-8B29-A4975B5FFB27}"/>
                  </a:ext>
                </a:extLst>
              </p:cNvPr>
              <p:cNvSpPr txBox="1"/>
              <p:nvPr/>
            </p:nvSpPr>
            <p:spPr>
              <a:xfrm>
                <a:off x="2551974" y="3841162"/>
                <a:ext cx="2258885" cy="1235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TEXTO CODIFICADO</a:t>
                </a:r>
              </a:p>
              <a:p>
                <a:pPr algn="ctr"/>
                <a:endParaRPr lang="es-ES_tradnl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9D26D86-17B9-4E78-8B29-A4975B5FF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74" y="3841162"/>
                <a:ext cx="2258885" cy="1235979"/>
              </a:xfrm>
              <a:prstGeom prst="rect">
                <a:avLst/>
              </a:prstGeom>
              <a:blipFill>
                <a:blip r:embed="rId7"/>
                <a:stretch>
                  <a:fillRect t="-9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DB036430-F276-41CC-A306-C9C73D919196}"/>
              </a:ext>
            </a:extLst>
          </p:cNvPr>
          <p:cNvSpPr txBox="1"/>
          <p:nvPr/>
        </p:nvSpPr>
        <p:spPr>
          <a:xfrm>
            <a:off x="2277947" y="4395828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0F69A0-E6EF-450C-82F2-865ECF0617F8}"/>
              </a:ext>
            </a:extLst>
          </p:cNvPr>
          <p:cNvSpPr txBox="1"/>
          <p:nvPr/>
        </p:nvSpPr>
        <p:spPr>
          <a:xfrm>
            <a:off x="571500" y="4392180"/>
            <a:ext cx="170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HOLA MUNDO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8CF057-3477-467D-B067-BEC269CFE9D5}"/>
              </a:ext>
            </a:extLst>
          </p:cNvPr>
          <p:cNvSpPr txBox="1"/>
          <p:nvPr/>
        </p:nvSpPr>
        <p:spPr>
          <a:xfrm>
            <a:off x="7163527" y="2591687"/>
            <a:ext cx="39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591040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411</TotalTime>
  <Words>393</Words>
  <Application>Microsoft Office PowerPoint</Application>
  <PresentationFormat>Panorámica</PresentationFormat>
  <Paragraphs>136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Rockwell</vt:lpstr>
      <vt:lpstr>Segoe UI</vt:lpstr>
      <vt:lpstr>Galería</vt:lpstr>
      <vt:lpstr>CIFRADO de texto</vt:lpstr>
      <vt:lpstr>Descripción del problema </vt:lpstr>
      <vt:lpstr>ANALISIS DEL PROBLEMA </vt:lpstr>
      <vt:lpstr>Tipos de datos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CIFRADO de texto</dc:title>
  <dc:creator>ESTUDIANTE JORMAN ALDRICH MORALES DE GANTE</dc:creator>
  <cp:lastModifiedBy>ESTUDIANTE JULIO CESAR VILLANUEVA ONTIVEROS</cp:lastModifiedBy>
  <cp:revision>27</cp:revision>
  <dcterms:created xsi:type="dcterms:W3CDTF">2021-11-18T01:35:06Z</dcterms:created>
  <dcterms:modified xsi:type="dcterms:W3CDTF">2021-11-18T19:53:54Z</dcterms:modified>
</cp:coreProperties>
</file>