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y="5143500" cx="9144000"/>
  <p:notesSz cx="6858000" cy="9144000"/>
  <p:embeddedFontLst>
    <p:embeddedFont>
      <p:font typeface="Raleway"/>
      <p:regular r:id="rId49"/>
      <p:bold r:id="rId50"/>
      <p:italic r:id="rId51"/>
      <p:boldItalic r:id="rId52"/>
    </p:embeddedFont>
    <p:embeddedFont>
      <p:font typeface="Lat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font" Target="fonts/Ralew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aleway-italic.fntdata"/><Relationship Id="rId50" Type="http://schemas.openxmlformats.org/officeDocument/2006/relationships/font" Target="fonts/Raleway-bold.fntdata"/><Relationship Id="rId53" Type="http://schemas.openxmlformats.org/officeDocument/2006/relationships/font" Target="fonts/Lato-regular.fntdata"/><Relationship Id="rId52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55" Type="http://schemas.openxmlformats.org/officeDocument/2006/relationships/font" Target="fonts/Lato-italic.fntdata"/><Relationship Id="rId10" Type="http://schemas.openxmlformats.org/officeDocument/2006/relationships/slide" Target="slides/slide6.xml"/><Relationship Id="rId54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schemas.openxmlformats.org/officeDocument/2006/relationships/font" Target="fonts/Lat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Shape 5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9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17.png"/><Relationship Id="rId6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Relationship Id="rId5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Relationship Id="rId6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2.png"/><Relationship Id="rId4" Type="http://schemas.openxmlformats.org/officeDocument/2006/relationships/image" Target="../media/image3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Relationship Id="rId5" Type="http://schemas.openxmlformats.org/officeDocument/2006/relationships/image" Target="../media/image36.png"/><Relationship Id="rId6" Type="http://schemas.openxmlformats.org/officeDocument/2006/relationships/image" Target="../media/image3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3.png"/><Relationship Id="rId4" Type="http://schemas.openxmlformats.org/officeDocument/2006/relationships/image" Target="../media/image3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658825" y="1508200"/>
            <a:ext cx="76881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</a:rPr>
              <a:t>JS + ES6 + JQuery intro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5" y="2389300"/>
            <a:ext cx="7688100" cy="15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</a:rPr>
              <a:t>Integrantes:</a:t>
            </a:r>
            <a:endParaRPr>
              <a:solidFill>
                <a:srgbClr val="EFEFE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</a:rPr>
              <a:t>	</a:t>
            </a:r>
            <a:r>
              <a:rPr b="1" lang="es">
                <a:solidFill>
                  <a:srgbClr val="EFEFEF"/>
                </a:solidFill>
              </a:rPr>
              <a:t>Fernanda León G.		</a:t>
            </a:r>
            <a:r>
              <a:rPr b="1" lang="es">
                <a:solidFill>
                  <a:srgbClr val="CCCCCC"/>
                </a:solidFill>
              </a:rPr>
              <a:t>JQuery</a:t>
            </a:r>
            <a:endParaRPr b="1">
              <a:solidFill>
                <a:srgbClr val="CCCCCC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EFEFEF"/>
                </a:solidFill>
              </a:rPr>
              <a:t>	Francisco </a:t>
            </a:r>
            <a:r>
              <a:rPr b="1" lang="es">
                <a:solidFill>
                  <a:srgbClr val="EFEFEF"/>
                </a:solidFill>
              </a:rPr>
              <a:t>Gómez</a:t>
            </a:r>
            <a:r>
              <a:rPr b="1" lang="es">
                <a:solidFill>
                  <a:srgbClr val="EFEFEF"/>
                </a:solidFill>
              </a:rPr>
              <a:t> P.		</a:t>
            </a:r>
            <a:r>
              <a:rPr b="1" lang="es">
                <a:solidFill>
                  <a:srgbClr val="CCCCCC"/>
                </a:solidFill>
              </a:rPr>
              <a:t>JS</a:t>
            </a:r>
            <a:endParaRPr b="1">
              <a:solidFill>
                <a:srgbClr val="CCCCCC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EFEFEF"/>
                </a:solidFill>
              </a:rPr>
              <a:t>	Carlos León G.		 	</a:t>
            </a:r>
            <a:r>
              <a:rPr b="1" lang="es">
                <a:solidFill>
                  <a:srgbClr val="CCCCCC"/>
                </a:solidFill>
              </a:rPr>
              <a:t>ES6</a:t>
            </a:r>
            <a:endParaRPr b="1">
              <a:solidFill>
                <a:srgbClr val="CCCCCC"/>
              </a:solidFill>
            </a:endParaRPr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EFEFEF"/>
                </a:solidFill>
              </a:rPr>
              <a:t>Jonathan Marchena L.	</a:t>
            </a:r>
            <a:r>
              <a:rPr b="1" lang="es">
                <a:solidFill>
                  <a:srgbClr val="CCCCCC"/>
                </a:solidFill>
              </a:rPr>
              <a:t>Práctica</a:t>
            </a:r>
            <a:endParaRPr b="1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727650" y="617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</a:rPr>
              <a:t>Funciones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727650" y="1356963"/>
            <a:ext cx="7688700" cy="10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 sz="1800">
                <a:solidFill>
                  <a:schemeClr val="lt2"/>
                </a:solidFill>
              </a:rPr>
              <a:t>Se indica el nombre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 sz="1800">
                <a:solidFill>
                  <a:schemeClr val="lt2"/>
                </a:solidFill>
              </a:rPr>
              <a:t>Pueden o no recibir parámetros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 sz="1800">
                <a:solidFill>
                  <a:schemeClr val="lt2"/>
                </a:solidFill>
              </a:rPr>
              <a:t>Pueden o no retornar un valor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653" y="2430100"/>
            <a:ext cx="4544675" cy="2474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Shape 171"/>
          <p:cNvGrpSpPr/>
          <p:nvPr/>
        </p:nvGrpSpPr>
        <p:grpSpPr>
          <a:xfrm>
            <a:off x="13" y="-550"/>
            <a:ext cx="9143975" cy="536700"/>
            <a:chOff x="152400" y="152400"/>
            <a:chExt cx="9143975" cy="536700"/>
          </a:xfrm>
        </p:grpSpPr>
        <p:sp>
          <p:nvSpPr>
            <p:cNvPr id="172" name="Shape 172"/>
            <p:cNvSpPr/>
            <p:nvPr/>
          </p:nvSpPr>
          <p:spPr>
            <a:xfrm>
              <a:off x="1675475" y="152400"/>
              <a:ext cx="7620900" cy="536700"/>
            </a:xfrm>
            <a:prstGeom prst="rect">
              <a:avLst/>
            </a:prstGeom>
            <a:solidFill>
              <a:srgbClr val="F6D8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3" name="Shape 17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400" y="152400"/>
              <a:ext cx="1523075" cy="536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</a:rPr>
              <a:t>Expresiones de </a:t>
            </a:r>
            <a:r>
              <a:rPr lang="es">
                <a:solidFill>
                  <a:srgbClr val="EFEFEF"/>
                </a:solidFill>
              </a:rPr>
              <a:t>función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729450" y="2078875"/>
            <a:ext cx="7688700" cy="10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 sz="1800">
                <a:solidFill>
                  <a:schemeClr val="lt2"/>
                </a:solidFill>
              </a:rPr>
              <a:t>La funciones anonima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 sz="1800">
                <a:solidFill>
                  <a:schemeClr val="lt2"/>
                </a:solidFill>
              </a:rPr>
              <a:t>No tiene un nombre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 sz="1800">
                <a:solidFill>
                  <a:schemeClr val="lt2"/>
                </a:solidFill>
              </a:rPr>
              <a:t>Convenientes cuando se pasa una función como </a:t>
            </a:r>
            <a:r>
              <a:rPr lang="es" sz="1800">
                <a:solidFill>
                  <a:schemeClr val="lt2"/>
                </a:solidFill>
              </a:rPr>
              <a:t>parámetro</a:t>
            </a:r>
            <a:endParaRPr sz="1800">
              <a:solidFill>
                <a:schemeClr val="lt2"/>
              </a:solidFill>
            </a:endParaRPr>
          </a:p>
        </p:txBody>
      </p:sp>
      <p:grpSp>
        <p:nvGrpSpPr>
          <p:cNvPr id="180" name="Shape 180"/>
          <p:cNvGrpSpPr/>
          <p:nvPr/>
        </p:nvGrpSpPr>
        <p:grpSpPr>
          <a:xfrm>
            <a:off x="13" y="-550"/>
            <a:ext cx="9143975" cy="536700"/>
            <a:chOff x="152400" y="152400"/>
            <a:chExt cx="9143975" cy="536700"/>
          </a:xfrm>
        </p:grpSpPr>
        <p:sp>
          <p:nvSpPr>
            <p:cNvPr id="181" name="Shape 181"/>
            <p:cNvSpPr/>
            <p:nvPr/>
          </p:nvSpPr>
          <p:spPr>
            <a:xfrm>
              <a:off x="1675475" y="152400"/>
              <a:ext cx="7620900" cy="536700"/>
            </a:xfrm>
            <a:prstGeom prst="rect">
              <a:avLst/>
            </a:prstGeom>
            <a:solidFill>
              <a:srgbClr val="F6D8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2" name="Shape 18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52400"/>
              <a:ext cx="1523075" cy="536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727650" y="607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</a:rPr>
              <a:t>Expresiones de función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40" y="1407800"/>
            <a:ext cx="5863625" cy="3171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Shape 189"/>
          <p:cNvGrpSpPr/>
          <p:nvPr/>
        </p:nvGrpSpPr>
        <p:grpSpPr>
          <a:xfrm>
            <a:off x="13" y="-550"/>
            <a:ext cx="9143975" cy="536700"/>
            <a:chOff x="152400" y="152400"/>
            <a:chExt cx="9143975" cy="536700"/>
          </a:xfrm>
        </p:grpSpPr>
        <p:sp>
          <p:nvSpPr>
            <p:cNvPr id="190" name="Shape 190"/>
            <p:cNvSpPr/>
            <p:nvPr/>
          </p:nvSpPr>
          <p:spPr>
            <a:xfrm>
              <a:off x="1675475" y="152400"/>
              <a:ext cx="7620900" cy="536700"/>
            </a:xfrm>
            <a:prstGeom prst="rect">
              <a:avLst/>
            </a:prstGeom>
            <a:solidFill>
              <a:srgbClr val="F6D8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1" name="Shape 19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400" y="152400"/>
              <a:ext cx="1523075" cy="536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</a:rPr>
              <a:t>Clases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729450" y="2078875"/>
            <a:ext cx="7688700" cy="10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 sz="1800">
                <a:solidFill>
                  <a:schemeClr val="lt2"/>
                </a:solidFill>
              </a:rPr>
              <a:t>Tienen un constructor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 sz="1800">
                <a:solidFill>
                  <a:schemeClr val="lt2"/>
                </a:solidFill>
              </a:rPr>
              <a:t>Métodos</a:t>
            </a:r>
            <a:r>
              <a:rPr lang="es" sz="1800">
                <a:solidFill>
                  <a:schemeClr val="lt2"/>
                </a:solidFill>
              </a:rPr>
              <a:t>  </a:t>
            </a:r>
            <a:r>
              <a:rPr lang="es" sz="1800">
                <a:solidFill>
                  <a:schemeClr val="lt2"/>
                </a:solidFill>
              </a:rPr>
              <a:t>públicos</a:t>
            </a:r>
            <a:r>
              <a:rPr lang="es" sz="1800">
                <a:solidFill>
                  <a:schemeClr val="lt2"/>
                </a:solidFill>
              </a:rPr>
              <a:t> y </a:t>
            </a:r>
            <a:r>
              <a:rPr lang="es" sz="1800">
                <a:solidFill>
                  <a:schemeClr val="lt2"/>
                </a:solidFill>
              </a:rPr>
              <a:t>estáticos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 sz="1800">
                <a:solidFill>
                  <a:schemeClr val="lt2"/>
                </a:solidFill>
              </a:rPr>
              <a:t>Se debe crear la instancia, dependiendo el tipo de </a:t>
            </a:r>
            <a:r>
              <a:rPr lang="es" sz="1800">
                <a:solidFill>
                  <a:schemeClr val="lt2"/>
                </a:solidFill>
              </a:rPr>
              <a:t>método</a:t>
            </a:r>
            <a:endParaRPr sz="1800">
              <a:solidFill>
                <a:schemeClr val="lt2"/>
              </a:solidFill>
            </a:endParaRPr>
          </a:p>
        </p:txBody>
      </p:sp>
      <p:grpSp>
        <p:nvGrpSpPr>
          <p:cNvPr id="198" name="Shape 198"/>
          <p:cNvGrpSpPr/>
          <p:nvPr/>
        </p:nvGrpSpPr>
        <p:grpSpPr>
          <a:xfrm>
            <a:off x="13" y="-550"/>
            <a:ext cx="9143975" cy="536700"/>
            <a:chOff x="152400" y="152400"/>
            <a:chExt cx="9143975" cy="536700"/>
          </a:xfrm>
        </p:grpSpPr>
        <p:sp>
          <p:nvSpPr>
            <p:cNvPr id="199" name="Shape 199"/>
            <p:cNvSpPr/>
            <p:nvPr/>
          </p:nvSpPr>
          <p:spPr>
            <a:xfrm>
              <a:off x="1675475" y="152400"/>
              <a:ext cx="7620900" cy="536700"/>
            </a:xfrm>
            <a:prstGeom prst="rect">
              <a:avLst/>
            </a:prstGeom>
            <a:solidFill>
              <a:srgbClr val="F6D8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0" name="Shape 20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52400"/>
              <a:ext cx="1523075" cy="536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729450" y="628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</a:rPr>
              <a:t>Clases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38" y="1365350"/>
            <a:ext cx="3985322" cy="3289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" name="Shape 207"/>
          <p:cNvGrpSpPr/>
          <p:nvPr/>
        </p:nvGrpSpPr>
        <p:grpSpPr>
          <a:xfrm>
            <a:off x="13" y="-550"/>
            <a:ext cx="9143975" cy="536700"/>
            <a:chOff x="152400" y="152400"/>
            <a:chExt cx="9143975" cy="536700"/>
          </a:xfrm>
        </p:grpSpPr>
        <p:sp>
          <p:nvSpPr>
            <p:cNvPr id="208" name="Shape 208"/>
            <p:cNvSpPr/>
            <p:nvPr/>
          </p:nvSpPr>
          <p:spPr>
            <a:xfrm>
              <a:off x="1675475" y="152400"/>
              <a:ext cx="7620900" cy="536700"/>
            </a:xfrm>
            <a:prstGeom prst="rect">
              <a:avLst/>
            </a:prstGeom>
            <a:solidFill>
              <a:srgbClr val="F6D8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9" name="Shape 20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400" y="152400"/>
              <a:ext cx="1523075" cy="536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</a:rPr>
              <a:t>Clases usando prototipos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729450" y="2060325"/>
            <a:ext cx="7688700" cy="25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 sz="1800">
                <a:solidFill>
                  <a:schemeClr val="lt2"/>
                </a:solidFill>
              </a:rPr>
              <a:t>Se declara una función común y corriente, tomará el papel de prototipo y también será el constructor.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 sz="1800">
                <a:solidFill>
                  <a:schemeClr val="lt2"/>
                </a:solidFill>
              </a:rPr>
              <a:t>Se crea de la siguiente manera [funcion_prototipo].prototype.[nuevo_metodo]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 sz="1800">
                <a:solidFill>
                  <a:schemeClr val="lt2"/>
                </a:solidFill>
              </a:rPr>
              <a:t>Prefijo “prototype”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 sz="1800">
                <a:solidFill>
                  <a:schemeClr val="lt2"/>
                </a:solidFill>
              </a:rPr>
              <a:t>Utiliza “”new” para crear la instancia</a:t>
            </a:r>
            <a:endParaRPr sz="1800">
              <a:solidFill>
                <a:schemeClr val="lt2"/>
              </a:solidFill>
            </a:endParaRPr>
          </a:p>
        </p:txBody>
      </p:sp>
      <p:grpSp>
        <p:nvGrpSpPr>
          <p:cNvPr id="216" name="Shape 216"/>
          <p:cNvGrpSpPr/>
          <p:nvPr/>
        </p:nvGrpSpPr>
        <p:grpSpPr>
          <a:xfrm>
            <a:off x="13" y="-550"/>
            <a:ext cx="9143975" cy="536700"/>
            <a:chOff x="152400" y="152400"/>
            <a:chExt cx="9143975" cy="536700"/>
          </a:xfrm>
        </p:grpSpPr>
        <p:sp>
          <p:nvSpPr>
            <p:cNvPr id="217" name="Shape 217"/>
            <p:cNvSpPr/>
            <p:nvPr/>
          </p:nvSpPr>
          <p:spPr>
            <a:xfrm>
              <a:off x="1675475" y="152400"/>
              <a:ext cx="7620900" cy="536700"/>
            </a:xfrm>
            <a:prstGeom prst="rect">
              <a:avLst/>
            </a:prstGeom>
            <a:solidFill>
              <a:srgbClr val="F6D8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8" name="Shape 2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52400"/>
              <a:ext cx="1523075" cy="536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727650" y="588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</a:rPr>
              <a:t>Clases usando prototipos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418375"/>
            <a:ext cx="6346698" cy="3289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5" name="Shape 225"/>
          <p:cNvGrpSpPr/>
          <p:nvPr/>
        </p:nvGrpSpPr>
        <p:grpSpPr>
          <a:xfrm>
            <a:off x="13" y="-550"/>
            <a:ext cx="9143975" cy="536700"/>
            <a:chOff x="152400" y="152400"/>
            <a:chExt cx="9143975" cy="536700"/>
          </a:xfrm>
        </p:grpSpPr>
        <p:sp>
          <p:nvSpPr>
            <p:cNvPr id="226" name="Shape 226"/>
            <p:cNvSpPr/>
            <p:nvPr/>
          </p:nvSpPr>
          <p:spPr>
            <a:xfrm>
              <a:off x="1675475" y="152400"/>
              <a:ext cx="7620900" cy="536700"/>
            </a:xfrm>
            <a:prstGeom prst="rect">
              <a:avLst/>
            </a:prstGeom>
            <a:solidFill>
              <a:srgbClr val="F6D8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27" name="Shape 2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400" y="152400"/>
              <a:ext cx="1523075" cy="536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</a:rPr>
              <a:t>Manejo de elementos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729450" y="2078875"/>
            <a:ext cx="7615500" cy="14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 sz="1800">
                <a:solidFill>
                  <a:schemeClr val="lt2"/>
                </a:solidFill>
              </a:rPr>
              <a:t>Obteniendo elementos mediante el ID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 sz="1800">
                <a:solidFill>
                  <a:schemeClr val="lt2"/>
                </a:solidFill>
              </a:rPr>
              <a:t>Asignando eventos</a:t>
            </a:r>
            <a:endParaRPr sz="1800">
              <a:solidFill>
                <a:schemeClr val="lt2"/>
              </a:solidFill>
            </a:endParaRPr>
          </a:p>
        </p:txBody>
      </p:sp>
      <p:grpSp>
        <p:nvGrpSpPr>
          <p:cNvPr id="234" name="Shape 234"/>
          <p:cNvGrpSpPr/>
          <p:nvPr/>
        </p:nvGrpSpPr>
        <p:grpSpPr>
          <a:xfrm>
            <a:off x="13" y="-550"/>
            <a:ext cx="9143975" cy="536700"/>
            <a:chOff x="152400" y="152400"/>
            <a:chExt cx="9143975" cy="536700"/>
          </a:xfrm>
        </p:grpSpPr>
        <p:sp>
          <p:nvSpPr>
            <p:cNvPr id="235" name="Shape 235"/>
            <p:cNvSpPr/>
            <p:nvPr/>
          </p:nvSpPr>
          <p:spPr>
            <a:xfrm>
              <a:off x="1675475" y="152400"/>
              <a:ext cx="7620900" cy="536700"/>
            </a:xfrm>
            <a:prstGeom prst="rect">
              <a:avLst/>
            </a:prstGeom>
            <a:solidFill>
              <a:srgbClr val="F6D8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6" name="Shape 2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52400"/>
              <a:ext cx="1523075" cy="536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7" name="Shape 2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883125"/>
            <a:ext cx="5638575" cy="20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</a:rPr>
              <a:t>Manejo de elementos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729450" y="2078875"/>
            <a:ext cx="7615500" cy="14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 sz="1800">
                <a:solidFill>
                  <a:schemeClr val="lt2"/>
                </a:solidFill>
              </a:rPr>
              <a:t>Obteniendo elementos mediante el TagName</a:t>
            </a:r>
            <a:endParaRPr sz="1800">
              <a:solidFill>
                <a:schemeClr val="lt2"/>
              </a:solidFill>
            </a:endParaRPr>
          </a:p>
        </p:txBody>
      </p:sp>
      <p:grpSp>
        <p:nvGrpSpPr>
          <p:cNvPr id="244" name="Shape 244"/>
          <p:cNvGrpSpPr/>
          <p:nvPr/>
        </p:nvGrpSpPr>
        <p:grpSpPr>
          <a:xfrm>
            <a:off x="13" y="-550"/>
            <a:ext cx="9143975" cy="536700"/>
            <a:chOff x="152400" y="152400"/>
            <a:chExt cx="9143975" cy="536700"/>
          </a:xfrm>
        </p:grpSpPr>
        <p:sp>
          <p:nvSpPr>
            <p:cNvPr id="245" name="Shape 245"/>
            <p:cNvSpPr/>
            <p:nvPr/>
          </p:nvSpPr>
          <p:spPr>
            <a:xfrm>
              <a:off x="1675475" y="152400"/>
              <a:ext cx="7620900" cy="536700"/>
            </a:xfrm>
            <a:prstGeom prst="rect">
              <a:avLst/>
            </a:prstGeom>
            <a:solidFill>
              <a:srgbClr val="F6D8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6" name="Shape 2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52400"/>
              <a:ext cx="1523075" cy="536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7" name="Shape 2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636350"/>
            <a:ext cx="5054965" cy="53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50" y="3542875"/>
            <a:ext cx="5054975" cy="485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</a:rPr>
              <a:t>Manejo de elementos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729450" y="2078875"/>
            <a:ext cx="7615500" cy="14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 sz="1800">
                <a:solidFill>
                  <a:schemeClr val="lt2"/>
                </a:solidFill>
              </a:rPr>
              <a:t>Obteniendo elementos mediante la CLASE</a:t>
            </a:r>
            <a:endParaRPr sz="1800">
              <a:solidFill>
                <a:schemeClr val="lt2"/>
              </a:solidFill>
            </a:endParaRPr>
          </a:p>
        </p:txBody>
      </p:sp>
      <p:grpSp>
        <p:nvGrpSpPr>
          <p:cNvPr id="255" name="Shape 255"/>
          <p:cNvGrpSpPr/>
          <p:nvPr/>
        </p:nvGrpSpPr>
        <p:grpSpPr>
          <a:xfrm>
            <a:off x="13" y="-550"/>
            <a:ext cx="9143975" cy="536700"/>
            <a:chOff x="152400" y="152400"/>
            <a:chExt cx="9143975" cy="536700"/>
          </a:xfrm>
        </p:grpSpPr>
        <p:sp>
          <p:nvSpPr>
            <p:cNvPr id="256" name="Shape 256"/>
            <p:cNvSpPr/>
            <p:nvPr/>
          </p:nvSpPr>
          <p:spPr>
            <a:xfrm>
              <a:off x="1675475" y="152400"/>
              <a:ext cx="7620900" cy="536700"/>
            </a:xfrm>
            <a:prstGeom prst="rect">
              <a:avLst/>
            </a:prstGeom>
            <a:solidFill>
              <a:srgbClr val="F6D8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7" name="Shape 25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52400"/>
              <a:ext cx="1523075" cy="536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8" name="Shape 2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871375"/>
            <a:ext cx="7215429" cy="14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4569225" y="12475"/>
            <a:ext cx="4574700" cy="5143500"/>
          </a:xfrm>
          <a:prstGeom prst="rect">
            <a:avLst/>
          </a:prstGeom>
          <a:solidFill>
            <a:srgbClr val="F0DB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730000" y="711600"/>
            <a:ext cx="3300900" cy="22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C343D"/>
                </a:solidFill>
              </a:rPr>
              <a:t>JavaScript</a:t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688" y="1597613"/>
            <a:ext cx="2535525" cy="253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5259" y="1352616"/>
            <a:ext cx="3646375" cy="36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729450" y="600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</a:rPr>
              <a:t>Manejo de elementos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729450" y="1219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 sz="1800">
                <a:solidFill>
                  <a:schemeClr val="lt2"/>
                </a:solidFill>
              </a:rPr>
              <a:t>Manejo de elementos hijos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875" y="1754850"/>
            <a:ext cx="789622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Shape 2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3525" y="2318888"/>
            <a:ext cx="19050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Shape 2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3525" y="3525625"/>
            <a:ext cx="5620251" cy="679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8" name="Shape 268"/>
          <p:cNvGrpSpPr/>
          <p:nvPr/>
        </p:nvGrpSpPr>
        <p:grpSpPr>
          <a:xfrm>
            <a:off x="13" y="-550"/>
            <a:ext cx="9143975" cy="536700"/>
            <a:chOff x="152400" y="152400"/>
            <a:chExt cx="9143975" cy="536700"/>
          </a:xfrm>
        </p:grpSpPr>
        <p:sp>
          <p:nvSpPr>
            <p:cNvPr id="269" name="Shape 269"/>
            <p:cNvSpPr/>
            <p:nvPr/>
          </p:nvSpPr>
          <p:spPr>
            <a:xfrm>
              <a:off x="1675475" y="152400"/>
              <a:ext cx="7620900" cy="536700"/>
            </a:xfrm>
            <a:prstGeom prst="rect">
              <a:avLst/>
            </a:prstGeom>
            <a:solidFill>
              <a:srgbClr val="F6D8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0" name="Shape 27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52400" y="152400"/>
              <a:ext cx="1523075" cy="536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727650" y="635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</a:rPr>
              <a:t>Manejo de elementos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727650" y="1372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 sz="1800">
                <a:solidFill>
                  <a:schemeClr val="lt2"/>
                </a:solidFill>
              </a:rPr>
              <a:t>Manejo de elementos hijos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188" y="1907875"/>
            <a:ext cx="6572975" cy="6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2206" y="2744400"/>
            <a:ext cx="6787044" cy="623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Shape 279"/>
          <p:cNvGrpSpPr/>
          <p:nvPr/>
        </p:nvGrpSpPr>
        <p:grpSpPr>
          <a:xfrm>
            <a:off x="13" y="-550"/>
            <a:ext cx="9143975" cy="536700"/>
            <a:chOff x="152400" y="152400"/>
            <a:chExt cx="9143975" cy="536700"/>
          </a:xfrm>
        </p:grpSpPr>
        <p:sp>
          <p:nvSpPr>
            <p:cNvPr id="280" name="Shape 280"/>
            <p:cNvSpPr/>
            <p:nvPr/>
          </p:nvSpPr>
          <p:spPr>
            <a:xfrm>
              <a:off x="1675475" y="152400"/>
              <a:ext cx="7620900" cy="536700"/>
            </a:xfrm>
            <a:prstGeom prst="rect">
              <a:avLst/>
            </a:prstGeom>
            <a:solidFill>
              <a:srgbClr val="F6D8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81" name="Shape 28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2400" y="152400"/>
              <a:ext cx="1523075" cy="536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727650" y="635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</a:rPr>
              <a:t>Manejo de elementos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727650" y="1372675"/>
            <a:ext cx="768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 sz="1800">
                <a:solidFill>
                  <a:schemeClr val="lt2"/>
                </a:solidFill>
              </a:rPr>
              <a:t>appendChild() , createElement(), focus()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 sz="1800">
                <a:solidFill>
                  <a:schemeClr val="lt2"/>
                </a:solidFill>
              </a:rPr>
              <a:t>Agregar hijos a un elemento dinámicamente</a:t>
            </a:r>
            <a:endParaRPr sz="1800">
              <a:solidFill>
                <a:schemeClr val="lt2"/>
              </a:solidFill>
            </a:endParaRPr>
          </a:p>
        </p:txBody>
      </p:sp>
      <p:grpSp>
        <p:nvGrpSpPr>
          <p:cNvPr id="288" name="Shape 288"/>
          <p:cNvGrpSpPr/>
          <p:nvPr/>
        </p:nvGrpSpPr>
        <p:grpSpPr>
          <a:xfrm>
            <a:off x="13" y="-550"/>
            <a:ext cx="9143975" cy="536700"/>
            <a:chOff x="152400" y="152400"/>
            <a:chExt cx="9143975" cy="536700"/>
          </a:xfrm>
        </p:grpSpPr>
        <p:sp>
          <p:nvSpPr>
            <p:cNvPr id="289" name="Shape 289"/>
            <p:cNvSpPr/>
            <p:nvPr/>
          </p:nvSpPr>
          <p:spPr>
            <a:xfrm>
              <a:off x="1675475" y="152400"/>
              <a:ext cx="7620900" cy="536700"/>
            </a:xfrm>
            <a:prstGeom prst="rect">
              <a:avLst/>
            </a:prstGeom>
            <a:solidFill>
              <a:srgbClr val="F6D8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90" name="Shape 29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52400"/>
              <a:ext cx="1523075" cy="536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1" name="Shape 2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50" y="2402475"/>
            <a:ext cx="226695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7000" y="2353375"/>
            <a:ext cx="4239201" cy="263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727650" y="635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</a:rPr>
              <a:t>Manejo de elementos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727650" y="1372675"/>
            <a:ext cx="768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 sz="1800">
                <a:solidFill>
                  <a:schemeClr val="lt2"/>
                </a:solidFill>
              </a:rPr>
              <a:t>setTimeout() / setInterval()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 sz="1800">
                <a:solidFill>
                  <a:schemeClr val="lt2"/>
                </a:solidFill>
              </a:rPr>
              <a:t>Ejecución </a:t>
            </a:r>
            <a:r>
              <a:rPr lang="es" sz="1800">
                <a:solidFill>
                  <a:schemeClr val="lt2"/>
                </a:solidFill>
              </a:rPr>
              <a:t>única</a:t>
            </a:r>
            <a:r>
              <a:rPr lang="es" sz="1800">
                <a:solidFill>
                  <a:schemeClr val="lt2"/>
                </a:solidFill>
              </a:rPr>
              <a:t> / ejecución de intervalo</a:t>
            </a:r>
            <a:endParaRPr sz="1800">
              <a:solidFill>
                <a:schemeClr val="lt2"/>
              </a:solidFill>
            </a:endParaRPr>
          </a:p>
        </p:txBody>
      </p:sp>
      <p:grpSp>
        <p:nvGrpSpPr>
          <p:cNvPr id="299" name="Shape 299"/>
          <p:cNvGrpSpPr/>
          <p:nvPr/>
        </p:nvGrpSpPr>
        <p:grpSpPr>
          <a:xfrm>
            <a:off x="13" y="-550"/>
            <a:ext cx="9143975" cy="536700"/>
            <a:chOff x="152400" y="152400"/>
            <a:chExt cx="9143975" cy="536700"/>
          </a:xfrm>
        </p:grpSpPr>
        <p:sp>
          <p:nvSpPr>
            <p:cNvPr id="300" name="Shape 300"/>
            <p:cNvSpPr/>
            <p:nvPr/>
          </p:nvSpPr>
          <p:spPr>
            <a:xfrm>
              <a:off x="1675475" y="152400"/>
              <a:ext cx="7620900" cy="536700"/>
            </a:xfrm>
            <a:prstGeom prst="rect">
              <a:avLst/>
            </a:prstGeom>
            <a:solidFill>
              <a:srgbClr val="F6D8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1" name="Shape 30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52400"/>
              <a:ext cx="1523075" cy="536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2" name="Shape 3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50" y="2402475"/>
            <a:ext cx="7688700" cy="2531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727650" y="635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</a:rPr>
              <a:t>Manejo de elementos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727650" y="1372675"/>
            <a:ext cx="768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 sz="1800">
                <a:solidFill>
                  <a:schemeClr val="lt2"/>
                </a:solidFill>
              </a:rPr>
              <a:t>alert() / confirm() / prompt()</a:t>
            </a:r>
            <a:endParaRPr sz="1800">
              <a:solidFill>
                <a:schemeClr val="lt2"/>
              </a:solidFill>
            </a:endParaRPr>
          </a:p>
        </p:txBody>
      </p:sp>
      <p:grpSp>
        <p:nvGrpSpPr>
          <p:cNvPr id="309" name="Shape 309"/>
          <p:cNvGrpSpPr/>
          <p:nvPr/>
        </p:nvGrpSpPr>
        <p:grpSpPr>
          <a:xfrm>
            <a:off x="13" y="-550"/>
            <a:ext cx="9143975" cy="536700"/>
            <a:chOff x="152400" y="152400"/>
            <a:chExt cx="9143975" cy="536700"/>
          </a:xfrm>
        </p:grpSpPr>
        <p:sp>
          <p:nvSpPr>
            <p:cNvPr id="310" name="Shape 310"/>
            <p:cNvSpPr/>
            <p:nvPr/>
          </p:nvSpPr>
          <p:spPr>
            <a:xfrm>
              <a:off x="1675475" y="152400"/>
              <a:ext cx="7620900" cy="536700"/>
            </a:xfrm>
            <a:prstGeom prst="rect">
              <a:avLst/>
            </a:prstGeom>
            <a:solidFill>
              <a:srgbClr val="F6D8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11" name="Shape 3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52400"/>
              <a:ext cx="1523075" cy="536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2" name="Shape 3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50" y="2200975"/>
            <a:ext cx="7688700" cy="2412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727650" y="635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</a:rPr>
              <a:t>Manejo de elementos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727650" y="1372675"/>
            <a:ext cx="768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 sz="1800">
                <a:solidFill>
                  <a:schemeClr val="lt2"/>
                </a:solidFill>
              </a:rPr>
              <a:t>join(), split()</a:t>
            </a:r>
            <a:endParaRPr sz="1800">
              <a:solidFill>
                <a:schemeClr val="lt2"/>
              </a:solidFill>
            </a:endParaRPr>
          </a:p>
        </p:txBody>
      </p:sp>
      <p:grpSp>
        <p:nvGrpSpPr>
          <p:cNvPr id="319" name="Shape 319"/>
          <p:cNvGrpSpPr/>
          <p:nvPr/>
        </p:nvGrpSpPr>
        <p:grpSpPr>
          <a:xfrm>
            <a:off x="13" y="-550"/>
            <a:ext cx="9143975" cy="536700"/>
            <a:chOff x="152400" y="152400"/>
            <a:chExt cx="9143975" cy="536700"/>
          </a:xfrm>
        </p:grpSpPr>
        <p:sp>
          <p:nvSpPr>
            <p:cNvPr id="320" name="Shape 320"/>
            <p:cNvSpPr/>
            <p:nvPr/>
          </p:nvSpPr>
          <p:spPr>
            <a:xfrm>
              <a:off x="1675475" y="152400"/>
              <a:ext cx="7620900" cy="536700"/>
            </a:xfrm>
            <a:prstGeom prst="rect">
              <a:avLst/>
            </a:prstGeom>
            <a:solidFill>
              <a:srgbClr val="F6D8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21" name="Shape 3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52400"/>
              <a:ext cx="1523075" cy="536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2" name="Shape 3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50" y="2200975"/>
            <a:ext cx="7688699" cy="2769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/>
        </p:nvSpPr>
        <p:spPr>
          <a:xfrm>
            <a:off x="0" y="-12475"/>
            <a:ext cx="9144000" cy="51435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C343D"/>
                </a:solidFill>
              </a:rPr>
              <a:t>ES6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329" name="Shape 32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330" name="Shape 33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Shape 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2220"/>
            <a:ext cx="9143999" cy="4679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-12475" y="0"/>
            <a:ext cx="4606800" cy="5156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 txBox="1"/>
          <p:nvPr>
            <p:ph idx="2" type="body"/>
          </p:nvPr>
        </p:nvSpPr>
        <p:spPr>
          <a:xfrm>
            <a:off x="4812425" y="1270800"/>
            <a:ext cx="4098000" cy="10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</a:rPr>
              <a:t>ECMAScript (ES) es una especificación de lenguaje de scripting estandarizada por ECMAScript International. 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338" name="Shape 338"/>
          <p:cNvPicPr preferRelativeResize="0"/>
          <p:nvPr/>
        </p:nvPicPr>
        <p:blipFill rotWithShape="1">
          <a:blip r:embed="rId3">
            <a:alphaModFix/>
          </a:blip>
          <a:srcRect b="0" l="17338" r="17676" t="0"/>
          <a:stretch/>
        </p:blipFill>
        <p:spPr>
          <a:xfrm>
            <a:off x="0" y="596750"/>
            <a:ext cx="4594328" cy="3949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Shape 339"/>
          <p:cNvSpPr txBox="1"/>
          <p:nvPr/>
        </p:nvSpPr>
        <p:spPr>
          <a:xfrm>
            <a:off x="4812425" y="2359500"/>
            <a:ext cx="4098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Las aplicaciones lo utilizan para habilitar el scripting del lado del cliente. Los lenguajes como JavaScript, Jscript y ActionScript se rigen por esta especificación. </a:t>
            </a:r>
            <a:endParaRPr sz="1800"/>
          </a:p>
        </p:txBody>
      </p:sp>
      <p:sp>
        <p:nvSpPr>
          <p:cNvPr id="340" name="Shape 340"/>
          <p:cNvSpPr/>
          <p:nvPr/>
        </p:nvSpPr>
        <p:spPr>
          <a:xfrm>
            <a:off x="4586525" y="659175"/>
            <a:ext cx="4557600" cy="536700"/>
          </a:xfrm>
          <a:prstGeom prst="rect">
            <a:avLst/>
          </a:prstGeom>
          <a:solidFill>
            <a:srgbClr val="F6D8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latin typeface="Raleway"/>
                <a:ea typeface="Raleway"/>
                <a:cs typeface="Raleway"/>
                <a:sym typeface="Raleway"/>
              </a:rPr>
              <a:t>Qué es ES6?</a:t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1" name="Shape 341"/>
          <p:cNvSpPr txBox="1"/>
          <p:nvPr/>
        </p:nvSpPr>
        <p:spPr>
          <a:xfrm>
            <a:off x="4812425" y="4107300"/>
            <a:ext cx="40980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ES 2015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727650" y="721100"/>
            <a:ext cx="3740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</a:rPr>
              <a:t>Node.js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928700" y="1291000"/>
            <a:ext cx="3328500" cy="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2"/>
                </a:solidFill>
              </a:rPr>
              <a:t>Para probar, podemos hacer un archivo </a:t>
            </a:r>
            <a:endParaRPr sz="1400">
              <a:solidFill>
                <a:schemeClr val="lt2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2"/>
                </a:solidFill>
              </a:rPr>
              <a:t>test.js con lo siguiente:</a:t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348" name="Shape 348"/>
          <p:cNvSpPr txBox="1"/>
          <p:nvPr>
            <p:ph type="title"/>
          </p:nvPr>
        </p:nvSpPr>
        <p:spPr>
          <a:xfrm>
            <a:off x="4468350" y="721850"/>
            <a:ext cx="4095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EFEFEF"/>
              </a:solidFill>
            </a:endParaRP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4119650" y="1641363"/>
            <a:ext cx="409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>
                <a:solidFill>
                  <a:schemeClr val="lt2"/>
                </a:solidFill>
              </a:rPr>
              <a:t>Debemos abrir la terminal sobre el archivo:</a:t>
            </a:r>
            <a:endParaRPr sz="1400">
              <a:solidFill>
                <a:schemeClr val="lt2"/>
              </a:solidFill>
            </a:endParaRPr>
          </a:p>
        </p:txBody>
      </p:sp>
      <p:pic>
        <p:nvPicPr>
          <p:cNvPr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575" y="1997750"/>
            <a:ext cx="4095750" cy="904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" name="Shape 351"/>
          <p:cNvGrpSpPr/>
          <p:nvPr/>
        </p:nvGrpSpPr>
        <p:grpSpPr>
          <a:xfrm>
            <a:off x="0" y="0"/>
            <a:ext cx="9144100" cy="536700"/>
            <a:chOff x="0" y="0"/>
            <a:chExt cx="9144100" cy="536700"/>
          </a:xfrm>
        </p:grpSpPr>
        <p:pic>
          <p:nvPicPr>
            <p:cNvPr id="352" name="Shape 352"/>
            <p:cNvPicPr preferRelativeResize="0"/>
            <p:nvPr/>
          </p:nvPicPr>
          <p:blipFill rotWithShape="1">
            <a:blip r:embed="rId4">
              <a:alphaModFix/>
            </a:blip>
            <a:srcRect b="26181" l="0" r="0" t="26361"/>
            <a:stretch/>
          </p:blipFill>
          <p:spPr>
            <a:xfrm>
              <a:off x="0" y="0"/>
              <a:ext cx="1844128" cy="535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Shape 353"/>
            <p:cNvSpPr/>
            <p:nvPr/>
          </p:nvSpPr>
          <p:spPr>
            <a:xfrm>
              <a:off x="1735300" y="0"/>
              <a:ext cx="7408800" cy="536700"/>
            </a:xfrm>
            <a:prstGeom prst="rect">
              <a:avLst/>
            </a:prstGeom>
            <a:solidFill>
              <a:srgbClr val="F6D8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54" name="Shape 3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8700" y="1895375"/>
            <a:ext cx="278130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8688" y="3411063"/>
            <a:ext cx="7286625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Shape 356"/>
          <p:cNvSpPr txBox="1"/>
          <p:nvPr>
            <p:ph idx="1" type="body"/>
          </p:nvPr>
        </p:nvSpPr>
        <p:spPr>
          <a:xfrm>
            <a:off x="928700" y="3039675"/>
            <a:ext cx="40959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>
                <a:solidFill>
                  <a:schemeClr val="lt2"/>
                </a:solidFill>
              </a:rPr>
              <a:t>Debemos escribir node test.js y darle enter:</a:t>
            </a:r>
            <a:endParaRPr sz="14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1844125" y="750"/>
            <a:ext cx="5214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52526"/>
                </a:solidFill>
              </a:rPr>
              <a:t>Variables</a:t>
            </a:r>
            <a:endParaRPr>
              <a:solidFill>
                <a:srgbClr val="252526"/>
              </a:solidFill>
            </a:endParaRPr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1719025" y="4114725"/>
            <a:ext cx="7688700" cy="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>
                <a:solidFill>
                  <a:schemeClr val="lt2"/>
                </a:solidFill>
              </a:rPr>
              <a:t>Crea una referencia de solo lectura a un valor. El valor de una constante no puede cambiar a través de la reasignación y no se puede volver a declarar.</a:t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363" name="Shape 363"/>
          <p:cNvSpPr txBox="1"/>
          <p:nvPr>
            <p:ph type="title"/>
          </p:nvPr>
        </p:nvSpPr>
        <p:spPr>
          <a:xfrm>
            <a:off x="379975" y="3255325"/>
            <a:ext cx="1050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EFEFEF"/>
                </a:solidFill>
              </a:rPr>
              <a:t>let</a:t>
            </a:r>
            <a:endParaRPr sz="2200">
              <a:solidFill>
                <a:srgbClr val="EFEFEF"/>
              </a:solidFill>
            </a:endParaRPr>
          </a:p>
        </p:txBody>
      </p:sp>
      <p:sp>
        <p:nvSpPr>
          <p:cNvPr id="364" name="Shape 364"/>
          <p:cNvSpPr txBox="1"/>
          <p:nvPr>
            <p:ph type="title"/>
          </p:nvPr>
        </p:nvSpPr>
        <p:spPr>
          <a:xfrm>
            <a:off x="379975" y="4050825"/>
            <a:ext cx="1130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EFEFEF"/>
                </a:solidFill>
              </a:rPr>
              <a:t>const</a:t>
            </a:r>
            <a:endParaRPr sz="2200">
              <a:solidFill>
                <a:srgbClr val="EFEFEF"/>
              </a:solidFill>
            </a:endParaRPr>
          </a:p>
        </p:txBody>
      </p:sp>
      <p:grpSp>
        <p:nvGrpSpPr>
          <p:cNvPr id="365" name="Shape 365"/>
          <p:cNvGrpSpPr/>
          <p:nvPr/>
        </p:nvGrpSpPr>
        <p:grpSpPr>
          <a:xfrm>
            <a:off x="0" y="0"/>
            <a:ext cx="9144100" cy="1210975"/>
            <a:chOff x="0" y="0"/>
            <a:chExt cx="9144100" cy="1210975"/>
          </a:xfrm>
        </p:grpSpPr>
        <p:sp>
          <p:nvSpPr>
            <p:cNvPr id="366" name="Shape 366"/>
            <p:cNvSpPr/>
            <p:nvPr/>
          </p:nvSpPr>
          <p:spPr>
            <a:xfrm>
              <a:off x="1735300" y="0"/>
              <a:ext cx="7408800" cy="536700"/>
            </a:xfrm>
            <a:prstGeom prst="rect">
              <a:avLst/>
            </a:prstGeom>
            <a:solidFill>
              <a:srgbClr val="F6D8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67" name="Shape 367"/>
            <p:cNvPicPr preferRelativeResize="0"/>
            <p:nvPr/>
          </p:nvPicPr>
          <p:blipFill rotWithShape="1">
            <a:blip r:embed="rId3">
              <a:alphaModFix/>
            </a:blip>
            <a:srcRect b="26181" l="0" r="0" t="26361"/>
            <a:stretch/>
          </p:blipFill>
          <p:spPr>
            <a:xfrm>
              <a:off x="0" y="0"/>
              <a:ext cx="1844128" cy="535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8" name="Shape 368"/>
            <p:cNvCxnSpPr/>
            <p:nvPr/>
          </p:nvCxnSpPr>
          <p:spPr>
            <a:xfrm flipH="1" rot="10800000">
              <a:off x="798975" y="1198375"/>
              <a:ext cx="811500" cy="12600"/>
            </a:xfrm>
            <a:prstGeom prst="straightConnector1">
              <a:avLst/>
            </a:prstGeom>
            <a:noFill/>
            <a:ln cap="flat" cmpd="sng" w="114300">
              <a:solidFill>
                <a:srgbClr val="0C343D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69" name="Shape 369"/>
          <p:cNvCxnSpPr/>
          <p:nvPr/>
        </p:nvCxnSpPr>
        <p:spPr>
          <a:xfrm flipH="1" rot="10800000">
            <a:off x="1510600" y="774000"/>
            <a:ext cx="49800" cy="398250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0" name="Shape 370"/>
          <p:cNvSpPr txBox="1"/>
          <p:nvPr/>
        </p:nvSpPr>
        <p:spPr>
          <a:xfrm>
            <a:off x="1844125" y="64650"/>
            <a:ext cx="43920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solidFill>
                  <a:srgbClr val="313131"/>
                </a:solidFill>
                <a:latin typeface="Raleway"/>
                <a:ea typeface="Raleway"/>
                <a:cs typeface="Raleway"/>
                <a:sym typeface="Raleway"/>
              </a:rPr>
              <a:t>Variables</a:t>
            </a:r>
            <a:endParaRPr b="1" sz="2600">
              <a:solidFill>
                <a:srgbClr val="31313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1" name="Shape 371"/>
          <p:cNvSpPr txBox="1"/>
          <p:nvPr/>
        </p:nvSpPr>
        <p:spPr>
          <a:xfrm>
            <a:off x="1719025" y="3258850"/>
            <a:ext cx="69825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s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ermite que el script restrinja el acceso a la variable al bloque de cierre más cercano.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2" name="Shape 372"/>
          <p:cNvSpPr txBox="1"/>
          <p:nvPr/>
        </p:nvSpPr>
        <p:spPr>
          <a:xfrm>
            <a:off x="1815925" y="4023075"/>
            <a:ext cx="4826700" cy="590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050">
              <a:solidFill>
                <a:srgbClr val="B5CEA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will result in an error!!</a:t>
            </a:r>
            <a:endParaRPr sz="105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1816000" y="3158863"/>
            <a:ext cx="4826700" cy="728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no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no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no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s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Identifier 'no' has already been declared.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4" name="Shape 374"/>
          <p:cNvSpPr txBox="1"/>
          <p:nvPr/>
        </p:nvSpPr>
        <p:spPr>
          <a:xfrm>
            <a:off x="1844125" y="2248000"/>
            <a:ext cx="4826700" cy="683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no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no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no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s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20 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5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1844125" y="676000"/>
            <a:ext cx="4826700" cy="1510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050">
              <a:solidFill>
                <a:srgbClr val="B5CEA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endParaRPr sz="1050">
              <a:solidFill>
                <a:srgbClr val="B5CEA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"value of num in test() "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"value of num outside test() "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s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 value of num outside test() 10</a:t>
            </a:r>
            <a:br>
              <a:rPr lang="es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value of num in test() 100 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5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6" name="Shape 376"/>
          <p:cNvSpPr txBox="1"/>
          <p:nvPr>
            <p:ph type="title"/>
          </p:nvPr>
        </p:nvSpPr>
        <p:spPr>
          <a:xfrm>
            <a:off x="364300" y="1043200"/>
            <a:ext cx="119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EFEFEF"/>
                </a:solidFill>
              </a:rPr>
              <a:t>var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77" name="Shape 377"/>
          <p:cNvSpPr txBox="1"/>
          <p:nvPr/>
        </p:nvSpPr>
        <p:spPr>
          <a:xfrm>
            <a:off x="364300" y="1578400"/>
            <a:ext cx="1194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Global/Local</a:t>
            </a:r>
            <a:endParaRPr/>
          </a:p>
        </p:txBody>
      </p:sp>
      <p:sp>
        <p:nvSpPr>
          <p:cNvPr id="378" name="Shape 378"/>
          <p:cNvSpPr txBox="1"/>
          <p:nvPr>
            <p:ph type="title"/>
          </p:nvPr>
        </p:nvSpPr>
        <p:spPr>
          <a:xfrm>
            <a:off x="6954550" y="1043200"/>
            <a:ext cx="17469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EFEFEF"/>
                </a:solidFill>
              </a:rPr>
              <a:t>hoisting - elevación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79" name="Shape 379"/>
          <p:cNvSpPr txBox="1"/>
          <p:nvPr/>
        </p:nvSpPr>
        <p:spPr>
          <a:xfrm>
            <a:off x="1739575" y="1891288"/>
            <a:ext cx="6941400" cy="2059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"x puede ser accedida fuera del alcance del bloque el valor de x es: "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   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x puede ser accedida fuera del alcance del bloque el valor de x es: 5</a:t>
            </a:r>
            <a:endParaRPr sz="105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x es hoisted (elevada) al alcance de la funcion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</a:rPr>
              <a:t>Historia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 sz="1800">
                <a:solidFill>
                  <a:schemeClr val="lt2"/>
                </a:solidFill>
              </a:rPr>
              <a:t>Principio de los 90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 sz="1800">
                <a:solidFill>
                  <a:schemeClr val="lt2"/>
                </a:solidFill>
              </a:rPr>
              <a:t>Denominado inicialmente LiveScript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 sz="1800">
                <a:solidFill>
                  <a:schemeClr val="lt2"/>
                </a:solidFill>
              </a:rPr>
              <a:t>Navegación rápida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 sz="1800">
                <a:solidFill>
                  <a:schemeClr val="lt2"/>
                </a:solidFill>
              </a:rPr>
              <a:t>Alianza con Sun Microsystems</a:t>
            </a:r>
            <a:endParaRPr sz="1800">
              <a:solidFill>
                <a:schemeClr val="lt2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grpSp>
        <p:nvGrpSpPr>
          <p:cNvPr id="102" name="Shape 102"/>
          <p:cNvGrpSpPr/>
          <p:nvPr/>
        </p:nvGrpSpPr>
        <p:grpSpPr>
          <a:xfrm>
            <a:off x="13" y="-550"/>
            <a:ext cx="9143975" cy="536700"/>
            <a:chOff x="152400" y="152400"/>
            <a:chExt cx="9143975" cy="536700"/>
          </a:xfrm>
        </p:grpSpPr>
        <p:sp>
          <p:nvSpPr>
            <p:cNvPr id="103" name="Shape 103"/>
            <p:cNvSpPr/>
            <p:nvPr/>
          </p:nvSpPr>
          <p:spPr>
            <a:xfrm>
              <a:off x="1675475" y="152400"/>
              <a:ext cx="7620900" cy="536700"/>
            </a:xfrm>
            <a:prstGeom prst="rect">
              <a:avLst/>
            </a:prstGeom>
            <a:solidFill>
              <a:srgbClr val="F6D8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4" name="Shape 10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52400"/>
              <a:ext cx="1523075" cy="536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1844125" y="750"/>
            <a:ext cx="5214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52526"/>
                </a:solidFill>
              </a:rPr>
              <a:t>Variables</a:t>
            </a:r>
            <a:endParaRPr>
              <a:solidFill>
                <a:srgbClr val="252526"/>
              </a:solidFill>
            </a:endParaRPr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2340200" y="3860775"/>
            <a:ext cx="66258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>
                <a:solidFill>
                  <a:schemeClr val="lt2"/>
                </a:solidFill>
              </a:rPr>
              <a:t>No están vinculadas a un identificador (nombre de función). Se declaran dinámicamente en tiempo de ejecución. No suelen ser accesibles después de su creación inicial.</a:t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386" name="Shape 386"/>
          <p:cNvSpPr txBox="1"/>
          <p:nvPr>
            <p:ph type="title"/>
          </p:nvPr>
        </p:nvSpPr>
        <p:spPr>
          <a:xfrm>
            <a:off x="453525" y="2166300"/>
            <a:ext cx="18096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EFEFEF"/>
                </a:solidFill>
              </a:rPr>
              <a:t>Parámetros Rest</a:t>
            </a:r>
            <a:endParaRPr sz="2200">
              <a:solidFill>
                <a:srgbClr val="EFEFEF"/>
              </a:solidFill>
            </a:endParaRPr>
          </a:p>
        </p:txBody>
      </p:sp>
      <p:sp>
        <p:nvSpPr>
          <p:cNvPr id="387" name="Shape 387"/>
          <p:cNvSpPr txBox="1"/>
          <p:nvPr>
            <p:ph type="title"/>
          </p:nvPr>
        </p:nvSpPr>
        <p:spPr>
          <a:xfrm>
            <a:off x="453525" y="3782150"/>
            <a:ext cx="18096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EFEFEF"/>
                </a:solidFill>
              </a:rPr>
              <a:t>Función anónima</a:t>
            </a:r>
            <a:br>
              <a:rPr lang="es" sz="2200">
                <a:solidFill>
                  <a:srgbClr val="EFEFEF"/>
                </a:solidFill>
              </a:rPr>
            </a:br>
            <a:endParaRPr sz="2200">
              <a:solidFill>
                <a:srgbClr val="EFEFEF"/>
              </a:solidFill>
            </a:endParaRPr>
          </a:p>
        </p:txBody>
      </p:sp>
      <p:grpSp>
        <p:nvGrpSpPr>
          <p:cNvPr id="388" name="Shape 388"/>
          <p:cNvGrpSpPr/>
          <p:nvPr/>
        </p:nvGrpSpPr>
        <p:grpSpPr>
          <a:xfrm>
            <a:off x="0" y="0"/>
            <a:ext cx="9144100" cy="1210975"/>
            <a:chOff x="0" y="0"/>
            <a:chExt cx="9144100" cy="1210975"/>
          </a:xfrm>
        </p:grpSpPr>
        <p:sp>
          <p:nvSpPr>
            <p:cNvPr id="389" name="Shape 389"/>
            <p:cNvSpPr/>
            <p:nvPr/>
          </p:nvSpPr>
          <p:spPr>
            <a:xfrm>
              <a:off x="1735300" y="0"/>
              <a:ext cx="7408800" cy="536700"/>
            </a:xfrm>
            <a:prstGeom prst="rect">
              <a:avLst/>
            </a:prstGeom>
            <a:solidFill>
              <a:srgbClr val="F6D8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90" name="Shape 390"/>
            <p:cNvPicPr preferRelativeResize="0"/>
            <p:nvPr/>
          </p:nvPicPr>
          <p:blipFill rotWithShape="1">
            <a:blip r:embed="rId3">
              <a:alphaModFix/>
            </a:blip>
            <a:srcRect b="26181" l="0" r="0" t="26361"/>
            <a:stretch/>
          </p:blipFill>
          <p:spPr>
            <a:xfrm>
              <a:off x="0" y="0"/>
              <a:ext cx="1844128" cy="535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91" name="Shape 391"/>
            <p:cNvCxnSpPr/>
            <p:nvPr/>
          </p:nvCxnSpPr>
          <p:spPr>
            <a:xfrm flipH="1" rot="10800000">
              <a:off x="798975" y="1198375"/>
              <a:ext cx="811500" cy="12600"/>
            </a:xfrm>
            <a:prstGeom prst="straightConnector1">
              <a:avLst/>
            </a:prstGeom>
            <a:noFill/>
            <a:ln cap="flat" cmpd="sng" w="114300">
              <a:solidFill>
                <a:srgbClr val="0C343D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92" name="Shape 392"/>
          <p:cNvCxnSpPr/>
          <p:nvPr/>
        </p:nvCxnSpPr>
        <p:spPr>
          <a:xfrm flipH="1" rot="10800000">
            <a:off x="2246925" y="768925"/>
            <a:ext cx="16200" cy="399840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" name="Shape 393"/>
          <p:cNvSpPr txBox="1"/>
          <p:nvPr/>
        </p:nvSpPr>
        <p:spPr>
          <a:xfrm>
            <a:off x="1844125" y="64650"/>
            <a:ext cx="43920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solidFill>
                  <a:srgbClr val="313131"/>
                </a:solidFill>
                <a:latin typeface="Raleway"/>
                <a:ea typeface="Raleway"/>
                <a:cs typeface="Raleway"/>
                <a:sym typeface="Raleway"/>
              </a:rPr>
              <a:t>Funciones</a:t>
            </a:r>
            <a:endParaRPr b="1" sz="2600">
              <a:solidFill>
                <a:srgbClr val="31313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4" name="Shape 394"/>
          <p:cNvSpPr txBox="1"/>
          <p:nvPr/>
        </p:nvSpPr>
        <p:spPr>
          <a:xfrm>
            <a:off x="2572300" y="734775"/>
            <a:ext cx="2675700" cy="1017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s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 // 5</a:t>
            </a:r>
            <a:endParaRPr sz="105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5" name="Shape 395"/>
          <p:cNvSpPr txBox="1"/>
          <p:nvPr>
            <p:ph type="title"/>
          </p:nvPr>
        </p:nvSpPr>
        <p:spPr>
          <a:xfrm>
            <a:off x="453525" y="815325"/>
            <a:ext cx="18096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EFEFEF"/>
                </a:solidFill>
              </a:rPr>
              <a:t>Parámetros default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96" name="Shape 396"/>
          <p:cNvSpPr txBox="1"/>
          <p:nvPr/>
        </p:nvSpPr>
        <p:spPr>
          <a:xfrm>
            <a:off x="5420975" y="734775"/>
            <a:ext cx="2675700" cy="1017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s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 // 6</a:t>
            </a:r>
            <a:endParaRPr sz="105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7" name="Shape 397"/>
          <p:cNvSpPr txBox="1"/>
          <p:nvPr/>
        </p:nvSpPr>
        <p:spPr>
          <a:xfrm>
            <a:off x="2340200" y="990825"/>
            <a:ext cx="61581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Permite inicializar los parámetros con valores predeterminados, si no se le pasan valores.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8" name="Shape 398"/>
          <p:cNvSpPr txBox="1"/>
          <p:nvPr/>
        </p:nvSpPr>
        <p:spPr>
          <a:xfrm>
            <a:off x="2572300" y="1868613"/>
            <a:ext cx="2675700" cy="13986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fun1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(...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fun1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s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0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fun1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s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1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fun1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s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 // 3</a:t>
            </a:r>
            <a:endParaRPr sz="105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9" name="Shape 399"/>
          <p:cNvSpPr txBox="1"/>
          <p:nvPr/>
        </p:nvSpPr>
        <p:spPr>
          <a:xfrm>
            <a:off x="2572300" y="3384050"/>
            <a:ext cx="3166800" cy="1607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 </a:t>
            </a:r>
            <a:r>
              <a:rPr lang="es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product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"The product : "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product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s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8</a:t>
            </a:r>
            <a:endParaRPr sz="105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2320475" y="2319300"/>
            <a:ext cx="66456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No restringen la cantidad de parámetros. Sin embargo, los valores pasados ​​deben ser todos del mismo tipo.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1844125" y="750"/>
            <a:ext cx="5214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52526"/>
                </a:solidFill>
              </a:rPr>
              <a:t>Variables</a:t>
            </a:r>
            <a:endParaRPr>
              <a:solidFill>
                <a:srgbClr val="252526"/>
              </a:solidFill>
            </a:endParaRPr>
          </a:p>
        </p:txBody>
      </p:sp>
      <p:grpSp>
        <p:nvGrpSpPr>
          <p:cNvPr id="406" name="Shape 406"/>
          <p:cNvGrpSpPr/>
          <p:nvPr/>
        </p:nvGrpSpPr>
        <p:grpSpPr>
          <a:xfrm>
            <a:off x="0" y="0"/>
            <a:ext cx="9144100" cy="1210975"/>
            <a:chOff x="0" y="0"/>
            <a:chExt cx="9144100" cy="1210975"/>
          </a:xfrm>
        </p:grpSpPr>
        <p:sp>
          <p:nvSpPr>
            <p:cNvPr id="407" name="Shape 407"/>
            <p:cNvSpPr/>
            <p:nvPr/>
          </p:nvSpPr>
          <p:spPr>
            <a:xfrm>
              <a:off x="1735300" y="0"/>
              <a:ext cx="7408800" cy="536700"/>
            </a:xfrm>
            <a:prstGeom prst="rect">
              <a:avLst/>
            </a:prstGeom>
            <a:solidFill>
              <a:srgbClr val="F6D8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8" name="Shape 408"/>
            <p:cNvPicPr preferRelativeResize="0"/>
            <p:nvPr/>
          </p:nvPicPr>
          <p:blipFill rotWithShape="1">
            <a:blip r:embed="rId3">
              <a:alphaModFix/>
            </a:blip>
            <a:srcRect b="26181" l="0" r="0" t="26361"/>
            <a:stretch/>
          </p:blipFill>
          <p:spPr>
            <a:xfrm>
              <a:off x="0" y="0"/>
              <a:ext cx="1844128" cy="535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9" name="Shape 409"/>
            <p:cNvCxnSpPr/>
            <p:nvPr/>
          </p:nvCxnSpPr>
          <p:spPr>
            <a:xfrm flipH="1" rot="10800000">
              <a:off x="798975" y="1198375"/>
              <a:ext cx="811500" cy="12600"/>
            </a:xfrm>
            <a:prstGeom prst="straightConnector1">
              <a:avLst/>
            </a:prstGeom>
            <a:noFill/>
            <a:ln cap="flat" cmpd="sng" w="114300">
              <a:solidFill>
                <a:srgbClr val="0C343D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0" name="Shape 410"/>
          <p:cNvSpPr txBox="1"/>
          <p:nvPr/>
        </p:nvSpPr>
        <p:spPr>
          <a:xfrm>
            <a:off x="1844125" y="64650"/>
            <a:ext cx="43920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solidFill>
                  <a:srgbClr val="313131"/>
                </a:solidFill>
                <a:latin typeface="Raleway"/>
                <a:ea typeface="Raleway"/>
                <a:cs typeface="Raleway"/>
                <a:sym typeface="Raleway"/>
              </a:rPr>
              <a:t>Promesas</a:t>
            </a:r>
            <a:endParaRPr b="1" sz="2600">
              <a:solidFill>
                <a:srgbClr val="31313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522200" y="649550"/>
            <a:ext cx="80997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Son una forma limpia de implementar programación asíncrona.</a:t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Antes de las promesas, se usaban callbacks  para implementar la programación asincrónica.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2" name="Shape 412"/>
          <p:cNvSpPr txBox="1"/>
          <p:nvPr/>
        </p:nvSpPr>
        <p:spPr>
          <a:xfrm>
            <a:off x="522200" y="1210975"/>
            <a:ext cx="75279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Callback:</a:t>
            </a:r>
            <a:r>
              <a:rPr i="1" lang="es" sz="1200">
                <a:solidFill>
                  <a:schemeClr val="lt2"/>
                </a:solidFill>
              </a:rPr>
              <a:t> </a:t>
            </a:r>
            <a:r>
              <a:rPr i="1" lang="es" sz="1200">
                <a:solidFill>
                  <a:schemeClr val="lt2"/>
                </a:solidFill>
              </a:rPr>
              <a:t>Una función puede pasarse como un parámetro a otra función.</a:t>
            </a:r>
            <a:endParaRPr i="1" sz="1200">
              <a:solidFill>
                <a:schemeClr val="l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Las llamadas a funciones son sincrónicas. </a:t>
            </a:r>
            <a:endParaRPr i="1"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Significa que el subproceso de “End of script”  estaría esperando a  todo el proceso de notifyAll para poder ejecutarse. 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413" name="Shape 413"/>
          <p:cNvSpPr txBox="1"/>
          <p:nvPr/>
        </p:nvSpPr>
        <p:spPr>
          <a:xfrm>
            <a:off x="4505000" y="2204575"/>
            <a:ext cx="4116900" cy="9936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starting notification process</a:t>
            </a:r>
            <a:endParaRPr sz="105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email send ..</a:t>
            </a:r>
            <a:endParaRPr sz="105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Sms send ..</a:t>
            </a:r>
            <a:endParaRPr sz="105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End of script</a:t>
            </a:r>
            <a:endParaRPr sz="105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4" name="Shape 414"/>
          <p:cNvSpPr txBox="1"/>
          <p:nvPr/>
        </p:nvSpPr>
        <p:spPr>
          <a:xfrm>
            <a:off x="522200" y="2224600"/>
            <a:ext cx="3832500" cy="27849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notifyAll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fnSms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fnEmail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'starting notification process'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fnEmail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fnSms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   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Llamado a la función notifyAll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notifyAll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"Sms send .."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},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"email send .."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"End of script"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//executes last or blocked by other methods  </a:t>
            </a:r>
            <a:endParaRPr sz="105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4505000" y="3205825"/>
            <a:ext cx="41169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Las llamadas sincrónicas se convierten en llamadas de bloqueo.</a:t>
            </a:r>
            <a:endParaRPr i="1" sz="1200">
              <a:solidFill>
                <a:schemeClr val="lt2"/>
              </a:solidFill>
            </a:endParaRPr>
          </a:p>
        </p:txBody>
      </p:sp>
      <p:sp>
        <p:nvSpPr>
          <p:cNvPr id="416" name="Shape 416"/>
          <p:cNvSpPr txBox="1"/>
          <p:nvPr/>
        </p:nvSpPr>
        <p:spPr>
          <a:xfrm>
            <a:off x="4505000" y="3613225"/>
            <a:ext cx="41169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Comprendamos las llamadas no bloqueantes o asincrónicas ahora.</a:t>
            </a:r>
            <a:endParaRPr i="1" sz="12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type="title"/>
          </p:nvPr>
        </p:nvSpPr>
        <p:spPr>
          <a:xfrm>
            <a:off x="1844125" y="750"/>
            <a:ext cx="5214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52526"/>
                </a:solidFill>
              </a:rPr>
              <a:t>Variables</a:t>
            </a:r>
            <a:endParaRPr>
              <a:solidFill>
                <a:srgbClr val="252526"/>
              </a:solidFill>
            </a:endParaRPr>
          </a:p>
        </p:txBody>
      </p:sp>
      <p:grpSp>
        <p:nvGrpSpPr>
          <p:cNvPr id="422" name="Shape 422"/>
          <p:cNvGrpSpPr/>
          <p:nvPr/>
        </p:nvGrpSpPr>
        <p:grpSpPr>
          <a:xfrm>
            <a:off x="0" y="0"/>
            <a:ext cx="9144100" cy="1210975"/>
            <a:chOff x="0" y="0"/>
            <a:chExt cx="9144100" cy="1210975"/>
          </a:xfrm>
        </p:grpSpPr>
        <p:sp>
          <p:nvSpPr>
            <p:cNvPr id="423" name="Shape 423"/>
            <p:cNvSpPr/>
            <p:nvPr/>
          </p:nvSpPr>
          <p:spPr>
            <a:xfrm>
              <a:off x="1735300" y="0"/>
              <a:ext cx="7408800" cy="536700"/>
            </a:xfrm>
            <a:prstGeom prst="rect">
              <a:avLst/>
            </a:prstGeom>
            <a:solidFill>
              <a:srgbClr val="F6D8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24" name="Shape 424"/>
            <p:cNvPicPr preferRelativeResize="0"/>
            <p:nvPr/>
          </p:nvPicPr>
          <p:blipFill rotWithShape="1">
            <a:blip r:embed="rId3">
              <a:alphaModFix/>
            </a:blip>
            <a:srcRect b="26181" l="0" r="0" t="26361"/>
            <a:stretch/>
          </p:blipFill>
          <p:spPr>
            <a:xfrm>
              <a:off x="0" y="0"/>
              <a:ext cx="1844128" cy="535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5" name="Shape 425"/>
            <p:cNvCxnSpPr/>
            <p:nvPr/>
          </p:nvCxnSpPr>
          <p:spPr>
            <a:xfrm flipH="1" rot="10800000">
              <a:off x="798975" y="1198375"/>
              <a:ext cx="811500" cy="12600"/>
            </a:xfrm>
            <a:prstGeom prst="straightConnector1">
              <a:avLst/>
            </a:prstGeom>
            <a:noFill/>
            <a:ln cap="flat" cmpd="sng" w="114300">
              <a:solidFill>
                <a:srgbClr val="0C343D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6" name="Shape 426"/>
          <p:cNvSpPr txBox="1"/>
          <p:nvPr/>
        </p:nvSpPr>
        <p:spPr>
          <a:xfrm>
            <a:off x="1844125" y="64650"/>
            <a:ext cx="43920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solidFill>
                  <a:srgbClr val="313131"/>
                </a:solidFill>
                <a:latin typeface="Raleway"/>
                <a:ea typeface="Raleway"/>
                <a:cs typeface="Raleway"/>
                <a:sym typeface="Raleway"/>
              </a:rPr>
              <a:t>Promesas</a:t>
            </a:r>
            <a:endParaRPr b="1" sz="2600">
              <a:solidFill>
                <a:srgbClr val="31313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7" name="Shape 427"/>
          <p:cNvSpPr txBox="1"/>
          <p:nvPr/>
        </p:nvSpPr>
        <p:spPr>
          <a:xfrm>
            <a:off x="522200" y="599450"/>
            <a:ext cx="80997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AsyncCallback: </a:t>
            </a:r>
            <a:r>
              <a:rPr lang="es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Usaremos el método setTimeout () de JavaScript. Este método es asíncrono por defecto.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Ejecutaremos una llamada asincrónica o no bloqueante al método notifyAll ()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8" name="Shape 428"/>
          <p:cNvSpPr txBox="1"/>
          <p:nvPr/>
        </p:nvSpPr>
        <p:spPr>
          <a:xfrm>
            <a:off x="522200" y="1134650"/>
            <a:ext cx="75279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setTimeout () Toma 2 parámetros: </a:t>
            </a:r>
            <a:endParaRPr i="1" sz="110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Una función de devolución de llamada.</a:t>
            </a:r>
            <a:endParaRPr i="1" sz="110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La cantidad de segundos después de los cuales se llamará al método.</a:t>
            </a:r>
            <a:endParaRPr i="1" sz="110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" name="Shape 429"/>
          <p:cNvSpPr txBox="1"/>
          <p:nvPr/>
        </p:nvSpPr>
        <p:spPr>
          <a:xfrm>
            <a:off x="4620050" y="1739700"/>
            <a:ext cx="4116900" cy="7239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End of script</a:t>
            </a:r>
            <a:endParaRPr sz="10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// Después de un lapso de 2 segundos...</a:t>
            </a:r>
            <a:endParaRPr sz="10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starting notification process</a:t>
            </a:r>
            <a:endParaRPr sz="10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Sms send ..</a:t>
            </a:r>
            <a:endParaRPr sz="10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email send ..</a:t>
            </a:r>
            <a:endParaRPr sz="10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0" name="Shape 430"/>
          <p:cNvSpPr txBox="1"/>
          <p:nvPr/>
        </p:nvSpPr>
        <p:spPr>
          <a:xfrm>
            <a:off x="522200" y="1739700"/>
            <a:ext cx="4048500" cy="3101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notifyAll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fnSms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fnEmail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'starting notification process'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fnSms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fnEmail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}, </a:t>
            </a:r>
            <a:r>
              <a:rPr lang="es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2000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notifyAll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"Sms send .."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},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"email send .."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"End of script"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//executes first or not blocked by others</a:t>
            </a:r>
            <a:endParaRPr sz="105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1" name="Shape 431"/>
          <p:cNvSpPr txBox="1"/>
          <p:nvPr/>
        </p:nvSpPr>
        <p:spPr>
          <a:xfrm>
            <a:off x="4620050" y="2551150"/>
            <a:ext cx="4116900" cy="22896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En caso de múltiples devoluciones de llamada, el código parecerá aterrador.</a:t>
            </a:r>
            <a:endParaRPr sz="100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notifyAll</a:t>
            </a:r>
            <a:r>
              <a:rPr lang="es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fnSms</a:t>
            </a:r>
            <a:r>
              <a:rPr lang="es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fnEmail</a:t>
            </a:r>
            <a:r>
              <a:rPr lang="es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0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s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" sz="10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"one"</a:t>
            </a:r>
            <a:r>
              <a:rPr lang="es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" sz="10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fnSms</a:t>
            </a:r>
            <a:r>
              <a:rPr lang="es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" sz="10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s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s" sz="10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"two"</a:t>
            </a:r>
            <a:r>
              <a:rPr lang="es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s" sz="10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s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s" sz="10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"three"</a:t>
            </a:r>
            <a:r>
              <a:rPr lang="es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s" sz="10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fnEmail</a:t>
            </a:r>
            <a:r>
              <a:rPr lang="es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}, </a:t>
            </a:r>
            <a:r>
              <a:rPr lang="es" sz="10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s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}, </a:t>
            </a:r>
            <a:r>
              <a:rPr lang="es" sz="10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s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}, </a:t>
            </a:r>
            <a:r>
              <a:rPr lang="es" sz="10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s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1844125" y="750"/>
            <a:ext cx="5214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52526"/>
                </a:solidFill>
              </a:rPr>
              <a:t>Variables</a:t>
            </a:r>
            <a:endParaRPr>
              <a:solidFill>
                <a:srgbClr val="252526"/>
              </a:solidFill>
            </a:endParaRPr>
          </a:p>
        </p:txBody>
      </p:sp>
      <p:grpSp>
        <p:nvGrpSpPr>
          <p:cNvPr id="437" name="Shape 437"/>
          <p:cNvGrpSpPr/>
          <p:nvPr/>
        </p:nvGrpSpPr>
        <p:grpSpPr>
          <a:xfrm>
            <a:off x="0" y="0"/>
            <a:ext cx="9144100" cy="1210975"/>
            <a:chOff x="0" y="0"/>
            <a:chExt cx="9144100" cy="1210975"/>
          </a:xfrm>
        </p:grpSpPr>
        <p:sp>
          <p:nvSpPr>
            <p:cNvPr id="438" name="Shape 438"/>
            <p:cNvSpPr/>
            <p:nvPr/>
          </p:nvSpPr>
          <p:spPr>
            <a:xfrm>
              <a:off x="1735300" y="0"/>
              <a:ext cx="7408800" cy="536700"/>
            </a:xfrm>
            <a:prstGeom prst="rect">
              <a:avLst/>
            </a:prstGeom>
            <a:solidFill>
              <a:srgbClr val="F6D8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39" name="Shape 439"/>
            <p:cNvPicPr preferRelativeResize="0"/>
            <p:nvPr/>
          </p:nvPicPr>
          <p:blipFill rotWithShape="1">
            <a:blip r:embed="rId3">
              <a:alphaModFix/>
            </a:blip>
            <a:srcRect b="26181" l="0" r="0" t="26361"/>
            <a:stretch/>
          </p:blipFill>
          <p:spPr>
            <a:xfrm>
              <a:off x="0" y="0"/>
              <a:ext cx="1844128" cy="535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40" name="Shape 440"/>
            <p:cNvCxnSpPr/>
            <p:nvPr/>
          </p:nvCxnSpPr>
          <p:spPr>
            <a:xfrm flipH="1" rot="10800000">
              <a:off x="798975" y="1198375"/>
              <a:ext cx="811500" cy="12600"/>
            </a:xfrm>
            <a:prstGeom prst="straightConnector1">
              <a:avLst/>
            </a:prstGeom>
            <a:noFill/>
            <a:ln cap="flat" cmpd="sng" w="114300">
              <a:solidFill>
                <a:srgbClr val="0C343D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1" name="Shape 441"/>
          <p:cNvSpPr txBox="1"/>
          <p:nvPr/>
        </p:nvSpPr>
        <p:spPr>
          <a:xfrm>
            <a:off x="1844125" y="64650"/>
            <a:ext cx="43920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solidFill>
                  <a:srgbClr val="313131"/>
                </a:solidFill>
                <a:latin typeface="Raleway"/>
                <a:ea typeface="Raleway"/>
                <a:cs typeface="Raleway"/>
                <a:sym typeface="Raleway"/>
              </a:rPr>
              <a:t>Promesas</a:t>
            </a:r>
            <a:endParaRPr b="1" sz="2600">
              <a:solidFill>
                <a:srgbClr val="31313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2" name="Shape 442"/>
          <p:cNvSpPr txBox="1"/>
          <p:nvPr/>
        </p:nvSpPr>
        <p:spPr>
          <a:xfrm>
            <a:off x="522200" y="599450"/>
            <a:ext cx="80997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Promise</a:t>
            </a:r>
            <a:r>
              <a:rPr lang="es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s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Son "eventos de continuación" y te ayudan a ejecutar las múltiples operaciones asincrónicas.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522200" y="4721450"/>
            <a:ext cx="8248800" cy="335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End of script </a:t>
            </a:r>
            <a:endParaRPr sz="10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 sz="10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4" name="Shape 444"/>
          <p:cNvSpPr txBox="1"/>
          <p:nvPr/>
        </p:nvSpPr>
        <p:spPr>
          <a:xfrm>
            <a:off x="522200" y="877250"/>
            <a:ext cx="8248800" cy="3834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getSum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n1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n2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s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Controlamos si hay números negativos en un boolean</a:t>
            </a:r>
            <a:endParaRPr sz="105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varisAnyNegative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n1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s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n2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s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La promesa toma 2 parámetros: uno en caso de que todo salga bien y otro en caso contrario</a:t>
            </a:r>
            <a:endParaRPr sz="105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resolvee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rejectt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varisAnyNegative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rejectt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"Negatives not supported"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resolvee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n1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n2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});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'then', toma dos métodos de devolución de llamada: el primero para el éxito y el segundo para el fracaso.</a:t>
            </a:r>
            <a:endParaRPr sz="105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getSum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},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"End of script"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type="title"/>
          </p:nvPr>
        </p:nvSpPr>
        <p:spPr>
          <a:xfrm>
            <a:off x="1844125" y="750"/>
            <a:ext cx="5214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52526"/>
                </a:solidFill>
              </a:rPr>
              <a:t>Variables</a:t>
            </a:r>
            <a:endParaRPr>
              <a:solidFill>
                <a:srgbClr val="252526"/>
              </a:solidFill>
            </a:endParaRPr>
          </a:p>
        </p:txBody>
      </p:sp>
      <p:grpSp>
        <p:nvGrpSpPr>
          <p:cNvPr id="450" name="Shape 450"/>
          <p:cNvGrpSpPr/>
          <p:nvPr/>
        </p:nvGrpSpPr>
        <p:grpSpPr>
          <a:xfrm>
            <a:off x="0" y="0"/>
            <a:ext cx="9144100" cy="1210975"/>
            <a:chOff x="0" y="0"/>
            <a:chExt cx="9144100" cy="1210975"/>
          </a:xfrm>
        </p:grpSpPr>
        <p:sp>
          <p:nvSpPr>
            <p:cNvPr id="451" name="Shape 451"/>
            <p:cNvSpPr/>
            <p:nvPr/>
          </p:nvSpPr>
          <p:spPr>
            <a:xfrm>
              <a:off x="1735300" y="0"/>
              <a:ext cx="7408800" cy="536700"/>
            </a:xfrm>
            <a:prstGeom prst="rect">
              <a:avLst/>
            </a:prstGeom>
            <a:solidFill>
              <a:srgbClr val="F6D8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52" name="Shape 452"/>
            <p:cNvPicPr preferRelativeResize="0"/>
            <p:nvPr/>
          </p:nvPicPr>
          <p:blipFill rotWithShape="1">
            <a:blip r:embed="rId3">
              <a:alphaModFix/>
            </a:blip>
            <a:srcRect b="26181" l="0" r="0" t="26361"/>
            <a:stretch/>
          </p:blipFill>
          <p:spPr>
            <a:xfrm>
              <a:off x="0" y="0"/>
              <a:ext cx="1844128" cy="535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53" name="Shape 453"/>
            <p:cNvCxnSpPr/>
            <p:nvPr/>
          </p:nvCxnSpPr>
          <p:spPr>
            <a:xfrm flipH="1" rot="10800000">
              <a:off x="798975" y="1198375"/>
              <a:ext cx="811500" cy="12600"/>
            </a:xfrm>
            <a:prstGeom prst="straightConnector1">
              <a:avLst/>
            </a:prstGeom>
            <a:noFill/>
            <a:ln cap="flat" cmpd="sng" w="114300">
              <a:solidFill>
                <a:srgbClr val="0C343D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4" name="Shape 454"/>
          <p:cNvSpPr txBox="1"/>
          <p:nvPr/>
        </p:nvSpPr>
        <p:spPr>
          <a:xfrm>
            <a:off x="1844125" y="64650"/>
            <a:ext cx="43920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solidFill>
                  <a:srgbClr val="313131"/>
                </a:solidFill>
                <a:latin typeface="Raleway"/>
                <a:ea typeface="Raleway"/>
                <a:cs typeface="Raleway"/>
                <a:sym typeface="Raleway"/>
              </a:rPr>
              <a:t>Módulos</a:t>
            </a:r>
            <a:endParaRPr b="1" sz="2600">
              <a:solidFill>
                <a:srgbClr val="31313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5" name="Shape 455"/>
          <p:cNvSpPr txBox="1"/>
          <p:nvPr/>
        </p:nvSpPr>
        <p:spPr>
          <a:xfrm>
            <a:off x="522200" y="1671725"/>
            <a:ext cx="2948400" cy="1211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Archivo 1: MessageModule.js</a:t>
            </a:r>
            <a:endParaRPr sz="105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display_message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"Hello World"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display_message</a:t>
            </a:r>
            <a:endParaRPr sz="105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6" name="Shape 456"/>
          <p:cNvSpPr txBox="1"/>
          <p:nvPr/>
        </p:nvSpPr>
        <p:spPr>
          <a:xfrm>
            <a:off x="522200" y="649550"/>
            <a:ext cx="80997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Donde haya partes de código que necesitan ser reutilizadas.</a:t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Es un fragmento de código JS escrito en un archivo. Las funciones o variables en un módulo no están disponibles para su uso, a menos que el archivo del módulo las exporte.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7" name="Shape 457"/>
          <p:cNvSpPr txBox="1"/>
          <p:nvPr/>
        </p:nvSpPr>
        <p:spPr>
          <a:xfrm>
            <a:off x="3607950" y="1671725"/>
            <a:ext cx="4392000" cy="1211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Archivo 2: consume_module.js que reutiliza archivo 1</a:t>
            </a:r>
            <a:endParaRPr sz="1050">
              <a:solidFill>
                <a:srgbClr val="C586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display_message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'./MessageModule.js'</a:t>
            </a:r>
            <a:endParaRPr sz="105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display_message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05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8" name="Shape 458"/>
          <p:cNvSpPr txBox="1"/>
          <p:nvPr/>
        </p:nvSpPr>
        <p:spPr>
          <a:xfrm>
            <a:off x="522200" y="2982375"/>
            <a:ext cx="7477800" cy="1035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compile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modules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convert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-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scripts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-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Message_module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 </a:t>
            </a:r>
            <a:r>
              <a:rPr lang="es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Convierte a archivos de JS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5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consume_module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-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commonjs 	</a:t>
            </a:r>
            <a:r>
              <a:rPr lang="es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Convierte a archivo de JS puro</a:t>
            </a:r>
            <a:endParaRPr sz="105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out </a:t>
            </a:r>
            <a:endParaRPr sz="105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consume_module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</a:t>
            </a:r>
            <a:endParaRPr sz="1050">
              <a:solidFill>
                <a:srgbClr val="C586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9" name="Shape 459"/>
          <p:cNvSpPr txBox="1"/>
          <p:nvPr/>
        </p:nvSpPr>
        <p:spPr>
          <a:xfrm>
            <a:off x="522200" y="4116925"/>
            <a:ext cx="6710100" cy="407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// Hello World</a:t>
            </a:r>
            <a:endParaRPr sz="1050">
              <a:solidFill>
                <a:srgbClr val="C586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x="1844125" y="750"/>
            <a:ext cx="5214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52526"/>
                </a:solidFill>
              </a:rPr>
              <a:t>Variables</a:t>
            </a:r>
            <a:endParaRPr>
              <a:solidFill>
                <a:srgbClr val="252526"/>
              </a:solidFill>
            </a:endParaRPr>
          </a:p>
        </p:txBody>
      </p:sp>
      <p:grpSp>
        <p:nvGrpSpPr>
          <p:cNvPr id="465" name="Shape 465"/>
          <p:cNvGrpSpPr/>
          <p:nvPr/>
        </p:nvGrpSpPr>
        <p:grpSpPr>
          <a:xfrm>
            <a:off x="0" y="0"/>
            <a:ext cx="9144100" cy="1210975"/>
            <a:chOff x="0" y="0"/>
            <a:chExt cx="9144100" cy="1210975"/>
          </a:xfrm>
        </p:grpSpPr>
        <p:sp>
          <p:nvSpPr>
            <p:cNvPr id="466" name="Shape 466"/>
            <p:cNvSpPr/>
            <p:nvPr/>
          </p:nvSpPr>
          <p:spPr>
            <a:xfrm>
              <a:off x="1735300" y="0"/>
              <a:ext cx="7408800" cy="536700"/>
            </a:xfrm>
            <a:prstGeom prst="rect">
              <a:avLst/>
            </a:prstGeom>
            <a:solidFill>
              <a:srgbClr val="F6D8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67" name="Shape 467"/>
            <p:cNvPicPr preferRelativeResize="0"/>
            <p:nvPr/>
          </p:nvPicPr>
          <p:blipFill rotWithShape="1">
            <a:blip r:embed="rId3">
              <a:alphaModFix/>
            </a:blip>
            <a:srcRect b="26181" l="0" r="0" t="26361"/>
            <a:stretch/>
          </p:blipFill>
          <p:spPr>
            <a:xfrm>
              <a:off x="0" y="0"/>
              <a:ext cx="1844128" cy="535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68" name="Shape 468"/>
            <p:cNvCxnSpPr/>
            <p:nvPr/>
          </p:nvCxnSpPr>
          <p:spPr>
            <a:xfrm flipH="1" rot="10800000">
              <a:off x="798975" y="1198375"/>
              <a:ext cx="811500" cy="12600"/>
            </a:xfrm>
            <a:prstGeom prst="straightConnector1">
              <a:avLst/>
            </a:prstGeom>
            <a:noFill/>
            <a:ln cap="flat" cmpd="sng" w="114300">
              <a:solidFill>
                <a:srgbClr val="0C343D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69" name="Shape 469"/>
          <p:cNvSpPr txBox="1"/>
          <p:nvPr/>
        </p:nvSpPr>
        <p:spPr>
          <a:xfrm>
            <a:off x="1844125" y="64650"/>
            <a:ext cx="65262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solidFill>
                  <a:srgbClr val="313131"/>
                </a:solidFill>
                <a:latin typeface="Raleway"/>
                <a:ea typeface="Raleway"/>
                <a:cs typeface="Raleway"/>
                <a:sym typeface="Raleway"/>
              </a:rPr>
              <a:t>Arrows - Funciones Flecha ó Lambda</a:t>
            </a:r>
            <a:endParaRPr b="1" sz="2600">
              <a:solidFill>
                <a:srgbClr val="31313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0" name="Shape 470"/>
          <p:cNvSpPr txBox="1"/>
          <p:nvPr/>
        </p:nvSpPr>
        <p:spPr>
          <a:xfrm>
            <a:off x="522150" y="2788575"/>
            <a:ext cx="2847000" cy="6606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s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endParaRPr sz="105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)) </a:t>
            </a:r>
            <a:r>
              <a:rPr lang="es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40</a:t>
            </a:r>
            <a:endParaRPr sz="105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1" name="Shape 471"/>
          <p:cNvSpPr txBox="1"/>
          <p:nvPr/>
        </p:nvSpPr>
        <p:spPr>
          <a:xfrm>
            <a:off x="522150" y="781175"/>
            <a:ext cx="80997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Lambda se refiere a las funciones anónimas en la programación. Son un mecanismo conciso para representar funciones anónimas.</a:t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1527050" y="3568624"/>
            <a:ext cx="3603300" cy="11706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función sin parámetros que retorna un msj</a:t>
            </a:r>
            <a:endParaRPr sz="105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msg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()</a:t>
            </a: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"function invoked"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msg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  </a:t>
            </a:r>
            <a:r>
              <a:rPr lang="es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function  invoked</a:t>
            </a:r>
            <a:endParaRPr sz="105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3" name="Shape 473"/>
          <p:cNvSpPr txBox="1"/>
          <p:nvPr/>
        </p:nvSpPr>
        <p:spPr>
          <a:xfrm>
            <a:off x="522150" y="1539025"/>
            <a:ext cx="2847000" cy="11706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 </a:t>
            </a:r>
            <a:r>
              <a:rPr lang="es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10+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)) </a:t>
            </a:r>
            <a:r>
              <a:rPr lang="es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20</a:t>
            </a:r>
            <a:endParaRPr sz="105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x)</a:t>
            </a: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s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10+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)) </a:t>
            </a:r>
            <a:r>
              <a:rPr lang="es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20</a:t>
            </a:r>
            <a:endParaRPr sz="1050"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3531950" y="1539025"/>
            <a:ext cx="2789400" cy="11706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x)</a:t>
            </a: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s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105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)) </a:t>
            </a:r>
            <a:r>
              <a:rPr lang="es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20</a:t>
            </a:r>
            <a:endParaRPr sz="105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s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105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)) </a:t>
            </a:r>
            <a:r>
              <a:rPr lang="es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20</a:t>
            </a:r>
            <a:endParaRPr sz="105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5" name="Shape 475"/>
          <p:cNvSpPr txBox="1"/>
          <p:nvPr/>
        </p:nvSpPr>
        <p:spPr>
          <a:xfrm>
            <a:off x="3503150" y="2788575"/>
            <a:ext cx="3196500" cy="6606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" sz="1050">
                <a:solidFill>
                  <a:srgbClr val="9CDCFE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" sz="1050">
                <a:solidFill>
                  <a:srgbClr val="D4D4D4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>
                <a:solidFill>
                  <a:srgbClr val="9CDCFE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s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endParaRPr sz="105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)) 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ReferenceError: x is not defined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type="title"/>
          </p:nvPr>
        </p:nvSpPr>
        <p:spPr>
          <a:xfrm>
            <a:off x="1844125" y="750"/>
            <a:ext cx="5214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52526"/>
                </a:solidFill>
              </a:rPr>
              <a:t>Variables</a:t>
            </a:r>
            <a:endParaRPr>
              <a:solidFill>
                <a:srgbClr val="252526"/>
              </a:solidFill>
            </a:endParaRPr>
          </a:p>
        </p:txBody>
      </p:sp>
      <p:grpSp>
        <p:nvGrpSpPr>
          <p:cNvPr id="481" name="Shape 481"/>
          <p:cNvGrpSpPr/>
          <p:nvPr/>
        </p:nvGrpSpPr>
        <p:grpSpPr>
          <a:xfrm>
            <a:off x="0" y="0"/>
            <a:ext cx="9144100" cy="1210975"/>
            <a:chOff x="0" y="0"/>
            <a:chExt cx="9144100" cy="1210975"/>
          </a:xfrm>
        </p:grpSpPr>
        <p:sp>
          <p:nvSpPr>
            <p:cNvPr id="482" name="Shape 482"/>
            <p:cNvSpPr/>
            <p:nvPr/>
          </p:nvSpPr>
          <p:spPr>
            <a:xfrm>
              <a:off x="1735300" y="0"/>
              <a:ext cx="7408800" cy="536700"/>
            </a:xfrm>
            <a:prstGeom prst="rect">
              <a:avLst/>
            </a:prstGeom>
            <a:solidFill>
              <a:srgbClr val="F6D8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83" name="Shape 483"/>
            <p:cNvPicPr preferRelativeResize="0"/>
            <p:nvPr/>
          </p:nvPicPr>
          <p:blipFill rotWithShape="1">
            <a:blip r:embed="rId3">
              <a:alphaModFix/>
            </a:blip>
            <a:srcRect b="26181" l="0" r="0" t="26361"/>
            <a:stretch/>
          </p:blipFill>
          <p:spPr>
            <a:xfrm>
              <a:off x="0" y="0"/>
              <a:ext cx="1844128" cy="535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84" name="Shape 484"/>
            <p:cNvCxnSpPr/>
            <p:nvPr/>
          </p:nvCxnSpPr>
          <p:spPr>
            <a:xfrm flipH="1" rot="10800000">
              <a:off x="798975" y="1198375"/>
              <a:ext cx="811500" cy="12600"/>
            </a:xfrm>
            <a:prstGeom prst="straightConnector1">
              <a:avLst/>
            </a:prstGeom>
            <a:noFill/>
            <a:ln cap="flat" cmpd="sng" w="114300">
              <a:solidFill>
                <a:srgbClr val="0C343D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5" name="Shape 485"/>
          <p:cNvSpPr txBox="1"/>
          <p:nvPr/>
        </p:nvSpPr>
        <p:spPr>
          <a:xfrm>
            <a:off x="1844125" y="64650"/>
            <a:ext cx="65262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solidFill>
                  <a:srgbClr val="313131"/>
                </a:solidFill>
                <a:latin typeface="Raleway"/>
                <a:ea typeface="Raleway"/>
                <a:cs typeface="Raleway"/>
                <a:sym typeface="Raleway"/>
              </a:rPr>
              <a:t>Patrón Módulo - Module Pattern</a:t>
            </a:r>
            <a:endParaRPr b="1" sz="2600">
              <a:solidFill>
                <a:srgbClr val="31313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6" name="Shape 486"/>
          <p:cNvSpPr txBox="1"/>
          <p:nvPr/>
        </p:nvSpPr>
        <p:spPr>
          <a:xfrm>
            <a:off x="712000" y="1847500"/>
            <a:ext cx="3506100" cy="3162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myApp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( </a:t>
            </a: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'Module Pattern'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bar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'ver 1.0'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param1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param2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){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param1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param2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myMessage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bar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},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: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number1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number2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){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number1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number2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)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})(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7" name="Shape 487"/>
          <p:cNvSpPr txBox="1"/>
          <p:nvPr/>
        </p:nvSpPr>
        <p:spPr>
          <a:xfrm>
            <a:off x="522200" y="1331950"/>
            <a:ext cx="80997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Su principal atractivo es que resulta extremadamente útil para conseguir código reusable y, sobre todo, modular.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8" name="Shape 488"/>
          <p:cNvSpPr txBox="1"/>
          <p:nvPr/>
        </p:nvSpPr>
        <p:spPr>
          <a:xfrm>
            <a:off x="522150" y="604150"/>
            <a:ext cx="80997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s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e trata de una función que actúa como contenedor para un contexto de ejecución. </a:t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En su interior, se declaran una serie de propiedades y métodos que solo son visibles desde dentro del mismo.</a:t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9" name="Shape 489"/>
          <p:cNvSpPr txBox="1"/>
          <p:nvPr/>
        </p:nvSpPr>
        <p:spPr>
          <a:xfrm>
            <a:off x="4401875" y="3033675"/>
            <a:ext cx="3600300" cy="907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myApp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myMessage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 ); 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Module Pattern ver 1.0</a:t>
            </a:r>
            <a:endParaRPr sz="105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myApp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es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) ); 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myApp.sum is not a function. sum es privada</a:t>
            </a:r>
            <a:endParaRPr sz="105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Shape 490"/>
          <p:cNvSpPr txBox="1"/>
          <p:nvPr/>
        </p:nvSpPr>
        <p:spPr>
          <a:xfrm>
            <a:off x="712000" y="1918525"/>
            <a:ext cx="3506100" cy="2725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myApp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( </a:t>
            </a: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'Module Pattern'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bar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'ver 1.0'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param1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param2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){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param1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param2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myMessage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bar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})(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Shape 491"/>
          <p:cNvSpPr txBox="1"/>
          <p:nvPr/>
        </p:nvSpPr>
        <p:spPr>
          <a:xfrm>
            <a:off x="4770025" y="3211050"/>
            <a:ext cx="3600300" cy="907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myApp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myMessage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 ); 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Module Pattern ver 1.0</a:t>
            </a:r>
            <a:endParaRPr sz="105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e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myApp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es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) ); 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15</a:t>
            </a:r>
            <a:endParaRPr sz="105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type="title"/>
          </p:nvPr>
        </p:nvSpPr>
        <p:spPr>
          <a:xfrm>
            <a:off x="840400" y="2043675"/>
            <a:ext cx="2316300" cy="11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</a:rPr>
              <a:t>Introducción a  JQuery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0" y="-16800"/>
            <a:ext cx="9144000" cy="18171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 txBox="1"/>
          <p:nvPr/>
        </p:nvSpPr>
        <p:spPr>
          <a:xfrm>
            <a:off x="4143800" y="-16800"/>
            <a:ext cx="5000400" cy="516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9" name="Shape 4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775" y="1129275"/>
            <a:ext cx="5000452" cy="27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title"/>
          </p:nvPr>
        </p:nvSpPr>
        <p:spPr>
          <a:xfrm>
            <a:off x="694725" y="617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</a:rPr>
              <a:t>Sintaxis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694725" y="2296300"/>
            <a:ext cx="6274200" cy="11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 sz="1800">
                <a:solidFill>
                  <a:schemeClr val="lt2"/>
                </a:solidFill>
              </a:rPr>
              <a:t>Un signo $ para definir/acceder a jQuery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 sz="1800">
                <a:solidFill>
                  <a:schemeClr val="lt2"/>
                </a:solidFill>
              </a:rPr>
              <a:t>(selector) para buscar elementos HTML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 sz="1800">
                <a:solidFill>
                  <a:schemeClr val="lt2"/>
                </a:solidFill>
              </a:rPr>
              <a:t>Una acción jQuery para realizarse sobre los elementos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100" y="0"/>
            <a:ext cx="9144000" cy="5367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7" name="Shape 507"/>
          <p:cNvPicPr preferRelativeResize="0"/>
          <p:nvPr/>
        </p:nvPicPr>
        <p:blipFill rotWithShape="1">
          <a:blip r:embed="rId3">
            <a:alphaModFix/>
          </a:blip>
          <a:srcRect b="73968" l="68937" r="11761" t="21909"/>
          <a:stretch/>
        </p:blipFill>
        <p:spPr>
          <a:xfrm>
            <a:off x="847175" y="1669050"/>
            <a:ext cx="3130575" cy="375949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Shape 508"/>
          <p:cNvSpPr/>
          <p:nvPr/>
        </p:nvSpPr>
        <p:spPr>
          <a:xfrm>
            <a:off x="100" y="0"/>
            <a:ext cx="9144000" cy="53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 txBox="1"/>
          <p:nvPr>
            <p:ph type="title"/>
          </p:nvPr>
        </p:nvSpPr>
        <p:spPr>
          <a:xfrm>
            <a:off x="697852" y="16525"/>
            <a:ext cx="7403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4848"/>
                </a:solidFill>
              </a:rPr>
              <a:t>JQuery</a:t>
            </a:r>
            <a:r>
              <a:rPr lang="es">
                <a:solidFill>
                  <a:schemeClr val="accent1"/>
                </a:solidFill>
              </a:rPr>
              <a:t> </a:t>
            </a:r>
            <a:endParaRPr>
              <a:solidFill>
                <a:srgbClr val="2F9CEA"/>
              </a:solidFill>
            </a:endParaRPr>
          </a:p>
        </p:txBody>
      </p:sp>
      <p:pic>
        <p:nvPicPr>
          <p:cNvPr id="510" name="Shape 5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475" y="96638"/>
            <a:ext cx="336068" cy="3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x="694725" y="617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</a:rPr>
              <a:t>Seleccionar Elementos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100" y="0"/>
            <a:ext cx="9144000" cy="5367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7" name="Shape 517"/>
          <p:cNvPicPr preferRelativeResize="0"/>
          <p:nvPr/>
        </p:nvPicPr>
        <p:blipFill rotWithShape="1">
          <a:blip r:embed="rId3">
            <a:alphaModFix/>
          </a:blip>
          <a:srcRect b="37095" l="1291" r="42779" t="17571"/>
          <a:stretch/>
        </p:blipFill>
        <p:spPr>
          <a:xfrm>
            <a:off x="796750" y="1372075"/>
            <a:ext cx="7755574" cy="35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Shape 518"/>
          <p:cNvSpPr/>
          <p:nvPr/>
        </p:nvSpPr>
        <p:spPr>
          <a:xfrm>
            <a:off x="100" y="0"/>
            <a:ext cx="9144000" cy="53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Shape 519"/>
          <p:cNvSpPr txBox="1"/>
          <p:nvPr>
            <p:ph type="title"/>
          </p:nvPr>
        </p:nvSpPr>
        <p:spPr>
          <a:xfrm>
            <a:off x="697852" y="16525"/>
            <a:ext cx="7403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4848"/>
                </a:solidFill>
              </a:rPr>
              <a:t>JQuery</a:t>
            </a:r>
            <a:r>
              <a:rPr lang="es">
                <a:solidFill>
                  <a:schemeClr val="accent1"/>
                </a:solidFill>
              </a:rPr>
              <a:t> </a:t>
            </a:r>
            <a:endParaRPr>
              <a:solidFill>
                <a:srgbClr val="2F9CEA"/>
              </a:solidFill>
            </a:endParaRPr>
          </a:p>
        </p:txBody>
      </p:sp>
      <p:pic>
        <p:nvPicPr>
          <p:cNvPr id="520" name="Shape 5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475" y="96638"/>
            <a:ext cx="336068" cy="3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</a:rPr>
              <a:t>Sintaxis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 sz="1800">
                <a:solidFill>
                  <a:schemeClr val="lt2"/>
                </a:solidFill>
              </a:rPr>
              <a:t>No se tienen en cuenta los espacios en blanco ni las líneas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 sz="1800">
                <a:solidFill>
                  <a:schemeClr val="lt2"/>
                </a:solidFill>
              </a:rPr>
              <a:t>Distingue mayusculas y minusculas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 sz="1800">
                <a:solidFill>
                  <a:schemeClr val="lt2"/>
                </a:solidFill>
              </a:rPr>
              <a:t>No define el tipo de variables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 sz="1800">
                <a:solidFill>
                  <a:schemeClr val="lt2"/>
                </a:solidFill>
              </a:rPr>
              <a:t>No es necesario utilizar “;” aunque se recomienda hacerlo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 sz="1800">
                <a:solidFill>
                  <a:schemeClr val="lt2"/>
                </a:solidFill>
              </a:rPr>
              <a:t>Lenguaje interpretado, no compilado.</a:t>
            </a:r>
            <a:endParaRPr sz="1800">
              <a:solidFill>
                <a:schemeClr val="lt2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grpSp>
        <p:nvGrpSpPr>
          <p:cNvPr id="111" name="Shape 111"/>
          <p:cNvGrpSpPr/>
          <p:nvPr/>
        </p:nvGrpSpPr>
        <p:grpSpPr>
          <a:xfrm>
            <a:off x="13" y="-550"/>
            <a:ext cx="9143975" cy="536700"/>
            <a:chOff x="152400" y="152400"/>
            <a:chExt cx="9143975" cy="536700"/>
          </a:xfrm>
        </p:grpSpPr>
        <p:sp>
          <p:nvSpPr>
            <p:cNvPr id="112" name="Shape 112"/>
            <p:cNvSpPr/>
            <p:nvPr/>
          </p:nvSpPr>
          <p:spPr>
            <a:xfrm>
              <a:off x="1675475" y="152400"/>
              <a:ext cx="7620900" cy="536700"/>
            </a:xfrm>
            <a:prstGeom prst="rect">
              <a:avLst/>
            </a:prstGeom>
            <a:solidFill>
              <a:srgbClr val="F6D8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3" name="Shape 1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52400"/>
              <a:ext cx="1523075" cy="536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/>
          <p:nvPr>
            <p:ph type="title"/>
          </p:nvPr>
        </p:nvSpPr>
        <p:spPr>
          <a:xfrm>
            <a:off x="694725" y="617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</a:rPr>
              <a:t>Manejo de Eventos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100" y="0"/>
            <a:ext cx="9144000" cy="5367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735075" y="1439050"/>
            <a:ext cx="6828900" cy="26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</a:rPr>
              <a:t>Un evento representa el preciso momento en que sucede algo.</a:t>
            </a:r>
            <a:br>
              <a:rPr lang="es" sz="1800">
                <a:solidFill>
                  <a:schemeClr val="lt2"/>
                </a:solidFill>
              </a:rPr>
            </a:br>
            <a:r>
              <a:rPr lang="es" sz="1800">
                <a:solidFill>
                  <a:schemeClr val="lt2"/>
                </a:solidFill>
              </a:rPr>
              <a:t>Ejemplos:</a:t>
            </a:r>
            <a:endParaRPr sz="600">
              <a:solidFill>
                <a:schemeClr val="lt2"/>
              </a:solidFill>
            </a:endParaRPr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s" sz="600">
                <a:solidFill>
                  <a:schemeClr val="lt2"/>
                </a:solidFill>
              </a:rPr>
            </a:br>
            <a:r>
              <a:rPr lang="es" sz="1800">
                <a:solidFill>
                  <a:schemeClr val="lt2"/>
                </a:solidFill>
              </a:rPr>
              <a:t>▪ Mover el ratón encima de un elemento</a:t>
            </a:r>
            <a:br>
              <a:rPr lang="es" sz="1800">
                <a:solidFill>
                  <a:schemeClr val="lt2"/>
                </a:solidFill>
              </a:rPr>
            </a:br>
            <a:r>
              <a:rPr lang="es" sz="1800">
                <a:solidFill>
                  <a:schemeClr val="lt2"/>
                </a:solidFill>
              </a:rPr>
              <a:t>▪ Seleccionar un botón de radio</a:t>
            </a:r>
            <a:br>
              <a:rPr lang="es" sz="1800">
                <a:solidFill>
                  <a:schemeClr val="lt2"/>
                </a:solidFill>
              </a:rPr>
            </a:br>
            <a:r>
              <a:rPr lang="es" sz="1800">
                <a:solidFill>
                  <a:schemeClr val="lt2"/>
                </a:solidFill>
              </a:rPr>
              <a:t>▪ Al hacer clic en un elemento</a:t>
            </a:r>
            <a:br>
              <a:rPr lang="es" sz="1800">
                <a:solidFill>
                  <a:schemeClr val="lt2"/>
                </a:solidFill>
              </a:rPr>
            </a:br>
            <a:r>
              <a:rPr lang="es" sz="1800">
                <a:solidFill>
                  <a:schemeClr val="lt2"/>
                </a:solidFill>
              </a:rPr>
              <a:t>▪ Evento onReady</a:t>
            </a:r>
            <a:br>
              <a:rPr lang="es" sz="1800">
                <a:solidFill>
                  <a:schemeClr val="lt2"/>
                </a:solidFill>
              </a:rPr>
            </a:br>
            <a:endParaRPr sz="1800">
              <a:solidFill>
                <a:schemeClr val="lt2"/>
              </a:solidFill>
            </a:endParaRPr>
          </a:p>
        </p:txBody>
      </p:sp>
      <p:sp>
        <p:nvSpPr>
          <p:cNvPr id="528" name="Shape 528"/>
          <p:cNvSpPr/>
          <p:nvPr/>
        </p:nvSpPr>
        <p:spPr>
          <a:xfrm>
            <a:off x="100" y="0"/>
            <a:ext cx="9144000" cy="53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Shape 529"/>
          <p:cNvSpPr txBox="1"/>
          <p:nvPr>
            <p:ph type="title"/>
          </p:nvPr>
        </p:nvSpPr>
        <p:spPr>
          <a:xfrm>
            <a:off x="697852" y="16525"/>
            <a:ext cx="7403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4848"/>
                </a:solidFill>
              </a:rPr>
              <a:t>JQuery</a:t>
            </a:r>
            <a:r>
              <a:rPr lang="es">
                <a:solidFill>
                  <a:schemeClr val="accent1"/>
                </a:solidFill>
              </a:rPr>
              <a:t> </a:t>
            </a:r>
            <a:endParaRPr>
              <a:solidFill>
                <a:srgbClr val="2F9CEA"/>
              </a:solidFill>
            </a:endParaRPr>
          </a:p>
        </p:txBody>
      </p:sp>
      <p:pic>
        <p:nvPicPr>
          <p:cNvPr id="530" name="Shape 5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475" y="96638"/>
            <a:ext cx="336068" cy="3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type="title"/>
          </p:nvPr>
        </p:nvSpPr>
        <p:spPr>
          <a:xfrm>
            <a:off x="694725" y="617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600"/>
              <a:buAutoNum type="arabicPeriod"/>
            </a:pPr>
            <a:r>
              <a:rPr lang="es">
                <a:solidFill>
                  <a:srgbClr val="EFEFEF"/>
                </a:solidFill>
              </a:rPr>
              <a:t>.click()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x="70600" y="1254775"/>
            <a:ext cx="80304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lt2"/>
                </a:solidFill>
              </a:rPr>
              <a:t>La acción se desencadena (trigger) cuando se pulsa (y suelta) un elemento.</a:t>
            </a:r>
            <a:br>
              <a:rPr lang="es" sz="1800">
                <a:solidFill>
                  <a:schemeClr val="lt2"/>
                </a:solidFill>
              </a:rPr>
            </a:br>
            <a:endParaRPr sz="1800">
              <a:solidFill>
                <a:schemeClr val="lt2"/>
              </a:solidFill>
            </a:endParaRPr>
          </a:p>
        </p:txBody>
      </p:sp>
      <p:pic>
        <p:nvPicPr>
          <p:cNvPr id="537" name="Shape 537"/>
          <p:cNvPicPr preferRelativeResize="0"/>
          <p:nvPr/>
        </p:nvPicPr>
        <p:blipFill rotWithShape="1">
          <a:blip r:embed="rId3">
            <a:alphaModFix/>
          </a:blip>
          <a:srcRect b="68448" l="29664" r="46385" t="22249"/>
          <a:stretch/>
        </p:blipFill>
        <p:spPr>
          <a:xfrm>
            <a:off x="1959087" y="1772188"/>
            <a:ext cx="4296326" cy="9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Shape 538"/>
          <p:cNvPicPr preferRelativeResize="0"/>
          <p:nvPr/>
        </p:nvPicPr>
        <p:blipFill rotWithShape="1">
          <a:blip r:embed="rId4">
            <a:alphaModFix/>
          </a:blip>
          <a:srcRect b="62615" l="32523" r="61971" t="35878"/>
          <a:stretch/>
        </p:blipFill>
        <p:spPr>
          <a:xfrm>
            <a:off x="852775" y="3248947"/>
            <a:ext cx="837075" cy="130863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Shape 539"/>
          <p:cNvSpPr txBox="1"/>
          <p:nvPr>
            <p:ph type="title"/>
          </p:nvPr>
        </p:nvSpPr>
        <p:spPr>
          <a:xfrm>
            <a:off x="623550" y="27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600"/>
              <a:buAutoNum type="arabicPeriod" startAt="2"/>
            </a:pPr>
            <a:r>
              <a:rPr lang="es">
                <a:solidFill>
                  <a:srgbClr val="EFEFEF"/>
                </a:solidFill>
              </a:rPr>
              <a:t>.ready()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70600" y="3370200"/>
            <a:ext cx="80304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lt2"/>
                </a:solidFill>
              </a:rPr>
              <a:t>El DOM no está preparado hasta que no se carga el HTML y los scripts.</a:t>
            </a:r>
            <a:br>
              <a:rPr lang="es" sz="1800">
                <a:solidFill>
                  <a:schemeClr val="lt2"/>
                </a:solidFill>
              </a:rPr>
            </a:br>
            <a:endParaRPr sz="1800">
              <a:solidFill>
                <a:schemeClr val="lt2"/>
              </a:solidFill>
            </a:endParaRPr>
          </a:p>
        </p:txBody>
      </p:sp>
      <p:pic>
        <p:nvPicPr>
          <p:cNvPr id="541" name="Shape 541"/>
          <p:cNvPicPr preferRelativeResize="0"/>
          <p:nvPr/>
        </p:nvPicPr>
        <p:blipFill rotWithShape="1">
          <a:blip r:embed="rId5">
            <a:alphaModFix/>
          </a:blip>
          <a:srcRect b="68210" l="29401" r="41144" t="22586"/>
          <a:stretch/>
        </p:blipFill>
        <p:spPr>
          <a:xfrm>
            <a:off x="1959075" y="3930850"/>
            <a:ext cx="5340449" cy="9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Shape 542"/>
          <p:cNvSpPr/>
          <p:nvPr/>
        </p:nvSpPr>
        <p:spPr>
          <a:xfrm>
            <a:off x="100" y="0"/>
            <a:ext cx="9144000" cy="53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Shape 543"/>
          <p:cNvSpPr txBox="1"/>
          <p:nvPr>
            <p:ph type="title"/>
          </p:nvPr>
        </p:nvSpPr>
        <p:spPr>
          <a:xfrm>
            <a:off x="697852" y="16525"/>
            <a:ext cx="7403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4848"/>
                </a:solidFill>
              </a:rPr>
              <a:t>JQuery</a:t>
            </a:r>
            <a:r>
              <a:rPr lang="es">
                <a:solidFill>
                  <a:schemeClr val="accent1"/>
                </a:solidFill>
              </a:rPr>
              <a:t> </a:t>
            </a:r>
            <a:r>
              <a:rPr lang="es">
                <a:solidFill>
                  <a:srgbClr val="2F9CEA"/>
                </a:solidFill>
              </a:rPr>
              <a:t>- Eventos </a:t>
            </a:r>
            <a:r>
              <a:rPr lang="es">
                <a:solidFill>
                  <a:srgbClr val="2F9CEA"/>
                </a:solidFill>
              </a:rPr>
              <a:t>Básicos</a:t>
            </a:r>
            <a:endParaRPr>
              <a:solidFill>
                <a:srgbClr val="2F9CEA"/>
              </a:solidFill>
            </a:endParaRPr>
          </a:p>
        </p:txBody>
      </p:sp>
      <p:pic>
        <p:nvPicPr>
          <p:cNvPr id="544" name="Shape 5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475" y="96638"/>
            <a:ext cx="336068" cy="3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/>
          <p:nvPr>
            <p:ph type="title"/>
          </p:nvPr>
        </p:nvSpPr>
        <p:spPr>
          <a:xfrm>
            <a:off x="629725" y="62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600"/>
              <a:buAutoNum type="arabicPeriod" startAt="3"/>
            </a:pPr>
            <a:r>
              <a:rPr lang="es">
                <a:solidFill>
                  <a:srgbClr val="EFEFEF"/>
                </a:solidFill>
              </a:rPr>
              <a:t>.hover()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629725" y="1335675"/>
            <a:ext cx="7862100" cy="21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</a:rPr>
              <a:t>Detecta la presencia del cursor en los elementos.</a:t>
            </a:r>
            <a:endParaRPr sz="1800">
              <a:solidFill>
                <a:schemeClr val="lt2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lt2"/>
                </a:solidFill>
              </a:rPr>
              <a:t>Lleva dos funciones separadas por comas, en la primera se define lo que debe suceder cuando se sitúe el cursor sobre un elemento y en la segunda lo que debe pasar cuando lo abandone.</a:t>
            </a:r>
            <a:br>
              <a:rPr lang="es" sz="1800">
                <a:solidFill>
                  <a:schemeClr val="lt2"/>
                </a:solidFill>
              </a:rPr>
            </a:br>
            <a:endParaRPr sz="1800">
              <a:solidFill>
                <a:schemeClr val="lt2"/>
              </a:solidFill>
            </a:endParaRPr>
          </a:p>
        </p:txBody>
      </p:sp>
      <p:pic>
        <p:nvPicPr>
          <p:cNvPr id="551" name="Shape 551"/>
          <p:cNvPicPr preferRelativeResize="0"/>
          <p:nvPr/>
        </p:nvPicPr>
        <p:blipFill rotWithShape="1">
          <a:blip r:embed="rId3">
            <a:alphaModFix/>
          </a:blip>
          <a:srcRect b="63074" l="29532" r="48518" t="22375"/>
          <a:stretch/>
        </p:blipFill>
        <p:spPr>
          <a:xfrm>
            <a:off x="2017050" y="2946950"/>
            <a:ext cx="4608225" cy="171742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/>
          <p:nvPr/>
        </p:nvSpPr>
        <p:spPr>
          <a:xfrm>
            <a:off x="100" y="0"/>
            <a:ext cx="9144000" cy="53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 txBox="1"/>
          <p:nvPr>
            <p:ph type="title"/>
          </p:nvPr>
        </p:nvSpPr>
        <p:spPr>
          <a:xfrm>
            <a:off x="697852" y="16525"/>
            <a:ext cx="7403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4848"/>
                </a:solidFill>
              </a:rPr>
              <a:t>JQuery</a:t>
            </a:r>
            <a:r>
              <a:rPr lang="es">
                <a:solidFill>
                  <a:schemeClr val="accent1"/>
                </a:solidFill>
              </a:rPr>
              <a:t> </a:t>
            </a:r>
            <a:r>
              <a:rPr lang="es">
                <a:solidFill>
                  <a:srgbClr val="2F9CEA"/>
                </a:solidFill>
              </a:rPr>
              <a:t>- Eventos Básicos</a:t>
            </a:r>
            <a:endParaRPr>
              <a:solidFill>
                <a:srgbClr val="2F9CEA"/>
              </a:solidFill>
            </a:endParaRPr>
          </a:p>
        </p:txBody>
      </p:sp>
      <p:pic>
        <p:nvPicPr>
          <p:cNvPr id="554" name="Shape 5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475" y="96638"/>
            <a:ext cx="336068" cy="3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/>
          <p:nvPr>
            <p:ph type="title"/>
          </p:nvPr>
        </p:nvSpPr>
        <p:spPr>
          <a:xfrm>
            <a:off x="694725" y="617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</a:rPr>
              <a:t>Aplicar Estilos a Elementos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60" name="Shape 560"/>
          <p:cNvSpPr/>
          <p:nvPr/>
        </p:nvSpPr>
        <p:spPr>
          <a:xfrm>
            <a:off x="100" y="0"/>
            <a:ext cx="9144000" cy="5367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Shape 561"/>
          <p:cNvSpPr txBox="1"/>
          <p:nvPr>
            <p:ph idx="1" type="body"/>
          </p:nvPr>
        </p:nvSpPr>
        <p:spPr>
          <a:xfrm>
            <a:off x="735075" y="1439050"/>
            <a:ext cx="6828900" cy="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lt2"/>
                </a:solidFill>
              </a:rPr>
              <a:t>Nos permite obtener o cambiar los valores de las propiedades de una hoja de estilo CSS.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562" name="Shape 562"/>
          <p:cNvPicPr preferRelativeResize="0"/>
          <p:nvPr/>
        </p:nvPicPr>
        <p:blipFill rotWithShape="1">
          <a:blip r:embed="rId3">
            <a:alphaModFix/>
          </a:blip>
          <a:srcRect b="45023" l="2116" r="13913" t="18042"/>
          <a:stretch/>
        </p:blipFill>
        <p:spPr>
          <a:xfrm>
            <a:off x="351300" y="2445625"/>
            <a:ext cx="8441398" cy="2087374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Shape 563"/>
          <p:cNvSpPr/>
          <p:nvPr/>
        </p:nvSpPr>
        <p:spPr>
          <a:xfrm>
            <a:off x="100" y="0"/>
            <a:ext cx="9144000" cy="53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Shape 564"/>
          <p:cNvSpPr txBox="1"/>
          <p:nvPr>
            <p:ph type="title"/>
          </p:nvPr>
        </p:nvSpPr>
        <p:spPr>
          <a:xfrm>
            <a:off x="697852" y="16525"/>
            <a:ext cx="7403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4848"/>
                </a:solidFill>
              </a:rPr>
              <a:t>JQuery</a:t>
            </a:r>
            <a:r>
              <a:rPr lang="es">
                <a:solidFill>
                  <a:schemeClr val="accent1"/>
                </a:solidFill>
              </a:rPr>
              <a:t> </a:t>
            </a:r>
            <a:endParaRPr>
              <a:solidFill>
                <a:srgbClr val="2F9CEA"/>
              </a:solidFill>
            </a:endParaRPr>
          </a:p>
        </p:txBody>
      </p:sp>
      <p:pic>
        <p:nvPicPr>
          <p:cNvPr id="565" name="Shape 5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475" y="96638"/>
            <a:ext cx="336068" cy="3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</a:rPr>
              <a:t>ES6 Ejemplo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lt2"/>
                </a:solidFill>
              </a:rPr>
              <a:t>sdfsfdsfs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</a:rPr>
              <a:t>Sintaxis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075" y="3386250"/>
            <a:ext cx="3829050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 sz="1800">
                <a:solidFill>
                  <a:schemeClr val="lt2"/>
                </a:solidFill>
              </a:rPr>
              <a:t>Líneas sin “;”</a:t>
            </a:r>
            <a:endParaRPr sz="1800">
              <a:solidFill>
                <a:schemeClr val="lt2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1075" y="2663350"/>
            <a:ext cx="3295900" cy="659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Shape 122"/>
          <p:cNvGrpSpPr/>
          <p:nvPr/>
        </p:nvGrpSpPr>
        <p:grpSpPr>
          <a:xfrm>
            <a:off x="13" y="-550"/>
            <a:ext cx="9143975" cy="536700"/>
            <a:chOff x="152400" y="152400"/>
            <a:chExt cx="9143975" cy="536700"/>
          </a:xfrm>
        </p:grpSpPr>
        <p:sp>
          <p:nvSpPr>
            <p:cNvPr id="123" name="Shape 123"/>
            <p:cNvSpPr/>
            <p:nvPr/>
          </p:nvSpPr>
          <p:spPr>
            <a:xfrm>
              <a:off x="1675475" y="152400"/>
              <a:ext cx="7620900" cy="536700"/>
            </a:xfrm>
            <a:prstGeom prst="rect">
              <a:avLst/>
            </a:prstGeom>
            <a:solidFill>
              <a:srgbClr val="F6D8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4" name="Shape 1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2400" y="152400"/>
              <a:ext cx="1523075" cy="536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</a:rPr>
              <a:t>Ventajas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b="1" lang="es" sz="1800">
                <a:solidFill>
                  <a:schemeClr val="lt2"/>
                </a:solidFill>
              </a:rPr>
              <a:t>Velocidad:</a:t>
            </a:r>
            <a:r>
              <a:rPr lang="es" sz="1800">
                <a:solidFill>
                  <a:schemeClr val="lt2"/>
                </a:solidFill>
              </a:rPr>
              <a:t> client-side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b="1" lang="es" sz="1800">
                <a:solidFill>
                  <a:schemeClr val="lt2"/>
                </a:solidFill>
              </a:rPr>
              <a:t>Simplicidad:</a:t>
            </a:r>
            <a:r>
              <a:rPr lang="es" sz="1800">
                <a:solidFill>
                  <a:schemeClr val="lt2"/>
                </a:solidFill>
              </a:rPr>
              <a:t> simple de aprender e implementar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b="1" lang="es" sz="1800">
                <a:solidFill>
                  <a:schemeClr val="lt2"/>
                </a:solidFill>
              </a:rPr>
              <a:t>Versatilidad:</a:t>
            </a:r>
            <a:r>
              <a:rPr lang="es" sz="1800">
                <a:solidFill>
                  <a:schemeClr val="lt2"/>
                </a:solidFill>
              </a:rPr>
              <a:t> encaja con otros lenguajes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b="1" lang="es" sz="1800">
                <a:solidFill>
                  <a:schemeClr val="lt2"/>
                </a:solidFill>
              </a:rPr>
              <a:t>Carga del servidor:</a:t>
            </a:r>
            <a:r>
              <a:rPr lang="es" sz="1800">
                <a:solidFill>
                  <a:schemeClr val="lt2"/>
                </a:solidFill>
              </a:rPr>
              <a:t> reduce la carga en el servidor de la página web</a:t>
            </a:r>
            <a:endParaRPr sz="1800">
              <a:solidFill>
                <a:schemeClr val="lt2"/>
              </a:solidFill>
            </a:endParaRPr>
          </a:p>
          <a:p>
            <a:pPr indent="0" lvl="0" marL="0" rtl="0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grpSp>
        <p:nvGrpSpPr>
          <p:cNvPr id="131" name="Shape 131"/>
          <p:cNvGrpSpPr/>
          <p:nvPr/>
        </p:nvGrpSpPr>
        <p:grpSpPr>
          <a:xfrm>
            <a:off x="13" y="-550"/>
            <a:ext cx="9143975" cy="536700"/>
            <a:chOff x="152400" y="152400"/>
            <a:chExt cx="9143975" cy="536700"/>
          </a:xfrm>
        </p:grpSpPr>
        <p:sp>
          <p:nvSpPr>
            <p:cNvPr id="132" name="Shape 132"/>
            <p:cNvSpPr/>
            <p:nvPr/>
          </p:nvSpPr>
          <p:spPr>
            <a:xfrm>
              <a:off x="1675475" y="152400"/>
              <a:ext cx="7620900" cy="536700"/>
            </a:xfrm>
            <a:prstGeom prst="rect">
              <a:avLst/>
            </a:prstGeom>
            <a:solidFill>
              <a:srgbClr val="F6D8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3" name="Shape 1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52400"/>
              <a:ext cx="1523075" cy="536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</a:rPr>
              <a:t>Desventajas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b="1" lang="es" sz="1800">
                <a:solidFill>
                  <a:schemeClr val="lt2"/>
                </a:solidFill>
              </a:rPr>
              <a:t>Seguridad:</a:t>
            </a:r>
            <a:r>
              <a:rPr lang="es" sz="1800">
                <a:solidFill>
                  <a:schemeClr val="lt2"/>
                </a:solidFill>
              </a:rPr>
              <a:t> puede ser explotado con propósitos malintencionados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b="1" lang="es" sz="1800">
                <a:solidFill>
                  <a:schemeClr val="lt2"/>
                </a:solidFill>
              </a:rPr>
              <a:t>Confianza en el usuario:</a:t>
            </a:r>
            <a:r>
              <a:rPr lang="es" sz="1800">
                <a:solidFill>
                  <a:schemeClr val="lt2"/>
                </a:solidFill>
              </a:rPr>
              <a:t> interpretado diferente dependiendo en el navegador que sea ejecutado</a:t>
            </a:r>
            <a:endParaRPr sz="1800">
              <a:solidFill>
                <a:schemeClr val="lt2"/>
              </a:solidFill>
            </a:endParaRPr>
          </a:p>
        </p:txBody>
      </p:sp>
      <p:grpSp>
        <p:nvGrpSpPr>
          <p:cNvPr id="140" name="Shape 140"/>
          <p:cNvGrpSpPr/>
          <p:nvPr/>
        </p:nvGrpSpPr>
        <p:grpSpPr>
          <a:xfrm>
            <a:off x="13" y="-550"/>
            <a:ext cx="9143975" cy="536700"/>
            <a:chOff x="152400" y="152400"/>
            <a:chExt cx="9143975" cy="536700"/>
          </a:xfrm>
        </p:grpSpPr>
        <p:sp>
          <p:nvSpPr>
            <p:cNvPr id="141" name="Shape 141"/>
            <p:cNvSpPr/>
            <p:nvPr/>
          </p:nvSpPr>
          <p:spPr>
            <a:xfrm>
              <a:off x="1675475" y="152400"/>
              <a:ext cx="7620900" cy="536700"/>
            </a:xfrm>
            <a:prstGeom prst="rect">
              <a:avLst/>
            </a:prstGeom>
            <a:solidFill>
              <a:srgbClr val="F6D8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2" name="Shape 1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52400"/>
              <a:ext cx="1523075" cy="536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</a:rPr>
              <a:t>Incorporando nuestro archivo JS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729450" y="2078875"/>
            <a:ext cx="7688700" cy="10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 sz="1800">
                <a:solidFill>
                  <a:schemeClr val="lt2"/>
                </a:solidFill>
              </a:rPr>
              <a:t>Se debe agregar la etiqueta </a:t>
            </a:r>
            <a:r>
              <a:rPr b="1" lang="es" sz="1800">
                <a:solidFill>
                  <a:schemeClr val="lt2"/>
                </a:solidFill>
              </a:rPr>
              <a:t>script </a:t>
            </a:r>
            <a:r>
              <a:rPr lang="es" sz="1800">
                <a:solidFill>
                  <a:schemeClr val="lt2"/>
                </a:solidFill>
              </a:rPr>
              <a:t>dentro del head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 sz="1800">
                <a:solidFill>
                  <a:schemeClr val="lt2"/>
                </a:solidFill>
              </a:rPr>
              <a:t>Se debe indicar la ruta del archivo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550" y="3107275"/>
            <a:ext cx="4924425" cy="342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Shape 150"/>
          <p:cNvGrpSpPr/>
          <p:nvPr/>
        </p:nvGrpSpPr>
        <p:grpSpPr>
          <a:xfrm>
            <a:off x="13" y="-550"/>
            <a:ext cx="9143975" cy="536700"/>
            <a:chOff x="152400" y="152400"/>
            <a:chExt cx="9143975" cy="536700"/>
          </a:xfrm>
        </p:grpSpPr>
        <p:sp>
          <p:nvSpPr>
            <p:cNvPr id="151" name="Shape 151"/>
            <p:cNvSpPr/>
            <p:nvPr/>
          </p:nvSpPr>
          <p:spPr>
            <a:xfrm>
              <a:off x="1675475" y="152400"/>
              <a:ext cx="7620900" cy="536700"/>
            </a:xfrm>
            <a:prstGeom prst="rect">
              <a:avLst/>
            </a:prstGeom>
            <a:solidFill>
              <a:srgbClr val="F6D8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2" name="Shape 15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400" y="152400"/>
              <a:ext cx="1523075" cy="536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727650" y="64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</a:rPr>
              <a:t>Declaración de variables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727650" y="1346075"/>
            <a:ext cx="7688700" cy="14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 sz="1800">
                <a:solidFill>
                  <a:schemeClr val="lt2"/>
                </a:solidFill>
              </a:rPr>
              <a:t>No se indica el tipo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 sz="1800">
                <a:solidFill>
                  <a:schemeClr val="lt2"/>
                </a:solidFill>
              </a:rPr>
              <a:t>Se inician con la palabra reservada </a:t>
            </a:r>
            <a:r>
              <a:rPr b="1" lang="es" sz="1800">
                <a:solidFill>
                  <a:schemeClr val="lt2"/>
                </a:solidFill>
              </a:rPr>
              <a:t>var</a:t>
            </a:r>
            <a:endParaRPr b="1" sz="1800">
              <a:solidFill>
                <a:schemeClr val="lt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 sz="1800">
                <a:solidFill>
                  <a:schemeClr val="lt2"/>
                </a:solidFill>
              </a:rPr>
              <a:t>Declaración simple y/o múltiple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 sz="1800">
                <a:solidFill>
                  <a:schemeClr val="lt2"/>
                </a:solidFill>
              </a:rPr>
              <a:t>No pueden iniciar con números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350" y="3829500"/>
            <a:ext cx="3008950" cy="66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0350" y="2813600"/>
            <a:ext cx="3925801" cy="963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Shape 161"/>
          <p:cNvGrpSpPr/>
          <p:nvPr/>
        </p:nvGrpSpPr>
        <p:grpSpPr>
          <a:xfrm>
            <a:off x="13" y="-550"/>
            <a:ext cx="9143975" cy="536700"/>
            <a:chOff x="152400" y="152400"/>
            <a:chExt cx="9143975" cy="536700"/>
          </a:xfrm>
        </p:grpSpPr>
        <p:sp>
          <p:nvSpPr>
            <p:cNvPr id="162" name="Shape 162"/>
            <p:cNvSpPr/>
            <p:nvPr/>
          </p:nvSpPr>
          <p:spPr>
            <a:xfrm>
              <a:off x="1675475" y="152400"/>
              <a:ext cx="7620900" cy="536700"/>
            </a:xfrm>
            <a:prstGeom prst="rect">
              <a:avLst/>
            </a:prstGeom>
            <a:solidFill>
              <a:srgbClr val="F6D8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3" name="Shape 16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2400" y="152400"/>
              <a:ext cx="1523075" cy="536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