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9" r:id="rId5"/>
    <p:sldId id="258" r:id="rId6"/>
    <p:sldId id="260" r:id="rId7"/>
    <p:sldId id="261" r:id="rId8"/>
    <p:sldId id="263" r:id="rId9"/>
    <p:sldId id="264" r:id="rId10"/>
    <p:sldId id="266" r:id="rId11"/>
    <p:sldId id="265" r:id="rId1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0000"/>
    <a:srgbClr val="AD19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2A9755-9BD2-3ACA-AFF8-14129E4DCE1B}" v="310" dt="2024-10-18T23:38:20.288"/>
    <p1510:client id="{EA09D786-3447-8409-5F30-7D7A4D9817F3}" v="155" dt="2024-10-18T23:07:23.4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>
      <p:cViewPr varScale="1">
        <p:scale>
          <a:sx n="69" d="100"/>
          <a:sy n="69" d="100"/>
        </p:scale>
        <p:origin x="1184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316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7E3F99-D12F-4954-A61D-F49FB68D10A3}" type="datetimeFigureOut">
              <a:rPr lang="pt-BR" smtClean="0"/>
              <a:pPr/>
              <a:t>18/10/2024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15F320-5C10-46D6-873B-718ABBD496F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861145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AB1CE6-8F3D-4AFD-A409-3AD4E3F5533B}" type="datetimeFigureOut">
              <a:rPr lang="pt-BR" smtClean="0"/>
              <a:t>18/10/2024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4C0321-2850-406B-9A3A-E9216A276E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802974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4C0321-2850-406B-9A3A-E9216A276E73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8120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GGFD2166TRA Raw.tif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" t="2151" r="9181" b="11114"/>
          <a:stretch/>
        </p:blipFill>
        <p:spPr>
          <a:xfrm>
            <a:off x="-1" y="0"/>
            <a:ext cx="9144001" cy="5949280"/>
          </a:xfrm>
          <a:prstGeom prst="rect">
            <a:avLst/>
          </a:prstGeom>
        </p:spPr>
      </p:pic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D5CD8D2-619D-4402-946F-26D241F5F5CC}" type="datetime1">
              <a:rPr lang="pt-BR" smtClean="0"/>
              <a:t>18/10/2024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9C17-C46A-4EA9-988B-65082669AAE1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04665"/>
            <a:ext cx="4375472" cy="61299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64277"/>
            <a:ext cx="9144000" cy="139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531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GGFD2166TRA Raw.tif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" t="2151" r="9181" b="13214"/>
          <a:stretch/>
        </p:blipFill>
        <p:spPr>
          <a:xfrm>
            <a:off x="-1" y="0"/>
            <a:ext cx="9144001" cy="5805264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04665"/>
            <a:ext cx="4375472" cy="61299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092DFB50-D7FD-BD3C-2032-B4C6096A8CF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65170"/>
            <a:ext cx="9144000" cy="1393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9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A43C5A2-FA6F-4595-92BC-2DACE1A39B61}" type="datetime1">
              <a:rPr lang="pt-BR" smtClean="0"/>
              <a:t>18/10/2024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A9C17-C46A-4EA9-988B-65082669AAE1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64277"/>
            <a:ext cx="9144000" cy="1393723"/>
          </a:xfrm>
          <a:prstGeom prst="rect">
            <a:avLst/>
          </a:prstGeom>
        </p:spPr>
      </p:pic>
      <p:sp>
        <p:nvSpPr>
          <p:cNvPr id="7" name="Espaço Reservado para Texto 2">
            <a:extLst>
              <a:ext uri="{FF2B5EF4-FFF2-40B4-BE49-F238E27FC236}">
                <a16:creationId xmlns:a16="http://schemas.microsoft.com/office/drawing/2014/main" id="{D92610E7-A685-5CD6-EAE0-27A855CAA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166018"/>
            <a:ext cx="8568952" cy="45672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718973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28F19D0-4CD9-2371-DA15-A826B0259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166018"/>
            <a:ext cx="8568952" cy="49047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pic>
        <p:nvPicPr>
          <p:cNvPr id="1026" name="Imagem 50" descr="Logotipo, nome da empresa&#10;&#10;Descrição gerada automaticamente">
            <a:extLst>
              <a:ext uri="{FF2B5EF4-FFF2-40B4-BE49-F238E27FC236}">
                <a16:creationId xmlns:a16="http://schemas.microsoft.com/office/drawing/2014/main" id="{36B8E003-C7DA-989A-4022-B8594E965D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99" y="6170249"/>
            <a:ext cx="1220013" cy="574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Imagem 51" descr="Logotipo, Ícone&#10;&#10;Descrição gerada automaticamente">
            <a:extLst>
              <a:ext uri="{FF2B5EF4-FFF2-40B4-BE49-F238E27FC236}">
                <a16:creationId xmlns:a16="http://schemas.microsoft.com/office/drawing/2014/main" id="{7CE11952-2DEC-DF01-B990-641962B24A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6188752"/>
            <a:ext cx="796608" cy="537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11A4845-25FC-D97B-41CC-AD549E88AC5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148064" y="605393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</a:t>
            </a: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A1C9125E-DAC1-7C47-AAE2-CF375D2F021A}"/>
              </a:ext>
            </a:extLst>
          </p:cNvPr>
          <p:cNvCxnSpPr>
            <a:cxnSpLocks/>
          </p:cNvCxnSpPr>
          <p:nvPr userDrawn="1"/>
        </p:nvCxnSpPr>
        <p:spPr>
          <a:xfrm>
            <a:off x="0" y="6128546"/>
            <a:ext cx="9144000" cy="2458"/>
          </a:xfrm>
          <a:prstGeom prst="line">
            <a:avLst/>
          </a:prstGeom>
          <a:ln w="28575">
            <a:solidFill>
              <a:srgbClr val="B9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2531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F25D679-5A1D-2F29-9683-AE668F47733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64839"/>
            <a:ext cx="9144000" cy="1393161"/>
          </a:xfrm>
          <a:prstGeom prst="rect">
            <a:avLst/>
          </a:prstGeom>
        </p:spPr>
      </p:pic>
      <p:sp>
        <p:nvSpPr>
          <p:cNvPr id="8" name="Espaço Reservado para Texto 2">
            <a:extLst>
              <a:ext uri="{FF2B5EF4-FFF2-40B4-BE49-F238E27FC236}">
                <a16:creationId xmlns:a16="http://schemas.microsoft.com/office/drawing/2014/main" id="{234EA069-0285-6871-7C15-9846C72E8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166018"/>
            <a:ext cx="8568952" cy="46392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453595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F25D679-5A1D-2F29-9683-AE668F47733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64839"/>
            <a:ext cx="9144000" cy="1393161"/>
          </a:xfrm>
          <a:prstGeom prst="rect">
            <a:avLst/>
          </a:prstGeom>
        </p:spPr>
      </p:pic>
      <p:sp>
        <p:nvSpPr>
          <p:cNvPr id="8" name="Espaço Reservado para Texto 2">
            <a:extLst>
              <a:ext uri="{FF2B5EF4-FFF2-40B4-BE49-F238E27FC236}">
                <a16:creationId xmlns:a16="http://schemas.microsoft.com/office/drawing/2014/main" id="{234EA069-0285-6871-7C15-9846C72E8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166018"/>
            <a:ext cx="8568952" cy="46392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074139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568952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23528" y="1166018"/>
            <a:ext cx="8568952" cy="5071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23528" y="6356350"/>
            <a:ext cx="6336704" cy="3651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758880" y="635634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A9C17-C46A-4EA9-988B-65082669AAE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4045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0" r:id="rId3"/>
    <p:sldLayoutId id="2147483654" r:id="rId4"/>
    <p:sldLayoutId id="2147483651" r:id="rId5"/>
    <p:sldLayoutId id="2147483655" r:id="rId6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600" b="1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spcBef>
          <a:spcPct val="20000"/>
        </a:spcBef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spcBef>
          <a:spcPct val="20000"/>
        </a:spcBef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repositorio.uft.edu.br/bitstream/11612/4527/1/GEOVANNA%20PIRES%20DOS%20SANTOS%20BRAGA%20-TCC%20-%20LOG%c3%8dSTICA.pdf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9507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Innova Data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2286000" y="2809062"/>
            <a:ext cx="6858000" cy="236988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lvl="6" algn="ctr"/>
            <a:r>
              <a:rPr lang="pt-BR" sz="2000" b="1" dirty="0">
                <a:latin typeface="Aptos"/>
              </a:rPr>
              <a:t>Donizete Marcos Gomes</a:t>
            </a:r>
            <a:endParaRPr lang="pt-BR" sz="2000" b="1" dirty="0">
              <a:latin typeface="Aptos"/>
              <a:cs typeface="Calibri"/>
            </a:endParaRPr>
          </a:p>
          <a:p>
            <a:pPr lvl="6" algn="ctr"/>
            <a:r>
              <a:rPr lang="pt-BR" sz="2000" b="1" dirty="0">
                <a:latin typeface="Aptos"/>
                <a:cs typeface="Calibri"/>
              </a:rPr>
              <a:t>Lucas Basso do Rego</a:t>
            </a:r>
          </a:p>
          <a:p>
            <a:pPr lvl="6" algn="ctr"/>
            <a:r>
              <a:rPr lang="pt-BR" sz="2000" b="1" dirty="0">
                <a:latin typeface="Aptos"/>
                <a:cs typeface="Calibri"/>
              </a:rPr>
              <a:t>Marcos Leme Rodrigues</a:t>
            </a:r>
          </a:p>
          <a:p>
            <a:pPr lvl="6" algn="ctr"/>
            <a:r>
              <a:rPr lang="pt-BR" sz="2000" b="1" dirty="0">
                <a:latin typeface="Aptos"/>
                <a:cs typeface="Calibri"/>
              </a:rPr>
              <a:t>Mariana Borges </a:t>
            </a:r>
            <a:r>
              <a:rPr lang="pt-BR" sz="2000" b="1" err="1">
                <a:latin typeface="Aptos"/>
                <a:cs typeface="Calibri"/>
              </a:rPr>
              <a:t>Curvel</a:t>
            </a:r>
            <a:r>
              <a:rPr lang="pt-BR" sz="2000" b="1" dirty="0">
                <a:latin typeface="Aptos"/>
                <a:cs typeface="Calibri"/>
              </a:rPr>
              <a:t> </a:t>
            </a:r>
          </a:p>
          <a:p>
            <a:pPr lvl="6" algn="ctr"/>
            <a:r>
              <a:rPr lang="pt-BR" sz="2000" b="1" dirty="0">
                <a:latin typeface="Aptos"/>
                <a:cs typeface="Calibri"/>
              </a:rPr>
              <a:t>Paulo Cesar Pontes de Oliveira</a:t>
            </a:r>
            <a:endParaRPr lang="pt-BR">
              <a:ea typeface="Calibri"/>
              <a:cs typeface="Calibri"/>
            </a:endParaRPr>
          </a:p>
          <a:p>
            <a:pPr lvl="6" algn="ctr"/>
            <a:r>
              <a:rPr lang="pt-BR" sz="2000" b="1" dirty="0">
                <a:latin typeface="Aptos"/>
                <a:cs typeface="Calibri"/>
              </a:rPr>
              <a:t>Pedro Valadares Junior</a:t>
            </a:r>
          </a:p>
          <a:p>
            <a:pPr algn="r"/>
            <a:endParaRPr lang="pt-BR" sz="2800" b="1" dirty="0">
              <a:ea typeface="Calibri"/>
              <a:cs typeface="Calibri"/>
            </a:endParaRPr>
          </a:p>
        </p:txBody>
      </p:sp>
      <p:sp>
        <p:nvSpPr>
          <p:cNvPr id="6" name="Subtítulo 2"/>
          <p:cNvSpPr txBox="1">
            <a:spLocks/>
          </p:cNvSpPr>
          <p:nvPr/>
        </p:nvSpPr>
        <p:spPr bwMode="auto">
          <a:xfrm>
            <a:off x="0" y="5013176"/>
            <a:ext cx="9144000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0" tIns="45720" rIns="91440" bIns="45720" anchor="t"/>
          <a:lstStyle/>
          <a:p>
            <a:pPr algn="ctr">
              <a:spcBef>
                <a:spcPct val="20000"/>
              </a:spcBef>
              <a:buFont typeface="Arial" charset="0"/>
              <a:buNone/>
            </a:pPr>
            <a:r>
              <a:rPr lang="pt-BR" sz="2000" b="1" dirty="0"/>
              <a:t>Votorantim</a:t>
            </a:r>
          </a:p>
          <a:p>
            <a:pPr algn="ctr">
              <a:spcBef>
                <a:spcPct val="20000"/>
              </a:spcBef>
              <a:buFont typeface="Arial" charset="0"/>
              <a:buNone/>
            </a:pPr>
            <a:r>
              <a:rPr lang="pt-BR" sz="2000" b="1" dirty="0"/>
              <a:t>2024</a:t>
            </a:r>
            <a:endParaRPr lang="pt-BR" sz="2000" b="1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06873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F050B1-49FD-C595-8C3D-2BC68C778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cs typeface="Calibri"/>
              </a:rPr>
              <a:t>Objetivos</a:t>
            </a: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433FEC2-B625-58C4-1C70-C3E5A67DD7A8}"/>
              </a:ext>
            </a:extLst>
          </p:cNvPr>
          <p:cNvSpPr txBox="1"/>
          <p:nvPr/>
        </p:nvSpPr>
        <p:spPr>
          <a:xfrm>
            <a:off x="346644" y="1717334"/>
            <a:ext cx="8438592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cs typeface="Calibri"/>
              </a:rPr>
              <a:t>O Innova Data </a:t>
            </a:r>
            <a:r>
              <a:rPr lang="en-US" sz="3200" err="1">
                <a:cs typeface="Calibri"/>
              </a:rPr>
              <a:t>nasceu</a:t>
            </a:r>
            <a:r>
              <a:rPr lang="en-US" sz="3200" dirty="0">
                <a:cs typeface="Calibri"/>
              </a:rPr>
              <a:t> com a </a:t>
            </a:r>
            <a:r>
              <a:rPr lang="en-US" sz="3200" err="1">
                <a:cs typeface="Calibri"/>
              </a:rPr>
              <a:t>nescessidade</a:t>
            </a:r>
            <a:r>
              <a:rPr lang="en-US" sz="3200" dirty="0">
                <a:cs typeface="Calibri"/>
              </a:rPr>
              <a:t> de </a:t>
            </a:r>
            <a:r>
              <a:rPr lang="en-US" sz="3200" err="1">
                <a:cs typeface="Calibri"/>
              </a:rPr>
              <a:t>transformar</a:t>
            </a:r>
            <a:r>
              <a:rPr lang="en-US" sz="3200" dirty="0">
                <a:cs typeface="Calibri"/>
              </a:rPr>
              <a:t> a </a:t>
            </a:r>
            <a:r>
              <a:rPr lang="en-US" sz="3200" err="1">
                <a:cs typeface="Calibri"/>
              </a:rPr>
              <a:t>maneira</a:t>
            </a:r>
            <a:r>
              <a:rPr lang="en-US" sz="3200" dirty="0">
                <a:cs typeface="Calibri"/>
              </a:rPr>
              <a:t> </a:t>
            </a:r>
            <a:r>
              <a:rPr lang="en-US" sz="3200" err="1">
                <a:cs typeface="Calibri"/>
              </a:rPr>
              <a:t>como</a:t>
            </a:r>
            <a:r>
              <a:rPr lang="en-US" sz="3200" dirty="0">
                <a:cs typeface="Calibri"/>
              </a:rPr>
              <a:t> </a:t>
            </a:r>
            <a:r>
              <a:rPr lang="en-US" sz="3200" err="1">
                <a:cs typeface="Calibri"/>
              </a:rPr>
              <a:t>empresas</a:t>
            </a:r>
            <a:r>
              <a:rPr lang="en-US" sz="3200" dirty="0">
                <a:cs typeface="Calibri"/>
              </a:rPr>
              <a:t> de </a:t>
            </a:r>
            <a:r>
              <a:rPr lang="en-US" sz="3200" err="1">
                <a:cs typeface="Calibri"/>
              </a:rPr>
              <a:t>pequeno</a:t>
            </a:r>
            <a:r>
              <a:rPr lang="en-US" sz="3200" dirty="0">
                <a:cs typeface="Calibri"/>
              </a:rPr>
              <a:t> e </a:t>
            </a:r>
            <a:r>
              <a:rPr lang="en-US" sz="3200" err="1">
                <a:cs typeface="Calibri"/>
              </a:rPr>
              <a:t>médio</a:t>
            </a:r>
            <a:r>
              <a:rPr lang="en-US" sz="3200" dirty="0">
                <a:cs typeface="Calibri"/>
              </a:rPr>
              <a:t> </a:t>
            </a:r>
            <a:r>
              <a:rPr lang="en-US" sz="3200" err="1">
                <a:cs typeface="Calibri"/>
              </a:rPr>
              <a:t>porte</a:t>
            </a:r>
            <a:r>
              <a:rPr lang="en-US" sz="3200" dirty="0">
                <a:cs typeface="Calibri"/>
              </a:rPr>
              <a:t> </a:t>
            </a:r>
            <a:r>
              <a:rPr lang="en-US" sz="3200" err="1">
                <a:cs typeface="Calibri"/>
              </a:rPr>
              <a:t>lidam</a:t>
            </a:r>
            <a:r>
              <a:rPr lang="en-US" sz="3200">
                <a:cs typeface="Calibri"/>
              </a:rPr>
              <a:t> com o e-commerce 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8003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5FACD5-753B-91F4-17D1-D2B42183A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188640"/>
            <a:ext cx="8568952" cy="706090"/>
          </a:xfrm>
        </p:spPr>
        <p:txBody>
          <a:bodyPr anchor="ctr">
            <a:normAutofit/>
          </a:bodyPr>
          <a:lstStyle/>
          <a:p>
            <a:r>
              <a:rPr lang="pt-BR" dirty="0"/>
              <a:t>Dados</a:t>
            </a:r>
          </a:p>
        </p:txBody>
      </p:sp>
      <p:graphicFrame>
        <p:nvGraphicFramePr>
          <p:cNvPr id="7" name="Espaço Reservado para Conteúdo 6">
            <a:extLst>
              <a:ext uri="{FF2B5EF4-FFF2-40B4-BE49-F238E27FC236}">
                <a16:creationId xmlns:a16="http://schemas.microsoft.com/office/drawing/2014/main" id="{C003B9C4-E7F3-662A-7209-EB298A494A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8764852"/>
              </p:ext>
            </p:extLst>
          </p:nvPr>
        </p:nvGraphicFramePr>
        <p:xfrm>
          <a:off x="323850" y="1165225"/>
          <a:ext cx="8569324" cy="271520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745204">
                  <a:extLst>
                    <a:ext uri="{9D8B030D-6E8A-4147-A177-3AD203B41FA5}">
                      <a16:colId xmlns:a16="http://schemas.microsoft.com/office/drawing/2014/main" val="3955579072"/>
                    </a:ext>
                  </a:extLst>
                </a:gridCol>
                <a:gridCol w="4824120">
                  <a:extLst>
                    <a:ext uri="{9D8B030D-6E8A-4147-A177-3AD203B41FA5}">
                      <a16:colId xmlns:a16="http://schemas.microsoft.com/office/drawing/2014/main" val="638430875"/>
                    </a:ext>
                  </a:extLst>
                </a:gridCol>
              </a:tblGrid>
              <a:tr h="387886"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552"/>
                        </a:lnSpc>
                        <a:spcAft>
                          <a:spcPts val="800"/>
                        </a:spcAft>
                      </a:pPr>
                      <a:r>
                        <a:rPr lang="pt-BR" sz="2400" b="1" i="0" dirty="0">
                          <a:effectLst/>
                          <a:latin typeface="Aptos"/>
                        </a:rPr>
                        <a:t>Ano</a:t>
                      </a:r>
                      <a:r>
                        <a:rPr lang="pt-BR" sz="2400" b="0" i="0" dirty="0">
                          <a:effectLst/>
                          <a:latin typeface="Aptos"/>
                        </a:rPr>
                        <a:t>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552"/>
                        </a:lnSpc>
                        <a:spcAft>
                          <a:spcPts val="800"/>
                        </a:spcAft>
                      </a:pPr>
                      <a:r>
                        <a:rPr lang="pt-BR" sz="2400" b="1" i="0" dirty="0">
                          <a:effectLst/>
                          <a:latin typeface="Aptos"/>
                        </a:rPr>
                        <a:t>Valor (Bilhões R$)</a:t>
                      </a:r>
                      <a:r>
                        <a:rPr lang="pt-BR" sz="2400" b="0" i="0" dirty="0">
                          <a:effectLst/>
                          <a:latin typeface="Aptos"/>
                        </a:rPr>
                        <a:t>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2530352"/>
                  </a:ext>
                </a:extLst>
              </a:tr>
              <a:tr h="387886"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552"/>
                        </a:lnSpc>
                        <a:spcAft>
                          <a:spcPts val="800"/>
                        </a:spcAft>
                      </a:pPr>
                      <a:r>
                        <a:rPr lang="pt-BR" sz="2400" b="0" i="0" dirty="0">
                          <a:effectLst/>
                          <a:latin typeface="Aptos"/>
                        </a:rPr>
                        <a:t>2018 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552"/>
                        </a:lnSpc>
                        <a:spcAft>
                          <a:spcPts val="800"/>
                        </a:spcAft>
                      </a:pPr>
                      <a:r>
                        <a:rPr lang="pt-BR" sz="2400" b="0" i="0" dirty="0">
                          <a:effectLst/>
                          <a:latin typeface="Aptos"/>
                        </a:rPr>
                        <a:t>69.88 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739870"/>
                  </a:ext>
                </a:extLst>
              </a:tr>
              <a:tr h="387886"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552"/>
                        </a:lnSpc>
                        <a:spcAft>
                          <a:spcPts val="800"/>
                        </a:spcAft>
                      </a:pPr>
                      <a:r>
                        <a:rPr lang="pt-BR" sz="2400" b="0" i="0" dirty="0">
                          <a:effectLst/>
                          <a:latin typeface="Aptos"/>
                        </a:rPr>
                        <a:t>2019 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552"/>
                        </a:lnSpc>
                        <a:spcAft>
                          <a:spcPts val="800"/>
                        </a:spcAft>
                      </a:pPr>
                      <a:r>
                        <a:rPr lang="pt-BR" sz="2400" b="0" i="0" dirty="0">
                          <a:effectLst/>
                          <a:latin typeface="Aptos"/>
                        </a:rPr>
                        <a:t>89.96 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060166"/>
                  </a:ext>
                </a:extLst>
              </a:tr>
              <a:tr h="387886"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552"/>
                        </a:lnSpc>
                        <a:spcAft>
                          <a:spcPts val="800"/>
                        </a:spcAft>
                      </a:pPr>
                      <a:r>
                        <a:rPr lang="pt-BR" sz="2400" b="0" i="0" dirty="0">
                          <a:effectLst/>
                          <a:latin typeface="Aptos"/>
                        </a:rPr>
                        <a:t>2020 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552"/>
                        </a:lnSpc>
                        <a:spcAft>
                          <a:spcPts val="800"/>
                        </a:spcAft>
                      </a:pPr>
                      <a:r>
                        <a:rPr lang="pt-BR" sz="2400" b="0" i="0" dirty="0">
                          <a:effectLst/>
                          <a:latin typeface="Aptos"/>
                        </a:rPr>
                        <a:t>126.45 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0116973"/>
                  </a:ext>
                </a:extLst>
              </a:tr>
              <a:tr h="387886"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552"/>
                        </a:lnSpc>
                        <a:spcAft>
                          <a:spcPts val="800"/>
                        </a:spcAft>
                      </a:pPr>
                      <a:r>
                        <a:rPr lang="pt-BR" sz="2400" b="0" i="0" dirty="0">
                          <a:effectLst/>
                          <a:latin typeface="Aptos"/>
                        </a:rPr>
                        <a:t>2021 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552"/>
                        </a:lnSpc>
                        <a:spcAft>
                          <a:spcPts val="800"/>
                        </a:spcAft>
                      </a:pPr>
                      <a:r>
                        <a:rPr lang="pt-BR" sz="2400" b="0" i="0" dirty="0">
                          <a:effectLst/>
                          <a:latin typeface="Aptos"/>
                        </a:rPr>
                        <a:t>150.82 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117338"/>
                  </a:ext>
                </a:extLst>
              </a:tr>
              <a:tr h="387886"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552"/>
                        </a:lnSpc>
                        <a:spcAft>
                          <a:spcPts val="800"/>
                        </a:spcAft>
                      </a:pPr>
                      <a:r>
                        <a:rPr lang="pt-BR" sz="2400" b="0" i="0" dirty="0">
                          <a:effectLst/>
                          <a:latin typeface="Aptos"/>
                        </a:rPr>
                        <a:t>2022 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552"/>
                        </a:lnSpc>
                        <a:spcAft>
                          <a:spcPts val="800"/>
                        </a:spcAft>
                      </a:pPr>
                      <a:r>
                        <a:rPr lang="pt-BR" sz="2400" b="0" i="0" dirty="0">
                          <a:effectLst/>
                          <a:latin typeface="Aptos"/>
                        </a:rPr>
                        <a:t>169.59 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6671320"/>
                  </a:ext>
                </a:extLst>
              </a:tr>
              <a:tr h="387886"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552"/>
                        </a:lnSpc>
                        <a:spcAft>
                          <a:spcPts val="800"/>
                        </a:spcAft>
                      </a:pPr>
                      <a:r>
                        <a:rPr lang="pt-BR" sz="2400" b="0" i="0" dirty="0">
                          <a:effectLst/>
                          <a:latin typeface="Aptos"/>
                        </a:rPr>
                        <a:t>2023 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552"/>
                        </a:lnSpc>
                        <a:spcAft>
                          <a:spcPts val="800"/>
                        </a:spcAft>
                      </a:pPr>
                      <a:r>
                        <a:rPr lang="pt-BR" sz="2400" b="0" i="0" dirty="0">
                          <a:effectLst/>
                          <a:latin typeface="Aptos"/>
                        </a:rPr>
                        <a:t>185.70 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1212295"/>
                  </a:ext>
                </a:extLst>
              </a:tr>
            </a:tbl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5975C33C-B0DD-0BD4-367A-983F6934B860}"/>
              </a:ext>
            </a:extLst>
          </p:cNvPr>
          <p:cNvSpPr txBox="1"/>
          <p:nvPr/>
        </p:nvSpPr>
        <p:spPr>
          <a:xfrm>
            <a:off x="3200400" y="4224787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200" i="1">
                <a:latin typeface="Aptos"/>
                <a:cs typeface="Segoe UI"/>
              </a:rPr>
              <a:t>Tabela 1 – Valor de compra feito pelos brasileiros de 2018 a 2023</a:t>
            </a:r>
            <a:r>
              <a:rPr lang="pt-BR" sz="1200" i="1">
                <a:latin typeface="Aptos"/>
              </a:rPr>
              <a:t> </a:t>
            </a:r>
          </a:p>
          <a:p>
            <a:endParaRPr lang="pt-BR">
              <a:latin typeface="Segoe UI"/>
              <a:cs typeface="Segoe UI"/>
            </a:endParaRPr>
          </a:p>
          <a:p>
            <a:pPr algn="just"/>
            <a:r>
              <a:rPr lang="pt-BR" sz="1200">
                <a:latin typeface="Aptos"/>
                <a:cs typeface="Segoe UI"/>
              </a:rPr>
              <a:t>Fonte: ABCOMM (2024)</a:t>
            </a:r>
            <a:r>
              <a:rPr lang="pt-BR" sz="1200">
                <a:latin typeface="Aptos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26052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FCC810-7C01-FB56-C956-AD1D6D164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166018"/>
            <a:ext cx="8568952" cy="28816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pt-BR" dirty="0">
                <a:latin typeface="Arial"/>
                <a:cs typeface="Arial"/>
              </a:rPr>
              <a:t>Promovendo soluções tecnológicas inovadoras e ágeis, ajudando nossos clientes a integrar suas operações no e-commerce</a:t>
            </a:r>
            <a:endParaRPr lang="pt-BR" dirty="0"/>
          </a:p>
          <a:p>
            <a:endParaRPr lang="pt-BR" dirty="0">
              <a:cs typeface="Calibri"/>
            </a:endParaRP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79727EE-B5B3-1940-7A98-833656134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>
                <a:cs typeface="Calibri"/>
              </a:rPr>
              <a:t>Soluções em Vendas</a:t>
            </a:r>
          </a:p>
        </p:txBody>
      </p:sp>
    </p:spTree>
    <p:extLst>
      <p:ext uri="{BB962C8B-B14F-4D97-AF65-F5344CB8AC3E}">
        <p14:creationId xmlns:p14="http://schemas.microsoft.com/office/powerpoint/2010/main" val="2532135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F44ED4-1B6D-1C41-6F66-3D44055D9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cs typeface="Calibri"/>
              </a:rPr>
              <a:t>Modelo de Negócio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E2AAE7B-02C9-F8CF-D5FD-4EAD18A96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pt-BR" dirty="0">
                <a:latin typeface="Arial"/>
                <a:cs typeface="Arial"/>
              </a:rPr>
              <a:t>O processo inicia-se desde o afunilamento de processos de estoque até a melhor paginação dentro do e-commerce para a conversão de vendas futuras.</a:t>
            </a:r>
          </a:p>
          <a:p>
            <a:endParaRPr lang="pt-B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58024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CC75D4-4CC1-40A4-6039-1F52A6FCC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cs typeface="Calibri"/>
              </a:rPr>
              <a:t>Concorrência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651964-68A0-D380-21B0-F798F3C77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Char char="•"/>
            </a:pPr>
            <a:r>
              <a:rPr lang="pt-BR" dirty="0">
                <a:cs typeface="Calibri"/>
              </a:rPr>
              <a:t>Shopify</a:t>
            </a:r>
            <a:endParaRPr lang="pt-BR" dirty="0"/>
          </a:p>
          <a:p>
            <a:pPr marL="457200" indent="-457200">
              <a:buChar char="•"/>
            </a:pPr>
            <a:r>
              <a:rPr lang="pt-BR" dirty="0">
                <a:cs typeface="Calibri"/>
              </a:rPr>
              <a:t>Nuvemshop;</a:t>
            </a:r>
          </a:p>
          <a:p>
            <a:pPr marL="457200" indent="-457200">
              <a:buChar char="•"/>
            </a:pPr>
            <a:r>
              <a:rPr lang="pt-BR">
                <a:cs typeface="Calibri"/>
              </a:rPr>
              <a:t>EBANK</a:t>
            </a:r>
            <a:endParaRPr lang="pt-BR" dirty="0">
              <a:cs typeface="Calibri"/>
            </a:endParaRPr>
          </a:p>
          <a:p>
            <a:pPr marL="457200" indent="-457200">
              <a:buChar char="•"/>
            </a:pPr>
            <a:r>
              <a:rPr lang="pt-BR" dirty="0" err="1">
                <a:cs typeface="Calibri"/>
              </a:rPr>
              <a:t>Zapier</a:t>
            </a:r>
            <a:r>
              <a:rPr lang="pt-BR" dirty="0">
                <a:cs typeface="Calibri"/>
              </a:rPr>
              <a:t>;</a:t>
            </a:r>
          </a:p>
          <a:p>
            <a:pPr marL="457200" indent="-457200">
              <a:buChar char="•"/>
            </a:pPr>
            <a:endParaRPr lang="pt-B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53923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752FB7-2EE7-4DA2-0BD4-007EF8E94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188640"/>
            <a:ext cx="8568952" cy="706090"/>
          </a:xfrm>
        </p:spPr>
        <p:txBody>
          <a:bodyPr anchor="ctr">
            <a:normAutofit/>
          </a:bodyPr>
          <a:lstStyle/>
          <a:p>
            <a:r>
              <a:rPr lang="pt-BR"/>
              <a:t>Referencias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1F8749-0D8B-A8D9-7E96-0166C03D7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166018"/>
            <a:ext cx="8568952" cy="463924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z="1600" dirty="0">
                <a:latin typeface="Aptos"/>
              </a:rPr>
              <a:t>ASSOCIAÇÃO BRASILEIRA DE COMÉRCIO ELETRÔNICO – </a:t>
            </a:r>
            <a:r>
              <a:rPr lang="pt-BR" sz="1600" err="1">
                <a:latin typeface="Aptos"/>
              </a:rPr>
              <a:t>ABComm</a:t>
            </a:r>
            <a:r>
              <a:rPr lang="pt-BR" sz="1600" dirty="0">
                <a:latin typeface="Aptos"/>
              </a:rPr>
              <a:t>. Evolução do </a:t>
            </a:r>
            <a:r>
              <a:rPr lang="pt-BR" sz="1600" err="1">
                <a:latin typeface="Aptos"/>
              </a:rPr>
              <a:t>Ecommerce</a:t>
            </a:r>
            <a:r>
              <a:rPr lang="pt-BR" sz="1600" dirty="0">
                <a:latin typeface="Aptos"/>
              </a:rPr>
              <a:t>. 2024. Disponível em:&lt; https://dados.abcomm.org/crescimento-do-ecommerce-brasileiro&gt; Acesso em: 05 de out. 2024.</a:t>
            </a:r>
          </a:p>
          <a:p>
            <a:r>
              <a:rPr lang="pt-BR" sz="1600">
                <a:latin typeface="Aptos"/>
              </a:rPr>
              <a:t>BRAGA, </a:t>
            </a:r>
            <a:r>
              <a:rPr lang="pt-BR" sz="1600" err="1">
                <a:latin typeface="Aptos"/>
              </a:rPr>
              <a:t>Geovanna</a:t>
            </a:r>
            <a:r>
              <a:rPr lang="pt-BR" sz="1600">
                <a:latin typeface="Aptos"/>
              </a:rPr>
              <a:t> Pires dos Santos. E-COMMERCE EM UMA EMPRESA DE PEQUENO PORTE: Um estudo de caso em uma loja de cosméticos do varejo na cidade de </a:t>
            </a:r>
            <a:r>
              <a:rPr lang="pt-BR" sz="1600" err="1">
                <a:latin typeface="Aptos"/>
              </a:rPr>
              <a:t>Araguaína-to</a:t>
            </a:r>
            <a:r>
              <a:rPr lang="pt-BR" sz="1600">
                <a:latin typeface="Aptos"/>
              </a:rPr>
              <a:t>. 2021. 19 f. TCC (Graduação) - Curso de Tecnologia em Logística, Universidade Federal do Norte do Tocantins, Araguaína, 2021. Disponível em: </a:t>
            </a:r>
            <a:r>
              <a:rPr lang="pt-BR" sz="1600" dirty="0">
                <a:latin typeface="Aptos"/>
                <a:hlinkClick r:id="rId2"/>
              </a:rPr>
              <a:t>https://repositorio.uft.edu.br/bitstream/11612/4527/1/GEOVANNA%20PIRES%20DOS%20SANTOS%20BRAGA%20-TCC%20-%20LOG%c3%8dSTICA.pdf</a:t>
            </a:r>
            <a:r>
              <a:rPr lang="pt-BR" sz="1600">
                <a:latin typeface="Aptos"/>
              </a:rPr>
              <a:t>. Acesso em: 5 out. 2024</a:t>
            </a:r>
            <a:endParaRPr lang="pt-BR" sz="1600" dirty="0">
              <a:latin typeface="Aptos"/>
            </a:endParaRPr>
          </a:p>
          <a:p>
            <a:r>
              <a:rPr lang="pt-BR" sz="1600">
                <a:latin typeface="Aptos"/>
              </a:rPr>
              <a:t>JULIÃO, Bianca Ponce. EVOLUÇÃO DO E-COMMERCE NO BRASIL: UMA ANÁLISE ENTRE OS ANOS 2000 E 2022. 2024. 56 f. TCC (Graduação) - Curso de Ciências Econômicas, Universidade Federal de São Carlos, Campus Sorocaba, Sorocaba, 2024. Disponível em: &lt;https://repositorio.ufscar.br/</a:t>
            </a:r>
            <a:r>
              <a:rPr lang="pt-BR" sz="1600" err="1">
                <a:latin typeface="Aptos"/>
              </a:rPr>
              <a:t>bitstream</a:t>
            </a:r>
            <a:r>
              <a:rPr lang="pt-BR" sz="1600">
                <a:latin typeface="Aptos"/>
              </a:rPr>
              <a:t>/</a:t>
            </a:r>
            <a:r>
              <a:rPr lang="pt-BR" sz="1600" err="1">
                <a:latin typeface="Aptos"/>
              </a:rPr>
              <a:t>handle</a:t>
            </a:r>
            <a:r>
              <a:rPr lang="pt-BR" sz="1600">
                <a:latin typeface="Aptos"/>
              </a:rPr>
              <a:t>/</a:t>
            </a:r>
            <a:r>
              <a:rPr lang="pt-BR" sz="1600" err="1">
                <a:latin typeface="Aptos"/>
              </a:rPr>
              <a:t>ufscar</a:t>
            </a:r>
            <a:r>
              <a:rPr lang="pt-BR" sz="1600">
                <a:latin typeface="Aptos"/>
              </a:rPr>
              <a:t>/19716/monografia%20final%20p%c3%b3s%20banca%20completa.pdf?sequence=1&amp;isAllowed=y&gt;. </a:t>
            </a:r>
            <a:r>
              <a:rPr lang="en-US" sz="1600" err="1">
                <a:latin typeface="Aptos"/>
              </a:rPr>
              <a:t>Acesso</a:t>
            </a:r>
            <a:r>
              <a:rPr lang="en-US" sz="1600" dirty="0">
                <a:latin typeface="Aptos"/>
              </a:rPr>
              <a:t> </a:t>
            </a:r>
            <a:r>
              <a:rPr lang="en-US" sz="1600" err="1">
                <a:latin typeface="Aptos"/>
              </a:rPr>
              <a:t>em</a:t>
            </a:r>
            <a:r>
              <a:rPr lang="en-US" sz="1600">
                <a:latin typeface="Aptos"/>
              </a:rPr>
              <a:t>: 5 out. 2024.</a:t>
            </a:r>
            <a:endParaRPr lang="pt-BR" sz="1600" dirty="0">
              <a:latin typeface="Aptos"/>
            </a:endParaRPr>
          </a:p>
          <a:p>
            <a:r>
              <a:rPr lang="en-US" sz="1600" dirty="0">
                <a:latin typeface="Aptos"/>
              </a:rPr>
              <a:t>TURAN, A. H. Internet shopping behavior of Turkish customers: Comparison of two competing models. Journal of theoretical and applied electronic commerce research, v. 7, n1, 77-93. </a:t>
            </a:r>
            <a:r>
              <a:rPr lang="pt-BR" sz="1600" dirty="0">
                <a:latin typeface="Aptos"/>
              </a:rPr>
              <a:t>2012. </a:t>
            </a:r>
          </a:p>
          <a:p>
            <a:endParaRPr lang="pt-BR" sz="1600" dirty="0">
              <a:latin typeface="Aptos"/>
            </a:endParaRPr>
          </a:p>
          <a:p>
            <a:r>
              <a:rPr lang="pt-BR" sz="4000" dirty="0"/>
              <a:t>‌</a:t>
            </a:r>
            <a:endParaRPr lang="pt-BR" sz="4000" dirty="0">
              <a:cs typeface="Calibri"/>
            </a:endParaRPr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7049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D692079FD4E2246AB2306A1A105A348" ma:contentTypeVersion="11" ma:contentTypeDescription="Crie um novo documento." ma:contentTypeScope="" ma:versionID="8f032ed29df8d664b799fe6e767d5329">
  <xsd:schema xmlns:xsd="http://www.w3.org/2001/XMLSchema" xmlns:xs="http://www.w3.org/2001/XMLSchema" xmlns:p="http://schemas.microsoft.com/office/2006/metadata/properties" xmlns:ns2="936824db-318a-472d-aae4-bd184d0fa3cd" xmlns:ns3="d7680e68-1775-4a2a-be61-215cd33e43d3" targetNamespace="http://schemas.microsoft.com/office/2006/metadata/properties" ma:root="true" ma:fieldsID="0d9ab0da00f94cb5df28ba3dd6712e0b" ns2:_="" ns3:_="">
    <xsd:import namespace="936824db-318a-472d-aae4-bd184d0fa3cd"/>
    <xsd:import namespace="d7680e68-1775-4a2a-be61-215cd33e43d3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6824db-318a-472d-aae4-bd184d0fa3cd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Marcações de imagem" ma:readOnly="false" ma:fieldId="{5cf76f15-5ced-4ddc-b409-7134ff3c332f}" ma:taxonomyMulti="true" ma:sspId="0ef6089c-5148-4909-88ac-65974e5b7eb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7680e68-1775-4a2a-be61-215cd33e43d3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0f3e4b13-6af2-4a68-838b-b036a43ed6a0}" ma:internalName="TaxCatchAll" ma:showField="CatchAllData" ma:web="d7680e68-1775-4a2a-be61-215cd33e43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36824db-318a-472d-aae4-bd184d0fa3cd">
      <Terms xmlns="http://schemas.microsoft.com/office/infopath/2007/PartnerControls"/>
    </lcf76f155ced4ddcb4097134ff3c332f>
    <TaxCatchAll xmlns="d7680e68-1775-4a2a-be61-215cd33e43d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EBAD713-71D6-46AA-BD3A-7FC6E4C026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36824db-318a-472d-aae4-bd184d0fa3cd"/>
    <ds:schemaRef ds:uri="d7680e68-1775-4a2a-be61-215cd33e43d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A4E30DE-D0B5-465E-9D06-4DA935A7DB65}">
  <ds:schemaRefs>
    <ds:schemaRef ds:uri="http://schemas.microsoft.com/office/2006/metadata/properties"/>
    <ds:schemaRef ds:uri="http://schemas.microsoft.com/office/infopath/2007/PartnerControls"/>
    <ds:schemaRef ds:uri="936824db-318a-472d-aae4-bd184d0fa3cd"/>
    <ds:schemaRef ds:uri="d7680e68-1775-4a2a-be61-215cd33e43d3"/>
  </ds:schemaRefs>
</ds:datastoreItem>
</file>

<file path=customXml/itemProps3.xml><?xml version="1.0" encoding="utf-8"?>
<ds:datastoreItem xmlns:ds="http://schemas.openxmlformats.org/officeDocument/2006/customXml" ds:itemID="{B570650C-05B0-4026-BEBC-8571507421F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3760</TotalTime>
  <Words>22</Words>
  <Application>Microsoft Office PowerPoint</Application>
  <PresentationFormat>Apresentação na tela (4:3)</PresentationFormat>
  <Paragraphs>6</Paragraphs>
  <Slides>8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Tema do Office</vt:lpstr>
      <vt:lpstr>Apresentação do PowerPoint</vt:lpstr>
      <vt:lpstr>Innova Data</vt:lpstr>
      <vt:lpstr>Objetivos</vt:lpstr>
      <vt:lpstr>Dados</vt:lpstr>
      <vt:lpstr>Soluções em Vendas</vt:lpstr>
      <vt:lpstr>Modelo de Negócio</vt:lpstr>
      <vt:lpstr>Concorrência</vt:lpstr>
      <vt:lpstr>Referencias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Victor Akio Zukeran</dc:creator>
  <cp:lastModifiedBy>ANGELINA VITORINO DE SOUZA MELARE</cp:lastModifiedBy>
  <cp:revision>370</cp:revision>
  <cp:lastPrinted>2021-09-24T00:56:25Z</cp:lastPrinted>
  <dcterms:created xsi:type="dcterms:W3CDTF">2013-10-10T17:31:52Z</dcterms:created>
  <dcterms:modified xsi:type="dcterms:W3CDTF">2024-10-18T23:38:50Z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0x0101008D692079FD4E2246AB2306A1A105A348</vt:lpwstr>
  </property>
  <property fmtid="{D5CDD505-2E9C-101B-9397-08002B2CF9AE}" pid="3" name="MediaServiceImageTags">
    <vt:lpwstr/>
  </property>
</Properties>
</file>