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1-10.png"/><Relationship Id="rId11" Type="http://schemas.openxmlformats.org/officeDocument/2006/relationships/image" Target="../media/image-1-11.png"/><Relationship Id="rId12" Type="http://schemas.openxmlformats.org/officeDocument/2006/relationships/image" Target="../media/image-1-12.png"/><Relationship Id="rId13" Type="http://schemas.openxmlformats.org/officeDocument/2006/relationships/image" Target="../media/image-1-13.png"/><Relationship Id="rId14" Type="http://schemas.openxmlformats.org/officeDocument/2006/relationships/image" Target="../media/image-1-14.png"/><Relationship Id="rId15" Type="http://schemas.openxmlformats.org/officeDocument/2006/relationships/image" Target="../media/image-1-15.png"/><Relationship Id="rId16" Type="http://schemas.openxmlformats.org/officeDocument/2006/relationships/image" Target="../media/image-1-16.png"/><Relationship Id="rId17" Type="http://schemas.openxmlformats.org/officeDocument/2006/relationships/slideLayout" Target="../slideLayouts/slideLayout1.xml"/><Relationship Id="rId18"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2-10.png"/><Relationship Id="rId11" Type="http://schemas.openxmlformats.org/officeDocument/2006/relationships/image" Target="../media/image-2-11.png"/><Relationship Id="rId12" Type="http://schemas.openxmlformats.org/officeDocument/2006/relationships/image" Target="../media/image-2-12.png"/><Relationship Id="rId13" Type="http://schemas.openxmlformats.org/officeDocument/2006/relationships/image" Target="../media/image-2-13.png"/><Relationship Id="rId14" Type="http://schemas.openxmlformats.org/officeDocument/2006/relationships/image" Target="../media/image-2-14.png"/><Relationship Id="rId15" Type="http://schemas.openxmlformats.org/officeDocument/2006/relationships/image" Target="../media/image-2-15.png"/><Relationship Id="rId16" Type="http://schemas.openxmlformats.org/officeDocument/2006/relationships/slideLayout" Target="../slideLayouts/slideLayout1.xml"/><Relationship Id="rId1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3-10.png"/><Relationship Id="rId11" Type="http://schemas.openxmlformats.org/officeDocument/2006/relationships/image" Target="../media/image-3-11.png"/><Relationship Id="rId12" Type="http://schemas.openxmlformats.org/officeDocument/2006/relationships/image" Target="../media/image-3-12.png"/><Relationship Id="rId13" Type="http://schemas.openxmlformats.org/officeDocument/2006/relationships/image" Target="../media/image-3-13.png"/><Relationship Id="rId14" Type="http://schemas.openxmlformats.org/officeDocument/2006/relationships/image" Target="../media/image-3-14.png"/><Relationship Id="rId15" Type="http://schemas.openxmlformats.org/officeDocument/2006/relationships/image" Target="../media/image-3-15.png"/><Relationship Id="rId16" Type="http://schemas.openxmlformats.org/officeDocument/2006/relationships/slideLayout" Target="../slideLayouts/slideLayout1.xml"/><Relationship Id="rId1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0" Type="http://schemas.openxmlformats.org/officeDocument/2006/relationships/image" Target="../media/image-4-10.png"/><Relationship Id="rId11" Type="http://schemas.openxmlformats.org/officeDocument/2006/relationships/image" Target="../media/image-4-11.png"/><Relationship Id="rId12" Type="http://schemas.openxmlformats.org/officeDocument/2006/relationships/image" Target="../media/image-4-12.png"/><Relationship Id="rId13" Type="http://schemas.openxmlformats.org/officeDocument/2006/relationships/image" Target="../media/image-4-13.png"/><Relationship Id="rId14" Type="http://schemas.openxmlformats.org/officeDocument/2006/relationships/image" Target="../media/image-4-14.png"/><Relationship Id="rId15" Type="http://schemas.openxmlformats.org/officeDocument/2006/relationships/image" Target="../media/image-4-15.png"/><Relationship Id="rId16" Type="http://schemas.openxmlformats.org/officeDocument/2006/relationships/slideLayout" Target="../slideLayouts/slideLayout1.xml"/><Relationship Id="rId1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image" Target="../media/image-5-10.png"/><Relationship Id="rId11" Type="http://schemas.openxmlformats.org/officeDocument/2006/relationships/image" Target="../media/image-5-11.png"/><Relationship Id="rId12" Type="http://schemas.openxmlformats.org/officeDocument/2006/relationships/image" Target="../media/image-5-12.png"/><Relationship Id="rId13" Type="http://schemas.openxmlformats.org/officeDocument/2006/relationships/image" Target="../media/image-5-13.png"/><Relationship Id="rId14" Type="http://schemas.openxmlformats.org/officeDocument/2006/relationships/image" Target="../media/image-5-14.png"/><Relationship Id="rId15" Type="http://schemas.openxmlformats.org/officeDocument/2006/relationships/image" Target="../media/image-5-15.png"/><Relationship Id="rId16" Type="http://schemas.openxmlformats.org/officeDocument/2006/relationships/image" Target="../media/image-5-16.png"/><Relationship Id="rId17" Type="http://schemas.openxmlformats.org/officeDocument/2006/relationships/slideLayout" Target="../slideLayouts/slideLayout1.xml"/><Relationship Id="rId18"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6858000"/>
          </a:xfrm>
          <a:prstGeom prst="rect">
            <a:avLst/>
          </a:prstGeom>
        </p:spPr>
      </p:pic>
      <p:pic>
        <p:nvPicPr>
          <p:cNvPr id="3" name="Image 1" descr="preencoded.png">    </p:cNvPr>
          <p:cNvPicPr>
            <a:picLocks noChangeAspect="1"/>
          </p:cNvPicPr>
          <p:nvPr/>
        </p:nvPicPr>
        <p:blipFill>
          <a:blip r:embed="rId2"/>
          <a:stretch>
            <a:fillRect/>
          </a:stretch>
        </p:blipFill>
        <p:spPr>
          <a:xfrm>
            <a:off x="2381250" y="2667000"/>
            <a:ext cx="2133600" cy="1676400"/>
          </a:xfrm>
          <a:prstGeom prst="rect">
            <a:avLst/>
          </a:prstGeom>
        </p:spPr>
      </p:pic>
      <p:pic>
        <p:nvPicPr>
          <p:cNvPr id="4" name="Image 2" descr="preencoded.png">    </p:cNvPr>
          <p:cNvPicPr>
            <a:picLocks noChangeAspect="1"/>
          </p:cNvPicPr>
          <p:nvPr/>
        </p:nvPicPr>
        <p:blipFill>
          <a:blip r:embed="rId3"/>
          <a:stretch>
            <a:fillRect/>
          </a:stretch>
        </p:blipFill>
        <p:spPr>
          <a:xfrm>
            <a:off x="3238500" y="2952750"/>
            <a:ext cx="419100" cy="419100"/>
          </a:xfrm>
          <a:prstGeom prst="rect">
            <a:avLst/>
          </a:prstGeom>
        </p:spPr>
      </p:pic>
      <p:pic>
        <p:nvPicPr>
          <p:cNvPr id="5" name="Image 3" descr="preencoded.png">    </p:cNvPr>
          <p:cNvPicPr>
            <a:picLocks noChangeAspect="1"/>
          </p:cNvPicPr>
          <p:nvPr/>
        </p:nvPicPr>
        <p:blipFill>
          <a:blip r:embed="rId4"/>
          <a:stretch>
            <a:fillRect/>
          </a:stretch>
        </p:blipFill>
        <p:spPr>
          <a:xfrm>
            <a:off x="3376613" y="3028950"/>
            <a:ext cx="142875" cy="266700"/>
          </a:xfrm>
          <a:prstGeom prst="rect">
            <a:avLst/>
          </a:prstGeom>
        </p:spPr>
      </p:pic>
      <p:pic>
        <p:nvPicPr>
          <p:cNvPr id="6" name="Image 4" descr="preencoded.png">    </p:cNvPr>
          <p:cNvPicPr>
            <a:picLocks noChangeAspect="1"/>
          </p:cNvPicPr>
          <p:nvPr/>
        </p:nvPicPr>
        <p:blipFill>
          <a:blip r:embed="rId5"/>
          <a:stretch>
            <a:fillRect/>
          </a:stretch>
        </p:blipFill>
        <p:spPr>
          <a:xfrm>
            <a:off x="3867150" y="2876550"/>
            <a:ext cx="1143000" cy="28575"/>
          </a:xfrm>
          <a:prstGeom prst="rect">
            <a:avLst/>
          </a:prstGeom>
        </p:spPr>
      </p:pic>
      <p:pic>
        <p:nvPicPr>
          <p:cNvPr id="7" name="Image 5" descr="preencoded.png">    </p:cNvPr>
          <p:cNvPicPr>
            <a:picLocks noChangeAspect="1"/>
          </p:cNvPicPr>
          <p:nvPr/>
        </p:nvPicPr>
        <p:blipFill>
          <a:blip r:embed="rId6"/>
          <a:stretch>
            <a:fillRect/>
          </a:stretch>
        </p:blipFill>
        <p:spPr>
          <a:xfrm>
            <a:off x="5048250" y="2667000"/>
            <a:ext cx="2133600" cy="1676400"/>
          </a:xfrm>
          <a:prstGeom prst="rect">
            <a:avLst/>
          </a:prstGeom>
        </p:spPr>
      </p:pic>
      <p:pic>
        <p:nvPicPr>
          <p:cNvPr id="8" name="Image 6" descr="preencoded.png">    </p:cNvPr>
          <p:cNvPicPr>
            <a:picLocks noChangeAspect="1"/>
          </p:cNvPicPr>
          <p:nvPr/>
        </p:nvPicPr>
        <p:blipFill>
          <a:blip r:embed="rId7"/>
          <a:stretch>
            <a:fillRect/>
          </a:stretch>
        </p:blipFill>
        <p:spPr>
          <a:xfrm>
            <a:off x="5905500" y="2952750"/>
            <a:ext cx="419100" cy="419100"/>
          </a:xfrm>
          <a:prstGeom prst="rect">
            <a:avLst/>
          </a:prstGeom>
        </p:spPr>
      </p:pic>
      <p:pic>
        <p:nvPicPr>
          <p:cNvPr id="9" name="Image 7" descr="preencoded.png">    </p:cNvPr>
          <p:cNvPicPr>
            <a:picLocks noChangeAspect="1"/>
          </p:cNvPicPr>
          <p:nvPr/>
        </p:nvPicPr>
        <p:blipFill>
          <a:blip r:embed="rId8"/>
          <a:stretch>
            <a:fillRect/>
          </a:stretch>
        </p:blipFill>
        <p:spPr>
          <a:xfrm>
            <a:off x="5995988" y="3028950"/>
            <a:ext cx="238125" cy="266700"/>
          </a:xfrm>
          <a:prstGeom prst="rect">
            <a:avLst/>
          </a:prstGeom>
        </p:spPr>
      </p:pic>
      <p:pic>
        <p:nvPicPr>
          <p:cNvPr id="10" name="Image 8" descr="preencoded.png">    </p:cNvPr>
          <p:cNvPicPr>
            <a:picLocks noChangeAspect="1"/>
          </p:cNvPicPr>
          <p:nvPr/>
        </p:nvPicPr>
        <p:blipFill>
          <a:blip r:embed="rId9"/>
          <a:stretch>
            <a:fillRect/>
          </a:stretch>
        </p:blipFill>
        <p:spPr>
          <a:xfrm>
            <a:off x="6534150" y="2876550"/>
            <a:ext cx="1143000" cy="28575"/>
          </a:xfrm>
          <a:prstGeom prst="rect">
            <a:avLst/>
          </a:prstGeom>
        </p:spPr>
      </p:pic>
      <p:pic>
        <p:nvPicPr>
          <p:cNvPr id="11" name="Image 9" descr="preencoded.png">    </p:cNvPr>
          <p:cNvPicPr>
            <a:picLocks noChangeAspect="1"/>
          </p:cNvPicPr>
          <p:nvPr/>
        </p:nvPicPr>
        <p:blipFill>
          <a:blip r:embed="rId10"/>
          <a:stretch>
            <a:fillRect/>
          </a:stretch>
        </p:blipFill>
        <p:spPr>
          <a:xfrm>
            <a:off x="7715250" y="2667000"/>
            <a:ext cx="2133600" cy="1676400"/>
          </a:xfrm>
          <a:prstGeom prst="rect">
            <a:avLst/>
          </a:prstGeom>
        </p:spPr>
      </p:pic>
      <p:pic>
        <p:nvPicPr>
          <p:cNvPr id="12" name="Image 10" descr="preencoded.png">    </p:cNvPr>
          <p:cNvPicPr>
            <a:picLocks noChangeAspect="1"/>
          </p:cNvPicPr>
          <p:nvPr/>
        </p:nvPicPr>
        <p:blipFill>
          <a:blip r:embed="rId11"/>
          <a:stretch>
            <a:fillRect/>
          </a:stretch>
        </p:blipFill>
        <p:spPr>
          <a:xfrm>
            <a:off x="8572500" y="2952750"/>
            <a:ext cx="419100" cy="419100"/>
          </a:xfrm>
          <a:prstGeom prst="rect">
            <a:avLst/>
          </a:prstGeom>
        </p:spPr>
      </p:pic>
      <p:pic>
        <p:nvPicPr>
          <p:cNvPr id="13" name="Image 11" descr="preencoded.png">    </p:cNvPr>
          <p:cNvPicPr>
            <a:picLocks noChangeAspect="1"/>
          </p:cNvPicPr>
          <p:nvPr/>
        </p:nvPicPr>
        <p:blipFill>
          <a:blip r:embed="rId12"/>
          <a:stretch>
            <a:fillRect/>
          </a:stretch>
        </p:blipFill>
        <p:spPr>
          <a:xfrm>
            <a:off x="8686800" y="3028950"/>
            <a:ext cx="190500" cy="266700"/>
          </a:xfrm>
          <a:prstGeom prst="rect">
            <a:avLst/>
          </a:prstGeom>
        </p:spPr>
      </p:pic>
      <p:pic>
        <p:nvPicPr>
          <p:cNvPr id="14" name="Image 12" descr="preencoded.png">    </p:cNvPr>
          <p:cNvPicPr>
            <a:picLocks noChangeAspect="1"/>
          </p:cNvPicPr>
          <p:nvPr/>
        </p:nvPicPr>
        <p:blipFill>
          <a:blip r:embed="rId13"/>
          <a:stretch>
            <a:fillRect/>
          </a:stretch>
        </p:blipFill>
        <p:spPr>
          <a:xfrm>
            <a:off x="9201150" y="2876550"/>
            <a:ext cx="1143000" cy="28575"/>
          </a:xfrm>
          <a:prstGeom prst="rect">
            <a:avLst/>
          </a:prstGeom>
        </p:spPr>
      </p:pic>
      <p:pic>
        <p:nvPicPr>
          <p:cNvPr id="15" name="Image 13" descr="preencoded.png">    </p:cNvPr>
          <p:cNvPicPr>
            <a:picLocks noChangeAspect="1"/>
          </p:cNvPicPr>
          <p:nvPr/>
        </p:nvPicPr>
        <p:blipFill>
          <a:blip r:embed="rId14"/>
          <a:stretch>
            <a:fillRect/>
          </a:stretch>
        </p:blipFill>
        <p:spPr>
          <a:xfrm>
            <a:off x="10382250" y="2667000"/>
            <a:ext cx="1809750" cy="1676400"/>
          </a:xfrm>
          <a:prstGeom prst="rect">
            <a:avLst/>
          </a:prstGeom>
        </p:spPr>
      </p:pic>
      <p:pic>
        <p:nvPicPr>
          <p:cNvPr id="16" name="Image 14" descr="preencoded.png">    </p:cNvPr>
          <p:cNvPicPr>
            <a:picLocks noChangeAspect="1"/>
          </p:cNvPicPr>
          <p:nvPr/>
        </p:nvPicPr>
        <p:blipFill>
          <a:blip r:embed="rId15"/>
          <a:stretch>
            <a:fillRect/>
          </a:stretch>
        </p:blipFill>
        <p:spPr>
          <a:xfrm>
            <a:off x="11239500" y="2952750"/>
            <a:ext cx="419100" cy="419100"/>
          </a:xfrm>
          <a:prstGeom prst="rect">
            <a:avLst/>
          </a:prstGeom>
        </p:spPr>
      </p:pic>
      <p:pic>
        <p:nvPicPr>
          <p:cNvPr id="17" name="Image 15" descr="preencoded.png">    </p:cNvPr>
          <p:cNvPicPr>
            <a:picLocks noChangeAspect="1"/>
          </p:cNvPicPr>
          <p:nvPr/>
        </p:nvPicPr>
        <p:blipFill>
          <a:blip r:embed="rId16"/>
          <a:stretch>
            <a:fillRect/>
          </a:stretch>
        </p:blipFill>
        <p:spPr>
          <a:xfrm>
            <a:off x="11353800" y="3028950"/>
            <a:ext cx="190500" cy="266700"/>
          </a:xfrm>
          <a:prstGeom prst="rect">
            <a:avLst/>
          </a:prstGeom>
        </p:spPr>
      </p:pic>
      <p:sp>
        <p:nvSpPr>
          <p:cNvPr id="18" name="Text 0"/>
          <p:cNvSpPr/>
          <p:nvPr/>
        </p:nvSpPr>
        <p:spPr>
          <a:xfrm>
            <a:off x="-670560" y="457200"/>
            <a:ext cx="13533120" cy="457200"/>
          </a:xfrm>
          <a:prstGeom prst="rect">
            <a:avLst/>
          </a:prstGeom>
          <a:noFill/>
          <a:ln/>
        </p:spPr>
        <p:txBody>
          <a:bodyPr wrap="square" lIns="0" tIns="0" rIns="0" bIns="0" rtlCol="0" anchor="t"/>
          <a:lstStyle/>
          <a:p>
            <a:pPr algn="ctr" indent="0" marL="0">
              <a:lnSpc>
                <a:spcPts val="3600"/>
              </a:lnSpc>
              <a:buNone/>
            </a:pPr>
            <a:r>
              <a:rPr lang="en-US" sz="3600" b="1" spc="-72" kern="0" dirty="0">
                <a:solidFill>
                  <a:srgbClr val="1F2937"/>
                </a:solidFill>
                <a:latin typeface="Roboto" pitchFamily="34" charset="0"/>
                <a:ea typeface="Roboto" pitchFamily="34" charset="-122"/>
                <a:cs typeface="Roboto" pitchFamily="34" charset="-120"/>
              </a:rPr>
              <a:t>Google Cloud Onboarding Journey</a:t>
            </a:r>
            <a:endParaRPr lang="en-US" sz="3600" dirty="0"/>
          </a:p>
        </p:txBody>
      </p:sp>
      <p:sp>
        <p:nvSpPr>
          <p:cNvPr id="19" name="Text 1"/>
          <p:cNvSpPr/>
          <p:nvPr/>
        </p:nvSpPr>
        <p:spPr>
          <a:xfrm>
            <a:off x="1706880" y="1066800"/>
            <a:ext cx="8778240" cy="266700"/>
          </a:xfrm>
          <a:prstGeom prst="rect">
            <a:avLst/>
          </a:prstGeom>
          <a:noFill/>
          <a:ln/>
        </p:spPr>
        <p:txBody>
          <a:bodyPr wrap="square" lIns="0" tIns="0" rIns="0" bIns="0" rtlCol="0" anchor="t"/>
          <a:lstStyle/>
          <a:p>
            <a:pPr algn="ctr" indent="0" marL="0">
              <a:lnSpc>
                <a:spcPts val="2100"/>
              </a:lnSpc>
              <a:buNone/>
            </a:pPr>
            <a:r>
              <a:rPr lang="en-US" sz="1500" dirty="0">
                <a:solidFill>
                  <a:srgbClr val="4B5563"/>
                </a:solidFill>
                <a:latin typeface="Roboto" pitchFamily="34" charset="0"/>
                <a:ea typeface="Roboto" pitchFamily="34" charset="-122"/>
                <a:cs typeface="Roboto" pitchFamily="34" charset="-120"/>
              </a:rPr>
              <a:t>A structured four-phase approach to successful cloud migration and adoption</a:t>
            </a:r>
            <a:endParaRPr lang="en-US" sz="1500" dirty="0"/>
          </a:p>
        </p:txBody>
      </p:sp>
      <p:sp>
        <p:nvSpPr>
          <p:cNvPr id="20" name="Text 2"/>
          <p:cNvSpPr/>
          <p:nvPr/>
        </p:nvSpPr>
        <p:spPr>
          <a:xfrm>
            <a:off x="3002280" y="3486150"/>
            <a:ext cx="891540" cy="266700"/>
          </a:xfrm>
          <a:prstGeom prst="rect">
            <a:avLst/>
          </a:prstGeom>
          <a:noFill/>
          <a:ln/>
        </p:spPr>
        <p:txBody>
          <a:bodyPr wrap="square" lIns="0" tIns="0" rIns="0" bIns="0" rtlCol="0" anchor="t"/>
          <a:lstStyle/>
          <a:p>
            <a:pPr algn="ctr" indent="0" marL="0">
              <a:lnSpc>
                <a:spcPts val="2100"/>
              </a:lnSpc>
              <a:buNone/>
            </a:pPr>
            <a:r>
              <a:rPr lang="en-US" sz="1500" b="1" dirty="0">
                <a:solidFill>
                  <a:srgbClr val="1F2937"/>
                </a:solidFill>
                <a:latin typeface="Roboto" pitchFamily="34" charset="0"/>
                <a:ea typeface="Roboto" pitchFamily="34" charset="-122"/>
                <a:cs typeface="Roboto" pitchFamily="34" charset="-120"/>
              </a:rPr>
              <a:t>Phase 1:</a:t>
            </a:r>
            <a:endParaRPr lang="en-US" sz="1500" dirty="0"/>
          </a:p>
        </p:txBody>
      </p:sp>
      <p:sp>
        <p:nvSpPr>
          <p:cNvPr id="21" name="Text 3"/>
          <p:cNvSpPr/>
          <p:nvPr/>
        </p:nvSpPr>
        <p:spPr>
          <a:xfrm>
            <a:off x="2739390" y="3790950"/>
            <a:ext cx="1417320" cy="266700"/>
          </a:xfrm>
          <a:prstGeom prst="rect">
            <a:avLst/>
          </a:prstGeom>
          <a:noFill/>
          <a:ln/>
        </p:spPr>
        <p:txBody>
          <a:bodyPr wrap="square" lIns="0" tIns="0" rIns="0" bIns="0" rtlCol="0" anchor="t"/>
          <a:lstStyle/>
          <a:p>
            <a:pPr algn="ctr" indent="0" marL="0">
              <a:lnSpc>
                <a:spcPts val="2100"/>
              </a:lnSpc>
              <a:buNone/>
            </a:pPr>
            <a:r>
              <a:rPr lang="en-US" sz="1350" dirty="0">
                <a:solidFill>
                  <a:srgbClr val="4B5563"/>
                </a:solidFill>
                <a:latin typeface="Roboto" pitchFamily="34" charset="0"/>
                <a:ea typeface="Roboto" pitchFamily="34" charset="-122"/>
                <a:cs typeface="Roboto" pitchFamily="34" charset="-120"/>
              </a:rPr>
              <a:t>Pre-Onboarding</a:t>
            </a:r>
            <a:endParaRPr lang="en-US" sz="1350" dirty="0"/>
          </a:p>
        </p:txBody>
      </p:sp>
      <p:sp>
        <p:nvSpPr>
          <p:cNvPr id="22" name="Text 4"/>
          <p:cNvSpPr/>
          <p:nvPr/>
        </p:nvSpPr>
        <p:spPr>
          <a:xfrm>
            <a:off x="5669280" y="3486150"/>
            <a:ext cx="891540" cy="266700"/>
          </a:xfrm>
          <a:prstGeom prst="rect">
            <a:avLst/>
          </a:prstGeom>
          <a:noFill/>
          <a:ln/>
        </p:spPr>
        <p:txBody>
          <a:bodyPr wrap="square" lIns="0" tIns="0" rIns="0" bIns="0" rtlCol="0" anchor="t"/>
          <a:lstStyle/>
          <a:p>
            <a:pPr algn="ctr" indent="0" marL="0">
              <a:lnSpc>
                <a:spcPts val="2100"/>
              </a:lnSpc>
              <a:buNone/>
            </a:pPr>
            <a:r>
              <a:rPr lang="en-US" sz="1500" b="1" dirty="0">
                <a:solidFill>
                  <a:srgbClr val="1F2937"/>
                </a:solidFill>
                <a:latin typeface="Roboto" pitchFamily="34" charset="0"/>
                <a:ea typeface="Roboto" pitchFamily="34" charset="-122"/>
                <a:cs typeface="Roboto" pitchFamily="34" charset="-120"/>
              </a:rPr>
              <a:t>Phase 2:</a:t>
            </a:r>
            <a:endParaRPr lang="en-US" sz="1500" dirty="0"/>
          </a:p>
        </p:txBody>
      </p:sp>
      <p:sp>
        <p:nvSpPr>
          <p:cNvPr id="23" name="Text 5"/>
          <p:cNvSpPr/>
          <p:nvPr/>
        </p:nvSpPr>
        <p:spPr>
          <a:xfrm>
            <a:off x="5709285" y="3790950"/>
            <a:ext cx="811530" cy="266700"/>
          </a:xfrm>
          <a:prstGeom prst="rect">
            <a:avLst/>
          </a:prstGeom>
          <a:noFill/>
          <a:ln/>
        </p:spPr>
        <p:txBody>
          <a:bodyPr wrap="square" lIns="0" tIns="0" rIns="0" bIns="0" rtlCol="0" anchor="t"/>
          <a:lstStyle/>
          <a:p>
            <a:pPr algn="ctr" indent="0" marL="0">
              <a:lnSpc>
                <a:spcPts val="2100"/>
              </a:lnSpc>
              <a:buNone/>
            </a:pPr>
            <a:r>
              <a:rPr lang="en-US" sz="1350" dirty="0">
                <a:solidFill>
                  <a:srgbClr val="4B5563"/>
                </a:solidFill>
                <a:latin typeface="Roboto" pitchFamily="34" charset="0"/>
                <a:ea typeface="Roboto" pitchFamily="34" charset="-122"/>
                <a:cs typeface="Roboto" pitchFamily="34" charset="-120"/>
              </a:rPr>
              <a:t>Dev/PoC</a:t>
            </a:r>
            <a:endParaRPr lang="en-US" sz="1350" dirty="0"/>
          </a:p>
        </p:txBody>
      </p:sp>
      <p:sp>
        <p:nvSpPr>
          <p:cNvPr id="24" name="Text 6"/>
          <p:cNvSpPr/>
          <p:nvPr/>
        </p:nvSpPr>
        <p:spPr>
          <a:xfrm>
            <a:off x="8336280" y="3486150"/>
            <a:ext cx="891540" cy="266700"/>
          </a:xfrm>
          <a:prstGeom prst="rect">
            <a:avLst/>
          </a:prstGeom>
          <a:noFill/>
          <a:ln/>
        </p:spPr>
        <p:txBody>
          <a:bodyPr wrap="square" lIns="0" tIns="0" rIns="0" bIns="0" rtlCol="0" anchor="t"/>
          <a:lstStyle/>
          <a:p>
            <a:pPr algn="ctr" indent="0" marL="0">
              <a:lnSpc>
                <a:spcPts val="2100"/>
              </a:lnSpc>
              <a:buNone/>
            </a:pPr>
            <a:r>
              <a:rPr lang="en-US" sz="1500" b="1" dirty="0">
                <a:solidFill>
                  <a:srgbClr val="1F2937"/>
                </a:solidFill>
                <a:latin typeface="Roboto" pitchFamily="34" charset="0"/>
                <a:ea typeface="Roboto" pitchFamily="34" charset="-122"/>
                <a:cs typeface="Roboto" pitchFamily="34" charset="-120"/>
              </a:rPr>
              <a:t>Phase 3:</a:t>
            </a:r>
            <a:endParaRPr lang="en-US" sz="1500" dirty="0"/>
          </a:p>
        </p:txBody>
      </p:sp>
      <p:sp>
        <p:nvSpPr>
          <p:cNvPr id="25" name="Text 7"/>
          <p:cNvSpPr/>
          <p:nvPr/>
        </p:nvSpPr>
        <p:spPr>
          <a:xfrm>
            <a:off x="8056245" y="3790950"/>
            <a:ext cx="1451610" cy="266700"/>
          </a:xfrm>
          <a:prstGeom prst="rect">
            <a:avLst/>
          </a:prstGeom>
          <a:noFill/>
          <a:ln/>
        </p:spPr>
        <p:txBody>
          <a:bodyPr wrap="square" lIns="0" tIns="0" rIns="0" bIns="0" rtlCol="0" anchor="t"/>
          <a:lstStyle/>
          <a:p>
            <a:pPr algn="ctr" indent="0" marL="0">
              <a:lnSpc>
                <a:spcPts val="2100"/>
              </a:lnSpc>
              <a:buNone/>
            </a:pPr>
            <a:r>
              <a:rPr lang="en-US" sz="1350" dirty="0">
                <a:solidFill>
                  <a:srgbClr val="4B5563"/>
                </a:solidFill>
                <a:latin typeface="Roboto" pitchFamily="34" charset="0"/>
                <a:ea typeface="Roboto" pitchFamily="34" charset="-122"/>
                <a:cs typeface="Roboto" pitchFamily="34" charset="-120"/>
              </a:rPr>
              <a:t>Promote to UAT</a:t>
            </a:r>
            <a:endParaRPr lang="en-US" sz="1350" dirty="0"/>
          </a:p>
        </p:txBody>
      </p:sp>
      <p:sp>
        <p:nvSpPr>
          <p:cNvPr id="26" name="Text 8"/>
          <p:cNvSpPr/>
          <p:nvPr/>
        </p:nvSpPr>
        <p:spPr>
          <a:xfrm>
            <a:off x="11003280" y="3486150"/>
            <a:ext cx="891540" cy="266700"/>
          </a:xfrm>
          <a:prstGeom prst="rect">
            <a:avLst/>
          </a:prstGeom>
          <a:noFill/>
          <a:ln/>
        </p:spPr>
        <p:txBody>
          <a:bodyPr wrap="square" lIns="0" tIns="0" rIns="0" bIns="0" rtlCol="0" anchor="t"/>
          <a:lstStyle/>
          <a:p>
            <a:pPr algn="ctr" indent="0" marL="0">
              <a:lnSpc>
                <a:spcPts val="2100"/>
              </a:lnSpc>
              <a:buNone/>
            </a:pPr>
            <a:r>
              <a:rPr lang="en-US" sz="1500" b="1" dirty="0">
                <a:solidFill>
                  <a:srgbClr val="1F2937"/>
                </a:solidFill>
                <a:latin typeface="Roboto" pitchFamily="34" charset="0"/>
                <a:ea typeface="Roboto" pitchFamily="34" charset="-122"/>
                <a:cs typeface="Roboto" pitchFamily="34" charset="-120"/>
              </a:rPr>
              <a:t>Phase 4:</a:t>
            </a:r>
            <a:endParaRPr lang="en-US" sz="1500" dirty="0"/>
          </a:p>
        </p:txBody>
      </p:sp>
      <p:sp>
        <p:nvSpPr>
          <p:cNvPr id="27" name="Text 9"/>
          <p:cNvSpPr/>
          <p:nvPr/>
        </p:nvSpPr>
        <p:spPr>
          <a:xfrm>
            <a:off x="10957560" y="3790950"/>
            <a:ext cx="982980" cy="266700"/>
          </a:xfrm>
          <a:prstGeom prst="rect">
            <a:avLst/>
          </a:prstGeom>
          <a:noFill/>
          <a:ln/>
        </p:spPr>
        <p:txBody>
          <a:bodyPr wrap="square" lIns="0" tIns="0" rIns="0" bIns="0" rtlCol="0" anchor="t"/>
          <a:lstStyle/>
          <a:p>
            <a:pPr algn="ctr" indent="0" marL="0">
              <a:lnSpc>
                <a:spcPts val="2100"/>
              </a:lnSpc>
              <a:buNone/>
            </a:pPr>
            <a:r>
              <a:rPr lang="en-US" sz="1350" dirty="0">
                <a:solidFill>
                  <a:srgbClr val="4B5563"/>
                </a:solidFill>
                <a:latin typeface="Roboto" pitchFamily="34" charset="0"/>
                <a:ea typeface="Roboto" pitchFamily="34" charset="-122"/>
                <a:cs typeface="Roboto" pitchFamily="34" charset="-120"/>
              </a:rPr>
              <a:t>Production</a:t>
            </a:r>
            <a:endParaRPr lang="en-US" sz="1350" dirty="0"/>
          </a:p>
        </p:txBody>
      </p:sp>
      <p:sp>
        <p:nvSpPr>
          <p:cNvPr id="28" name="Text 10"/>
          <p:cNvSpPr/>
          <p:nvPr/>
        </p:nvSpPr>
        <p:spPr>
          <a:xfrm>
            <a:off x="457200" y="6210300"/>
            <a:ext cx="2137410" cy="190500"/>
          </a:xfrm>
          <a:prstGeom prst="rect">
            <a:avLst/>
          </a:prstGeom>
          <a:noFill/>
          <a:ln/>
        </p:spPr>
        <p:txBody>
          <a:bodyPr wrap="square" lIns="0" tIns="0" rIns="0" bIns="0" rtlCol="0" anchor="t"/>
          <a:lstStyle/>
          <a:p>
            <a:pPr indent="0" marL="0">
              <a:lnSpc>
                <a:spcPts val="1500"/>
              </a:lnSpc>
              <a:buNone/>
            </a:pPr>
            <a:r>
              <a:rPr lang="en-US" sz="1050" dirty="0">
                <a:solidFill>
                  <a:srgbClr val="6B7280"/>
                </a:solidFill>
                <a:latin typeface="Roboto" pitchFamily="34" charset="0"/>
                <a:ea typeface="Roboto" pitchFamily="34" charset="-122"/>
                <a:cs typeface="Roboto" pitchFamily="34" charset="-120"/>
              </a:rPr>
              <a:t>Report Date: October 20, 2025</a:t>
            </a:r>
            <a:endParaRPr lang="en-US" sz="1050" dirty="0"/>
          </a:p>
        </p:txBody>
      </p:sp>
      <p:sp>
        <p:nvSpPr>
          <p:cNvPr id="29" name="Text 11"/>
          <p:cNvSpPr/>
          <p:nvPr/>
        </p:nvSpPr>
        <p:spPr>
          <a:xfrm>
            <a:off x="10391775" y="6210300"/>
            <a:ext cx="1611630" cy="190500"/>
          </a:xfrm>
          <a:prstGeom prst="rect">
            <a:avLst/>
          </a:prstGeom>
          <a:noFill/>
          <a:ln/>
        </p:spPr>
        <p:txBody>
          <a:bodyPr wrap="square" lIns="0" tIns="0" rIns="0" bIns="0" rtlCol="0" anchor="t"/>
          <a:lstStyle/>
          <a:p>
            <a:pPr indent="0" marL="0">
              <a:lnSpc>
                <a:spcPts val="1500"/>
              </a:lnSpc>
              <a:buNone/>
            </a:pPr>
            <a:r>
              <a:rPr lang="en-US" sz="1050" dirty="0">
                <a:solidFill>
                  <a:srgbClr val="6B7280"/>
                </a:solidFill>
                <a:latin typeface="Roboto" pitchFamily="34" charset="0"/>
                <a:ea typeface="Roboto" pitchFamily="34" charset="-122"/>
                <a:cs typeface="Roboto" pitchFamily="34" charset="-120"/>
              </a:rPr>
              <a:t>Google Cloud Platform</a:t>
            </a:r>
            <a:endParaRPr lang="en-US" sz="1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6858000"/>
          </a:xfrm>
          <a:prstGeom prst="rect">
            <a:avLst/>
          </a:prstGeom>
        </p:spPr>
      </p:pic>
      <p:pic>
        <p:nvPicPr>
          <p:cNvPr id="3" name="Image 1" descr="preencoded.png">    </p:cNvPr>
          <p:cNvPicPr>
            <a:picLocks noChangeAspect="1"/>
          </p:cNvPicPr>
          <p:nvPr/>
        </p:nvPicPr>
        <p:blipFill>
          <a:blip r:embed="rId2"/>
          <a:stretch>
            <a:fillRect/>
          </a:stretch>
        </p:blipFill>
        <p:spPr>
          <a:xfrm>
            <a:off x="0" y="0"/>
            <a:ext cx="12192000" cy="647700"/>
          </a:xfrm>
          <a:prstGeom prst="rect">
            <a:avLst/>
          </a:prstGeom>
        </p:spPr>
      </p:pic>
      <p:pic>
        <p:nvPicPr>
          <p:cNvPr id="4" name="Image 2" descr="preencoded.png">    </p:cNvPr>
          <p:cNvPicPr>
            <a:picLocks noChangeAspect="1"/>
          </p:cNvPicPr>
          <p:nvPr/>
        </p:nvPicPr>
        <p:blipFill>
          <a:blip r:embed="rId3"/>
          <a:stretch>
            <a:fillRect/>
          </a:stretch>
        </p:blipFill>
        <p:spPr>
          <a:xfrm>
            <a:off x="381000" y="1790700"/>
            <a:ext cx="5600700" cy="1028700"/>
          </a:xfrm>
          <a:prstGeom prst="rect">
            <a:avLst/>
          </a:prstGeom>
        </p:spPr>
      </p:pic>
      <p:pic>
        <p:nvPicPr>
          <p:cNvPr id="5" name="Image 3" descr="preencoded.png">    </p:cNvPr>
          <p:cNvPicPr>
            <a:picLocks noChangeAspect="1"/>
          </p:cNvPicPr>
          <p:nvPr/>
        </p:nvPicPr>
        <p:blipFill>
          <a:blip r:embed="rId4"/>
          <a:stretch>
            <a:fillRect/>
          </a:stretch>
        </p:blipFill>
        <p:spPr>
          <a:xfrm>
            <a:off x="533400" y="1943100"/>
            <a:ext cx="228600" cy="304800"/>
          </a:xfrm>
          <a:prstGeom prst="rect">
            <a:avLst/>
          </a:prstGeom>
        </p:spPr>
      </p:pic>
      <p:pic>
        <p:nvPicPr>
          <p:cNvPr id="6" name="Image 4" descr="preencoded.png">    </p:cNvPr>
          <p:cNvPicPr>
            <a:picLocks noChangeAspect="1"/>
          </p:cNvPicPr>
          <p:nvPr/>
        </p:nvPicPr>
        <p:blipFill>
          <a:blip r:embed="rId5"/>
          <a:stretch>
            <a:fillRect/>
          </a:stretch>
        </p:blipFill>
        <p:spPr>
          <a:xfrm>
            <a:off x="6210300" y="1790700"/>
            <a:ext cx="5600700" cy="1028700"/>
          </a:xfrm>
          <a:prstGeom prst="rect">
            <a:avLst/>
          </a:prstGeom>
        </p:spPr>
      </p:pic>
      <p:pic>
        <p:nvPicPr>
          <p:cNvPr id="7" name="Image 5" descr="preencoded.png">    </p:cNvPr>
          <p:cNvPicPr>
            <a:picLocks noChangeAspect="1"/>
          </p:cNvPicPr>
          <p:nvPr/>
        </p:nvPicPr>
        <p:blipFill>
          <a:blip r:embed="rId6"/>
          <a:stretch>
            <a:fillRect/>
          </a:stretch>
        </p:blipFill>
        <p:spPr>
          <a:xfrm>
            <a:off x="6362700" y="1943100"/>
            <a:ext cx="285750" cy="304800"/>
          </a:xfrm>
          <a:prstGeom prst="rect">
            <a:avLst/>
          </a:prstGeom>
        </p:spPr>
      </p:pic>
      <p:pic>
        <p:nvPicPr>
          <p:cNvPr id="8" name="Image 6" descr="preencoded.png">    </p:cNvPr>
          <p:cNvPicPr>
            <a:picLocks noChangeAspect="1"/>
          </p:cNvPicPr>
          <p:nvPr/>
        </p:nvPicPr>
        <p:blipFill>
          <a:blip r:embed="rId7"/>
          <a:stretch>
            <a:fillRect/>
          </a:stretch>
        </p:blipFill>
        <p:spPr>
          <a:xfrm>
            <a:off x="381000" y="3048000"/>
            <a:ext cx="5600700" cy="1028700"/>
          </a:xfrm>
          <a:prstGeom prst="rect">
            <a:avLst/>
          </a:prstGeom>
        </p:spPr>
      </p:pic>
      <p:pic>
        <p:nvPicPr>
          <p:cNvPr id="9" name="Image 7" descr="preencoded.png">    </p:cNvPr>
          <p:cNvPicPr>
            <a:picLocks noChangeAspect="1"/>
          </p:cNvPicPr>
          <p:nvPr/>
        </p:nvPicPr>
        <p:blipFill>
          <a:blip r:embed="rId8"/>
          <a:stretch>
            <a:fillRect/>
          </a:stretch>
        </p:blipFill>
        <p:spPr>
          <a:xfrm>
            <a:off x="533400" y="3200400"/>
            <a:ext cx="257175" cy="304800"/>
          </a:xfrm>
          <a:prstGeom prst="rect">
            <a:avLst/>
          </a:prstGeom>
        </p:spPr>
      </p:pic>
      <p:pic>
        <p:nvPicPr>
          <p:cNvPr id="10" name="Image 8" descr="preencoded.png">    </p:cNvPr>
          <p:cNvPicPr>
            <a:picLocks noChangeAspect="1"/>
          </p:cNvPicPr>
          <p:nvPr/>
        </p:nvPicPr>
        <p:blipFill>
          <a:blip r:embed="rId9"/>
          <a:stretch>
            <a:fillRect/>
          </a:stretch>
        </p:blipFill>
        <p:spPr>
          <a:xfrm>
            <a:off x="6210300" y="3048000"/>
            <a:ext cx="5600700" cy="1028700"/>
          </a:xfrm>
          <a:prstGeom prst="rect">
            <a:avLst/>
          </a:prstGeom>
        </p:spPr>
      </p:pic>
      <p:pic>
        <p:nvPicPr>
          <p:cNvPr id="11" name="Image 9" descr="preencoded.png">    </p:cNvPr>
          <p:cNvPicPr>
            <a:picLocks noChangeAspect="1"/>
          </p:cNvPicPr>
          <p:nvPr/>
        </p:nvPicPr>
        <p:blipFill>
          <a:blip r:embed="rId10"/>
          <a:stretch>
            <a:fillRect/>
          </a:stretch>
        </p:blipFill>
        <p:spPr>
          <a:xfrm>
            <a:off x="6362700" y="3200400"/>
            <a:ext cx="228600" cy="304800"/>
          </a:xfrm>
          <a:prstGeom prst="rect">
            <a:avLst/>
          </a:prstGeom>
        </p:spPr>
      </p:pic>
      <p:pic>
        <p:nvPicPr>
          <p:cNvPr id="12" name="Image 10" descr="preencoded.png">    </p:cNvPr>
          <p:cNvPicPr>
            <a:picLocks noChangeAspect="1"/>
          </p:cNvPicPr>
          <p:nvPr/>
        </p:nvPicPr>
        <p:blipFill>
          <a:blip r:embed="rId11"/>
          <a:stretch>
            <a:fillRect/>
          </a:stretch>
        </p:blipFill>
        <p:spPr>
          <a:xfrm>
            <a:off x="381000" y="4305300"/>
            <a:ext cx="5600700" cy="1028700"/>
          </a:xfrm>
          <a:prstGeom prst="rect">
            <a:avLst/>
          </a:prstGeom>
        </p:spPr>
      </p:pic>
      <p:pic>
        <p:nvPicPr>
          <p:cNvPr id="13" name="Image 11" descr="preencoded.png">    </p:cNvPr>
          <p:cNvPicPr>
            <a:picLocks noChangeAspect="1"/>
          </p:cNvPicPr>
          <p:nvPr/>
        </p:nvPicPr>
        <p:blipFill>
          <a:blip r:embed="rId12"/>
          <a:stretch>
            <a:fillRect/>
          </a:stretch>
        </p:blipFill>
        <p:spPr>
          <a:xfrm>
            <a:off x="533400" y="4457700"/>
            <a:ext cx="257175" cy="304800"/>
          </a:xfrm>
          <a:prstGeom prst="rect">
            <a:avLst/>
          </a:prstGeom>
        </p:spPr>
      </p:pic>
      <p:pic>
        <p:nvPicPr>
          <p:cNvPr id="14" name="Image 12" descr="preencoded.png">    </p:cNvPr>
          <p:cNvPicPr>
            <a:picLocks noChangeAspect="1"/>
          </p:cNvPicPr>
          <p:nvPr/>
        </p:nvPicPr>
        <p:blipFill>
          <a:blip r:embed="rId13"/>
          <a:stretch>
            <a:fillRect/>
          </a:stretch>
        </p:blipFill>
        <p:spPr>
          <a:xfrm>
            <a:off x="6210300" y="4305300"/>
            <a:ext cx="5600700" cy="1028700"/>
          </a:xfrm>
          <a:prstGeom prst="rect">
            <a:avLst/>
          </a:prstGeom>
        </p:spPr>
      </p:pic>
      <p:pic>
        <p:nvPicPr>
          <p:cNvPr id="15" name="Image 13" descr="preencoded.png">    </p:cNvPr>
          <p:cNvPicPr>
            <a:picLocks noChangeAspect="1"/>
          </p:cNvPicPr>
          <p:nvPr/>
        </p:nvPicPr>
        <p:blipFill>
          <a:blip r:embed="rId14"/>
          <a:stretch>
            <a:fillRect/>
          </a:stretch>
        </p:blipFill>
        <p:spPr>
          <a:xfrm>
            <a:off x="6362700" y="4457700"/>
            <a:ext cx="285750" cy="304800"/>
          </a:xfrm>
          <a:prstGeom prst="rect">
            <a:avLst/>
          </a:prstGeom>
        </p:spPr>
      </p:pic>
      <p:pic>
        <p:nvPicPr>
          <p:cNvPr id="16" name="Image 14" descr="preencoded.png">    </p:cNvPr>
          <p:cNvPicPr>
            <a:picLocks noChangeAspect="1"/>
          </p:cNvPicPr>
          <p:nvPr/>
        </p:nvPicPr>
        <p:blipFill>
          <a:blip r:embed="rId15"/>
          <a:stretch>
            <a:fillRect/>
          </a:stretch>
        </p:blipFill>
        <p:spPr>
          <a:xfrm>
            <a:off x="381000" y="6057900"/>
            <a:ext cx="10477500" cy="571500"/>
          </a:xfrm>
          <a:prstGeom prst="rect">
            <a:avLst/>
          </a:prstGeom>
        </p:spPr>
      </p:pic>
      <p:sp>
        <p:nvSpPr>
          <p:cNvPr id="17" name="Text 0"/>
          <p:cNvSpPr/>
          <p:nvPr/>
        </p:nvSpPr>
        <p:spPr>
          <a:xfrm>
            <a:off x="381000" y="152400"/>
            <a:ext cx="11430000" cy="342900"/>
          </a:xfrm>
          <a:prstGeom prst="rect">
            <a:avLst/>
          </a:prstGeom>
          <a:noFill/>
          <a:ln/>
        </p:spPr>
        <p:txBody>
          <a:bodyPr wrap="square" lIns="0" tIns="0" rIns="0" bIns="0" rtlCol="0" anchor="t"/>
          <a:lstStyle/>
          <a:p>
            <a:pPr indent="0" marL="0">
              <a:lnSpc>
                <a:spcPts val="2700"/>
              </a:lnSpc>
              <a:buNone/>
            </a:pPr>
            <a:r>
              <a:rPr lang="en-US" sz="2250" b="1" dirty="0">
                <a:solidFill>
                  <a:srgbClr val="FFFFFF"/>
                </a:solidFill>
                <a:latin typeface="ui-sans-serif" pitchFamily="34" charset="0"/>
                <a:ea typeface="ui-sans-serif" pitchFamily="34" charset="-122"/>
                <a:cs typeface="ui-sans-serif" pitchFamily="34" charset="-120"/>
              </a:rPr>
              <a:t>Phase 1: Pre-Onboarding</a:t>
            </a:r>
            <a:endParaRPr lang="en-US" sz="2250" dirty="0"/>
          </a:p>
        </p:txBody>
      </p:sp>
      <p:sp>
        <p:nvSpPr>
          <p:cNvPr id="18" name="Text 1"/>
          <p:cNvSpPr/>
          <p:nvPr/>
        </p:nvSpPr>
        <p:spPr>
          <a:xfrm>
            <a:off x="381000" y="1028700"/>
            <a:ext cx="11430000" cy="533400"/>
          </a:xfrm>
          <a:prstGeom prst="rect">
            <a:avLst/>
          </a:prstGeom>
          <a:noFill/>
          <a:ln/>
        </p:spPr>
        <p:txBody>
          <a:bodyPr wrap="square" lIns="0" tIns="0" rIns="0" bIns="0" rtlCol="0" anchor="t"/>
          <a:lstStyle/>
          <a:p>
            <a:pPr indent="0" marL="0">
              <a:lnSpc>
                <a:spcPts val="2100"/>
              </a:lnSpc>
              <a:buNone/>
            </a:pPr>
            <a:r>
              <a:rPr lang="en-US" sz="1350" dirty="0">
                <a:solidFill>
                  <a:srgbClr val="374151"/>
                </a:solidFill>
                <a:latin typeface="ui-sans-serif" pitchFamily="34" charset="0"/>
                <a:ea typeface="ui-sans-serif" pitchFamily="34" charset="-122"/>
                <a:cs typeface="ui-sans-serif" pitchFamily="34" charset="-120"/>
              </a:rPr>
              <a:t>Initial phase focusing on strategic planning, establishing organizational structures within Google Cloud, and defining essential security policies to ensure a secure and well-governed environment from the outset.</a:t>
            </a:r>
            <a:endParaRPr lang="en-US" sz="1350" dirty="0"/>
          </a:p>
        </p:txBody>
      </p:sp>
      <p:sp>
        <p:nvSpPr>
          <p:cNvPr id="19" name="Text 2"/>
          <p:cNvSpPr/>
          <p:nvPr/>
        </p:nvSpPr>
        <p:spPr>
          <a:xfrm>
            <a:off x="914400" y="1943100"/>
            <a:ext cx="5897880"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Define Business Goals &amp; Scope</a:t>
            </a:r>
            <a:endParaRPr lang="en-US" sz="1350" dirty="0"/>
          </a:p>
        </p:txBody>
      </p:sp>
      <p:sp>
        <p:nvSpPr>
          <p:cNvPr id="20" name="Text 3"/>
          <p:cNvSpPr/>
          <p:nvPr/>
        </p:nvSpPr>
        <p:spPr>
          <a:xfrm>
            <a:off x="914400" y="2209800"/>
            <a:ext cx="4914900" cy="4572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Establish clear objectives and boundaries for the cloud migration</a:t>
            </a:r>
            <a:endParaRPr lang="en-US" sz="1200" dirty="0"/>
          </a:p>
        </p:txBody>
      </p:sp>
      <p:sp>
        <p:nvSpPr>
          <p:cNvPr id="21" name="Text 4"/>
          <p:cNvSpPr/>
          <p:nvPr/>
        </p:nvSpPr>
        <p:spPr>
          <a:xfrm>
            <a:off x="6800850" y="1943100"/>
            <a:ext cx="4857750"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Form Core Cloud Team</a:t>
            </a:r>
            <a:endParaRPr lang="en-US" sz="1350" dirty="0"/>
          </a:p>
        </p:txBody>
      </p:sp>
      <p:sp>
        <p:nvSpPr>
          <p:cNvPr id="22" name="Text 5"/>
          <p:cNvSpPr/>
          <p:nvPr/>
        </p:nvSpPr>
        <p:spPr>
          <a:xfrm>
            <a:off x="6800850" y="2209800"/>
            <a:ext cx="4857750" cy="4572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Assemble essential personnel with defined roles and responsibilities</a:t>
            </a:r>
            <a:endParaRPr lang="en-US" sz="1200" dirty="0"/>
          </a:p>
        </p:txBody>
      </p:sp>
      <p:sp>
        <p:nvSpPr>
          <p:cNvPr id="23" name="Text 6"/>
          <p:cNvSpPr/>
          <p:nvPr/>
        </p:nvSpPr>
        <p:spPr>
          <a:xfrm>
            <a:off x="942975" y="3200400"/>
            <a:ext cx="5863590"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Setup GCP Organization &amp; Folder Structure</a:t>
            </a:r>
            <a:endParaRPr lang="en-US" sz="1350" dirty="0"/>
          </a:p>
        </p:txBody>
      </p:sp>
      <p:sp>
        <p:nvSpPr>
          <p:cNvPr id="24" name="Text 7"/>
          <p:cNvSpPr/>
          <p:nvPr/>
        </p:nvSpPr>
        <p:spPr>
          <a:xfrm>
            <a:off x="942975" y="3467100"/>
            <a:ext cx="4886325" cy="4572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Create hierarchical organization and folder structure for resource management</a:t>
            </a:r>
            <a:endParaRPr lang="en-US" sz="1200" dirty="0"/>
          </a:p>
        </p:txBody>
      </p:sp>
      <p:sp>
        <p:nvSpPr>
          <p:cNvPr id="25" name="Text 8"/>
          <p:cNvSpPr/>
          <p:nvPr/>
        </p:nvSpPr>
        <p:spPr>
          <a:xfrm>
            <a:off x="6743700" y="3200400"/>
            <a:ext cx="5865733"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Define IAM &amp; Security Policies</a:t>
            </a:r>
            <a:endParaRPr lang="en-US" sz="1350" dirty="0"/>
          </a:p>
        </p:txBody>
      </p:sp>
      <p:sp>
        <p:nvSpPr>
          <p:cNvPr id="26" name="Text 9"/>
          <p:cNvSpPr/>
          <p:nvPr/>
        </p:nvSpPr>
        <p:spPr>
          <a:xfrm>
            <a:off x="6743700" y="3467100"/>
            <a:ext cx="5865733" cy="2286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Establish identity access management and security frameworks</a:t>
            </a:r>
            <a:endParaRPr lang="en-US" sz="1200" dirty="0"/>
          </a:p>
        </p:txBody>
      </p:sp>
      <p:sp>
        <p:nvSpPr>
          <p:cNvPr id="27" name="Text 10"/>
          <p:cNvSpPr/>
          <p:nvPr/>
        </p:nvSpPr>
        <p:spPr>
          <a:xfrm>
            <a:off x="942975" y="4457700"/>
            <a:ext cx="5616238"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Setup Billing Account &amp; Budgets</a:t>
            </a:r>
            <a:endParaRPr lang="en-US" sz="1350" dirty="0"/>
          </a:p>
        </p:txBody>
      </p:sp>
      <p:sp>
        <p:nvSpPr>
          <p:cNvPr id="28" name="Text 11"/>
          <p:cNvSpPr/>
          <p:nvPr/>
        </p:nvSpPr>
        <p:spPr>
          <a:xfrm>
            <a:off x="942975" y="4724400"/>
            <a:ext cx="5616238" cy="2286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Configure billing and establish cost management parameters</a:t>
            </a:r>
            <a:endParaRPr lang="en-US" sz="1200" dirty="0"/>
          </a:p>
        </p:txBody>
      </p:sp>
      <p:sp>
        <p:nvSpPr>
          <p:cNvPr id="29" name="Text 12"/>
          <p:cNvSpPr/>
          <p:nvPr/>
        </p:nvSpPr>
        <p:spPr>
          <a:xfrm>
            <a:off x="6800850" y="4457700"/>
            <a:ext cx="5829300"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Foundational Network Design (VPC)</a:t>
            </a:r>
            <a:endParaRPr lang="en-US" sz="1350" dirty="0"/>
          </a:p>
        </p:txBody>
      </p:sp>
      <p:sp>
        <p:nvSpPr>
          <p:cNvPr id="30" name="Text 13"/>
          <p:cNvSpPr/>
          <p:nvPr/>
        </p:nvSpPr>
        <p:spPr>
          <a:xfrm>
            <a:off x="6800850" y="4724400"/>
            <a:ext cx="4857750" cy="4572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Design and implement the virtual private cloud network architecture</a:t>
            </a:r>
            <a:endParaRPr lang="en-US" sz="1200" dirty="0"/>
          </a:p>
        </p:txBody>
      </p:sp>
      <p:sp>
        <p:nvSpPr>
          <p:cNvPr id="31" name="Text 14"/>
          <p:cNvSpPr/>
          <p:nvPr/>
        </p:nvSpPr>
        <p:spPr>
          <a:xfrm>
            <a:off x="381000" y="5715000"/>
            <a:ext cx="11430000" cy="266700"/>
          </a:xfrm>
          <a:prstGeom prst="rect">
            <a:avLst/>
          </a:prstGeom>
          <a:noFill/>
          <a:ln/>
        </p:spPr>
        <p:txBody>
          <a:bodyPr wrap="square" lIns="0" tIns="0" rIns="0" bIns="0" rtlCol="0" anchor="t"/>
          <a:lstStyle/>
          <a:p>
            <a:pPr indent="0" marL="0">
              <a:lnSpc>
                <a:spcPts val="2100"/>
              </a:lnSpc>
              <a:buNone/>
            </a:pPr>
            <a:r>
              <a:rPr lang="en-US" sz="1350" b="1" dirty="0">
                <a:solidFill>
                  <a:srgbClr val="374151"/>
                </a:solidFill>
                <a:latin typeface="ui-sans-serif" pitchFamily="34" charset="0"/>
                <a:ea typeface="ui-sans-serif" pitchFamily="34" charset="-122"/>
                <a:cs typeface="ui-sans-serif" pitchFamily="34" charset="-120"/>
              </a:rPr>
              <a:t>Tentative Timeline: Weeks 1-2</a:t>
            </a:r>
            <a:endParaRPr lang="en-US" sz="13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6858000"/>
          </a:xfrm>
          <a:prstGeom prst="rect">
            <a:avLst/>
          </a:prstGeom>
        </p:spPr>
      </p:pic>
      <p:pic>
        <p:nvPicPr>
          <p:cNvPr id="3" name="Image 1" descr="preencoded.png">    </p:cNvPr>
          <p:cNvPicPr>
            <a:picLocks noChangeAspect="1"/>
          </p:cNvPicPr>
          <p:nvPr/>
        </p:nvPicPr>
        <p:blipFill>
          <a:blip r:embed="rId2"/>
          <a:stretch>
            <a:fillRect/>
          </a:stretch>
        </p:blipFill>
        <p:spPr>
          <a:xfrm>
            <a:off x="0" y="0"/>
            <a:ext cx="12192000" cy="647700"/>
          </a:xfrm>
          <a:prstGeom prst="rect">
            <a:avLst/>
          </a:prstGeom>
        </p:spPr>
      </p:pic>
      <p:pic>
        <p:nvPicPr>
          <p:cNvPr id="4" name="Image 2" descr="preencoded.png">    </p:cNvPr>
          <p:cNvPicPr>
            <a:picLocks noChangeAspect="1"/>
          </p:cNvPicPr>
          <p:nvPr/>
        </p:nvPicPr>
        <p:blipFill>
          <a:blip r:embed="rId3"/>
          <a:stretch>
            <a:fillRect/>
          </a:stretch>
        </p:blipFill>
        <p:spPr>
          <a:xfrm>
            <a:off x="381000" y="1790700"/>
            <a:ext cx="5600700" cy="800100"/>
          </a:xfrm>
          <a:prstGeom prst="rect">
            <a:avLst/>
          </a:prstGeom>
        </p:spPr>
      </p:pic>
      <p:pic>
        <p:nvPicPr>
          <p:cNvPr id="5" name="Image 3" descr="preencoded.png">    </p:cNvPr>
          <p:cNvPicPr>
            <a:picLocks noChangeAspect="1"/>
          </p:cNvPicPr>
          <p:nvPr/>
        </p:nvPicPr>
        <p:blipFill>
          <a:blip r:embed="rId4"/>
          <a:stretch>
            <a:fillRect/>
          </a:stretch>
        </p:blipFill>
        <p:spPr>
          <a:xfrm>
            <a:off x="533400" y="1943100"/>
            <a:ext cx="257175" cy="304800"/>
          </a:xfrm>
          <a:prstGeom prst="rect">
            <a:avLst/>
          </a:prstGeom>
        </p:spPr>
      </p:pic>
      <p:pic>
        <p:nvPicPr>
          <p:cNvPr id="6" name="Image 4" descr="preencoded.png">    </p:cNvPr>
          <p:cNvPicPr>
            <a:picLocks noChangeAspect="1"/>
          </p:cNvPicPr>
          <p:nvPr/>
        </p:nvPicPr>
        <p:blipFill>
          <a:blip r:embed="rId5"/>
          <a:stretch>
            <a:fillRect/>
          </a:stretch>
        </p:blipFill>
        <p:spPr>
          <a:xfrm>
            <a:off x="6210300" y="1790700"/>
            <a:ext cx="5600700" cy="800100"/>
          </a:xfrm>
          <a:prstGeom prst="rect">
            <a:avLst/>
          </a:prstGeom>
        </p:spPr>
      </p:pic>
      <p:pic>
        <p:nvPicPr>
          <p:cNvPr id="7" name="Image 5" descr="preencoded.png">    </p:cNvPr>
          <p:cNvPicPr>
            <a:picLocks noChangeAspect="1"/>
          </p:cNvPicPr>
          <p:nvPr/>
        </p:nvPicPr>
        <p:blipFill>
          <a:blip r:embed="rId6"/>
          <a:stretch>
            <a:fillRect/>
          </a:stretch>
        </p:blipFill>
        <p:spPr>
          <a:xfrm>
            <a:off x="6362700" y="1943100"/>
            <a:ext cx="228600" cy="304800"/>
          </a:xfrm>
          <a:prstGeom prst="rect">
            <a:avLst/>
          </a:prstGeom>
        </p:spPr>
      </p:pic>
      <p:pic>
        <p:nvPicPr>
          <p:cNvPr id="8" name="Image 6" descr="preencoded.png">    </p:cNvPr>
          <p:cNvPicPr>
            <a:picLocks noChangeAspect="1"/>
          </p:cNvPicPr>
          <p:nvPr/>
        </p:nvPicPr>
        <p:blipFill>
          <a:blip r:embed="rId7"/>
          <a:stretch>
            <a:fillRect/>
          </a:stretch>
        </p:blipFill>
        <p:spPr>
          <a:xfrm>
            <a:off x="381000" y="2819400"/>
            <a:ext cx="5600700" cy="800100"/>
          </a:xfrm>
          <a:prstGeom prst="rect">
            <a:avLst/>
          </a:prstGeom>
        </p:spPr>
      </p:pic>
      <p:pic>
        <p:nvPicPr>
          <p:cNvPr id="9" name="Image 7" descr="preencoded.png">    </p:cNvPr>
          <p:cNvPicPr>
            <a:picLocks noChangeAspect="1"/>
          </p:cNvPicPr>
          <p:nvPr/>
        </p:nvPicPr>
        <p:blipFill>
          <a:blip r:embed="rId8"/>
          <a:stretch>
            <a:fillRect/>
          </a:stretch>
        </p:blipFill>
        <p:spPr>
          <a:xfrm>
            <a:off x="533400" y="2971800"/>
            <a:ext cx="200025" cy="304800"/>
          </a:xfrm>
          <a:prstGeom prst="rect">
            <a:avLst/>
          </a:prstGeom>
        </p:spPr>
      </p:pic>
      <p:pic>
        <p:nvPicPr>
          <p:cNvPr id="10" name="Image 8" descr="preencoded.png">    </p:cNvPr>
          <p:cNvPicPr>
            <a:picLocks noChangeAspect="1"/>
          </p:cNvPicPr>
          <p:nvPr/>
        </p:nvPicPr>
        <p:blipFill>
          <a:blip r:embed="rId9"/>
          <a:stretch>
            <a:fillRect/>
          </a:stretch>
        </p:blipFill>
        <p:spPr>
          <a:xfrm>
            <a:off x="6210300" y="2819400"/>
            <a:ext cx="5600700" cy="800100"/>
          </a:xfrm>
          <a:prstGeom prst="rect">
            <a:avLst/>
          </a:prstGeom>
        </p:spPr>
      </p:pic>
      <p:pic>
        <p:nvPicPr>
          <p:cNvPr id="11" name="Image 9" descr="preencoded.png">    </p:cNvPr>
          <p:cNvPicPr>
            <a:picLocks noChangeAspect="1"/>
          </p:cNvPicPr>
          <p:nvPr/>
        </p:nvPicPr>
        <p:blipFill>
          <a:blip r:embed="rId10"/>
          <a:stretch>
            <a:fillRect/>
          </a:stretch>
        </p:blipFill>
        <p:spPr>
          <a:xfrm>
            <a:off x="6362700" y="2971800"/>
            <a:ext cx="200025" cy="304800"/>
          </a:xfrm>
          <a:prstGeom prst="rect">
            <a:avLst/>
          </a:prstGeom>
        </p:spPr>
      </p:pic>
      <p:pic>
        <p:nvPicPr>
          <p:cNvPr id="12" name="Image 10" descr="preencoded.png">    </p:cNvPr>
          <p:cNvPicPr>
            <a:picLocks noChangeAspect="1"/>
          </p:cNvPicPr>
          <p:nvPr/>
        </p:nvPicPr>
        <p:blipFill>
          <a:blip r:embed="rId11"/>
          <a:stretch>
            <a:fillRect/>
          </a:stretch>
        </p:blipFill>
        <p:spPr>
          <a:xfrm>
            <a:off x="381000" y="3848100"/>
            <a:ext cx="5600700" cy="800100"/>
          </a:xfrm>
          <a:prstGeom prst="rect">
            <a:avLst/>
          </a:prstGeom>
        </p:spPr>
      </p:pic>
      <p:pic>
        <p:nvPicPr>
          <p:cNvPr id="13" name="Image 11" descr="preencoded.png">    </p:cNvPr>
          <p:cNvPicPr>
            <a:picLocks noChangeAspect="1"/>
          </p:cNvPicPr>
          <p:nvPr/>
        </p:nvPicPr>
        <p:blipFill>
          <a:blip r:embed="rId12"/>
          <a:stretch>
            <a:fillRect/>
          </a:stretch>
        </p:blipFill>
        <p:spPr>
          <a:xfrm>
            <a:off x="533400" y="4000500"/>
            <a:ext cx="228600" cy="304800"/>
          </a:xfrm>
          <a:prstGeom prst="rect">
            <a:avLst/>
          </a:prstGeom>
        </p:spPr>
      </p:pic>
      <p:pic>
        <p:nvPicPr>
          <p:cNvPr id="14" name="Image 12" descr="preencoded.png">    </p:cNvPr>
          <p:cNvPicPr>
            <a:picLocks noChangeAspect="1"/>
          </p:cNvPicPr>
          <p:nvPr/>
        </p:nvPicPr>
        <p:blipFill>
          <a:blip r:embed="rId13"/>
          <a:stretch>
            <a:fillRect/>
          </a:stretch>
        </p:blipFill>
        <p:spPr>
          <a:xfrm>
            <a:off x="6210300" y="3848100"/>
            <a:ext cx="5600700" cy="800100"/>
          </a:xfrm>
          <a:prstGeom prst="rect">
            <a:avLst/>
          </a:prstGeom>
        </p:spPr>
      </p:pic>
      <p:pic>
        <p:nvPicPr>
          <p:cNvPr id="15" name="Image 13" descr="preencoded.png">    </p:cNvPr>
          <p:cNvPicPr>
            <a:picLocks noChangeAspect="1"/>
          </p:cNvPicPr>
          <p:nvPr/>
        </p:nvPicPr>
        <p:blipFill>
          <a:blip r:embed="rId14"/>
          <a:stretch>
            <a:fillRect/>
          </a:stretch>
        </p:blipFill>
        <p:spPr>
          <a:xfrm>
            <a:off x="6362700" y="4000500"/>
            <a:ext cx="285750" cy="304800"/>
          </a:xfrm>
          <a:prstGeom prst="rect">
            <a:avLst/>
          </a:prstGeom>
        </p:spPr>
      </p:pic>
      <p:pic>
        <p:nvPicPr>
          <p:cNvPr id="16" name="Image 14" descr="preencoded.png">    </p:cNvPr>
          <p:cNvPicPr>
            <a:picLocks noChangeAspect="1"/>
          </p:cNvPicPr>
          <p:nvPr/>
        </p:nvPicPr>
        <p:blipFill>
          <a:blip r:embed="rId15"/>
          <a:stretch>
            <a:fillRect/>
          </a:stretch>
        </p:blipFill>
        <p:spPr>
          <a:xfrm>
            <a:off x="381000" y="6057900"/>
            <a:ext cx="10477500" cy="571500"/>
          </a:xfrm>
          <a:prstGeom prst="rect">
            <a:avLst/>
          </a:prstGeom>
        </p:spPr>
      </p:pic>
      <p:sp>
        <p:nvSpPr>
          <p:cNvPr id="17" name="Text 0"/>
          <p:cNvSpPr/>
          <p:nvPr/>
        </p:nvSpPr>
        <p:spPr>
          <a:xfrm>
            <a:off x="381000" y="152400"/>
            <a:ext cx="11430000" cy="342900"/>
          </a:xfrm>
          <a:prstGeom prst="rect">
            <a:avLst/>
          </a:prstGeom>
          <a:noFill/>
          <a:ln/>
        </p:spPr>
        <p:txBody>
          <a:bodyPr wrap="square" lIns="0" tIns="0" rIns="0" bIns="0" rtlCol="0" anchor="t"/>
          <a:lstStyle/>
          <a:p>
            <a:pPr indent="0" marL="0">
              <a:lnSpc>
                <a:spcPts val="2700"/>
              </a:lnSpc>
              <a:buNone/>
            </a:pPr>
            <a:r>
              <a:rPr lang="en-US" sz="2250" b="1" dirty="0">
                <a:solidFill>
                  <a:srgbClr val="FFFFFF"/>
                </a:solidFill>
                <a:latin typeface="ui-sans-serif" pitchFamily="34" charset="0"/>
                <a:ea typeface="ui-sans-serif" pitchFamily="34" charset="-122"/>
                <a:cs typeface="ui-sans-serif" pitchFamily="34" charset="-120"/>
              </a:rPr>
              <a:t>Phase 2: Onboarding to Dev/PoC</a:t>
            </a:r>
            <a:endParaRPr lang="en-US" sz="2250" dirty="0"/>
          </a:p>
        </p:txBody>
      </p:sp>
      <p:sp>
        <p:nvSpPr>
          <p:cNvPr id="18" name="Text 1"/>
          <p:cNvSpPr/>
          <p:nvPr/>
        </p:nvSpPr>
        <p:spPr>
          <a:xfrm>
            <a:off x="381000" y="1028700"/>
            <a:ext cx="11430000" cy="533400"/>
          </a:xfrm>
          <a:prstGeom prst="rect">
            <a:avLst/>
          </a:prstGeom>
          <a:noFill/>
          <a:ln/>
        </p:spPr>
        <p:txBody>
          <a:bodyPr wrap="square" lIns="0" tIns="0" rIns="0" bIns="0" rtlCol="0" anchor="t"/>
          <a:lstStyle/>
          <a:p>
            <a:pPr indent="0" marL="0">
              <a:lnSpc>
                <a:spcPts val="2100"/>
              </a:lnSpc>
              <a:buNone/>
            </a:pPr>
            <a:r>
              <a:rPr lang="en-US" sz="1350" dirty="0">
                <a:solidFill>
                  <a:srgbClr val="374151"/>
                </a:solidFill>
                <a:latin typeface="ui-sans-serif" pitchFamily="34" charset="0"/>
                <a:ea typeface="ui-sans-serif" pitchFamily="34" charset="-122"/>
                <a:cs typeface="ui-sans-serif" pitchFamily="34" charset="-120"/>
              </a:rPr>
              <a:t>Implementation phase focused on establishing the initial functional environment for development teams. This is where the foundational work begins to take shape, enabling developers to start building and experimenting within Google Cloud.</a:t>
            </a:r>
            <a:endParaRPr lang="en-US" sz="1350" dirty="0"/>
          </a:p>
        </p:txBody>
      </p:sp>
      <p:sp>
        <p:nvSpPr>
          <p:cNvPr id="19" name="Text 2"/>
          <p:cNvSpPr/>
          <p:nvPr/>
        </p:nvSpPr>
        <p:spPr>
          <a:xfrm>
            <a:off x="942975" y="1943100"/>
            <a:ext cx="5140643"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Create Dev/PoC Project</a:t>
            </a:r>
            <a:endParaRPr lang="en-US" sz="1350" dirty="0"/>
          </a:p>
        </p:txBody>
      </p:sp>
      <p:sp>
        <p:nvSpPr>
          <p:cNvPr id="20" name="Text 3"/>
          <p:cNvSpPr/>
          <p:nvPr/>
        </p:nvSpPr>
        <p:spPr>
          <a:xfrm>
            <a:off x="942975" y="2209800"/>
            <a:ext cx="5140643" cy="2286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Set up the development project and initial configuration</a:t>
            </a:r>
            <a:endParaRPr lang="en-US" sz="1200" dirty="0"/>
          </a:p>
        </p:txBody>
      </p:sp>
      <p:sp>
        <p:nvSpPr>
          <p:cNvPr id="21" name="Text 4"/>
          <p:cNvSpPr/>
          <p:nvPr/>
        </p:nvSpPr>
        <p:spPr>
          <a:xfrm>
            <a:off x="6743700" y="1943100"/>
            <a:ext cx="5201543"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Configure Environment Resources</a:t>
            </a:r>
            <a:endParaRPr lang="en-US" sz="1350" dirty="0"/>
          </a:p>
        </p:txBody>
      </p:sp>
      <p:sp>
        <p:nvSpPr>
          <p:cNvPr id="22" name="Text 5"/>
          <p:cNvSpPr/>
          <p:nvPr/>
        </p:nvSpPr>
        <p:spPr>
          <a:xfrm>
            <a:off x="6743700" y="2209800"/>
            <a:ext cx="5201543" cy="2286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Provision and configure computing resources (GCE, GKE)</a:t>
            </a:r>
            <a:endParaRPr lang="en-US" sz="1200" dirty="0"/>
          </a:p>
        </p:txBody>
      </p:sp>
      <p:sp>
        <p:nvSpPr>
          <p:cNvPr id="23" name="Text 6"/>
          <p:cNvSpPr/>
          <p:nvPr/>
        </p:nvSpPr>
        <p:spPr>
          <a:xfrm>
            <a:off x="885825" y="2971800"/>
            <a:ext cx="4491633"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Deploy CI/CD Pipeline</a:t>
            </a:r>
            <a:endParaRPr lang="en-US" sz="1350" dirty="0"/>
          </a:p>
        </p:txBody>
      </p:sp>
      <p:sp>
        <p:nvSpPr>
          <p:cNvPr id="24" name="Text 7"/>
          <p:cNvSpPr/>
          <p:nvPr/>
        </p:nvSpPr>
        <p:spPr>
          <a:xfrm>
            <a:off x="885825" y="3238500"/>
            <a:ext cx="5389959" cy="2286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Implement continuous integration and deployment system</a:t>
            </a:r>
            <a:endParaRPr lang="en-US" sz="1200" dirty="0"/>
          </a:p>
        </p:txBody>
      </p:sp>
      <p:sp>
        <p:nvSpPr>
          <p:cNvPr id="25" name="Text 8"/>
          <p:cNvSpPr/>
          <p:nvPr/>
        </p:nvSpPr>
        <p:spPr>
          <a:xfrm>
            <a:off x="6715125" y="2971800"/>
            <a:ext cx="5043666"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Initial Data Migration for PoC</a:t>
            </a:r>
            <a:endParaRPr lang="en-US" sz="1350" dirty="0"/>
          </a:p>
        </p:txBody>
      </p:sp>
      <p:sp>
        <p:nvSpPr>
          <p:cNvPr id="26" name="Text 9"/>
          <p:cNvSpPr/>
          <p:nvPr/>
        </p:nvSpPr>
        <p:spPr>
          <a:xfrm>
            <a:off x="6715125" y="3238500"/>
            <a:ext cx="5043666" cy="2286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Migrate and prepare initial dataset for proof of concept</a:t>
            </a:r>
            <a:endParaRPr lang="en-US" sz="1200" dirty="0"/>
          </a:p>
        </p:txBody>
      </p:sp>
      <p:sp>
        <p:nvSpPr>
          <p:cNvPr id="27" name="Text 10"/>
          <p:cNvSpPr/>
          <p:nvPr/>
        </p:nvSpPr>
        <p:spPr>
          <a:xfrm>
            <a:off x="914400" y="4000500"/>
            <a:ext cx="4757738"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Implement Basic Monitoring &amp; Logging</a:t>
            </a:r>
            <a:endParaRPr lang="en-US" sz="1350" dirty="0"/>
          </a:p>
        </p:txBody>
      </p:sp>
      <p:sp>
        <p:nvSpPr>
          <p:cNvPr id="28" name="Text 11"/>
          <p:cNvSpPr/>
          <p:nvPr/>
        </p:nvSpPr>
        <p:spPr>
          <a:xfrm>
            <a:off x="914400" y="4267200"/>
            <a:ext cx="4757738" cy="2286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Set up essential monitoring and logging capabilities</a:t>
            </a:r>
            <a:endParaRPr lang="en-US" sz="1200" dirty="0"/>
          </a:p>
        </p:txBody>
      </p:sp>
      <p:sp>
        <p:nvSpPr>
          <p:cNvPr id="29" name="Text 12"/>
          <p:cNvSpPr/>
          <p:nvPr/>
        </p:nvSpPr>
        <p:spPr>
          <a:xfrm>
            <a:off x="6800850" y="4000500"/>
            <a:ext cx="4851321"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Developer Training &amp; Walkthrough</a:t>
            </a:r>
            <a:endParaRPr lang="en-US" sz="1350" dirty="0"/>
          </a:p>
        </p:txBody>
      </p:sp>
      <p:sp>
        <p:nvSpPr>
          <p:cNvPr id="30" name="Text 13"/>
          <p:cNvSpPr/>
          <p:nvPr/>
        </p:nvSpPr>
        <p:spPr>
          <a:xfrm>
            <a:off x="6800850" y="4267200"/>
            <a:ext cx="4851321" cy="2286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Provide training and guidance for development team</a:t>
            </a:r>
            <a:endParaRPr lang="en-US" sz="1200" dirty="0"/>
          </a:p>
        </p:txBody>
      </p:sp>
      <p:sp>
        <p:nvSpPr>
          <p:cNvPr id="31" name="Text 14"/>
          <p:cNvSpPr/>
          <p:nvPr/>
        </p:nvSpPr>
        <p:spPr>
          <a:xfrm>
            <a:off x="381000" y="5715000"/>
            <a:ext cx="11430000" cy="266700"/>
          </a:xfrm>
          <a:prstGeom prst="rect">
            <a:avLst/>
          </a:prstGeom>
          <a:noFill/>
          <a:ln/>
        </p:spPr>
        <p:txBody>
          <a:bodyPr wrap="square" lIns="0" tIns="0" rIns="0" bIns="0" rtlCol="0" anchor="t"/>
          <a:lstStyle/>
          <a:p>
            <a:pPr indent="0" marL="0">
              <a:lnSpc>
                <a:spcPts val="2100"/>
              </a:lnSpc>
              <a:buNone/>
            </a:pPr>
            <a:r>
              <a:rPr lang="en-US" sz="1350" b="1" dirty="0">
                <a:solidFill>
                  <a:srgbClr val="374151"/>
                </a:solidFill>
                <a:latin typeface="ui-sans-serif" pitchFamily="34" charset="0"/>
                <a:ea typeface="ui-sans-serif" pitchFamily="34" charset="-122"/>
                <a:cs typeface="ui-sans-serif" pitchFamily="34" charset="-120"/>
              </a:rPr>
              <a:t>Tentative Timeline: Weeks 3-5</a:t>
            </a:r>
            <a:endParaRPr lang="en-US" sz="13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6858000"/>
          </a:xfrm>
          <a:prstGeom prst="rect">
            <a:avLst/>
          </a:prstGeom>
        </p:spPr>
      </p:pic>
      <p:pic>
        <p:nvPicPr>
          <p:cNvPr id="3" name="Image 1" descr="preencoded.png">    </p:cNvPr>
          <p:cNvPicPr>
            <a:picLocks noChangeAspect="1"/>
          </p:cNvPicPr>
          <p:nvPr/>
        </p:nvPicPr>
        <p:blipFill>
          <a:blip r:embed="rId2"/>
          <a:stretch>
            <a:fillRect/>
          </a:stretch>
        </p:blipFill>
        <p:spPr>
          <a:xfrm>
            <a:off x="0" y="0"/>
            <a:ext cx="12192000" cy="647700"/>
          </a:xfrm>
          <a:prstGeom prst="rect">
            <a:avLst/>
          </a:prstGeom>
        </p:spPr>
      </p:pic>
      <p:pic>
        <p:nvPicPr>
          <p:cNvPr id="4" name="Image 2" descr="preencoded.png">    </p:cNvPr>
          <p:cNvPicPr>
            <a:picLocks noChangeAspect="1"/>
          </p:cNvPicPr>
          <p:nvPr/>
        </p:nvPicPr>
        <p:blipFill>
          <a:blip r:embed="rId3"/>
          <a:stretch>
            <a:fillRect/>
          </a:stretch>
        </p:blipFill>
        <p:spPr>
          <a:xfrm>
            <a:off x="381000" y="1790700"/>
            <a:ext cx="3682901" cy="1295400"/>
          </a:xfrm>
          <a:prstGeom prst="rect">
            <a:avLst/>
          </a:prstGeom>
        </p:spPr>
      </p:pic>
      <p:pic>
        <p:nvPicPr>
          <p:cNvPr id="5" name="Image 3" descr="preencoded.png">    </p:cNvPr>
          <p:cNvPicPr>
            <a:picLocks noChangeAspect="1"/>
          </p:cNvPicPr>
          <p:nvPr/>
        </p:nvPicPr>
        <p:blipFill>
          <a:blip r:embed="rId4"/>
          <a:stretch>
            <a:fillRect/>
          </a:stretch>
        </p:blipFill>
        <p:spPr>
          <a:xfrm>
            <a:off x="533400" y="1943100"/>
            <a:ext cx="257175" cy="304800"/>
          </a:xfrm>
          <a:prstGeom prst="rect">
            <a:avLst/>
          </a:prstGeom>
        </p:spPr>
      </p:pic>
      <p:pic>
        <p:nvPicPr>
          <p:cNvPr id="6" name="Image 4" descr="preencoded.png">    </p:cNvPr>
          <p:cNvPicPr>
            <a:picLocks noChangeAspect="1"/>
          </p:cNvPicPr>
          <p:nvPr/>
        </p:nvPicPr>
        <p:blipFill>
          <a:blip r:embed="rId5"/>
          <a:stretch>
            <a:fillRect/>
          </a:stretch>
        </p:blipFill>
        <p:spPr>
          <a:xfrm>
            <a:off x="4254401" y="1790700"/>
            <a:ext cx="3683050" cy="1295400"/>
          </a:xfrm>
          <a:prstGeom prst="rect">
            <a:avLst/>
          </a:prstGeom>
        </p:spPr>
      </p:pic>
      <p:pic>
        <p:nvPicPr>
          <p:cNvPr id="7" name="Image 5" descr="preencoded.png">    </p:cNvPr>
          <p:cNvPicPr>
            <a:picLocks noChangeAspect="1"/>
          </p:cNvPicPr>
          <p:nvPr/>
        </p:nvPicPr>
        <p:blipFill>
          <a:blip r:embed="rId6"/>
          <a:stretch>
            <a:fillRect/>
          </a:stretch>
        </p:blipFill>
        <p:spPr>
          <a:xfrm>
            <a:off x="4406801" y="1943100"/>
            <a:ext cx="228600" cy="304800"/>
          </a:xfrm>
          <a:prstGeom prst="rect">
            <a:avLst/>
          </a:prstGeom>
        </p:spPr>
      </p:pic>
      <p:pic>
        <p:nvPicPr>
          <p:cNvPr id="8" name="Image 6" descr="preencoded.png">    </p:cNvPr>
          <p:cNvPicPr>
            <a:picLocks noChangeAspect="1"/>
          </p:cNvPicPr>
          <p:nvPr/>
        </p:nvPicPr>
        <p:blipFill>
          <a:blip r:embed="rId7"/>
          <a:stretch>
            <a:fillRect/>
          </a:stretch>
        </p:blipFill>
        <p:spPr>
          <a:xfrm>
            <a:off x="8127950" y="1790700"/>
            <a:ext cx="3682901" cy="1295400"/>
          </a:xfrm>
          <a:prstGeom prst="rect">
            <a:avLst/>
          </a:prstGeom>
        </p:spPr>
      </p:pic>
      <p:pic>
        <p:nvPicPr>
          <p:cNvPr id="9" name="Image 7" descr="preencoded.png">    </p:cNvPr>
          <p:cNvPicPr>
            <a:picLocks noChangeAspect="1"/>
          </p:cNvPicPr>
          <p:nvPr/>
        </p:nvPicPr>
        <p:blipFill>
          <a:blip r:embed="rId8"/>
          <a:stretch>
            <a:fillRect/>
          </a:stretch>
        </p:blipFill>
        <p:spPr>
          <a:xfrm>
            <a:off x="8280350" y="1943100"/>
            <a:ext cx="200025" cy="304800"/>
          </a:xfrm>
          <a:prstGeom prst="rect">
            <a:avLst/>
          </a:prstGeom>
        </p:spPr>
      </p:pic>
      <p:pic>
        <p:nvPicPr>
          <p:cNvPr id="10" name="Image 8" descr="preencoded.png">    </p:cNvPr>
          <p:cNvPicPr>
            <a:picLocks noChangeAspect="1"/>
          </p:cNvPicPr>
          <p:nvPr/>
        </p:nvPicPr>
        <p:blipFill>
          <a:blip r:embed="rId9"/>
          <a:stretch>
            <a:fillRect/>
          </a:stretch>
        </p:blipFill>
        <p:spPr>
          <a:xfrm>
            <a:off x="381000" y="3276600"/>
            <a:ext cx="3682901" cy="1295400"/>
          </a:xfrm>
          <a:prstGeom prst="rect">
            <a:avLst/>
          </a:prstGeom>
        </p:spPr>
      </p:pic>
      <p:pic>
        <p:nvPicPr>
          <p:cNvPr id="11" name="Image 9" descr="preencoded.png">    </p:cNvPr>
          <p:cNvPicPr>
            <a:picLocks noChangeAspect="1"/>
          </p:cNvPicPr>
          <p:nvPr/>
        </p:nvPicPr>
        <p:blipFill>
          <a:blip r:embed="rId10"/>
          <a:stretch>
            <a:fillRect/>
          </a:stretch>
        </p:blipFill>
        <p:spPr>
          <a:xfrm>
            <a:off x="533400" y="3429000"/>
            <a:ext cx="285750" cy="304800"/>
          </a:xfrm>
          <a:prstGeom prst="rect">
            <a:avLst/>
          </a:prstGeom>
        </p:spPr>
      </p:pic>
      <p:pic>
        <p:nvPicPr>
          <p:cNvPr id="12" name="Image 10" descr="preencoded.png">    </p:cNvPr>
          <p:cNvPicPr>
            <a:picLocks noChangeAspect="1"/>
          </p:cNvPicPr>
          <p:nvPr/>
        </p:nvPicPr>
        <p:blipFill>
          <a:blip r:embed="rId11"/>
          <a:stretch>
            <a:fillRect/>
          </a:stretch>
        </p:blipFill>
        <p:spPr>
          <a:xfrm>
            <a:off x="4254401" y="3276600"/>
            <a:ext cx="3683050" cy="1295400"/>
          </a:xfrm>
          <a:prstGeom prst="rect">
            <a:avLst/>
          </a:prstGeom>
        </p:spPr>
      </p:pic>
      <p:pic>
        <p:nvPicPr>
          <p:cNvPr id="13" name="Image 11" descr="preencoded.png">    </p:cNvPr>
          <p:cNvPicPr>
            <a:picLocks noChangeAspect="1"/>
          </p:cNvPicPr>
          <p:nvPr/>
        </p:nvPicPr>
        <p:blipFill>
          <a:blip r:embed="rId12"/>
          <a:stretch>
            <a:fillRect/>
          </a:stretch>
        </p:blipFill>
        <p:spPr>
          <a:xfrm>
            <a:off x="4406801" y="3429000"/>
            <a:ext cx="228600" cy="304800"/>
          </a:xfrm>
          <a:prstGeom prst="rect">
            <a:avLst/>
          </a:prstGeom>
        </p:spPr>
      </p:pic>
      <p:pic>
        <p:nvPicPr>
          <p:cNvPr id="14" name="Image 12" descr="preencoded.png">    </p:cNvPr>
          <p:cNvPicPr>
            <a:picLocks noChangeAspect="1"/>
          </p:cNvPicPr>
          <p:nvPr/>
        </p:nvPicPr>
        <p:blipFill>
          <a:blip r:embed="rId13"/>
          <a:stretch>
            <a:fillRect/>
          </a:stretch>
        </p:blipFill>
        <p:spPr>
          <a:xfrm>
            <a:off x="8127950" y="3276600"/>
            <a:ext cx="3682901" cy="1295400"/>
          </a:xfrm>
          <a:prstGeom prst="rect">
            <a:avLst/>
          </a:prstGeom>
        </p:spPr>
      </p:pic>
      <p:pic>
        <p:nvPicPr>
          <p:cNvPr id="15" name="Image 13" descr="preencoded.png">    </p:cNvPr>
          <p:cNvPicPr>
            <a:picLocks noChangeAspect="1"/>
          </p:cNvPicPr>
          <p:nvPr/>
        </p:nvPicPr>
        <p:blipFill>
          <a:blip r:embed="rId14"/>
          <a:stretch>
            <a:fillRect/>
          </a:stretch>
        </p:blipFill>
        <p:spPr>
          <a:xfrm>
            <a:off x="8280350" y="3429000"/>
            <a:ext cx="228600" cy="304800"/>
          </a:xfrm>
          <a:prstGeom prst="rect">
            <a:avLst/>
          </a:prstGeom>
        </p:spPr>
      </p:pic>
      <p:pic>
        <p:nvPicPr>
          <p:cNvPr id="16" name="Image 14" descr="preencoded.png">    </p:cNvPr>
          <p:cNvPicPr>
            <a:picLocks noChangeAspect="1"/>
          </p:cNvPicPr>
          <p:nvPr/>
        </p:nvPicPr>
        <p:blipFill>
          <a:blip r:embed="rId15"/>
          <a:stretch>
            <a:fillRect/>
          </a:stretch>
        </p:blipFill>
        <p:spPr>
          <a:xfrm>
            <a:off x="381000" y="6057900"/>
            <a:ext cx="10477500" cy="571500"/>
          </a:xfrm>
          <a:prstGeom prst="rect">
            <a:avLst/>
          </a:prstGeom>
        </p:spPr>
      </p:pic>
      <p:sp>
        <p:nvSpPr>
          <p:cNvPr id="17" name="Text 0"/>
          <p:cNvSpPr/>
          <p:nvPr/>
        </p:nvSpPr>
        <p:spPr>
          <a:xfrm>
            <a:off x="381000" y="152400"/>
            <a:ext cx="11430000" cy="342900"/>
          </a:xfrm>
          <a:prstGeom prst="rect">
            <a:avLst/>
          </a:prstGeom>
          <a:noFill/>
          <a:ln/>
        </p:spPr>
        <p:txBody>
          <a:bodyPr wrap="square" lIns="0" tIns="0" rIns="0" bIns="0" rtlCol="0" anchor="t"/>
          <a:lstStyle/>
          <a:p>
            <a:pPr indent="0" marL="0">
              <a:lnSpc>
                <a:spcPts val="2700"/>
              </a:lnSpc>
              <a:buNone/>
            </a:pPr>
            <a:r>
              <a:rPr lang="en-US" sz="2250" b="1" dirty="0">
                <a:solidFill>
                  <a:srgbClr val="FFFFFF"/>
                </a:solidFill>
                <a:latin typeface="ui-sans-serif" pitchFamily="34" charset="0"/>
                <a:ea typeface="ui-sans-serif" pitchFamily="34" charset="-122"/>
                <a:cs typeface="ui-sans-serif" pitchFamily="34" charset="-120"/>
              </a:rPr>
              <a:t>Phase 3: Promote to UAT</a:t>
            </a:r>
            <a:endParaRPr lang="en-US" sz="2250" dirty="0"/>
          </a:p>
        </p:txBody>
      </p:sp>
      <p:sp>
        <p:nvSpPr>
          <p:cNvPr id="18" name="Text 1"/>
          <p:cNvSpPr/>
          <p:nvPr/>
        </p:nvSpPr>
        <p:spPr>
          <a:xfrm>
            <a:off x="381000" y="1028700"/>
            <a:ext cx="11430000" cy="533400"/>
          </a:xfrm>
          <a:prstGeom prst="rect">
            <a:avLst/>
          </a:prstGeom>
          <a:noFill/>
          <a:ln/>
        </p:spPr>
        <p:txBody>
          <a:bodyPr wrap="square" lIns="0" tIns="0" rIns="0" bIns="0" rtlCol="0" anchor="t"/>
          <a:lstStyle/>
          <a:p>
            <a:pPr indent="0" marL="0">
              <a:lnSpc>
                <a:spcPts val="2100"/>
              </a:lnSpc>
              <a:buNone/>
            </a:pPr>
            <a:r>
              <a:rPr lang="en-US" sz="1350" dirty="0">
                <a:solidFill>
                  <a:srgbClr val="374151"/>
                </a:solidFill>
                <a:latin typeface="ui-sans-serif" pitchFamily="34" charset="0"/>
                <a:ea typeface="ui-sans-serif" pitchFamily="34" charset="-122"/>
                <a:cs typeface="ui-sans-serif" pitchFamily="34" charset="-120"/>
              </a:rPr>
              <a:t>Critical bridge between development and production, focusing on validating that the application meets all business and functional requirements before going live. Ensures the solution is robust, stable, and ready for end-users.</a:t>
            </a:r>
            <a:endParaRPr lang="en-US" sz="1350" dirty="0"/>
          </a:p>
        </p:txBody>
      </p:sp>
      <p:sp>
        <p:nvSpPr>
          <p:cNvPr id="19" name="Text 2"/>
          <p:cNvSpPr/>
          <p:nvPr/>
        </p:nvSpPr>
        <p:spPr>
          <a:xfrm>
            <a:off x="942975" y="1943100"/>
            <a:ext cx="2968526" cy="5334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Create UAT Project &amp; Environment</a:t>
            </a:r>
            <a:endParaRPr lang="en-US" sz="1350" dirty="0"/>
          </a:p>
        </p:txBody>
      </p:sp>
      <p:sp>
        <p:nvSpPr>
          <p:cNvPr id="20" name="Text 3"/>
          <p:cNvSpPr/>
          <p:nvPr/>
        </p:nvSpPr>
        <p:spPr>
          <a:xfrm>
            <a:off x="942975" y="2476500"/>
            <a:ext cx="2968526" cy="4572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Set up isolated UAT environment mirroring production</a:t>
            </a:r>
            <a:endParaRPr lang="en-US" sz="1200" dirty="0"/>
          </a:p>
        </p:txBody>
      </p:sp>
      <p:sp>
        <p:nvSpPr>
          <p:cNvPr id="21" name="Text 4"/>
          <p:cNvSpPr/>
          <p:nvPr/>
        </p:nvSpPr>
        <p:spPr>
          <a:xfrm>
            <a:off x="4787801" y="1943100"/>
            <a:ext cx="3596700"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Deploy Application from Dev</a:t>
            </a:r>
            <a:endParaRPr lang="en-US" sz="1350" dirty="0"/>
          </a:p>
        </p:txBody>
      </p:sp>
      <p:sp>
        <p:nvSpPr>
          <p:cNvPr id="22" name="Text 5"/>
          <p:cNvSpPr/>
          <p:nvPr/>
        </p:nvSpPr>
        <p:spPr>
          <a:xfrm>
            <a:off x="4787801" y="2209800"/>
            <a:ext cx="2997250" cy="4572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Promote code from development to UAT environment</a:t>
            </a:r>
            <a:endParaRPr lang="en-US" sz="1200" dirty="0"/>
          </a:p>
        </p:txBody>
      </p:sp>
      <p:sp>
        <p:nvSpPr>
          <p:cNvPr id="23" name="Text 6"/>
          <p:cNvSpPr/>
          <p:nvPr/>
        </p:nvSpPr>
        <p:spPr>
          <a:xfrm>
            <a:off x="8632775" y="1943100"/>
            <a:ext cx="3630811"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Prepare &amp; Load Test Data</a:t>
            </a:r>
            <a:endParaRPr lang="en-US" sz="1350" dirty="0"/>
          </a:p>
        </p:txBody>
      </p:sp>
      <p:sp>
        <p:nvSpPr>
          <p:cNvPr id="24" name="Text 7"/>
          <p:cNvSpPr/>
          <p:nvPr/>
        </p:nvSpPr>
        <p:spPr>
          <a:xfrm>
            <a:off x="8632775" y="2209800"/>
            <a:ext cx="3025676" cy="4572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Set up realistic data for comprehensive testing</a:t>
            </a:r>
            <a:endParaRPr lang="en-US" sz="1200" dirty="0"/>
          </a:p>
        </p:txBody>
      </p:sp>
      <p:sp>
        <p:nvSpPr>
          <p:cNvPr id="25" name="Text 8"/>
          <p:cNvSpPr/>
          <p:nvPr/>
        </p:nvSpPr>
        <p:spPr>
          <a:xfrm>
            <a:off x="971550" y="3429000"/>
            <a:ext cx="2939951" cy="5334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Grant Access to Business Testers</a:t>
            </a:r>
            <a:endParaRPr lang="en-US" sz="1350" dirty="0"/>
          </a:p>
        </p:txBody>
      </p:sp>
      <p:sp>
        <p:nvSpPr>
          <p:cNvPr id="26" name="Text 9"/>
          <p:cNvSpPr/>
          <p:nvPr/>
        </p:nvSpPr>
        <p:spPr>
          <a:xfrm>
            <a:off x="971550" y="3962400"/>
            <a:ext cx="2939951" cy="4572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Provide permissions to key stakeholders for testing</a:t>
            </a:r>
            <a:endParaRPr lang="en-US" sz="1200" dirty="0"/>
          </a:p>
        </p:txBody>
      </p:sp>
      <p:sp>
        <p:nvSpPr>
          <p:cNvPr id="27" name="Text 10"/>
          <p:cNvSpPr/>
          <p:nvPr/>
        </p:nvSpPr>
        <p:spPr>
          <a:xfrm>
            <a:off x="4787801" y="3429000"/>
            <a:ext cx="3596700"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Execute UAT Test Cases</a:t>
            </a:r>
            <a:endParaRPr lang="en-US" sz="1350" dirty="0"/>
          </a:p>
        </p:txBody>
      </p:sp>
      <p:sp>
        <p:nvSpPr>
          <p:cNvPr id="28" name="Text 11"/>
          <p:cNvSpPr/>
          <p:nvPr/>
        </p:nvSpPr>
        <p:spPr>
          <a:xfrm>
            <a:off x="4787801" y="3695700"/>
            <a:ext cx="2997250" cy="4572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Run comprehensive business scenario tests</a:t>
            </a:r>
            <a:endParaRPr lang="en-US" sz="1200" dirty="0"/>
          </a:p>
        </p:txBody>
      </p:sp>
      <p:sp>
        <p:nvSpPr>
          <p:cNvPr id="29" name="Text 12"/>
          <p:cNvSpPr/>
          <p:nvPr/>
        </p:nvSpPr>
        <p:spPr>
          <a:xfrm>
            <a:off x="8661350" y="3429000"/>
            <a:ext cx="3596521"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Bug Triage &amp; Remediation</a:t>
            </a:r>
            <a:endParaRPr lang="en-US" sz="1350" dirty="0"/>
          </a:p>
        </p:txBody>
      </p:sp>
      <p:sp>
        <p:nvSpPr>
          <p:cNvPr id="30" name="Text 13"/>
          <p:cNvSpPr/>
          <p:nvPr/>
        </p:nvSpPr>
        <p:spPr>
          <a:xfrm>
            <a:off x="8661350" y="3695700"/>
            <a:ext cx="2997101" cy="4572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Identify and resolve issues before production</a:t>
            </a:r>
            <a:endParaRPr lang="en-US" sz="1200" dirty="0"/>
          </a:p>
        </p:txBody>
      </p:sp>
      <p:sp>
        <p:nvSpPr>
          <p:cNvPr id="31" name="Text 14"/>
          <p:cNvSpPr/>
          <p:nvPr/>
        </p:nvSpPr>
        <p:spPr>
          <a:xfrm>
            <a:off x="381000" y="5715000"/>
            <a:ext cx="11430000" cy="266700"/>
          </a:xfrm>
          <a:prstGeom prst="rect">
            <a:avLst/>
          </a:prstGeom>
          <a:noFill/>
          <a:ln/>
        </p:spPr>
        <p:txBody>
          <a:bodyPr wrap="square" lIns="0" tIns="0" rIns="0" bIns="0" rtlCol="0" anchor="t"/>
          <a:lstStyle/>
          <a:p>
            <a:pPr indent="0" marL="0">
              <a:lnSpc>
                <a:spcPts val="2100"/>
              </a:lnSpc>
              <a:buNone/>
            </a:pPr>
            <a:r>
              <a:rPr lang="en-US" sz="1350" b="1" dirty="0">
                <a:solidFill>
                  <a:srgbClr val="374151"/>
                </a:solidFill>
                <a:latin typeface="ui-sans-serif" pitchFamily="34" charset="0"/>
                <a:ea typeface="ui-sans-serif" pitchFamily="34" charset="-122"/>
                <a:cs typeface="ui-sans-serif" pitchFamily="34" charset="-120"/>
              </a:rPr>
              <a:t>Tentative Timeline: Weeks 6-8</a:t>
            </a:r>
            <a:endParaRPr lang="en-US"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2192000" cy="6858000"/>
          </a:xfrm>
          <a:prstGeom prst="rect">
            <a:avLst/>
          </a:prstGeom>
        </p:spPr>
      </p:pic>
      <p:pic>
        <p:nvPicPr>
          <p:cNvPr id="3" name="Image 1" descr="preencoded.png">    </p:cNvPr>
          <p:cNvPicPr>
            <a:picLocks noChangeAspect="1"/>
          </p:cNvPicPr>
          <p:nvPr/>
        </p:nvPicPr>
        <p:blipFill>
          <a:blip r:embed="rId2"/>
          <a:stretch>
            <a:fillRect/>
          </a:stretch>
        </p:blipFill>
        <p:spPr>
          <a:xfrm>
            <a:off x="0" y="0"/>
            <a:ext cx="12192000" cy="647700"/>
          </a:xfrm>
          <a:prstGeom prst="rect">
            <a:avLst/>
          </a:prstGeom>
        </p:spPr>
      </p:pic>
      <p:pic>
        <p:nvPicPr>
          <p:cNvPr id="4" name="Image 2" descr="preencoded.png">    </p:cNvPr>
          <p:cNvPicPr>
            <a:picLocks noChangeAspect="1"/>
          </p:cNvPicPr>
          <p:nvPr/>
        </p:nvPicPr>
        <p:blipFill>
          <a:blip r:embed="rId3"/>
          <a:stretch>
            <a:fillRect/>
          </a:stretch>
        </p:blipFill>
        <p:spPr>
          <a:xfrm>
            <a:off x="381000" y="2057400"/>
            <a:ext cx="5600700" cy="800100"/>
          </a:xfrm>
          <a:prstGeom prst="rect">
            <a:avLst/>
          </a:prstGeom>
        </p:spPr>
      </p:pic>
      <p:pic>
        <p:nvPicPr>
          <p:cNvPr id="5" name="Image 3" descr="preencoded.png">    </p:cNvPr>
          <p:cNvPicPr>
            <a:picLocks noChangeAspect="1"/>
          </p:cNvPicPr>
          <p:nvPr/>
        </p:nvPicPr>
        <p:blipFill>
          <a:blip r:embed="rId4"/>
          <a:stretch>
            <a:fillRect/>
          </a:stretch>
        </p:blipFill>
        <p:spPr>
          <a:xfrm>
            <a:off x="533400" y="2209800"/>
            <a:ext cx="257175" cy="304800"/>
          </a:xfrm>
          <a:prstGeom prst="rect">
            <a:avLst/>
          </a:prstGeom>
        </p:spPr>
      </p:pic>
      <p:pic>
        <p:nvPicPr>
          <p:cNvPr id="6" name="Image 4" descr="preencoded.png">    </p:cNvPr>
          <p:cNvPicPr>
            <a:picLocks noChangeAspect="1"/>
          </p:cNvPicPr>
          <p:nvPr/>
        </p:nvPicPr>
        <p:blipFill>
          <a:blip r:embed="rId5"/>
          <a:stretch>
            <a:fillRect/>
          </a:stretch>
        </p:blipFill>
        <p:spPr>
          <a:xfrm>
            <a:off x="6210300" y="2057400"/>
            <a:ext cx="5600700" cy="800100"/>
          </a:xfrm>
          <a:prstGeom prst="rect">
            <a:avLst/>
          </a:prstGeom>
        </p:spPr>
      </p:pic>
      <p:pic>
        <p:nvPicPr>
          <p:cNvPr id="7" name="Image 5" descr="preencoded.png">    </p:cNvPr>
          <p:cNvPicPr>
            <a:picLocks noChangeAspect="1"/>
          </p:cNvPicPr>
          <p:nvPr/>
        </p:nvPicPr>
        <p:blipFill>
          <a:blip r:embed="rId6"/>
          <a:stretch>
            <a:fillRect/>
          </a:stretch>
        </p:blipFill>
        <p:spPr>
          <a:xfrm>
            <a:off x="6362700" y="2209800"/>
            <a:ext cx="228600" cy="304800"/>
          </a:xfrm>
          <a:prstGeom prst="rect">
            <a:avLst/>
          </a:prstGeom>
        </p:spPr>
      </p:pic>
      <p:pic>
        <p:nvPicPr>
          <p:cNvPr id="8" name="Image 6" descr="preencoded.png">    </p:cNvPr>
          <p:cNvPicPr>
            <a:picLocks noChangeAspect="1"/>
          </p:cNvPicPr>
          <p:nvPr/>
        </p:nvPicPr>
        <p:blipFill>
          <a:blip r:embed="rId7"/>
          <a:stretch>
            <a:fillRect/>
          </a:stretch>
        </p:blipFill>
        <p:spPr>
          <a:xfrm>
            <a:off x="381000" y="3086100"/>
            <a:ext cx="5600700" cy="800100"/>
          </a:xfrm>
          <a:prstGeom prst="rect">
            <a:avLst/>
          </a:prstGeom>
        </p:spPr>
      </p:pic>
      <p:pic>
        <p:nvPicPr>
          <p:cNvPr id="9" name="Image 7" descr="preencoded.png">    </p:cNvPr>
          <p:cNvPicPr>
            <a:picLocks noChangeAspect="1"/>
          </p:cNvPicPr>
          <p:nvPr/>
        </p:nvPicPr>
        <p:blipFill>
          <a:blip r:embed="rId8"/>
          <a:stretch>
            <a:fillRect/>
          </a:stretch>
        </p:blipFill>
        <p:spPr>
          <a:xfrm>
            <a:off x="533400" y="3238500"/>
            <a:ext cx="228600" cy="304800"/>
          </a:xfrm>
          <a:prstGeom prst="rect">
            <a:avLst/>
          </a:prstGeom>
        </p:spPr>
      </p:pic>
      <p:pic>
        <p:nvPicPr>
          <p:cNvPr id="10" name="Image 8" descr="preencoded.png">    </p:cNvPr>
          <p:cNvPicPr>
            <a:picLocks noChangeAspect="1"/>
          </p:cNvPicPr>
          <p:nvPr/>
        </p:nvPicPr>
        <p:blipFill>
          <a:blip r:embed="rId9"/>
          <a:stretch>
            <a:fillRect/>
          </a:stretch>
        </p:blipFill>
        <p:spPr>
          <a:xfrm>
            <a:off x="6210300" y="3086100"/>
            <a:ext cx="5600700" cy="800100"/>
          </a:xfrm>
          <a:prstGeom prst="rect">
            <a:avLst/>
          </a:prstGeom>
        </p:spPr>
      </p:pic>
      <p:pic>
        <p:nvPicPr>
          <p:cNvPr id="11" name="Image 9" descr="preencoded.png">    </p:cNvPr>
          <p:cNvPicPr>
            <a:picLocks noChangeAspect="1"/>
          </p:cNvPicPr>
          <p:nvPr/>
        </p:nvPicPr>
        <p:blipFill>
          <a:blip r:embed="rId10"/>
          <a:stretch>
            <a:fillRect/>
          </a:stretch>
        </p:blipFill>
        <p:spPr>
          <a:xfrm>
            <a:off x="6362700" y="3238500"/>
            <a:ext cx="228600" cy="304800"/>
          </a:xfrm>
          <a:prstGeom prst="rect">
            <a:avLst/>
          </a:prstGeom>
        </p:spPr>
      </p:pic>
      <p:pic>
        <p:nvPicPr>
          <p:cNvPr id="12" name="Image 10" descr="preencoded.png">    </p:cNvPr>
          <p:cNvPicPr>
            <a:picLocks noChangeAspect="1"/>
          </p:cNvPicPr>
          <p:nvPr/>
        </p:nvPicPr>
        <p:blipFill>
          <a:blip r:embed="rId11"/>
          <a:stretch>
            <a:fillRect/>
          </a:stretch>
        </p:blipFill>
        <p:spPr>
          <a:xfrm>
            <a:off x="381000" y="4114800"/>
            <a:ext cx="5600700" cy="800100"/>
          </a:xfrm>
          <a:prstGeom prst="rect">
            <a:avLst/>
          </a:prstGeom>
        </p:spPr>
      </p:pic>
      <p:pic>
        <p:nvPicPr>
          <p:cNvPr id="13" name="Image 11" descr="preencoded.png">    </p:cNvPr>
          <p:cNvPicPr>
            <a:picLocks noChangeAspect="1"/>
          </p:cNvPicPr>
          <p:nvPr/>
        </p:nvPicPr>
        <p:blipFill>
          <a:blip r:embed="rId12"/>
          <a:stretch>
            <a:fillRect/>
          </a:stretch>
        </p:blipFill>
        <p:spPr>
          <a:xfrm>
            <a:off x="533400" y="4267200"/>
            <a:ext cx="200025" cy="304800"/>
          </a:xfrm>
          <a:prstGeom prst="rect">
            <a:avLst/>
          </a:prstGeom>
        </p:spPr>
      </p:pic>
      <p:pic>
        <p:nvPicPr>
          <p:cNvPr id="14" name="Image 12" descr="preencoded.png">    </p:cNvPr>
          <p:cNvPicPr>
            <a:picLocks noChangeAspect="1"/>
          </p:cNvPicPr>
          <p:nvPr/>
        </p:nvPicPr>
        <p:blipFill>
          <a:blip r:embed="rId13"/>
          <a:stretch>
            <a:fillRect/>
          </a:stretch>
        </p:blipFill>
        <p:spPr>
          <a:xfrm>
            <a:off x="6210300" y="4114800"/>
            <a:ext cx="5600700" cy="800100"/>
          </a:xfrm>
          <a:prstGeom prst="rect">
            <a:avLst/>
          </a:prstGeom>
        </p:spPr>
      </p:pic>
      <p:pic>
        <p:nvPicPr>
          <p:cNvPr id="15" name="Image 13" descr="preencoded.png">    </p:cNvPr>
          <p:cNvPicPr>
            <a:picLocks noChangeAspect="1"/>
          </p:cNvPicPr>
          <p:nvPr/>
        </p:nvPicPr>
        <p:blipFill>
          <a:blip r:embed="rId14"/>
          <a:stretch>
            <a:fillRect/>
          </a:stretch>
        </p:blipFill>
        <p:spPr>
          <a:xfrm>
            <a:off x="6362700" y="4267200"/>
            <a:ext cx="285750" cy="304800"/>
          </a:xfrm>
          <a:prstGeom prst="rect">
            <a:avLst/>
          </a:prstGeom>
        </p:spPr>
      </p:pic>
      <p:pic>
        <p:nvPicPr>
          <p:cNvPr id="16" name="Image 14" descr="preencoded.png">    </p:cNvPr>
          <p:cNvPicPr>
            <a:picLocks noChangeAspect="1"/>
          </p:cNvPicPr>
          <p:nvPr/>
        </p:nvPicPr>
        <p:blipFill>
          <a:blip r:embed="rId15"/>
          <a:stretch>
            <a:fillRect/>
          </a:stretch>
        </p:blipFill>
        <p:spPr>
          <a:xfrm>
            <a:off x="381000" y="5715000"/>
            <a:ext cx="10477500" cy="571500"/>
          </a:xfrm>
          <a:prstGeom prst="rect">
            <a:avLst/>
          </a:prstGeom>
        </p:spPr>
      </p:pic>
      <p:pic>
        <p:nvPicPr>
          <p:cNvPr id="17" name="Image 15" descr="preencoded.png">    </p:cNvPr>
          <p:cNvPicPr>
            <a:picLocks noChangeAspect="1"/>
          </p:cNvPicPr>
          <p:nvPr/>
        </p:nvPicPr>
        <p:blipFill>
          <a:blip r:embed="rId16"/>
          <a:stretch>
            <a:fillRect/>
          </a:stretch>
        </p:blipFill>
        <p:spPr>
          <a:xfrm>
            <a:off x="0" y="6515100"/>
            <a:ext cx="12192000" cy="342900"/>
          </a:xfrm>
          <a:prstGeom prst="rect">
            <a:avLst/>
          </a:prstGeom>
        </p:spPr>
      </p:pic>
      <p:sp>
        <p:nvSpPr>
          <p:cNvPr id="18" name="Text 0"/>
          <p:cNvSpPr/>
          <p:nvPr/>
        </p:nvSpPr>
        <p:spPr>
          <a:xfrm>
            <a:off x="381000" y="152400"/>
            <a:ext cx="11430000" cy="342900"/>
          </a:xfrm>
          <a:prstGeom prst="rect">
            <a:avLst/>
          </a:prstGeom>
          <a:noFill/>
          <a:ln/>
        </p:spPr>
        <p:txBody>
          <a:bodyPr wrap="square" lIns="0" tIns="0" rIns="0" bIns="0" rtlCol="0" anchor="t"/>
          <a:lstStyle/>
          <a:p>
            <a:pPr indent="0" marL="0">
              <a:lnSpc>
                <a:spcPts val="2700"/>
              </a:lnSpc>
              <a:buNone/>
            </a:pPr>
            <a:r>
              <a:rPr lang="en-US" sz="2250" b="1" dirty="0">
                <a:solidFill>
                  <a:srgbClr val="FFFFFF"/>
                </a:solidFill>
                <a:latin typeface="ui-sans-serif" pitchFamily="34" charset="0"/>
                <a:ea typeface="ui-sans-serif" pitchFamily="34" charset="-122"/>
                <a:cs typeface="ui-sans-serif" pitchFamily="34" charset="-120"/>
              </a:rPr>
              <a:t>Phase 4: Production</a:t>
            </a:r>
            <a:endParaRPr lang="en-US" sz="2250" dirty="0"/>
          </a:p>
        </p:txBody>
      </p:sp>
      <p:sp>
        <p:nvSpPr>
          <p:cNvPr id="19" name="Text 1"/>
          <p:cNvSpPr/>
          <p:nvPr/>
        </p:nvSpPr>
        <p:spPr>
          <a:xfrm>
            <a:off x="381000" y="1028700"/>
            <a:ext cx="11430000" cy="800100"/>
          </a:xfrm>
          <a:prstGeom prst="rect">
            <a:avLst/>
          </a:prstGeom>
          <a:noFill/>
          <a:ln/>
        </p:spPr>
        <p:txBody>
          <a:bodyPr wrap="square" lIns="0" tIns="0" rIns="0" bIns="0" rtlCol="0" anchor="t"/>
          <a:lstStyle/>
          <a:p>
            <a:pPr indent="0" marL="0">
              <a:lnSpc>
                <a:spcPts val="2100"/>
              </a:lnSpc>
              <a:buNone/>
            </a:pPr>
            <a:r>
              <a:rPr lang="en-US" sz="1350" dirty="0">
                <a:solidFill>
                  <a:srgbClr val="374151"/>
                </a:solidFill>
                <a:latin typeface="ui-sans-serif" pitchFamily="34" charset="0"/>
                <a:ea typeface="ui-sans-serif" pitchFamily="34" charset="-122"/>
                <a:cs typeface="ui-sans-serif" pitchFamily="34" charset="-120"/>
              </a:rPr>
              <a:t>Final phase marking the culmination of the cloud onboarding journey, focusing on seamless launch and reliable long-term operation of the application within the Google Cloud environment. The primary goal is to ensure stability, performance, and maintainability in a live setting.</a:t>
            </a:r>
            <a:endParaRPr lang="en-US" sz="1350" dirty="0"/>
          </a:p>
        </p:txBody>
      </p:sp>
      <p:sp>
        <p:nvSpPr>
          <p:cNvPr id="20" name="Text 2"/>
          <p:cNvSpPr/>
          <p:nvPr/>
        </p:nvSpPr>
        <p:spPr>
          <a:xfrm>
            <a:off x="942975" y="2209800"/>
            <a:ext cx="4804350"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Create Production Project &amp; Environment</a:t>
            </a:r>
            <a:endParaRPr lang="en-US" sz="1350" dirty="0"/>
          </a:p>
        </p:txBody>
      </p:sp>
      <p:sp>
        <p:nvSpPr>
          <p:cNvPr id="21" name="Text 3"/>
          <p:cNvSpPr/>
          <p:nvPr/>
        </p:nvSpPr>
        <p:spPr>
          <a:xfrm>
            <a:off x="942975" y="2476500"/>
            <a:ext cx="4804350" cy="2286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Set up the final production project and environment</a:t>
            </a:r>
            <a:endParaRPr lang="en-US" sz="1200" dirty="0"/>
          </a:p>
        </p:txBody>
      </p:sp>
      <p:sp>
        <p:nvSpPr>
          <p:cNvPr id="22" name="Text 4"/>
          <p:cNvSpPr/>
          <p:nvPr/>
        </p:nvSpPr>
        <p:spPr>
          <a:xfrm>
            <a:off x="6743700" y="2209800"/>
            <a:ext cx="4592895"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Final Security &amp; Compliance Review</a:t>
            </a:r>
            <a:endParaRPr lang="en-US" sz="1350" dirty="0"/>
          </a:p>
        </p:txBody>
      </p:sp>
      <p:sp>
        <p:nvSpPr>
          <p:cNvPr id="23" name="Text 5"/>
          <p:cNvSpPr/>
          <p:nvPr/>
        </p:nvSpPr>
        <p:spPr>
          <a:xfrm>
            <a:off x="6743700" y="2476500"/>
            <a:ext cx="4592895" cy="2286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Conduct final security and compliance verification</a:t>
            </a:r>
            <a:endParaRPr lang="en-US" sz="1200" dirty="0"/>
          </a:p>
        </p:txBody>
      </p:sp>
      <p:sp>
        <p:nvSpPr>
          <p:cNvPr id="24" name="Text 6"/>
          <p:cNvSpPr/>
          <p:nvPr/>
        </p:nvSpPr>
        <p:spPr>
          <a:xfrm>
            <a:off x="914400" y="3238500"/>
            <a:ext cx="4211955"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Production Deployment (Go-Live)</a:t>
            </a:r>
            <a:endParaRPr lang="en-US" sz="1350" dirty="0"/>
          </a:p>
        </p:txBody>
      </p:sp>
      <p:sp>
        <p:nvSpPr>
          <p:cNvPr id="25" name="Text 7"/>
          <p:cNvSpPr/>
          <p:nvPr/>
        </p:nvSpPr>
        <p:spPr>
          <a:xfrm>
            <a:off x="914400" y="3505200"/>
            <a:ext cx="4211955" cy="2286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Deploy application to production environment</a:t>
            </a:r>
            <a:endParaRPr lang="en-US" sz="1200" dirty="0"/>
          </a:p>
        </p:txBody>
      </p:sp>
      <p:sp>
        <p:nvSpPr>
          <p:cNvPr id="26" name="Text 8"/>
          <p:cNvSpPr/>
          <p:nvPr/>
        </p:nvSpPr>
        <p:spPr>
          <a:xfrm>
            <a:off x="6743700" y="3238500"/>
            <a:ext cx="4928652"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Configure Advanced Monitoring &amp; Alerting</a:t>
            </a:r>
            <a:endParaRPr lang="en-US" sz="1350" dirty="0"/>
          </a:p>
        </p:txBody>
      </p:sp>
      <p:sp>
        <p:nvSpPr>
          <p:cNvPr id="27" name="Text 9"/>
          <p:cNvSpPr/>
          <p:nvPr/>
        </p:nvSpPr>
        <p:spPr>
          <a:xfrm>
            <a:off x="6743700" y="3505200"/>
            <a:ext cx="4928652" cy="2286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Set up comprehensive monitoring and alerting</a:t>
            </a:r>
            <a:endParaRPr lang="en-US" sz="1200" dirty="0"/>
          </a:p>
        </p:txBody>
      </p:sp>
      <p:sp>
        <p:nvSpPr>
          <p:cNvPr id="28" name="Text 10"/>
          <p:cNvSpPr/>
          <p:nvPr/>
        </p:nvSpPr>
        <p:spPr>
          <a:xfrm>
            <a:off x="885825" y="4267200"/>
            <a:ext cx="4499848"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Finalize Backup &amp; DR Plan</a:t>
            </a:r>
            <a:endParaRPr lang="en-US" sz="1350" dirty="0"/>
          </a:p>
        </p:txBody>
      </p:sp>
      <p:sp>
        <p:nvSpPr>
          <p:cNvPr id="29" name="Text 11"/>
          <p:cNvSpPr/>
          <p:nvPr/>
        </p:nvSpPr>
        <p:spPr>
          <a:xfrm>
            <a:off x="885825" y="4533900"/>
            <a:ext cx="4499848" cy="2286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Complete backup and disaster recovery planning</a:t>
            </a:r>
            <a:endParaRPr lang="en-US" sz="1200" dirty="0"/>
          </a:p>
        </p:txBody>
      </p:sp>
      <p:sp>
        <p:nvSpPr>
          <p:cNvPr id="30" name="Text 12"/>
          <p:cNvSpPr/>
          <p:nvPr/>
        </p:nvSpPr>
        <p:spPr>
          <a:xfrm>
            <a:off x="6800850" y="4267200"/>
            <a:ext cx="5100102" cy="266700"/>
          </a:xfrm>
          <a:prstGeom prst="rect">
            <a:avLst/>
          </a:prstGeom>
          <a:noFill/>
          <a:ln/>
        </p:spPr>
        <p:txBody>
          <a:bodyPr wrap="square" lIns="0" tIns="0" rIns="0" bIns="0" rtlCol="0" anchor="t"/>
          <a:lstStyle/>
          <a:p>
            <a:pPr indent="0" marL="0">
              <a:lnSpc>
                <a:spcPts val="2100"/>
              </a:lnSpc>
              <a:buNone/>
            </a:pPr>
            <a:r>
              <a:rPr lang="en-US" sz="1350" b="1" dirty="0">
                <a:solidFill>
                  <a:srgbClr val="1F2937"/>
                </a:solidFill>
                <a:latin typeface="ui-sans-serif" pitchFamily="34" charset="0"/>
                <a:ea typeface="ui-sans-serif" pitchFamily="34" charset="-122"/>
                <a:cs typeface="ui-sans-serif" pitchFamily="34" charset="-120"/>
              </a:rPr>
              <a:t>Operations Handover &amp; Support</a:t>
            </a:r>
            <a:endParaRPr lang="en-US" sz="1350" dirty="0"/>
          </a:p>
        </p:txBody>
      </p:sp>
      <p:sp>
        <p:nvSpPr>
          <p:cNvPr id="31" name="Text 13"/>
          <p:cNvSpPr/>
          <p:nvPr/>
        </p:nvSpPr>
        <p:spPr>
          <a:xfrm>
            <a:off x="6800850" y="4533900"/>
            <a:ext cx="5100102" cy="228600"/>
          </a:xfrm>
          <a:prstGeom prst="rect">
            <a:avLst/>
          </a:prstGeom>
          <a:noFill/>
          <a:ln/>
        </p:spPr>
        <p:txBody>
          <a:bodyPr wrap="square" lIns="0" tIns="0" rIns="0" bIns="0" rtlCol="0" anchor="t"/>
          <a:lstStyle/>
          <a:p>
            <a:pPr indent="0" marL="0">
              <a:lnSpc>
                <a:spcPts val="1800"/>
              </a:lnSpc>
              <a:buNone/>
            </a:pPr>
            <a:r>
              <a:rPr lang="en-US" sz="1200" dirty="0">
                <a:solidFill>
                  <a:srgbClr val="4B5563"/>
                </a:solidFill>
                <a:latin typeface="ui-sans-serif" pitchFamily="34" charset="0"/>
                <a:ea typeface="ui-sans-serif" pitchFamily="34" charset="-122"/>
                <a:cs typeface="ui-sans-serif" pitchFamily="34" charset="-120"/>
              </a:rPr>
              <a:t>Transfer operations responsibilities and provide support</a:t>
            </a:r>
            <a:endParaRPr lang="en-US" sz="1200" dirty="0"/>
          </a:p>
        </p:txBody>
      </p:sp>
      <p:sp>
        <p:nvSpPr>
          <p:cNvPr id="32" name="Text 14"/>
          <p:cNvSpPr/>
          <p:nvPr/>
        </p:nvSpPr>
        <p:spPr>
          <a:xfrm>
            <a:off x="381000" y="5372100"/>
            <a:ext cx="11430000" cy="266700"/>
          </a:xfrm>
          <a:prstGeom prst="rect">
            <a:avLst/>
          </a:prstGeom>
          <a:noFill/>
          <a:ln/>
        </p:spPr>
        <p:txBody>
          <a:bodyPr wrap="square" lIns="0" tIns="0" rIns="0" bIns="0" rtlCol="0" anchor="t"/>
          <a:lstStyle/>
          <a:p>
            <a:pPr indent="0" marL="0">
              <a:lnSpc>
                <a:spcPts val="2100"/>
              </a:lnSpc>
              <a:buNone/>
            </a:pPr>
            <a:r>
              <a:rPr lang="en-US" sz="1350" b="1" dirty="0">
                <a:solidFill>
                  <a:srgbClr val="374151"/>
                </a:solidFill>
                <a:latin typeface="ui-sans-serif" pitchFamily="34" charset="0"/>
                <a:ea typeface="ui-sans-serif" pitchFamily="34" charset="-122"/>
                <a:cs typeface="ui-sans-serif" pitchFamily="34" charset="-120"/>
              </a:rPr>
              <a:t>Tentative Timeline: Weeks 9-10</a:t>
            </a:r>
            <a:endParaRPr lang="en-US" sz="1350" dirty="0"/>
          </a:p>
        </p:txBody>
      </p:sp>
      <p:sp>
        <p:nvSpPr>
          <p:cNvPr id="33" name="Text 15"/>
          <p:cNvSpPr/>
          <p:nvPr/>
        </p:nvSpPr>
        <p:spPr>
          <a:xfrm>
            <a:off x="381000" y="6591300"/>
            <a:ext cx="2714982" cy="190500"/>
          </a:xfrm>
          <a:prstGeom prst="rect">
            <a:avLst/>
          </a:prstGeom>
          <a:noFill/>
          <a:ln/>
        </p:spPr>
        <p:txBody>
          <a:bodyPr wrap="square" lIns="0" tIns="0" rIns="0" bIns="0" rtlCol="0" anchor="t"/>
          <a:lstStyle/>
          <a:p>
            <a:pPr indent="0" marL="0">
              <a:lnSpc>
                <a:spcPts val="1500"/>
              </a:lnSpc>
              <a:buNone/>
            </a:pPr>
            <a:r>
              <a:rPr lang="en-US" sz="1050" dirty="0">
                <a:solidFill>
                  <a:srgbClr val="6B7280"/>
                </a:solidFill>
                <a:latin typeface="ui-sans-serif" pitchFamily="34" charset="0"/>
                <a:ea typeface="ui-sans-serif" pitchFamily="34" charset="-122"/>
                <a:cs typeface="ui-sans-serif" pitchFamily="34" charset="-120"/>
              </a:rPr>
              <a:t>Google Cloud Onboarding Journey</a:t>
            </a:r>
            <a:endParaRPr lang="en-US" sz="1050" dirty="0"/>
          </a:p>
        </p:txBody>
      </p:sp>
      <p:sp>
        <p:nvSpPr>
          <p:cNvPr id="34" name="Text 16"/>
          <p:cNvSpPr/>
          <p:nvPr/>
        </p:nvSpPr>
        <p:spPr>
          <a:xfrm>
            <a:off x="10987385" y="6591300"/>
            <a:ext cx="988338" cy="190500"/>
          </a:xfrm>
          <a:prstGeom prst="rect">
            <a:avLst/>
          </a:prstGeom>
          <a:noFill/>
          <a:ln/>
        </p:spPr>
        <p:txBody>
          <a:bodyPr wrap="square" lIns="0" tIns="0" rIns="0" bIns="0" rtlCol="0" anchor="t"/>
          <a:lstStyle/>
          <a:p>
            <a:pPr indent="0" marL="0">
              <a:lnSpc>
                <a:spcPts val="1500"/>
              </a:lnSpc>
              <a:buNone/>
            </a:pPr>
            <a:r>
              <a:rPr lang="en-US" sz="1050" dirty="0">
                <a:solidFill>
                  <a:srgbClr val="6B7280"/>
                </a:solidFill>
                <a:latin typeface="ui-sans-serif" pitchFamily="34" charset="0"/>
                <a:ea typeface="ui-sans-serif" pitchFamily="34" charset="-122"/>
                <a:cs typeface="ui-sans-serif" pitchFamily="34" charset="-120"/>
              </a:rPr>
              <a:t>Phase 4 of 4</a:t>
            </a:r>
            <a:endParaRPr lang="en-US" sz="10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2025-10-20T06:05:07Z</dcterms:created>
  <dcterms:modified xsi:type="dcterms:W3CDTF">2025-10-20T06:05:07Z</dcterms:modified>
</cp:coreProperties>
</file>