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4"/>
  </p:sldMasterIdLst>
  <p:notesMasterIdLst>
    <p:notesMasterId r:id="rId121"/>
  </p:notesMasterIdLst>
  <p:sldIdLst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360" r:id="rId13"/>
    <p:sldId id="475" r:id="rId14"/>
    <p:sldId id="476" r:id="rId15"/>
    <p:sldId id="489" r:id="rId16"/>
    <p:sldId id="491" r:id="rId17"/>
    <p:sldId id="492" r:id="rId18"/>
    <p:sldId id="490" r:id="rId19"/>
    <p:sldId id="493" r:id="rId20"/>
    <p:sldId id="494" r:id="rId21"/>
    <p:sldId id="495" r:id="rId22"/>
    <p:sldId id="496" r:id="rId23"/>
    <p:sldId id="497" r:id="rId24"/>
    <p:sldId id="364" r:id="rId25"/>
    <p:sldId id="365" r:id="rId26"/>
    <p:sldId id="366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411" r:id="rId106"/>
    <p:sldId id="412" r:id="rId107"/>
    <p:sldId id="413" r:id="rId108"/>
    <p:sldId id="414" r:id="rId109"/>
    <p:sldId id="415" r:id="rId110"/>
    <p:sldId id="416" r:id="rId111"/>
    <p:sldId id="417" r:id="rId112"/>
    <p:sldId id="418" r:id="rId113"/>
    <p:sldId id="419" r:id="rId114"/>
    <p:sldId id="420" r:id="rId115"/>
    <p:sldId id="421" r:id="rId116"/>
    <p:sldId id="422" r:id="rId117"/>
    <p:sldId id="423" r:id="rId118"/>
    <p:sldId id="424" r:id="rId119"/>
    <p:sldId id="425" r:id="rId1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9D595-A731-4728-B31B-6FD9FDA34345}" v="57" dt="2023-08-19T06:36:12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troles dos pais para smartphones Android | Assuntos da Internet">
            <a:extLst>
              <a:ext uri="{FF2B5EF4-FFF2-40B4-BE49-F238E27FC236}">
                <a16:creationId xmlns:a16="http://schemas.microsoft.com/office/drawing/2014/main" id="{E0AE089E-C13C-48B9-A145-8B83787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252"/>
            <a:ext cx="4818096" cy="25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485A0C-37AC-4716-8AEC-5E1179529E80}"/>
              </a:ext>
            </a:extLst>
          </p:cNvPr>
          <p:cNvSpPr txBox="1"/>
          <p:nvPr/>
        </p:nvSpPr>
        <p:spPr>
          <a:xfrm>
            <a:off x="1446631" y="3105834"/>
            <a:ext cx="890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Calculadora IMC</a:t>
            </a:r>
          </a:p>
        </p:txBody>
      </p:sp>
      <p:pic>
        <p:nvPicPr>
          <p:cNvPr id="3076" name="Picture 4" descr="Liberte seu Android! - FSFE">
            <a:extLst>
              <a:ext uri="{FF2B5EF4-FFF2-40B4-BE49-F238E27FC236}">
                <a16:creationId xmlns:a16="http://schemas.microsoft.com/office/drawing/2014/main" id="{D4F90A32-C8EB-4EE1-8A16-368E45C0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07" y="4533719"/>
            <a:ext cx="2788184" cy="23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2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BF3D0D-79BA-46BD-A34C-3E24CB241A1E}"/>
              </a:ext>
            </a:extLst>
          </p:cNvPr>
          <p:cNvSpPr txBox="1"/>
          <p:nvPr/>
        </p:nvSpPr>
        <p:spPr>
          <a:xfrm>
            <a:off x="2027207" y="2721114"/>
            <a:ext cx="744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Criação de um </a:t>
            </a:r>
            <a:r>
              <a:rPr lang="pt-BR" sz="4000" dirty="0" err="1"/>
              <a:t>SeekBar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8930606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80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513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253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499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957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3564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221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111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831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EAC0AD-28A6-41FB-9D39-69C2AFFE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37" y="0"/>
            <a:ext cx="3792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5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109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76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773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68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850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402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D826FA-1D3B-4F10-8018-89B9773D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95" y="280987"/>
            <a:ext cx="3629025" cy="62960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15ABA1-EB1D-4B9E-B2B1-04B20D0F1097}"/>
              </a:ext>
            </a:extLst>
          </p:cNvPr>
          <p:cNvCxnSpPr/>
          <p:nvPr/>
        </p:nvCxnSpPr>
        <p:spPr>
          <a:xfrm flipH="1">
            <a:off x="2355011" y="767751"/>
            <a:ext cx="2087593" cy="15355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9938E0-6A63-4B40-9444-E7B6831F38E9}"/>
              </a:ext>
            </a:extLst>
          </p:cNvPr>
          <p:cNvSpPr txBox="1"/>
          <p:nvPr/>
        </p:nvSpPr>
        <p:spPr>
          <a:xfrm>
            <a:off x="1209675" y="2303253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TextView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50C81E6-0057-4029-8913-6931CFD35A42}"/>
              </a:ext>
            </a:extLst>
          </p:cNvPr>
          <p:cNvCxnSpPr>
            <a:cxnSpLocks/>
          </p:cNvCxnSpPr>
          <p:nvPr/>
        </p:nvCxnSpPr>
        <p:spPr>
          <a:xfrm flipH="1">
            <a:off x="2507412" y="2086321"/>
            <a:ext cx="1935192" cy="3693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1F5FD65-E97C-4834-B7F1-AC2A01A9CCBE}"/>
              </a:ext>
            </a:extLst>
          </p:cNvPr>
          <p:cNvCxnSpPr>
            <a:cxnSpLocks/>
          </p:cNvCxnSpPr>
          <p:nvPr/>
        </p:nvCxnSpPr>
        <p:spPr>
          <a:xfrm flipH="1">
            <a:off x="3261907" y="1720168"/>
            <a:ext cx="3468315" cy="222318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D70938-4DBE-41A4-B03E-2A1068612023}"/>
              </a:ext>
            </a:extLst>
          </p:cNvPr>
          <p:cNvSpPr txBox="1"/>
          <p:nvPr/>
        </p:nvSpPr>
        <p:spPr>
          <a:xfrm>
            <a:off x="2172463" y="3742434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Button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589440-597B-4466-9190-9559DA9AC944}"/>
              </a:ext>
            </a:extLst>
          </p:cNvPr>
          <p:cNvCxnSpPr>
            <a:cxnSpLocks/>
          </p:cNvCxnSpPr>
          <p:nvPr/>
        </p:nvCxnSpPr>
        <p:spPr>
          <a:xfrm>
            <a:off x="7213163" y="1091518"/>
            <a:ext cx="2661427" cy="29280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13BA39-593F-4138-BDD1-5C7FFDC0EAB5}"/>
              </a:ext>
            </a:extLst>
          </p:cNvPr>
          <p:cNvSpPr txBox="1"/>
          <p:nvPr/>
        </p:nvSpPr>
        <p:spPr>
          <a:xfrm>
            <a:off x="9686067" y="40290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SeekBar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3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4F33E1-0C49-41D6-8EA0-ACA530BBF6B3}"/>
              </a:ext>
            </a:extLst>
          </p:cNvPr>
          <p:cNvSpPr txBox="1"/>
          <p:nvPr/>
        </p:nvSpPr>
        <p:spPr>
          <a:xfrm>
            <a:off x="1198943" y="971550"/>
            <a:ext cx="907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Para fazer alinhamento vamos usar um elemento chamado </a:t>
            </a:r>
            <a:r>
              <a:rPr lang="pt-BR" sz="2800" dirty="0" err="1"/>
              <a:t>LinearLayout</a:t>
            </a:r>
            <a:r>
              <a:rPr lang="pt-BR" sz="2800" dirty="0"/>
              <a:t> (vertical).</a:t>
            </a:r>
          </a:p>
          <a:p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3184BD-916B-4417-869C-06839F57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503"/>
            <a:ext cx="4299331" cy="14015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7A159-F414-4767-9D4B-05C9D94D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3" y="2167503"/>
            <a:ext cx="2486025" cy="44967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F39F7F-F9A4-41BF-B93E-749157D1C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34" y="4415893"/>
            <a:ext cx="3914775" cy="196215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F9107B3-3827-4FBF-BC67-7B1BA61C3441}"/>
              </a:ext>
            </a:extLst>
          </p:cNvPr>
          <p:cNvCxnSpPr>
            <a:cxnSpLocks/>
          </p:cNvCxnSpPr>
          <p:nvPr/>
        </p:nvCxnSpPr>
        <p:spPr>
          <a:xfrm>
            <a:off x="2000250" y="4600575"/>
            <a:ext cx="176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71209AC-F548-490A-9088-073C46B2DB27}"/>
              </a:ext>
            </a:extLst>
          </p:cNvPr>
          <p:cNvCxnSpPr/>
          <p:nvPr/>
        </p:nvCxnSpPr>
        <p:spPr>
          <a:xfrm flipH="1">
            <a:off x="7429498" y="4914900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2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C00953-12F0-417C-ADF1-E3ADEFB7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95525"/>
            <a:ext cx="10186737" cy="1219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C3A673-7202-4F77-B42C-B08542CDE530}"/>
              </a:ext>
            </a:extLst>
          </p:cNvPr>
          <p:cNvSpPr txBox="1"/>
          <p:nvPr/>
        </p:nvSpPr>
        <p:spPr>
          <a:xfrm>
            <a:off x="474742" y="1184215"/>
            <a:ext cx="11543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Depois com o layout selecionado procure por </a:t>
            </a:r>
            <a:r>
              <a:rPr lang="pt-BR" sz="2800" dirty="0" err="1"/>
              <a:t>orientation</a:t>
            </a:r>
            <a:r>
              <a:rPr lang="pt-BR" sz="2800" dirty="0"/>
              <a:t> e mude para vertical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4ED544-983E-407E-A124-F8A4C02CEF65}"/>
              </a:ext>
            </a:extLst>
          </p:cNvPr>
          <p:cNvCxnSpPr/>
          <p:nvPr/>
        </p:nvCxnSpPr>
        <p:spPr>
          <a:xfrm flipH="1" flipV="1">
            <a:off x="7153275" y="3324225"/>
            <a:ext cx="120015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91E1A0-B868-4BB1-83E4-E44E13C7E485}"/>
              </a:ext>
            </a:extLst>
          </p:cNvPr>
          <p:cNvSpPr txBox="1"/>
          <p:nvPr/>
        </p:nvSpPr>
        <p:spPr>
          <a:xfrm>
            <a:off x="2543175" y="1438275"/>
            <a:ext cx="7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Dar um nome id para o </a:t>
            </a:r>
            <a:r>
              <a:rPr lang="pt-BR" sz="3200" dirty="0" err="1"/>
              <a:t>SeekBar</a:t>
            </a:r>
            <a:r>
              <a:rPr lang="pt-BR" sz="3200" dirty="0"/>
              <a:t>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339F32-611F-47A3-9E6D-8940C509F4BB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2615141"/>
          <a:ext cx="812800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4079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7273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Propriedade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SeekBar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seekBarProgresso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6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91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91E1A0-B868-4BB1-83E4-E44E13C7E485}"/>
              </a:ext>
            </a:extLst>
          </p:cNvPr>
          <p:cNvSpPr txBox="1"/>
          <p:nvPr/>
        </p:nvSpPr>
        <p:spPr>
          <a:xfrm>
            <a:off x="2543175" y="1438275"/>
            <a:ext cx="7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Dar um nome id para o </a:t>
            </a:r>
            <a:r>
              <a:rPr lang="pt-BR" sz="3200" dirty="0" err="1"/>
              <a:t>TextView</a:t>
            </a:r>
            <a:r>
              <a:rPr lang="pt-BR" sz="3200" dirty="0"/>
              <a:t> Resultado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339F32-611F-47A3-9E6D-8940C509F4BB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2615141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4079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7273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Propriedade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TextView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TextResultado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2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101012-577A-49FE-AD61-CBAE580412CE}"/>
              </a:ext>
            </a:extLst>
          </p:cNvPr>
          <p:cNvSpPr txBox="1"/>
          <p:nvPr/>
        </p:nvSpPr>
        <p:spPr>
          <a:xfrm>
            <a:off x="1104900" y="1257300"/>
            <a:ext cx="966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começar a programação  no MainActiviy.java</a:t>
            </a:r>
          </a:p>
          <a:p>
            <a:endParaRPr lang="pt-BR" sz="2400" dirty="0"/>
          </a:p>
          <a:p>
            <a:r>
              <a:rPr lang="pt-BR" sz="2400" dirty="0"/>
              <a:t>1º vamos chamar as importações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9CA2D6-F72B-4BA4-8592-B90E5A97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536540"/>
            <a:ext cx="468512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seekBarProgresso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683537-0BD6-464A-87A2-FE79F1C8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289015"/>
            <a:ext cx="41895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9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E1A6BE-19FB-4864-BBAC-443580ADE6A8}"/>
              </a:ext>
            </a:extLst>
          </p:cNvPr>
          <p:cNvSpPr txBox="1"/>
          <p:nvPr/>
        </p:nvSpPr>
        <p:spPr>
          <a:xfrm>
            <a:off x="1562100" y="1181100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Próximo passo chamamos o </a:t>
            </a:r>
            <a:r>
              <a:rPr lang="pt-BR" sz="2400" dirty="0" err="1"/>
              <a:t>seekBar</a:t>
            </a:r>
            <a:r>
              <a:rPr lang="pt-BR" sz="2400" dirty="0"/>
              <a:t> e o </a:t>
            </a:r>
            <a:r>
              <a:rPr lang="pt-BR" sz="2400" dirty="0" err="1"/>
              <a:t>textView</a:t>
            </a:r>
            <a:r>
              <a:rPr lang="pt-BR" sz="2400" dirty="0"/>
              <a:t> através do comando </a:t>
            </a:r>
            <a:r>
              <a:rPr lang="pt-BR" sz="2400" dirty="0" err="1"/>
              <a:t>findViewById</a:t>
            </a:r>
            <a:r>
              <a:rPr lang="pt-BR" sz="2400" dirty="0"/>
              <a:t> junto com o R.id. Seu respectivo nome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BD9287-6A98-4B21-B687-E305C736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439829"/>
            <a:ext cx="987962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seekBarProgresso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seekBarProgresso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3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AAD33E-4CE3-4E29-A01B-6A9F6E93B9EF}"/>
              </a:ext>
            </a:extLst>
          </p:cNvPr>
          <p:cNvSpPr txBox="1"/>
          <p:nvPr/>
        </p:nvSpPr>
        <p:spPr>
          <a:xfrm>
            <a:off x="1466850" y="1019175"/>
            <a:ext cx="94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criar um recurso ouvinte onde será inserido métodos </a:t>
            </a:r>
            <a:r>
              <a:rPr lang="pt-BR" sz="2400" dirty="0" err="1"/>
              <a:t>onProgressChanger</a:t>
            </a:r>
            <a:r>
              <a:rPr lang="pt-BR" sz="2400" dirty="0"/>
              <a:t>, </a:t>
            </a:r>
            <a:r>
              <a:rPr lang="pt-BR" sz="2400" dirty="0" err="1"/>
              <a:t>onStartTrackingTouch</a:t>
            </a:r>
            <a:r>
              <a:rPr lang="pt-BR" sz="2400" dirty="0"/>
              <a:t> e </a:t>
            </a:r>
            <a:r>
              <a:rPr lang="pt-BR" sz="2400" dirty="0" err="1"/>
              <a:t>ontStopTrackingTouch</a:t>
            </a:r>
            <a:r>
              <a:rPr lang="pt-BR" sz="2400" dirty="0"/>
              <a:t>  para isso precisamos chamar o método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B8123-2BF1-471A-A097-21EC7825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13" y="2521894"/>
            <a:ext cx="113854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seekBarProgresso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.setOnSeekBarChangeListener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OnSeekBarChangeListener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06D65C-F037-4F11-BE30-A3034C36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4" y="7203"/>
            <a:ext cx="3797248" cy="67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C45C88-4B06-4558-9BCF-4EA24DFF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07" y="5205250"/>
            <a:ext cx="981198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o 1º método é utilizado toda vez que o usuário fizer uma alteração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78984F-F437-C943-704F-85BB5743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86" y="1512840"/>
            <a:ext cx="1144242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metodo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de recuperar progresso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progress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textResultado.setText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("Progresso:  " +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progress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+ " de " +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seekBarProgesso.getMax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 );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74BF15-6C7F-8779-83D1-E061F003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" y="1311673"/>
            <a:ext cx="890763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onStartTrackingTouch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//textResultado.setText("onStartTrackingTouch");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0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8561D9-B545-D850-CDA0-AB3139A6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1" y="1743314"/>
            <a:ext cx="98481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onStopTrackingTouch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textResultado.setText("onStopTrackignTouch");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3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2CC434-40EC-3903-A62B-9F44596E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1" y="1859340"/>
            <a:ext cx="1034437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progresso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"Progresso:  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seekBarProgesso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.getProgress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de 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seekBarProgesso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.getMax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9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CE3011-1F55-485C-976B-8CFA3C0C167A}"/>
              </a:ext>
            </a:extLst>
          </p:cNvPr>
          <p:cNvSpPr txBox="1"/>
          <p:nvPr/>
        </p:nvSpPr>
        <p:spPr>
          <a:xfrm>
            <a:off x="1092679" y="2562045"/>
            <a:ext cx="10006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Criação do app de gorjeta</a:t>
            </a: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183185-3777-40CA-B6EF-C12F67CD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352425"/>
            <a:ext cx="3495675" cy="61531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8EFAE71-E862-4D60-AAB0-50CE9D92CA47}"/>
              </a:ext>
            </a:extLst>
          </p:cNvPr>
          <p:cNvCxnSpPr>
            <a:cxnSpLocks/>
          </p:cNvCxnSpPr>
          <p:nvPr/>
        </p:nvCxnSpPr>
        <p:spPr>
          <a:xfrm flipH="1">
            <a:off x="2760453" y="1733909"/>
            <a:ext cx="22083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5600A63-8BB4-40FB-A9E9-355440D7DCDC}"/>
              </a:ext>
            </a:extLst>
          </p:cNvPr>
          <p:cNvCxnSpPr>
            <a:cxnSpLocks/>
          </p:cNvCxnSpPr>
          <p:nvPr/>
        </p:nvCxnSpPr>
        <p:spPr>
          <a:xfrm flipH="1">
            <a:off x="2760453" y="2667359"/>
            <a:ext cx="18749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2C6F547-4565-4E58-B65C-F76F640B1964}"/>
              </a:ext>
            </a:extLst>
          </p:cNvPr>
          <p:cNvCxnSpPr>
            <a:cxnSpLocks/>
          </p:cNvCxnSpPr>
          <p:nvPr/>
        </p:nvCxnSpPr>
        <p:spPr>
          <a:xfrm flipH="1">
            <a:off x="2937699" y="3115394"/>
            <a:ext cx="1697741" cy="666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299050-93F4-4104-B784-14974A086DA1}"/>
              </a:ext>
            </a:extLst>
          </p:cNvPr>
          <p:cNvCxnSpPr>
            <a:cxnSpLocks/>
          </p:cNvCxnSpPr>
          <p:nvPr/>
        </p:nvCxnSpPr>
        <p:spPr>
          <a:xfrm flipH="1">
            <a:off x="2937699" y="3781784"/>
            <a:ext cx="1697741" cy="132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615030-5CF1-42DE-A608-862A239099F1}"/>
              </a:ext>
            </a:extLst>
          </p:cNvPr>
          <p:cNvCxnSpPr>
            <a:cxnSpLocks/>
          </p:cNvCxnSpPr>
          <p:nvPr/>
        </p:nvCxnSpPr>
        <p:spPr>
          <a:xfrm>
            <a:off x="7556562" y="3163018"/>
            <a:ext cx="2308285" cy="1056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D6C7B48-D605-42EA-A6F4-837DB5DF578E}"/>
              </a:ext>
            </a:extLst>
          </p:cNvPr>
          <p:cNvCxnSpPr>
            <a:cxnSpLocks/>
          </p:cNvCxnSpPr>
          <p:nvPr/>
        </p:nvCxnSpPr>
        <p:spPr>
          <a:xfrm>
            <a:off x="7473890" y="3429359"/>
            <a:ext cx="2390957" cy="1390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48EC180-D385-449A-8621-4930D4E228FF}"/>
              </a:ext>
            </a:extLst>
          </p:cNvPr>
          <p:cNvCxnSpPr>
            <a:cxnSpLocks/>
          </p:cNvCxnSpPr>
          <p:nvPr/>
        </p:nvCxnSpPr>
        <p:spPr>
          <a:xfrm>
            <a:off x="7499411" y="3857984"/>
            <a:ext cx="1793935" cy="148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A12552-EF34-4587-A1D2-56C01E499CED}"/>
              </a:ext>
            </a:extLst>
          </p:cNvPr>
          <p:cNvSpPr txBox="1"/>
          <p:nvPr/>
        </p:nvSpPr>
        <p:spPr>
          <a:xfrm>
            <a:off x="1910526" y="364421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TextView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A92F8C-7E91-43CE-94C8-DF3AD8A0DCFB}"/>
              </a:ext>
            </a:extLst>
          </p:cNvPr>
          <p:cNvSpPr txBox="1"/>
          <p:nvPr/>
        </p:nvSpPr>
        <p:spPr>
          <a:xfrm>
            <a:off x="9272587" y="528394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TextView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477B34B-3FDD-481B-915F-AC9E8FAD47BC}"/>
              </a:ext>
            </a:extLst>
          </p:cNvPr>
          <p:cNvSpPr txBox="1"/>
          <p:nvPr/>
        </p:nvSpPr>
        <p:spPr>
          <a:xfrm>
            <a:off x="9864847" y="469356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TextView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8A5643-A04D-4938-99F5-6BF01DB4FC8A}"/>
              </a:ext>
            </a:extLst>
          </p:cNvPr>
          <p:cNvSpPr txBox="1"/>
          <p:nvPr/>
        </p:nvSpPr>
        <p:spPr>
          <a:xfrm>
            <a:off x="9854468" y="4006396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SeekBar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B563EF-8CE9-42A8-BE35-C0BCD0390D11}"/>
              </a:ext>
            </a:extLst>
          </p:cNvPr>
          <p:cNvSpPr txBox="1"/>
          <p:nvPr/>
        </p:nvSpPr>
        <p:spPr>
          <a:xfrm>
            <a:off x="1536288" y="2475312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Plain</a:t>
            </a:r>
            <a:r>
              <a:rPr lang="pt-BR" dirty="0"/>
              <a:t> </a:t>
            </a:r>
            <a:r>
              <a:rPr lang="pt-BR" dirty="0" err="1"/>
              <a:t>Text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880589-36EB-42EE-9439-69DAC7BBE92C}"/>
              </a:ext>
            </a:extLst>
          </p:cNvPr>
          <p:cNvSpPr txBox="1"/>
          <p:nvPr/>
        </p:nvSpPr>
        <p:spPr>
          <a:xfrm>
            <a:off x="1341228" y="1549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ImagemView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CF6E45-E702-4FB9-BEF1-175FA833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195387"/>
            <a:ext cx="3114675" cy="1857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5B49C43-FFBA-4CBB-BB4F-181EB893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6" y="3269264"/>
            <a:ext cx="413385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layout_width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layout_height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layout_marginStart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="32dp“</a:t>
            </a:r>
            <a:endParaRPr lang="pt-BR" altLang="pt-BR" sz="2400" dirty="0">
              <a:solidFill>
                <a:srgbClr val="067D17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layout_marginEnd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A328233-619F-4BAD-8265-34EB0F83A704}"/>
              </a:ext>
            </a:extLst>
          </p:cNvPr>
          <p:cNvCxnSpPr>
            <a:cxnSpLocks/>
          </p:cNvCxnSpPr>
          <p:nvPr/>
        </p:nvCxnSpPr>
        <p:spPr>
          <a:xfrm flipH="1">
            <a:off x="3238500" y="2438400"/>
            <a:ext cx="2257425" cy="830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657F79-DF53-4015-9081-7974733A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828800"/>
            <a:ext cx="4057650" cy="6721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DDFBF5-36D7-4994-B48A-3BD4CD1D5085}"/>
              </a:ext>
            </a:extLst>
          </p:cNvPr>
          <p:cNvCxnSpPr>
            <a:cxnSpLocks/>
          </p:cNvCxnSpPr>
          <p:nvPr/>
        </p:nvCxnSpPr>
        <p:spPr>
          <a:xfrm flipH="1">
            <a:off x="3590925" y="2438400"/>
            <a:ext cx="1905001" cy="1719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E73DFE2E-BFB1-4FCC-BD1C-3793E5B0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4" y="4272677"/>
            <a:ext cx="519112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="@+id/editValor"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="59dp"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:ems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:hint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="Digite o valor da conta ex: 36.50"</a:t>
            </a: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:inputType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="numberDecimal"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28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3A2E68-4F6B-429E-9BBA-82C8A03C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4" y="4413151"/>
            <a:ext cx="621982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="@+id/editValor"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="59dp"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:ems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:hint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="Digite o valor da conta ex: 36.50"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:inputType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="numberDecimal"</a:t>
            </a:r>
            <a:endParaRPr kumimoji="0" lang="pt-BR" altLang="pt-B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FC5602-7AC4-4098-8AA7-A388E7AD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87" y="2143126"/>
            <a:ext cx="1521425" cy="93821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A5703BF-1057-4DEE-AC03-B84C77585567}"/>
              </a:ext>
            </a:extLst>
          </p:cNvPr>
          <p:cNvCxnSpPr/>
          <p:nvPr/>
        </p:nvCxnSpPr>
        <p:spPr>
          <a:xfrm flipH="1">
            <a:off x="2800350" y="2943225"/>
            <a:ext cx="2714625" cy="14699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72DD8D-F596-4AEA-9EF8-89A1CCEB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2162174"/>
            <a:ext cx="6183426" cy="6953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9986BFE-71E5-4010-A7A6-40153057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4498877"/>
            <a:ext cx="4743450" cy="19913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seekBarGorjeta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="21dp"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="20dp"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:backgroundTint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="#00E676"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55C0386-4A49-4A83-8E6B-5FF662085D8E}"/>
              </a:ext>
            </a:extLst>
          </p:cNvPr>
          <p:cNvCxnSpPr/>
          <p:nvPr/>
        </p:nvCxnSpPr>
        <p:spPr>
          <a:xfrm flipH="1">
            <a:off x="2800350" y="2943225"/>
            <a:ext cx="2714625" cy="14699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030D820-5247-4551-B745-A2BE79E0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4800"/>
            <a:ext cx="3533775" cy="6248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16C3F5-05B2-4EB3-B1BC-5B9D6B00095F}"/>
              </a:ext>
            </a:extLst>
          </p:cNvPr>
          <p:cNvSpPr txBox="1"/>
          <p:nvPr/>
        </p:nvSpPr>
        <p:spPr>
          <a:xfrm>
            <a:off x="8610600" y="4194161"/>
            <a:ext cx="168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PalinText</a:t>
            </a: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5854D74-FB5A-4D30-A47E-0DDB88516EAE}"/>
              </a:ext>
            </a:extLst>
          </p:cNvPr>
          <p:cNvCxnSpPr>
            <a:cxnSpLocks/>
          </p:cNvCxnSpPr>
          <p:nvPr/>
        </p:nvCxnSpPr>
        <p:spPr>
          <a:xfrm flipH="1">
            <a:off x="2118478" y="2203320"/>
            <a:ext cx="3038316" cy="1552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601614-9358-4E1C-A0C5-E37569AF8571}"/>
              </a:ext>
            </a:extLst>
          </p:cNvPr>
          <p:cNvSpPr txBox="1"/>
          <p:nvPr/>
        </p:nvSpPr>
        <p:spPr>
          <a:xfrm>
            <a:off x="1642152" y="3730413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Button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2F18B51-D4B2-4BEE-92AD-B2F33BD3AD38}"/>
              </a:ext>
            </a:extLst>
          </p:cNvPr>
          <p:cNvCxnSpPr>
            <a:cxnSpLocks/>
          </p:cNvCxnSpPr>
          <p:nvPr/>
        </p:nvCxnSpPr>
        <p:spPr>
          <a:xfrm>
            <a:off x="7439088" y="1542511"/>
            <a:ext cx="1607361" cy="2651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9B911AD-2D63-4F91-9B50-E6BCB906CC7E}"/>
              </a:ext>
            </a:extLst>
          </p:cNvPr>
          <p:cNvCxnSpPr>
            <a:cxnSpLocks/>
          </p:cNvCxnSpPr>
          <p:nvPr/>
        </p:nvCxnSpPr>
        <p:spPr>
          <a:xfrm flipH="1">
            <a:off x="2387202" y="739595"/>
            <a:ext cx="2931728" cy="1725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1B3E0B-BCF0-439F-A927-C3B51F4EF3C8}"/>
              </a:ext>
            </a:extLst>
          </p:cNvPr>
          <p:cNvSpPr txBox="1"/>
          <p:nvPr/>
        </p:nvSpPr>
        <p:spPr>
          <a:xfrm>
            <a:off x="1502857" y="2412869"/>
            <a:ext cx="16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TextView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68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E9CC19-C5B5-4E67-83AE-EB5375FD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4" y="4782483"/>
            <a:ext cx="441007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="70dp"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="Gorjeta"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="18sp"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86F529-2475-4716-AA72-1219FA85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33" y="2295526"/>
            <a:ext cx="2453719" cy="752474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E03133A-8B4F-4BFB-BBFB-C4BF9CE4D417}"/>
              </a:ext>
            </a:extLst>
          </p:cNvPr>
          <p:cNvCxnSpPr/>
          <p:nvPr/>
        </p:nvCxnSpPr>
        <p:spPr>
          <a:xfrm flipH="1">
            <a:off x="2800350" y="2943225"/>
            <a:ext cx="2714625" cy="14699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1F5150-B34D-4006-9655-393D8AD0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782483"/>
            <a:ext cx="459105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="70dp"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="33dp"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="Total"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="18sp"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F42B040-CAF8-464F-A219-7878A8CD5688}"/>
              </a:ext>
            </a:extLst>
          </p:cNvPr>
          <p:cNvCxnSpPr/>
          <p:nvPr/>
        </p:nvCxnSpPr>
        <p:spPr>
          <a:xfrm flipH="1">
            <a:off x="1657350" y="3238500"/>
            <a:ext cx="2714625" cy="14699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4327EA2D-E50B-478D-89F4-3163D689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2343150"/>
            <a:ext cx="3133726" cy="14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D5C2C6-4F56-4401-8B27-37B97841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1819275"/>
            <a:ext cx="6614160" cy="8001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B9D764-1A3D-4FC8-9436-FE167492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3429000"/>
            <a:ext cx="510287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="@+id/textGorjeta"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:background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="#00E676"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="R$"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="18sp"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97B3D26-5A56-48C9-8329-FBC83D334557}"/>
              </a:ext>
            </a:extLst>
          </p:cNvPr>
          <p:cNvCxnSpPr>
            <a:cxnSpLocks/>
          </p:cNvCxnSpPr>
          <p:nvPr/>
        </p:nvCxnSpPr>
        <p:spPr>
          <a:xfrm flipH="1">
            <a:off x="1809751" y="2286000"/>
            <a:ext cx="3095624" cy="1143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B01589-D5E8-44F1-A27E-1883EBC0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494028"/>
            <a:ext cx="42880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="@+id/textTotal"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="0dp"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="16dp"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:background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="#00E676"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="R$"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="18sp"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59BF2-BEE1-41AC-AD24-0EFC6E3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72" y="1209674"/>
            <a:ext cx="6535420" cy="7905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F834BE6-216C-4760-8C26-403E946F7F33}"/>
              </a:ext>
            </a:extLst>
          </p:cNvPr>
          <p:cNvCxnSpPr>
            <a:cxnSpLocks/>
          </p:cNvCxnSpPr>
          <p:nvPr/>
        </p:nvCxnSpPr>
        <p:spPr>
          <a:xfrm flipH="1">
            <a:off x="1809751" y="2000249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1588C4-8032-4886-ADB4-27F43FCD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97017"/>
            <a:ext cx="670465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instancia</a:t>
            </a:r>
            <a:br>
              <a:rPr kumimoji="0" lang="pt-BR" altLang="pt-BR" sz="3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EditText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editValor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textPorcentagem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textTotal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textGorjeta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seekBarGorjeta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E52709-6DCB-4391-98C8-366C9A43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93715"/>
            <a:ext cx="562006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double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porcentagem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4A06B5-B9BD-40F4-97DD-91B171D3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46" y="1587493"/>
            <a:ext cx="1125910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//conctenar criação de um representante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findViewById() significa procure uma View = compnentes de inferface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o android não deixa modifica os compomentes precisa criar um representante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editValor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editValor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textPorcentagem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textPorcentagem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textTotal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textTotal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textGorjeta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textGorjeta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seekBarGorjeta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seekBarGorjeta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seekBarGorjeta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.setOnSeekBarChangeListener(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OnSeekBarChangeListener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1B6392-CD8D-4B44-BF27-1F4A51D2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443841"/>
            <a:ext cx="1093081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onProgressChanged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seekBar,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progess,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porcentagem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progess;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textPorcentagem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porcentagem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"%"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//chamar o metodo calcular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calcular();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41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8D7ACD-8C0E-46E0-BDEF-271006ED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456536"/>
            <a:ext cx="87249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onStartTrackingTouch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onStopTrackingTouch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SeekBar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seekBar)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39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9085AA-FD01-4619-A66F-775FA33DE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200658"/>
            <a:ext cx="1033789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calcular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valorRecuperado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editValor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valorRecuperado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valorRecuperado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evento aparece se o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usu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makeText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getApplicationContext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"Digite o Valor da conta primeiro"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}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DA3C30-E287-4D6F-AB5D-0F892BBF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68" y="718922"/>
            <a:ext cx="946627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editPeso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5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editAltura</a:t>
            </a: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59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9E4E55-0A3F-40BC-91F1-BB535F94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596424"/>
            <a:ext cx="106484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valorDigitado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parseDouble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valorRecuperado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gorgeta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valorDigitado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porcentagem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gorgeta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valorDigitado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1B65ED-59BA-47CA-9FAE-963B4342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754395"/>
            <a:ext cx="781050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textGorjeta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"R$"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gorgeta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textTotal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"R$"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C85AFB-8549-4B53-B28F-B461F8B0CC1C}"/>
              </a:ext>
            </a:extLst>
          </p:cNvPr>
          <p:cNvSpPr txBox="1"/>
          <p:nvPr/>
        </p:nvSpPr>
        <p:spPr>
          <a:xfrm>
            <a:off x="1552575" y="1409700"/>
            <a:ext cx="762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App de jogo</a:t>
            </a:r>
          </a:p>
        </p:txBody>
      </p:sp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62688A-DD7F-4AFB-89DF-6216CCFE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34958"/>
            <a:ext cx="3686175" cy="64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ABD8CF-9379-43FA-B650-83EE0602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351106"/>
            <a:ext cx="592264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="@+id/textView"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="O App escolheu:"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="26sp"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="bold"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57407C-3E13-4C8D-9A87-F2FE8FE6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4" y="1052511"/>
            <a:ext cx="3632691" cy="95726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F7F6F77-0162-4614-BD7A-765C92C39B3C}"/>
              </a:ext>
            </a:extLst>
          </p:cNvPr>
          <p:cNvCxnSpPr>
            <a:cxnSpLocks/>
          </p:cNvCxnSpPr>
          <p:nvPr/>
        </p:nvCxnSpPr>
        <p:spPr>
          <a:xfrm flipH="1">
            <a:off x="2676525" y="1819274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071A11-F5DF-4969-A46F-A3508E04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3811012"/>
            <a:ext cx="61822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="@+id/imageResultado"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="140dp"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="140dp"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:layout_marginStart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:layout_marginEnd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DC41C1-1F99-4768-B142-F192D5E2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891305"/>
            <a:ext cx="2828925" cy="193762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1314ADD-416B-4D12-95B0-48C44D18C48E}"/>
              </a:ext>
            </a:extLst>
          </p:cNvPr>
          <p:cNvCxnSpPr>
            <a:cxnSpLocks/>
          </p:cNvCxnSpPr>
          <p:nvPr/>
        </p:nvCxnSpPr>
        <p:spPr>
          <a:xfrm flipH="1">
            <a:off x="2781300" y="2332612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274A5D-C373-4862-8274-12043A2A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39932"/>
            <a:ext cx="638758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="@+id/textResultado"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="wrap_content"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="32dp"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="Escolha uma opção abaixo!"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="26sp"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:textStyle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="bold"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47099B-F045-4B7A-885C-87DC7894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1704975"/>
            <a:ext cx="6630670" cy="8763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77B603F-8FFF-4201-8310-17DEDAA107C1}"/>
              </a:ext>
            </a:extLst>
          </p:cNvPr>
          <p:cNvCxnSpPr>
            <a:cxnSpLocks/>
          </p:cNvCxnSpPr>
          <p:nvPr/>
        </p:nvCxnSpPr>
        <p:spPr>
          <a:xfrm flipH="1">
            <a:off x="1700213" y="2403692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B9DA90-677D-460A-8CD1-1263D10E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339772"/>
            <a:ext cx="1924050" cy="201790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EAB3B11-7E89-4B7C-ADA9-DC32B42A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4394843"/>
            <a:ext cx="550234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="@+id/imageView4"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="112dp"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:onClick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="selecionadoPedra"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49CF79C-3445-4758-9869-4A0763C7DC47}"/>
              </a:ext>
            </a:extLst>
          </p:cNvPr>
          <p:cNvCxnSpPr>
            <a:cxnSpLocks/>
          </p:cNvCxnSpPr>
          <p:nvPr/>
        </p:nvCxnSpPr>
        <p:spPr>
          <a:xfrm flipH="1">
            <a:off x="2776538" y="2832317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8E69D0-B05F-4784-8F3A-EFE11456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84576"/>
            <a:ext cx="741574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="@+id/imageView2"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="112dp"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:onClick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="selecionadoPapel"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app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:layout_constraintEnd_toStartOf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="@+id/imageView5"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98813BE-B5B8-47F3-872C-3A6C98466A3C}"/>
              </a:ext>
            </a:extLst>
          </p:cNvPr>
          <p:cNvCxnSpPr>
            <a:cxnSpLocks/>
          </p:cNvCxnSpPr>
          <p:nvPr/>
        </p:nvCxnSpPr>
        <p:spPr>
          <a:xfrm flipH="1">
            <a:off x="2776538" y="2832317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BABC37C-6A27-4889-8490-7FE63139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7" y="1698643"/>
            <a:ext cx="1700213" cy="15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553735-94ED-41BC-9B17-17BA2393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2975"/>
            <a:ext cx="1600200" cy="1562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C36A874-3557-4C56-B8EB-9B1C3F02EA64}"/>
              </a:ext>
            </a:extLst>
          </p:cNvPr>
          <p:cNvCxnSpPr>
            <a:cxnSpLocks/>
          </p:cNvCxnSpPr>
          <p:nvPr/>
        </p:nvCxnSpPr>
        <p:spPr>
          <a:xfrm flipH="1">
            <a:off x="3300413" y="2222717"/>
            <a:ext cx="2952749" cy="14287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3AD340A-7146-4CB4-BD64-B3F072A0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3784817"/>
            <a:ext cx="660931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="100dp"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:layout_marginTop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="112dp"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:onClick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="selecionadoTesoura"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6F8C8E-DBE3-465D-8E00-9BCD9448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340200"/>
            <a:ext cx="535305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editPeso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editPeso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editAltura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editAltura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1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E1A515-BED2-40E3-AF63-924A218D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443841"/>
            <a:ext cx="774301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//inicio do programa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selecionadoPedra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para testar se o onclik está fincionado digite o: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System.out.println("Pedra foi selecionada");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- depois vá no terminal logcat e digite System. out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para testa a função onclik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*/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.opcaoSelecionada(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43F118-A81F-4AF8-A802-1046164B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659285"/>
            <a:ext cx="886595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selecionadoTesoura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 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System.out.println("Tesoura foi selecionada");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.opcaoSelecionada(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fazer a automatização do app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O metodo abaixo ira receber o que for precionado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3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741475-145E-405C-BD6A-CB66FCCA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797043"/>
            <a:ext cx="868263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opcaoSelecionada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opcaoSelecionada)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//usar para faser testes apra ver se o program esta funcionando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 System.out.println( " Foi clicado em: " + opcaSelecionada);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//criar declaração id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 imageResultado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imageResultado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textResultado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findViewById(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38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794D19-F26F-49F9-86DE-B5E7D6F8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3340"/>
            <a:ext cx="110691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do metodo Randow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numero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Random().nextInt(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será escolhido recebra  3 elementos  ex: 0 1 2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//abaixo fara o teste para ver se esta rcebendo o elemento Randow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//System.out.println( numero);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opcoes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 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//arrays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opcaoApp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opcoes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numero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73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D1B3FD-8A93-4EE9-9EC1-5DFC2DF3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72" y="1202803"/>
            <a:ext cx="1058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imageResultado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.setImageResource(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pedra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recurso para imagens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imageResultado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.setImageResource(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papel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79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495886-CB78-4940-A4A8-194DAD2E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28397"/>
            <a:ext cx="980383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imageResultado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.setImageResource(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tesoura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//usar para teste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//System.out.println(opcaoApp);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||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|| 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73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DF1B44-5DB2-4C9E-8026-C650B6FD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097313"/>
            <a:ext cx="1034982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"você perdeu :("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||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"papel"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|| (opcaoSelecionada 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"pedra"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opcaoApp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"tesoura"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"Você ganhou! :D "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37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B283C4-A165-4343-A2CE-C6261BC7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731141"/>
            <a:ext cx="881189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"Empatamos ;)"</a:t>
            </a: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73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180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8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3D0C51-F967-4D8C-8C28-5DB1FB98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24" y="1126104"/>
            <a:ext cx="632406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calcularIMC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peso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parseDouble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editPeso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.getText().toString());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altura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parseDouble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editAltura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.getText().toString());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peso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altura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altura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17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31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87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235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54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03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48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795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62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90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4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F4646E-992B-4B11-BF40-34726A9B1F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0112" y="89540"/>
            <a:ext cx="10663687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"Abaixo do Peso"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 </a:t>
            </a:r>
            <a:r>
              <a:rPr lang="pt-BR" altLang="pt-BR" sz="2800" dirty="0">
                <a:solidFill>
                  <a:srgbClr val="080808"/>
                </a:solidFill>
                <a:latin typeface="JetBrains Mono"/>
              </a:rPr>
              <a:t>&amp;&amp;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"Peso Normal"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 </a:t>
            </a:r>
            <a:r>
              <a:rPr lang="pt-BR" altLang="pt-BR" sz="2800" dirty="0">
                <a:solidFill>
                  <a:srgbClr val="080808"/>
                </a:solidFill>
                <a:latin typeface="JetBrains Mono"/>
              </a:rPr>
              <a:t>&amp;&amp;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"Sobrepeso"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 </a:t>
            </a:r>
            <a:r>
              <a:rPr lang="pt-BR" altLang="pt-BR" sz="2800" dirty="0">
                <a:solidFill>
                  <a:srgbClr val="080808"/>
                </a:solidFill>
                <a:latin typeface="JetBrains Mono"/>
              </a:rPr>
              <a:t>&amp;&amp;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"Obesidade Tipo I"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985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6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63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993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476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31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4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940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3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020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EB871F-BAE8-407D-9B25-4748B42C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060" y="1909454"/>
            <a:ext cx="635766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resultado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textResultado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"Obesidade tipo II"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819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2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71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88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922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4914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152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304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04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522493-F5A8-4A28-A741-E2534F801641}"/>
              </a:ext>
            </a:extLst>
          </p:cNvPr>
          <p:cNvSpPr txBox="1"/>
          <p:nvPr/>
        </p:nvSpPr>
        <p:spPr>
          <a:xfrm>
            <a:off x="1863306" y="2725947"/>
            <a:ext cx="906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App </a:t>
            </a:r>
            <a:r>
              <a:rPr lang="pt-BR" sz="4800" dirty="0" err="1"/>
              <a:t>SeekBar</a:t>
            </a:r>
            <a:r>
              <a:rPr lang="pt-BR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615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263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046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835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66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061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98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222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561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9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93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DCF3505B24B746BB3339D7E1371295" ma:contentTypeVersion="10" ma:contentTypeDescription="Crie um novo documento." ma:contentTypeScope="" ma:versionID="6400beaa3a650aaa687c08d2ccdf8638">
  <xsd:schema xmlns:xsd="http://www.w3.org/2001/XMLSchema" xmlns:xs="http://www.w3.org/2001/XMLSchema" xmlns:p="http://schemas.microsoft.com/office/2006/metadata/properties" xmlns:ns3="15756243-2fde-4448-990a-be702c047186" targetNamespace="http://schemas.microsoft.com/office/2006/metadata/properties" ma:root="true" ma:fieldsID="10186257517aee76a87f22cf94ffdc69" ns3:_="">
    <xsd:import namespace="15756243-2fde-4448-990a-be702c047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56243-2fde-4448-990a-be702c0471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46315D-96D8-4468-9ADF-C30E41FED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756243-2fde-4448-990a-be702c0471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F343B-4D1D-4BAF-B768-85F34D52C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0DBBE9-0C1B-4DB1-8E3D-F3D02D096449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15756243-2fde-4448-990a-be702c047186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4148a6de-0dd1-4d04-a4c5-78e374e4f6d6}" enabled="0" method="" siteId="{4148a6de-0dd1-4d04-a4c5-78e374e4f6d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2304</Words>
  <Application>Microsoft Office PowerPoint</Application>
  <PresentationFormat>Widescreen</PresentationFormat>
  <Paragraphs>199</Paragraphs>
  <Slides>116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116</vt:i4>
      </vt:variant>
    </vt:vector>
  </HeadingPairs>
  <TitlesOfParts>
    <vt:vector size="121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128</cp:revision>
  <dcterms:created xsi:type="dcterms:W3CDTF">2022-04-06T16:27:10Z</dcterms:created>
  <dcterms:modified xsi:type="dcterms:W3CDTF">2023-08-19T06:40:07Z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0x010100AADCF3505B24B746BB3339D7E1371295</vt:lpwstr>
  </property>
</Properties>
</file>