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147"/>
  </p:notesMasterIdLst>
  <p:sldIdLst>
    <p:sldId id="328" r:id="rId5"/>
    <p:sldId id="329" r:id="rId6"/>
    <p:sldId id="327" r:id="rId7"/>
    <p:sldId id="332" r:id="rId8"/>
    <p:sldId id="333" r:id="rId9"/>
    <p:sldId id="334" r:id="rId10"/>
    <p:sldId id="335" r:id="rId11"/>
    <p:sldId id="330" r:id="rId12"/>
    <p:sldId id="326" r:id="rId13"/>
    <p:sldId id="336" r:id="rId14"/>
    <p:sldId id="337" r:id="rId15"/>
    <p:sldId id="338" r:id="rId16"/>
    <p:sldId id="339" r:id="rId17"/>
    <p:sldId id="331" r:id="rId18"/>
    <p:sldId id="340" r:id="rId19"/>
    <p:sldId id="341" r:id="rId20"/>
    <p:sldId id="426" r:id="rId21"/>
    <p:sldId id="427" r:id="rId22"/>
    <p:sldId id="428" r:id="rId23"/>
    <p:sldId id="430" r:id="rId24"/>
    <p:sldId id="467" r:id="rId25"/>
    <p:sldId id="468" r:id="rId26"/>
    <p:sldId id="469" r:id="rId27"/>
    <p:sldId id="470" r:id="rId28"/>
    <p:sldId id="471" r:id="rId29"/>
    <p:sldId id="472" r:id="rId30"/>
    <p:sldId id="473" r:id="rId31"/>
    <p:sldId id="474" r:id="rId32"/>
    <p:sldId id="475" r:id="rId33"/>
    <p:sldId id="476" r:id="rId34"/>
    <p:sldId id="480" r:id="rId35"/>
    <p:sldId id="481" r:id="rId36"/>
    <p:sldId id="477" r:id="rId37"/>
    <p:sldId id="478" r:id="rId38"/>
    <p:sldId id="479" r:id="rId39"/>
    <p:sldId id="429" r:id="rId40"/>
    <p:sldId id="342" r:id="rId41"/>
    <p:sldId id="466" r:id="rId42"/>
    <p:sldId id="343" r:id="rId43"/>
    <p:sldId id="344" r:id="rId44"/>
    <p:sldId id="345" r:id="rId45"/>
    <p:sldId id="483" r:id="rId46"/>
    <p:sldId id="346" r:id="rId47"/>
    <p:sldId id="347" r:id="rId48"/>
    <p:sldId id="348" r:id="rId49"/>
    <p:sldId id="349" r:id="rId50"/>
    <p:sldId id="350" r:id="rId51"/>
    <p:sldId id="484" r:id="rId52"/>
    <p:sldId id="485" r:id="rId53"/>
    <p:sldId id="486" r:id="rId54"/>
    <p:sldId id="487" r:id="rId55"/>
    <p:sldId id="488" r:id="rId56"/>
    <p:sldId id="351" r:id="rId57"/>
    <p:sldId id="355" r:id="rId58"/>
    <p:sldId id="356" r:id="rId59"/>
    <p:sldId id="489" r:id="rId60"/>
    <p:sldId id="491" r:id="rId61"/>
    <p:sldId id="357" r:id="rId62"/>
    <p:sldId id="490" r:id="rId63"/>
    <p:sldId id="492" r:id="rId64"/>
    <p:sldId id="358" r:id="rId65"/>
    <p:sldId id="494" r:id="rId66"/>
    <p:sldId id="495" r:id="rId67"/>
    <p:sldId id="496" r:id="rId68"/>
    <p:sldId id="497" r:id="rId69"/>
    <p:sldId id="498" r:id="rId70"/>
    <p:sldId id="499" r:id="rId71"/>
    <p:sldId id="500" r:id="rId72"/>
    <p:sldId id="501" r:id="rId73"/>
    <p:sldId id="502" r:id="rId74"/>
    <p:sldId id="503" r:id="rId75"/>
    <p:sldId id="504" r:id="rId76"/>
    <p:sldId id="505" r:id="rId77"/>
    <p:sldId id="360" r:id="rId78"/>
    <p:sldId id="361" r:id="rId79"/>
    <p:sldId id="362" r:id="rId80"/>
    <p:sldId id="363" r:id="rId81"/>
    <p:sldId id="353" r:id="rId82"/>
    <p:sldId id="354" r:id="rId83"/>
    <p:sldId id="359"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379" r:id="rId100"/>
    <p:sldId id="380" r:id="rId101"/>
    <p:sldId id="381" r:id="rId102"/>
    <p:sldId id="382" r:id="rId103"/>
    <p:sldId id="383"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0" r:id="rId141"/>
    <p:sldId id="421" r:id="rId142"/>
    <p:sldId id="422" r:id="rId143"/>
    <p:sldId id="423" r:id="rId144"/>
    <p:sldId id="424" r:id="rId145"/>
    <p:sldId id="425" r:id="rId14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42237-028F-769C-880D-23A379185A59}" v="1" dt="2023-08-02T16:23:41.80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721" autoAdjust="0"/>
    <p:restoredTop sz="94660"/>
  </p:normalViewPr>
  <p:slideViewPr>
    <p:cSldViewPr snapToGrid="0">
      <p:cViewPr varScale="1">
        <p:scale>
          <a:sx n="69" d="100"/>
          <a:sy n="69" d="100"/>
        </p:scale>
        <p:origin x="666" y="72"/>
      </p:cViewPr>
      <p:guideLst/>
    </p:cSldViewPr>
  </p:slideViewPr>
  <p:notesTextViewPr>
    <p:cViewPr>
      <p:scale>
        <a:sx n="1" d="1"/>
        <a:sy n="1" d="1"/>
      </p:scale>
      <p:origin x="0" y="0"/>
    </p:cViewPr>
  </p:notesTextViewPr>
  <p:sorterViewPr>
    <p:cViewPr>
      <p:scale>
        <a:sx n="66" d="100"/>
        <a:sy n="66" d="100"/>
      </p:scale>
      <p:origin x="0" y="-102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viewProps" Target="viewProps.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AE107-2813-4B24-BB95-1CA4371AD2D4}" type="datetimeFigureOut">
              <a:rPr lang="pt-BR" smtClean="0"/>
              <a:t>19/08/2023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DB271-E007-43E7-A682-7A50D8531A8C}" type="slidenum">
              <a:rPr lang="pt-BR" smtClean="0"/>
              <a:t>‹nº›</a:t>
            </a:fld>
            <a:endParaRPr lang="pt-BR"/>
          </a:p>
        </p:txBody>
      </p:sp>
    </p:spTree>
    <p:extLst>
      <p:ext uri="{BB962C8B-B14F-4D97-AF65-F5344CB8AC3E}">
        <p14:creationId xmlns:p14="http://schemas.microsoft.com/office/powerpoint/2010/main" val="147423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err="1">
                <a:solidFill>
                  <a:schemeClr val="tx1"/>
                </a:solidFill>
                <a:effectLst/>
                <a:latin typeface="+mn-lt"/>
                <a:ea typeface="+mn-ea"/>
                <a:cs typeface="+mn-cs"/>
              </a:rPr>
              <a:t>nextInt</a:t>
            </a:r>
            <a:r>
              <a:rPr lang="pt-BR" sz="1200" b="0" i="0" kern="1200" dirty="0">
                <a:solidFill>
                  <a:schemeClr val="tx1"/>
                </a:solidFill>
                <a:effectLst/>
                <a:latin typeface="+mn-lt"/>
                <a:ea typeface="+mn-ea"/>
                <a:cs typeface="+mn-cs"/>
              </a:rPr>
              <a:t>(): faz a verificação do </a:t>
            </a:r>
            <a:r>
              <a:rPr lang="pt-BR" sz="1200" b="0" i="0" kern="1200" dirty="0" err="1">
                <a:solidFill>
                  <a:schemeClr val="tx1"/>
                </a:solidFill>
                <a:effectLst/>
                <a:latin typeface="+mn-lt"/>
                <a:ea typeface="+mn-ea"/>
                <a:cs typeface="+mn-cs"/>
              </a:rPr>
              <a:t>token</a:t>
            </a:r>
            <a:r>
              <a:rPr lang="pt-BR" sz="1200" b="0" i="0" kern="1200" dirty="0">
                <a:solidFill>
                  <a:schemeClr val="tx1"/>
                </a:solidFill>
                <a:effectLst/>
                <a:latin typeface="+mn-lt"/>
                <a:ea typeface="+mn-ea"/>
                <a:cs typeface="+mn-cs"/>
              </a:rPr>
              <a:t> de entrada seguinte como um int. </a:t>
            </a:r>
            <a:r>
              <a:rPr lang="pt-BR" sz="1200" b="0" i="0" kern="1200" dirty="0" err="1">
                <a:solidFill>
                  <a:schemeClr val="tx1"/>
                </a:solidFill>
                <a:effectLst/>
                <a:latin typeface="+mn-lt"/>
                <a:ea typeface="+mn-ea"/>
                <a:cs typeface="+mn-cs"/>
              </a:rPr>
              <a:t>nextFloat</a:t>
            </a:r>
            <a:r>
              <a:rPr lang="pt-BR" sz="1200" b="0" i="0" kern="1200" dirty="0">
                <a:solidFill>
                  <a:schemeClr val="tx1"/>
                </a:solidFill>
                <a:effectLst/>
                <a:latin typeface="+mn-lt"/>
                <a:ea typeface="+mn-ea"/>
                <a:cs typeface="+mn-cs"/>
              </a:rPr>
              <a:t>(): aponta o próximo símbolo de entrada como flutuação.</a:t>
            </a:r>
            <a:endParaRPr lang="pt-BR" dirty="0"/>
          </a:p>
        </p:txBody>
      </p:sp>
      <p:sp>
        <p:nvSpPr>
          <p:cNvPr id="4" name="Espaço Reservado para Número de Slide 3"/>
          <p:cNvSpPr>
            <a:spLocks noGrp="1"/>
          </p:cNvSpPr>
          <p:nvPr>
            <p:ph type="sldNum" sz="quarter" idx="10"/>
          </p:nvPr>
        </p:nvSpPr>
        <p:spPr/>
        <p:txBody>
          <a:bodyPr/>
          <a:lstStyle/>
          <a:p>
            <a:fld id="{8F7DB271-E007-43E7-A682-7A50D8531A8C}" type="slidenum">
              <a:rPr lang="pt-BR" smtClean="0"/>
              <a:t>20</a:t>
            </a:fld>
            <a:endParaRPr lang="pt-BR"/>
          </a:p>
        </p:txBody>
      </p:sp>
    </p:spTree>
    <p:extLst>
      <p:ext uri="{BB962C8B-B14F-4D97-AF65-F5344CB8AC3E}">
        <p14:creationId xmlns:p14="http://schemas.microsoft.com/office/powerpoint/2010/main" val="41511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DD6E4-7816-4B61-8E82-FBA043C4908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C923076-52E5-4018-82C9-42BA64B0F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75D6804-F35C-4825-9751-F5D61EE37345}"/>
              </a:ext>
            </a:extLst>
          </p:cNvPr>
          <p:cNvSpPr>
            <a:spLocks noGrp="1"/>
          </p:cNvSpPr>
          <p:nvPr>
            <p:ph type="dt" sz="half" idx="10"/>
          </p:nvPr>
        </p:nvSpPr>
        <p:spPr/>
        <p:txBody>
          <a:bodyPr/>
          <a:lstStyle/>
          <a:p>
            <a:fld id="{83C65AA2-4D09-454A-99D9-0E87C149710B}" type="datetime1">
              <a:rPr lang="pt-BR" smtClean="0"/>
              <a:t>19/08/2023</a:t>
            </a:fld>
            <a:endParaRPr lang="pt-BR"/>
          </a:p>
        </p:txBody>
      </p:sp>
      <p:sp>
        <p:nvSpPr>
          <p:cNvPr id="5" name="Espaço Reservado para Rodapé 4">
            <a:extLst>
              <a:ext uri="{FF2B5EF4-FFF2-40B4-BE49-F238E27FC236}">
                <a16:creationId xmlns:a16="http://schemas.microsoft.com/office/drawing/2014/main" id="{9B22F49F-229A-4CBD-9CBB-5C27C84A6C5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190DEDB-3856-43AD-87EC-3B24FD8AB3A7}"/>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391234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2F118-C93B-4749-BF3F-CF19C12B08E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CFDEF80-2780-4F80-8C73-09ADFC9E2E35}"/>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E75CA6-E158-407E-8FE0-D60409BE5655}"/>
              </a:ext>
            </a:extLst>
          </p:cNvPr>
          <p:cNvSpPr>
            <a:spLocks noGrp="1"/>
          </p:cNvSpPr>
          <p:nvPr>
            <p:ph type="dt" sz="half" idx="10"/>
          </p:nvPr>
        </p:nvSpPr>
        <p:spPr/>
        <p:txBody>
          <a:bodyPr/>
          <a:lstStyle/>
          <a:p>
            <a:fld id="{D992D6E8-6AC2-4ACC-85DE-6C19C04D3E31}" type="datetime1">
              <a:rPr lang="pt-BR" smtClean="0"/>
              <a:t>19/08/2023</a:t>
            </a:fld>
            <a:endParaRPr lang="pt-BR"/>
          </a:p>
        </p:txBody>
      </p:sp>
      <p:sp>
        <p:nvSpPr>
          <p:cNvPr id="5" name="Espaço Reservado para Rodapé 4">
            <a:extLst>
              <a:ext uri="{FF2B5EF4-FFF2-40B4-BE49-F238E27FC236}">
                <a16:creationId xmlns:a16="http://schemas.microsoft.com/office/drawing/2014/main" id="{D57A67DF-E8A7-4745-9077-C229E1083DC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52B35D-9292-4E82-8039-E3354CA39A4C}"/>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244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369F6A-5325-4529-9A71-094AE9305B6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1B4B60B-F36F-4A68-9688-29986957410A}"/>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FE9358-9BD8-48AA-A9E3-D7099063B7CD}"/>
              </a:ext>
            </a:extLst>
          </p:cNvPr>
          <p:cNvSpPr>
            <a:spLocks noGrp="1"/>
          </p:cNvSpPr>
          <p:nvPr>
            <p:ph type="dt" sz="half" idx="10"/>
          </p:nvPr>
        </p:nvSpPr>
        <p:spPr/>
        <p:txBody>
          <a:bodyPr/>
          <a:lstStyle/>
          <a:p>
            <a:fld id="{1745FAEE-04AA-4939-8FF6-D203DFA6EF48}" type="datetime1">
              <a:rPr lang="pt-BR" smtClean="0"/>
              <a:t>19/08/2023</a:t>
            </a:fld>
            <a:endParaRPr lang="pt-BR"/>
          </a:p>
        </p:txBody>
      </p:sp>
      <p:sp>
        <p:nvSpPr>
          <p:cNvPr id="5" name="Espaço Reservado para Rodapé 4">
            <a:extLst>
              <a:ext uri="{FF2B5EF4-FFF2-40B4-BE49-F238E27FC236}">
                <a16:creationId xmlns:a16="http://schemas.microsoft.com/office/drawing/2014/main" id="{A7B13DFA-F94D-4188-9DE5-8D203253A1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2EFD92-B981-4A09-8C65-029B332F7DAA}"/>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44991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0A867-FC09-4DF7-AB43-E8416528E3E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6B0AA0C-47DA-4149-9421-C35CB23CA729}"/>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C6592B-2F77-4D07-B4DE-B01B0F20B793}"/>
              </a:ext>
            </a:extLst>
          </p:cNvPr>
          <p:cNvSpPr>
            <a:spLocks noGrp="1"/>
          </p:cNvSpPr>
          <p:nvPr>
            <p:ph type="dt" sz="half" idx="10"/>
          </p:nvPr>
        </p:nvSpPr>
        <p:spPr/>
        <p:txBody>
          <a:bodyPr/>
          <a:lstStyle/>
          <a:p>
            <a:fld id="{2F843F7C-6C37-4600-B2C0-C00949B9023A}" type="datetime1">
              <a:rPr lang="pt-BR" smtClean="0"/>
              <a:t>19/08/2023</a:t>
            </a:fld>
            <a:endParaRPr lang="pt-BR"/>
          </a:p>
        </p:txBody>
      </p:sp>
      <p:sp>
        <p:nvSpPr>
          <p:cNvPr id="5" name="Espaço Reservado para Rodapé 4">
            <a:extLst>
              <a:ext uri="{FF2B5EF4-FFF2-40B4-BE49-F238E27FC236}">
                <a16:creationId xmlns:a16="http://schemas.microsoft.com/office/drawing/2014/main" id="{C807CD22-0D70-42E7-9C5F-E397BE6962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195880-6CFE-4BCE-ACEC-70D74D4263D5}"/>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309866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73447-AC51-480B-8E0E-F974E4AD752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C9A1C16-AF0F-4E1B-B408-F0168197D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FEC565E-1074-4910-BEB8-266AD1BE3015}"/>
              </a:ext>
            </a:extLst>
          </p:cNvPr>
          <p:cNvSpPr>
            <a:spLocks noGrp="1"/>
          </p:cNvSpPr>
          <p:nvPr>
            <p:ph type="dt" sz="half" idx="10"/>
          </p:nvPr>
        </p:nvSpPr>
        <p:spPr/>
        <p:txBody>
          <a:bodyPr/>
          <a:lstStyle/>
          <a:p>
            <a:fld id="{D0D00578-3BCF-4716-860F-F031C87FAB81}" type="datetime1">
              <a:rPr lang="pt-BR" smtClean="0"/>
              <a:t>19/08/2023</a:t>
            </a:fld>
            <a:endParaRPr lang="pt-BR"/>
          </a:p>
        </p:txBody>
      </p:sp>
      <p:sp>
        <p:nvSpPr>
          <p:cNvPr id="5" name="Espaço Reservado para Rodapé 4">
            <a:extLst>
              <a:ext uri="{FF2B5EF4-FFF2-40B4-BE49-F238E27FC236}">
                <a16:creationId xmlns:a16="http://schemas.microsoft.com/office/drawing/2014/main" id="{D21FF88C-68E1-45CC-A532-E46E54B1A44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DC21F8-7A65-4E0D-A483-2DF15FCFD22A}"/>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81505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BB025-2918-4A76-B591-9A1F219745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5D96410-587B-4FA9-8EDC-6309A031DBD5}"/>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C7E112-F203-48FF-B5D5-F3922DCA046B}"/>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CB83974-97BA-4D11-B1C0-9D80C8DD3E4D}"/>
              </a:ext>
            </a:extLst>
          </p:cNvPr>
          <p:cNvSpPr>
            <a:spLocks noGrp="1"/>
          </p:cNvSpPr>
          <p:nvPr>
            <p:ph type="dt" sz="half" idx="10"/>
          </p:nvPr>
        </p:nvSpPr>
        <p:spPr/>
        <p:txBody>
          <a:bodyPr/>
          <a:lstStyle/>
          <a:p>
            <a:fld id="{28D24701-00E7-463F-8BC0-D40B55CA37A6}" type="datetime1">
              <a:rPr lang="pt-BR" smtClean="0"/>
              <a:t>19/08/2023</a:t>
            </a:fld>
            <a:endParaRPr lang="pt-BR"/>
          </a:p>
        </p:txBody>
      </p:sp>
      <p:sp>
        <p:nvSpPr>
          <p:cNvPr id="6" name="Espaço Reservado para Rodapé 5">
            <a:extLst>
              <a:ext uri="{FF2B5EF4-FFF2-40B4-BE49-F238E27FC236}">
                <a16:creationId xmlns:a16="http://schemas.microsoft.com/office/drawing/2014/main" id="{773E7059-2C68-4BD9-B8D4-B7C4617AEE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BD1E2A-304F-4124-8A98-89ABF7919F34}"/>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67736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57F8C-4DF0-47E3-B1E4-E0F1B341B54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F2BEAD-A4BB-4032-B3C3-E258B7B40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B34862F7-357C-4CBD-9FC2-7830496507B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4EA4EB-4794-4485-AA28-F013A9A1F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98B88B47-EA08-4E29-8B25-87CEFD9EF519}"/>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13B7B76-0BCA-4392-B1C4-F2AD7ADA2A4F}"/>
              </a:ext>
            </a:extLst>
          </p:cNvPr>
          <p:cNvSpPr>
            <a:spLocks noGrp="1"/>
          </p:cNvSpPr>
          <p:nvPr>
            <p:ph type="dt" sz="half" idx="10"/>
          </p:nvPr>
        </p:nvSpPr>
        <p:spPr/>
        <p:txBody>
          <a:bodyPr/>
          <a:lstStyle/>
          <a:p>
            <a:fld id="{8BABBCDB-4634-4BAB-84ED-F2C4CB65B0A2}" type="datetime1">
              <a:rPr lang="pt-BR" smtClean="0"/>
              <a:t>19/08/2023</a:t>
            </a:fld>
            <a:endParaRPr lang="pt-BR"/>
          </a:p>
        </p:txBody>
      </p:sp>
      <p:sp>
        <p:nvSpPr>
          <p:cNvPr id="8" name="Espaço Reservado para Rodapé 7">
            <a:extLst>
              <a:ext uri="{FF2B5EF4-FFF2-40B4-BE49-F238E27FC236}">
                <a16:creationId xmlns:a16="http://schemas.microsoft.com/office/drawing/2014/main" id="{A44E79A6-BA9D-4E67-B1AF-A83AB0A6EF2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A391ECB-5F15-42D8-AB94-978BFA91AAB2}"/>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72799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C058B-2C9D-4D65-A958-B4758788A72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52CA5FC-249E-4CD5-9CFC-4A3AFE6CA19A}"/>
              </a:ext>
            </a:extLst>
          </p:cNvPr>
          <p:cNvSpPr>
            <a:spLocks noGrp="1"/>
          </p:cNvSpPr>
          <p:nvPr>
            <p:ph type="dt" sz="half" idx="10"/>
          </p:nvPr>
        </p:nvSpPr>
        <p:spPr/>
        <p:txBody>
          <a:bodyPr/>
          <a:lstStyle/>
          <a:p>
            <a:fld id="{843A8B6F-B5F6-4272-96E7-A7AB6D81B1FB}" type="datetime1">
              <a:rPr lang="pt-BR" smtClean="0"/>
              <a:t>19/08/2023</a:t>
            </a:fld>
            <a:endParaRPr lang="pt-BR"/>
          </a:p>
        </p:txBody>
      </p:sp>
      <p:sp>
        <p:nvSpPr>
          <p:cNvPr id="4" name="Espaço Reservado para Rodapé 3">
            <a:extLst>
              <a:ext uri="{FF2B5EF4-FFF2-40B4-BE49-F238E27FC236}">
                <a16:creationId xmlns:a16="http://schemas.microsoft.com/office/drawing/2014/main" id="{44ACA320-236C-4B8C-8C67-B1EAEB59E1E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17F857A-FE4D-4EA9-AA57-29942CE6C808}"/>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148645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A34C800-1D8B-4C60-BD21-9260E62503B6}"/>
              </a:ext>
            </a:extLst>
          </p:cNvPr>
          <p:cNvSpPr>
            <a:spLocks noGrp="1"/>
          </p:cNvSpPr>
          <p:nvPr>
            <p:ph type="dt" sz="half" idx="10"/>
          </p:nvPr>
        </p:nvSpPr>
        <p:spPr/>
        <p:txBody>
          <a:bodyPr/>
          <a:lstStyle/>
          <a:p>
            <a:fld id="{C406CFA0-81ED-4255-9D8B-56A26DDEF55B}" type="datetime1">
              <a:rPr lang="pt-BR" smtClean="0"/>
              <a:t>19/08/2023</a:t>
            </a:fld>
            <a:endParaRPr lang="pt-BR"/>
          </a:p>
        </p:txBody>
      </p:sp>
      <p:sp>
        <p:nvSpPr>
          <p:cNvPr id="3" name="Espaço Reservado para Rodapé 2">
            <a:extLst>
              <a:ext uri="{FF2B5EF4-FFF2-40B4-BE49-F238E27FC236}">
                <a16:creationId xmlns:a16="http://schemas.microsoft.com/office/drawing/2014/main" id="{44E51171-3A1D-47FA-9517-12883972145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7BC1BC6-78A2-4F0E-92C1-B0385C9CB31D}"/>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83990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1BDAE-BAC1-45FE-92AA-7D58657D100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18E3016-E529-41A6-9122-236EF045A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28F9E8A-FC7E-45B8-83CF-FF860A0BA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80762B0-C119-4FB2-94B5-831AE0135364}"/>
              </a:ext>
            </a:extLst>
          </p:cNvPr>
          <p:cNvSpPr>
            <a:spLocks noGrp="1"/>
          </p:cNvSpPr>
          <p:nvPr>
            <p:ph type="dt" sz="half" idx="10"/>
          </p:nvPr>
        </p:nvSpPr>
        <p:spPr/>
        <p:txBody>
          <a:bodyPr/>
          <a:lstStyle/>
          <a:p>
            <a:fld id="{C38766BE-183D-4416-BC84-57834865887D}" type="datetime1">
              <a:rPr lang="pt-BR" smtClean="0"/>
              <a:t>19/08/2023</a:t>
            </a:fld>
            <a:endParaRPr lang="pt-BR"/>
          </a:p>
        </p:txBody>
      </p:sp>
      <p:sp>
        <p:nvSpPr>
          <p:cNvPr id="6" name="Espaço Reservado para Rodapé 5">
            <a:extLst>
              <a:ext uri="{FF2B5EF4-FFF2-40B4-BE49-F238E27FC236}">
                <a16:creationId xmlns:a16="http://schemas.microsoft.com/office/drawing/2014/main" id="{41E46914-B9FA-47AB-98B5-2C0D7633D7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0034A7C-300B-4103-B524-C65FAF3D5FE5}"/>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25693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743C-6ADA-422D-947F-25C419D589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A331507-DA59-4F95-80BA-8583F5122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165D0CA-112F-4000-93A2-42D4DA930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C94053B-AF4C-4798-A564-3F8F438B5CB7}"/>
              </a:ext>
            </a:extLst>
          </p:cNvPr>
          <p:cNvSpPr>
            <a:spLocks noGrp="1"/>
          </p:cNvSpPr>
          <p:nvPr>
            <p:ph type="dt" sz="half" idx="10"/>
          </p:nvPr>
        </p:nvSpPr>
        <p:spPr/>
        <p:txBody>
          <a:bodyPr/>
          <a:lstStyle/>
          <a:p>
            <a:fld id="{E51E15F7-270F-46ED-8F37-F6B34773D015}" type="datetime1">
              <a:rPr lang="pt-BR" smtClean="0"/>
              <a:t>19/08/2023</a:t>
            </a:fld>
            <a:endParaRPr lang="pt-BR"/>
          </a:p>
        </p:txBody>
      </p:sp>
      <p:sp>
        <p:nvSpPr>
          <p:cNvPr id="6" name="Espaço Reservado para Rodapé 5">
            <a:extLst>
              <a:ext uri="{FF2B5EF4-FFF2-40B4-BE49-F238E27FC236}">
                <a16:creationId xmlns:a16="http://schemas.microsoft.com/office/drawing/2014/main" id="{F03AC4A5-9043-4A8C-B881-C6D1B51384E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1B6A3B-3F85-4BF5-918C-3565DEEB9B1F}"/>
              </a:ext>
            </a:extLst>
          </p:cNvPr>
          <p:cNvSpPr>
            <a:spLocks noGrp="1"/>
          </p:cNvSpPr>
          <p:nvPr>
            <p:ph type="sldNum" sz="quarter" idx="12"/>
          </p:nvPr>
        </p:nvSpPr>
        <p:spPr/>
        <p:txBody>
          <a:bodyPr/>
          <a:lstStyle/>
          <a:p>
            <a:fld id="{900948DA-0000-4D30-AAD1-61C43CCFDFB7}" type="slidenum">
              <a:rPr lang="pt-BR" smtClean="0"/>
              <a:t>‹nº›</a:t>
            </a:fld>
            <a:endParaRPr lang="pt-BR"/>
          </a:p>
        </p:txBody>
      </p:sp>
    </p:spTree>
    <p:extLst>
      <p:ext uri="{BB962C8B-B14F-4D97-AF65-F5344CB8AC3E}">
        <p14:creationId xmlns:p14="http://schemas.microsoft.com/office/powerpoint/2010/main" val="139792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05CEF06-F9B0-4C0C-96FC-278594A0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1905AA-065B-4004-81B6-4D2FA4E97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F5AEBF9-72D8-4FF7-8329-F541B7D14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A4845-A640-486C-A2F6-26F77D5A34BE}" type="datetime1">
              <a:rPr lang="pt-BR" smtClean="0"/>
              <a:t>19/08/2023</a:t>
            </a:fld>
            <a:endParaRPr lang="pt-BR"/>
          </a:p>
        </p:txBody>
      </p:sp>
      <p:sp>
        <p:nvSpPr>
          <p:cNvPr id="5" name="Espaço Reservado para Rodapé 4">
            <a:extLst>
              <a:ext uri="{FF2B5EF4-FFF2-40B4-BE49-F238E27FC236}">
                <a16:creationId xmlns:a16="http://schemas.microsoft.com/office/drawing/2014/main" id="{249CFD8C-A346-4CD3-B655-39FF57711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3FEA84-19D0-4768-98DA-C7EA85185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948DA-0000-4D30-AAD1-61C43CCFDFB7}" type="slidenum">
              <a:rPr lang="pt-BR" smtClean="0"/>
              <a:t>‹nº›</a:t>
            </a:fld>
            <a:endParaRPr lang="pt-BR"/>
          </a:p>
        </p:txBody>
      </p:sp>
    </p:spTree>
    <p:extLst>
      <p:ext uri="{BB962C8B-B14F-4D97-AF65-F5344CB8AC3E}">
        <p14:creationId xmlns:p14="http://schemas.microsoft.com/office/powerpoint/2010/main" val="319877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a:t>
            </a:fld>
            <a:endParaRPr lang="pt-BR"/>
          </a:p>
        </p:txBody>
      </p:sp>
      <p:sp>
        <p:nvSpPr>
          <p:cNvPr id="3" name="CaixaDeTexto 2">
            <a:extLst>
              <a:ext uri="{FF2B5EF4-FFF2-40B4-BE49-F238E27FC236}">
                <a16:creationId xmlns:a16="http://schemas.microsoft.com/office/drawing/2014/main" id="{07ECAE81-2301-481F-BA27-AF300FDCBFA3}"/>
              </a:ext>
            </a:extLst>
          </p:cNvPr>
          <p:cNvSpPr txBox="1"/>
          <p:nvPr/>
        </p:nvSpPr>
        <p:spPr>
          <a:xfrm>
            <a:off x="1647645" y="1604513"/>
            <a:ext cx="9221638" cy="769441"/>
          </a:xfrm>
          <a:prstGeom prst="rect">
            <a:avLst/>
          </a:prstGeom>
          <a:noFill/>
        </p:spPr>
        <p:txBody>
          <a:bodyPr wrap="square" rtlCol="0">
            <a:spAutoFit/>
          </a:bodyPr>
          <a:lstStyle/>
          <a:p>
            <a:pPr algn="ctr"/>
            <a:r>
              <a:rPr lang="pt-BR" sz="4400" dirty="0"/>
              <a:t>Criação de Aplicativos Android</a:t>
            </a:r>
          </a:p>
        </p:txBody>
      </p:sp>
      <p:pic>
        <p:nvPicPr>
          <p:cNvPr id="1026" name="Picture 2" descr="Desenvolvimento Web Desenvolvimento de aplicativos móveis Aplicativo Web,  android, web design, serviço png | PNGEgg">
            <a:extLst>
              <a:ext uri="{FF2B5EF4-FFF2-40B4-BE49-F238E27FC236}">
                <a16:creationId xmlns:a16="http://schemas.microsoft.com/office/drawing/2014/main" id="{6A38EC08-9047-43B4-8076-3FACD8AB8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43" y="2561853"/>
            <a:ext cx="3343455" cy="36065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roid">
            <a:extLst>
              <a:ext uri="{FF2B5EF4-FFF2-40B4-BE49-F238E27FC236}">
                <a16:creationId xmlns:a16="http://schemas.microsoft.com/office/drawing/2014/main" id="{9301CAA3-5B70-4C65-B2A9-C84800AA1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5" y="3061"/>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ndroid - Portal GSTI">
            <a:extLst>
              <a:ext uri="{FF2B5EF4-FFF2-40B4-BE49-F238E27FC236}">
                <a16:creationId xmlns:a16="http://schemas.microsoft.com/office/drawing/2014/main" id="{BCAEB8CB-4E3A-4752-9D52-68B58493C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7720" y="45783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6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a:t>
            </a:fld>
            <a:endParaRPr lang="pt-BR"/>
          </a:p>
        </p:txBody>
      </p:sp>
      <p:pic>
        <p:nvPicPr>
          <p:cNvPr id="4" name="Imagem 3">
            <a:extLst>
              <a:ext uri="{FF2B5EF4-FFF2-40B4-BE49-F238E27FC236}">
                <a16:creationId xmlns:a16="http://schemas.microsoft.com/office/drawing/2014/main" id="{C4AFB60C-9EB6-42B2-9B02-C09DD54A1B09}"/>
              </a:ext>
            </a:extLst>
          </p:cNvPr>
          <p:cNvPicPr>
            <a:picLocks noChangeAspect="1"/>
          </p:cNvPicPr>
          <p:nvPr/>
        </p:nvPicPr>
        <p:blipFill>
          <a:blip r:embed="rId2"/>
          <a:stretch>
            <a:fillRect/>
          </a:stretch>
        </p:blipFill>
        <p:spPr>
          <a:xfrm>
            <a:off x="371025" y="1235734"/>
            <a:ext cx="4600575" cy="2971800"/>
          </a:xfrm>
          <a:prstGeom prst="rect">
            <a:avLst/>
          </a:prstGeom>
        </p:spPr>
      </p:pic>
      <p:pic>
        <p:nvPicPr>
          <p:cNvPr id="5" name="Imagem 4">
            <a:extLst>
              <a:ext uri="{FF2B5EF4-FFF2-40B4-BE49-F238E27FC236}">
                <a16:creationId xmlns:a16="http://schemas.microsoft.com/office/drawing/2014/main" id="{041C5A19-22F3-433B-892E-A422E1DA90E4}"/>
              </a:ext>
            </a:extLst>
          </p:cNvPr>
          <p:cNvPicPr>
            <a:picLocks noChangeAspect="1"/>
          </p:cNvPicPr>
          <p:nvPr/>
        </p:nvPicPr>
        <p:blipFill>
          <a:blip r:embed="rId3"/>
          <a:stretch>
            <a:fillRect/>
          </a:stretch>
        </p:blipFill>
        <p:spPr>
          <a:xfrm>
            <a:off x="7307831" y="1169059"/>
            <a:ext cx="3752850" cy="3105150"/>
          </a:xfrm>
          <a:prstGeom prst="rect">
            <a:avLst/>
          </a:prstGeom>
        </p:spPr>
      </p:pic>
    </p:spTree>
    <p:extLst>
      <p:ext uri="{BB962C8B-B14F-4D97-AF65-F5344CB8AC3E}">
        <p14:creationId xmlns:p14="http://schemas.microsoft.com/office/powerpoint/2010/main" val="39649857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100</a:t>
            </a:fld>
            <a:endParaRPr lang="pt-BR"/>
          </a:p>
        </p:txBody>
      </p:sp>
    </p:spTree>
    <p:extLst>
      <p:ext uri="{BB962C8B-B14F-4D97-AF65-F5344CB8AC3E}">
        <p14:creationId xmlns:p14="http://schemas.microsoft.com/office/powerpoint/2010/main" val="3496731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101</a:t>
            </a:fld>
            <a:endParaRPr lang="pt-BR"/>
          </a:p>
        </p:txBody>
      </p:sp>
    </p:spTree>
    <p:extLst>
      <p:ext uri="{BB962C8B-B14F-4D97-AF65-F5344CB8AC3E}">
        <p14:creationId xmlns:p14="http://schemas.microsoft.com/office/powerpoint/2010/main" val="4132604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102</a:t>
            </a:fld>
            <a:endParaRPr lang="pt-BR"/>
          </a:p>
        </p:txBody>
      </p:sp>
    </p:spTree>
    <p:extLst>
      <p:ext uri="{BB962C8B-B14F-4D97-AF65-F5344CB8AC3E}">
        <p14:creationId xmlns:p14="http://schemas.microsoft.com/office/powerpoint/2010/main" val="38017940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103</a:t>
            </a:fld>
            <a:endParaRPr lang="pt-BR"/>
          </a:p>
        </p:txBody>
      </p:sp>
    </p:spTree>
    <p:extLst>
      <p:ext uri="{BB962C8B-B14F-4D97-AF65-F5344CB8AC3E}">
        <p14:creationId xmlns:p14="http://schemas.microsoft.com/office/powerpoint/2010/main" val="2730313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104</a:t>
            </a:fld>
            <a:endParaRPr lang="pt-BR"/>
          </a:p>
        </p:txBody>
      </p:sp>
    </p:spTree>
    <p:extLst>
      <p:ext uri="{BB962C8B-B14F-4D97-AF65-F5344CB8AC3E}">
        <p14:creationId xmlns:p14="http://schemas.microsoft.com/office/powerpoint/2010/main" val="23728020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105</a:t>
            </a:fld>
            <a:endParaRPr lang="pt-BR"/>
          </a:p>
        </p:txBody>
      </p:sp>
    </p:spTree>
    <p:extLst>
      <p:ext uri="{BB962C8B-B14F-4D97-AF65-F5344CB8AC3E}">
        <p14:creationId xmlns:p14="http://schemas.microsoft.com/office/powerpoint/2010/main" val="2229052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106</a:t>
            </a:fld>
            <a:endParaRPr lang="pt-BR"/>
          </a:p>
        </p:txBody>
      </p:sp>
    </p:spTree>
    <p:extLst>
      <p:ext uri="{BB962C8B-B14F-4D97-AF65-F5344CB8AC3E}">
        <p14:creationId xmlns:p14="http://schemas.microsoft.com/office/powerpoint/2010/main" val="25550819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107</a:t>
            </a:fld>
            <a:endParaRPr lang="pt-BR"/>
          </a:p>
        </p:txBody>
      </p:sp>
    </p:spTree>
    <p:extLst>
      <p:ext uri="{BB962C8B-B14F-4D97-AF65-F5344CB8AC3E}">
        <p14:creationId xmlns:p14="http://schemas.microsoft.com/office/powerpoint/2010/main" val="30504382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108</a:t>
            </a:fld>
            <a:endParaRPr lang="pt-BR"/>
          </a:p>
        </p:txBody>
      </p:sp>
    </p:spTree>
    <p:extLst>
      <p:ext uri="{BB962C8B-B14F-4D97-AF65-F5344CB8AC3E}">
        <p14:creationId xmlns:p14="http://schemas.microsoft.com/office/powerpoint/2010/main" val="3861771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109</a:t>
            </a:fld>
            <a:endParaRPr lang="pt-BR"/>
          </a:p>
        </p:txBody>
      </p:sp>
    </p:spTree>
    <p:extLst>
      <p:ext uri="{BB962C8B-B14F-4D97-AF65-F5344CB8AC3E}">
        <p14:creationId xmlns:p14="http://schemas.microsoft.com/office/powerpoint/2010/main" val="233458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a:t>
            </a:fld>
            <a:endParaRPr lang="pt-BR"/>
          </a:p>
        </p:txBody>
      </p:sp>
      <p:pic>
        <p:nvPicPr>
          <p:cNvPr id="3" name="Imagem 2">
            <a:extLst>
              <a:ext uri="{FF2B5EF4-FFF2-40B4-BE49-F238E27FC236}">
                <a16:creationId xmlns:a16="http://schemas.microsoft.com/office/drawing/2014/main" id="{46DB0D3D-C401-4A8D-BD1E-836F6EAA5463}"/>
              </a:ext>
            </a:extLst>
          </p:cNvPr>
          <p:cNvPicPr>
            <a:picLocks noChangeAspect="1"/>
          </p:cNvPicPr>
          <p:nvPr/>
        </p:nvPicPr>
        <p:blipFill>
          <a:blip r:embed="rId2"/>
          <a:stretch>
            <a:fillRect/>
          </a:stretch>
        </p:blipFill>
        <p:spPr>
          <a:xfrm>
            <a:off x="4240714" y="0"/>
            <a:ext cx="3710571" cy="6858000"/>
          </a:xfrm>
          <a:prstGeom prst="rect">
            <a:avLst/>
          </a:prstGeom>
        </p:spPr>
      </p:pic>
    </p:spTree>
    <p:extLst>
      <p:ext uri="{BB962C8B-B14F-4D97-AF65-F5344CB8AC3E}">
        <p14:creationId xmlns:p14="http://schemas.microsoft.com/office/powerpoint/2010/main" val="5530676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110</a:t>
            </a:fld>
            <a:endParaRPr lang="pt-BR"/>
          </a:p>
        </p:txBody>
      </p:sp>
    </p:spTree>
    <p:extLst>
      <p:ext uri="{BB962C8B-B14F-4D97-AF65-F5344CB8AC3E}">
        <p14:creationId xmlns:p14="http://schemas.microsoft.com/office/powerpoint/2010/main" val="1073692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111</a:t>
            </a:fld>
            <a:endParaRPr lang="pt-BR"/>
          </a:p>
        </p:txBody>
      </p:sp>
    </p:spTree>
    <p:extLst>
      <p:ext uri="{BB962C8B-B14F-4D97-AF65-F5344CB8AC3E}">
        <p14:creationId xmlns:p14="http://schemas.microsoft.com/office/powerpoint/2010/main" val="37444914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112</a:t>
            </a:fld>
            <a:endParaRPr lang="pt-BR"/>
          </a:p>
        </p:txBody>
      </p:sp>
    </p:spTree>
    <p:extLst>
      <p:ext uri="{BB962C8B-B14F-4D97-AF65-F5344CB8AC3E}">
        <p14:creationId xmlns:p14="http://schemas.microsoft.com/office/powerpoint/2010/main" val="6587152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113</a:t>
            </a:fld>
            <a:endParaRPr lang="pt-BR"/>
          </a:p>
        </p:txBody>
      </p:sp>
    </p:spTree>
    <p:extLst>
      <p:ext uri="{BB962C8B-B14F-4D97-AF65-F5344CB8AC3E}">
        <p14:creationId xmlns:p14="http://schemas.microsoft.com/office/powerpoint/2010/main" val="29078304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114</a:t>
            </a:fld>
            <a:endParaRPr lang="pt-BR"/>
          </a:p>
        </p:txBody>
      </p:sp>
    </p:spTree>
    <p:extLst>
      <p:ext uri="{BB962C8B-B14F-4D97-AF65-F5344CB8AC3E}">
        <p14:creationId xmlns:p14="http://schemas.microsoft.com/office/powerpoint/2010/main" val="2066004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115</a:t>
            </a:fld>
            <a:endParaRPr lang="pt-BR"/>
          </a:p>
        </p:txBody>
      </p:sp>
    </p:spTree>
    <p:extLst>
      <p:ext uri="{BB962C8B-B14F-4D97-AF65-F5344CB8AC3E}">
        <p14:creationId xmlns:p14="http://schemas.microsoft.com/office/powerpoint/2010/main" val="17901905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116</a:t>
            </a:fld>
            <a:endParaRPr lang="pt-BR"/>
          </a:p>
        </p:txBody>
      </p:sp>
    </p:spTree>
    <p:extLst>
      <p:ext uri="{BB962C8B-B14F-4D97-AF65-F5344CB8AC3E}">
        <p14:creationId xmlns:p14="http://schemas.microsoft.com/office/powerpoint/2010/main" val="7188263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117</a:t>
            </a:fld>
            <a:endParaRPr lang="pt-BR"/>
          </a:p>
        </p:txBody>
      </p:sp>
    </p:spTree>
    <p:extLst>
      <p:ext uri="{BB962C8B-B14F-4D97-AF65-F5344CB8AC3E}">
        <p14:creationId xmlns:p14="http://schemas.microsoft.com/office/powerpoint/2010/main" val="34648046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118</a:t>
            </a:fld>
            <a:endParaRPr lang="pt-BR"/>
          </a:p>
        </p:txBody>
      </p:sp>
    </p:spTree>
    <p:extLst>
      <p:ext uri="{BB962C8B-B14F-4D97-AF65-F5344CB8AC3E}">
        <p14:creationId xmlns:p14="http://schemas.microsoft.com/office/powerpoint/2010/main" val="30984835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119</a:t>
            </a:fld>
            <a:endParaRPr lang="pt-BR"/>
          </a:p>
        </p:txBody>
      </p:sp>
    </p:spTree>
    <p:extLst>
      <p:ext uri="{BB962C8B-B14F-4D97-AF65-F5344CB8AC3E}">
        <p14:creationId xmlns:p14="http://schemas.microsoft.com/office/powerpoint/2010/main" val="413986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a:t>
            </a:fld>
            <a:endParaRPr lang="pt-BR"/>
          </a:p>
        </p:txBody>
      </p:sp>
      <p:pic>
        <p:nvPicPr>
          <p:cNvPr id="3" name="Imagem 2">
            <a:extLst>
              <a:ext uri="{FF2B5EF4-FFF2-40B4-BE49-F238E27FC236}">
                <a16:creationId xmlns:a16="http://schemas.microsoft.com/office/drawing/2014/main" id="{83C7714E-A4D5-4B3E-B891-24FDF68D0D6E}"/>
              </a:ext>
            </a:extLst>
          </p:cNvPr>
          <p:cNvPicPr>
            <a:picLocks noChangeAspect="1"/>
          </p:cNvPicPr>
          <p:nvPr/>
        </p:nvPicPr>
        <p:blipFill>
          <a:blip r:embed="rId2"/>
          <a:stretch>
            <a:fillRect/>
          </a:stretch>
        </p:blipFill>
        <p:spPr>
          <a:xfrm>
            <a:off x="0" y="1742536"/>
            <a:ext cx="12192000" cy="2714546"/>
          </a:xfrm>
          <a:prstGeom prst="rect">
            <a:avLst/>
          </a:prstGeom>
        </p:spPr>
      </p:pic>
    </p:spTree>
    <p:extLst>
      <p:ext uri="{BB962C8B-B14F-4D97-AF65-F5344CB8AC3E}">
        <p14:creationId xmlns:p14="http://schemas.microsoft.com/office/powerpoint/2010/main" val="12773923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120</a:t>
            </a:fld>
            <a:endParaRPr lang="pt-BR"/>
          </a:p>
        </p:txBody>
      </p:sp>
    </p:spTree>
    <p:extLst>
      <p:ext uri="{BB962C8B-B14F-4D97-AF65-F5344CB8AC3E}">
        <p14:creationId xmlns:p14="http://schemas.microsoft.com/office/powerpoint/2010/main" val="41046061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121</a:t>
            </a:fld>
            <a:endParaRPr lang="pt-BR"/>
          </a:p>
        </p:txBody>
      </p:sp>
    </p:spTree>
    <p:extLst>
      <p:ext uri="{BB962C8B-B14F-4D97-AF65-F5344CB8AC3E}">
        <p14:creationId xmlns:p14="http://schemas.microsoft.com/office/powerpoint/2010/main" val="11616198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122</a:t>
            </a:fld>
            <a:endParaRPr lang="pt-BR"/>
          </a:p>
        </p:txBody>
      </p:sp>
    </p:spTree>
    <p:extLst>
      <p:ext uri="{BB962C8B-B14F-4D97-AF65-F5344CB8AC3E}">
        <p14:creationId xmlns:p14="http://schemas.microsoft.com/office/powerpoint/2010/main" val="9085222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123</a:t>
            </a:fld>
            <a:endParaRPr lang="pt-BR"/>
          </a:p>
        </p:txBody>
      </p:sp>
    </p:spTree>
    <p:extLst>
      <p:ext uri="{BB962C8B-B14F-4D97-AF65-F5344CB8AC3E}">
        <p14:creationId xmlns:p14="http://schemas.microsoft.com/office/powerpoint/2010/main" val="42621561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124</a:t>
            </a:fld>
            <a:endParaRPr lang="pt-BR"/>
          </a:p>
        </p:txBody>
      </p:sp>
    </p:spTree>
    <p:extLst>
      <p:ext uri="{BB962C8B-B14F-4D97-AF65-F5344CB8AC3E}">
        <p14:creationId xmlns:p14="http://schemas.microsoft.com/office/powerpoint/2010/main" val="364789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125</a:t>
            </a:fld>
            <a:endParaRPr lang="pt-BR"/>
          </a:p>
        </p:txBody>
      </p:sp>
    </p:spTree>
    <p:extLst>
      <p:ext uri="{BB962C8B-B14F-4D97-AF65-F5344CB8AC3E}">
        <p14:creationId xmlns:p14="http://schemas.microsoft.com/office/powerpoint/2010/main" val="24997939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126</a:t>
            </a:fld>
            <a:endParaRPr lang="pt-BR"/>
          </a:p>
        </p:txBody>
      </p:sp>
    </p:spTree>
    <p:extLst>
      <p:ext uri="{BB962C8B-B14F-4D97-AF65-F5344CB8AC3E}">
        <p14:creationId xmlns:p14="http://schemas.microsoft.com/office/powerpoint/2010/main" val="29021801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127</a:t>
            </a:fld>
            <a:endParaRPr lang="pt-BR"/>
          </a:p>
        </p:txBody>
      </p:sp>
    </p:spTree>
    <p:extLst>
      <p:ext uri="{BB962C8B-B14F-4D97-AF65-F5344CB8AC3E}">
        <p14:creationId xmlns:p14="http://schemas.microsoft.com/office/powerpoint/2010/main" val="3252251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128</a:t>
            </a:fld>
            <a:endParaRPr lang="pt-BR"/>
          </a:p>
        </p:txBody>
      </p:sp>
    </p:spTree>
    <p:extLst>
      <p:ext uri="{BB962C8B-B14F-4D97-AF65-F5344CB8AC3E}">
        <p14:creationId xmlns:p14="http://schemas.microsoft.com/office/powerpoint/2010/main" val="19994253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129</a:t>
            </a:fld>
            <a:endParaRPr lang="pt-BR"/>
          </a:p>
        </p:txBody>
      </p:sp>
    </p:spTree>
    <p:extLst>
      <p:ext uri="{BB962C8B-B14F-4D97-AF65-F5344CB8AC3E}">
        <p14:creationId xmlns:p14="http://schemas.microsoft.com/office/powerpoint/2010/main" val="173044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a:t>
            </a:fld>
            <a:endParaRPr lang="pt-BR"/>
          </a:p>
        </p:txBody>
      </p:sp>
      <p:pic>
        <p:nvPicPr>
          <p:cNvPr id="3" name="Imagem 2">
            <a:extLst>
              <a:ext uri="{FF2B5EF4-FFF2-40B4-BE49-F238E27FC236}">
                <a16:creationId xmlns:a16="http://schemas.microsoft.com/office/drawing/2014/main" id="{DB5FD2C8-54A6-488B-B669-06E890067ACC}"/>
              </a:ext>
            </a:extLst>
          </p:cNvPr>
          <p:cNvPicPr>
            <a:picLocks noChangeAspect="1"/>
          </p:cNvPicPr>
          <p:nvPr/>
        </p:nvPicPr>
        <p:blipFill>
          <a:blip r:embed="rId2"/>
          <a:stretch>
            <a:fillRect/>
          </a:stretch>
        </p:blipFill>
        <p:spPr>
          <a:xfrm>
            <a:off x="1173372" y="1142730"/>
            <a:ext cx="9518028" cy="1505579"/>
          </a:xfrm>
          <a:prstGeom prst="rect">
            <a:avLst/>
          </a:prstGeom>
        </p:spPr>
      </p:pic>
      <p:cxnSp>
        <p:nvCxnSpPr>
          <p:cNvPr id="5" name="Conector de Seta Reta 4">
            <a:extLst>
              <a:ext uri="{FF2B5EF4-FFF2-40B4-BE49-F238E27FC236}">
                <a16:creationId xmlns:a16="http://schemas.microsoft.com/office/drawing/2014/main" id="{C431843B-B90C-4030-A217-D23EC6EF49F1}"/>
              </a:ext>
            </a:extLst>
          </p:cNvPr>
          <p:cNvCxnSpPr/>
          <p:nvPr/>
        </p:nvCxnSpPr>
        <p:spPr>
          <a:xfrm flipH="1" flipV="1">
            <a:off x="5279366" y="2406770"/>
            <a:ext cx="1285336" cy="24844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FC30047B-2AD9-4CDD-88F6-DFADE34EC5C3}"/>
              </a:ext>
            </a:extLst>
          </p:cNvPr>
          <p:cNvSpPr txBox="1"/>
          <p:nvPr/>
        </p:nvSpPr>
        <p:spPr>
          <a:xfrm>
            <a:off x="5279366" y="5009042"/>
            <a:ext cx="2952750" cy="646331"/>
          </a:xfrm>
          <a:prstGeom prst="rect">
            <a:avLst/>
          </a:prstGeom>
          <a:noFill/>
        </p:spPr>
        <p:txBody>
          <a:bodyPr wrap="square" rtlCol="0">
            <a:spAutoFit/>
          </a:bodyPr>
          <a:lstStyle/>
          <a:p>
            <a:r>
              <a:rPr lang="pt-BR" dirty="0"/>
              <a:t>Clique no MainActivity.java</a:t>
            </a:r>
          </a:p>
          <a:p>
            <a:endParaRPr lang="pt-BR" dirty="0"/>
          </a:p>
        </p:txBody>
      </p:sp>
    </p:spTree>
    <p:extLst>
      <p:ext uri="{BB962C8B-B14F-4D97-AF65-F5344CB8AC3E}">
        <p14:creationId xmlns:p14="http://schemas.microsoft.com/office/powerpoint/2010/main" val="19103411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130</a:t>
            </a:fld>
            <a:endParaRPr lang="pt-BR"/>
          </a:p>
        </p:txBody>
      </p:sp>
    </p:spTree>
    <p:extLst>
      <p:ext uri="{BB962C8B-B14F-4D97-AF65-F5344CB8AC3E}">
        <p14:creationId xmlns:p14="http://schemas.microsoft.com/office/powerpoint/2010/main" val="29259957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131</a:t>
            </a:fld>
            <a:endParaRPr lang="pt-BR"/>
          </a:p>
        </p:txBody>
      </p:sp>
    </p:spTree>
    <p:extLst>
      <p:ext uri="{BB962C8B-B14F-4D97-AF65-F5344CB8AC3E}">
        <p14:creationId xmlns:p14="http://schemas.microsoft.com/office/powerpoint/2010/main" val="7683564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132</a:t>
            </a:fld>
            <a:endParaRPr lang="pt-BR"/>
          </a:p>
        </p:txBody>
      </p:sp>
    </p:spTree>
    <p:extLst>
      <p:ext uri="{BB962C8B-B14F-4D97-AF65-F5344CB8AC3E}">
        <p14:creationId xmlns:p14="http://schemas.microsoft.com/office/powerpoint/2010/main" val="12405221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133</a:t>
            </a:fld>
            <a:endParaRPr lang="pt-BR"/>
          </a:p>
        </p:txBody>
      </p:sp>
    </p:spTree>
    <p:extLst>
      <p:ext uri="{BB962C8B-B14F-4D97-AF65-F5344CB8AC3E}">
        <p14:creationId xmlns:p14="http://schemas.microsoft.com/office/powerpoint/2010/main" val="5914111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134</a:t>
            </a:fld>
            <a:endParaRPr lang="pt-BR"/>
          </a:p>
        </p:txBody>
      </p:sp>
    </p:spTree>
    <p:extLst>
      <p:ext uri="{BB962C8B-B14F-4D97-AF65-F5344CB8AC3E}">
        <p14:creationId xmlns:p14="http://schemas.microsoft.com/office/powerpoint/2010/main" val="35862831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135</a:t>
            </a:fld>
            <a:endParaRPr lang="pt-BR"/>
          </a:p>
        </p:txBody>
      </p:sp>
    </p:spTree>
    <p:extLst>
      <p:ext uri="{BB962C8B-B14F-4D97-AF65-F5344CB8AC3E}">
        <p14:creationId xmlns:p14="http://schemas.microsoft.com/office/powerpoint/2010/main" val="9725949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136</a:t>
            </a:fld>
            <a:endParaRPr lang="pt-BR"/>
          </a:p>
        </p:txBody>
      </p:sp>
    </p:spTree>
    <p:extLst>
      <p:ext uri="{BB962C8B-B14F-4D97-AF65-F5344CB8AC3E}">
        <p14:creationId xmlns:p14="http://schemas.microsoft.com/office/powerpoint/2010/main" val="35434109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137</a:t>
            </a:fld>
            <a:endParaRPr lang="pt-BR"/>
          </a:p>
        </p:txBody>
      </p:sp>
    </p:spTree>
    <p:extLst>
      <p:ext uri="{BB962C8B-B14F-4D97-AF65-F5344CB8AC3E}">
        <p14:creationId xmlns:p14="http://schemas.microsoft.com/office/powerpoint/2010/main" val="134057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138</a:t>
            </a:fld>
            <a:endParaRPr lang="pt-BR"/>
          </a:p>
        </p:txBody>
      </p:sp>
    </p:spTree>
    <p:extLst>
      <p:ext uri="{BB962C8B-B14F-4D97-AF65-F5344CB8AC3E}">
        <p14:creationId xmlns:p14="http://schemas.microsoft.com/office/powerpoint/2010/main" val="334147730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139</a:t>
            </a:fld>
            <a:endParaRPr lang="pt-BR"/>
          </a:p>
        </p:txBody>
      </p:sp>
    </p:spTree>
    <p:extLst>
      <p:ext uri="{BB962C8B-B14F-4D97-AF65-F5344CB8AC3E}">
        <p14:creationId xmlns:p14="http://schemas.microsoft.com/office/powerpoint/2010/main" val="218196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14</a:t>
            </a:fld>
            <a:endParaRPr lang="pt-BR"/>
          </a:p>
        </p:txBody>
      </p:sp>
      <p:sp>
        <p:nvSpPr>
          <p:cNvPr id="3" name="Rectangle 1">
            <a:extLst>
              <a:ext uri="{FF2B5EF4-FFF2-40B4-BE49-F238E27FC236}">
                <a16:creationId xmlns:a16="http://schemas.microsoft.com/office/drawing/2014/main" id="{2D774BBA-712B-4B2D-829F-6DF02C46061B}"/>
              </a:ext>
            </a:extLst>
          </p:cNvPr>
          <p:cNvSpPr>
            <a:spLocks noChangeArrowheads="1"/>
          </p:cNvSpPr>
          <p:nvPr/>
        </p:nvSpPr>
        <p:spPr bwMode="auto">
          <a:xfrm>
            <a:off x="1227695" y="1690062"/>
            <a:ext cx="10126105"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4400" b="0" i="0" u="none" strike="noStrike" cap="none" normalizeH="0" baseline="0">
                <a:ln>
                  <a:noFill/>
                </a:ln>
                <a:solidFill>
                  <a:srgbClr val="0033B3"/>
                </a:solidFill>
                <a:effectLst/>
                <a:latin typeface="JetBrains Mono"/>
              </a:rPr>
              <a:t>public void </a:t>
            </a:r>
            <a:r>
              <a:rPr kumimoji="0" lang="pt-BR" altLang="pt-BR" sz="4400" b="0" i="0" u="none" strike="noStrike" cap="none" normalizeH="0" baseline="0">
                <a:ln>
                  <a:noFill/>
                </a:ln>
                <a:solidFill>
                  <a:srgbClr val="00627A"/>
                </a:solidFill>
                <a:effectLst/>
                <a:latin typeface="JetBrains Mono"/>
              </a:rPr>
              <a:t>escrever </a:t>
            </a:r>
            <a:r>
              <a:rPr kumimoji="0" lang="pt-BR" altLang="pt-BR" sz="4400" b="0" i="0" u="none" strike="noStrike" cap="none" normalizeH="0" baseline="0">
                <a:ln>
                  <a:noFill/>
                </a:ln>
                <a:solidFill>
                  <a:srgbClr val="080808"/>
                </a:solidFill>
                <a:effectLst/>
                <a:latin typeface="JetBrains Mono"/>
              </a:rPr>
              <a:t>(</a:t>
            </a:r>
            <a:r>
              <a:rPr kumimoji="0" lang="pt-BR" altLang="pt-BR" sz="4400" b="0" i="0" u="none" strike="noStrike" cap="none" normalizeH="0" baseline="0">
                <a:ln>
                  <a:noFill/>
                </a:ln>
                <a:solidFill>
                  <a:srgbClr val="000000"/>
                </a:solidFill>
                <a:effectLst/>
                <a:latin typeface="JetBrains Mono"/>
              </a:rPr>
              <a:t>View </a:t>
            </a:r>
            <a:r>
              <a:rPr kumimoji="0" lang="pt-BR" altLang="pt-BR" sz="4400" b="0" i="0" u="none" strike="noStrike" cap="none" normalizeH="0" baseline="0">
                <a:ln>
                  <a:noFill/>
                </a:ln>
                <a:solidFill>
                  <a:srgbClr val="080808"/>
                </a:solidFill>
                <a:effectLst/>
                <a:latin typeface="JetBrains Mono"/>
              </a:rPr>
              <a:t>view){</a:t>
            </a:r>
            <a:br>
              <a:rPr kumimoji="0" lang="pt-BR" altLang="pt-BR" sz="4400" b="0" i="0" u="none" strike="noStrike" cap="none" normalizeH="0" baseline="0">
                <a:ln>
                  <a:noFill/>
                </a:ln>
                <a:solidFill>
                  <a:srgbClr val="080808"/>
                </a:solidFill>
                <a:effectLst/>
                <a:latin typeface="JetBrains Mono"/>
              </a:rPr>
            </a:br>
            <a:r>
              <a:rPr kumimoji="0" lang="pt-BR" altLang="pt-BR" sz="4400" b="0" i="0" u="none" strike="noStrike" cap="none" normalizeH="0" baseline="0">
                <a:ln>
                  <a:noFill/>
                </a:ln>
                <a:solidFill>
                  <a:srgbClr val="080808"/>
                </a:solidFill>
                <a:effectLst/>
                <a:latin typeface="JetBrains Mono"/>
              </a:rPr>
              <a:t>    </a:t>
            </a:r>
            <a:r>
              <a:rPr kumimoji="0" lang="pt-BR" altLang="pt-BR" sz="4400" b="0" i="0" u="none" strike="noStrike" cap="none" normalizeH="0" baseline="0">
                <a:ln>
                  <a:noFill/>
                </a:ln>
                <a:solidFill>
                  <a:srgbClr val="000000"/>
                </a:solidFill>
                <a:effectLst/>
                <a:latin typeface="JetBrains Mono"/>
              </a:rPr>
              <a:t>TextView  texto </a:t>
            </a:r>
            <a:r>
              <a:rPr kumimoji="0" lang="pt-BR" altLang="pt-BR" sz="4400" b="0" i="0" u="none" strike="noStrike" cap="none" normalizeH="0" baseline="0">
                <a:ln>
                  <a:noFill/>
                </a:ln>
                <a:solidFill>
                  <a:srgbClr val="080808"/>
                </a:solidFill>
                <a:effectLst/>
                <a:latin typeface="JetBrains Mono"/>
              </a:rPr>
              <a:t>= findViewById(</a:t>
            </a:r>
            <a:r>
              <a:rPr kumimoji="0" lang="pt-BR" altLang="pt-BR" sz="4400" b="0" i="0" u="none" strike="noStrike" cap="none" normalizeH="0" baseline="0">
                <a:ln>
                  <a:noFill/>
                </a:ln>
                <a:solidFill>
                  <a:srgbClr val="000000"/>
                </a:solidFill>
                <a:effectLst/>
                <a:latin typeface="JetBrains Mono"/>
              </a:rPr>
              <a:t>R</a:t>
            </a:r>
            <a:r>
              <a:rPr kumimoji="0" lang="pt-BR" altLang="pt-BR" sz="4400" b="0" i="0" u="none" strike="noStrike" cap="none" normalizeH="0" baseline="0">
                <a:ln>
                  <a:noFill/>
                </a:ln>
                <a:solidFill>
                  <a:srgbClr val="080808"/>
                </a:solidFill>
                <a:effectLst/>
                <a:latin typeface="JetBrains Mono"/>
              </a:rPr>
              <a:t>.</a:t>
            </a:r>
            <a:r>
              <a:rPr kumimoji="0" lang="pt-BR" altLang="pt-BR" sz="4400" b="0" i="0" u="none" strike="noStrike" cap="none" normalizeH="0" baseline="0">
                <a:ln>
                  <a:noFill/>
                </a:ln>
                <a:solidFill>
                  <a:srgbClr val="000000"/>
                </a:solidFill>
                <a:effectLst/>
                <a:latin typeface="JetBrains Mono"/>
              </a:rPr>
              <a:t>id</a:t>
            </a:r>
            <a:r>
              <a:rPr kumimoji="0" lang="pt-BR" altLang="pt-BR" sz="4400" b="0" i="0" u="none" strike="noStrike" cap="none" normalizeH="0" baseline="0">
                <a:ln>
                  <a:noFill/>
                </a:ln>
                <a:solidFill>
                  <a:srgbClr val="080808"/>
                </a:solidFill>
                <a:effectLst/>
                <a:latin typeface="JetBrains Mono"/>
              </a:rPr>
              <a:t>.</a:t>
            </a:r>
            <a:r>
              <a:rPr kumimoji="0" lang="pt-BR" altLang="pt-BR" sz="4400" b="0" i="1" u="none" strike="noStrike" cap="none" normalizeH="0" baseline="0">
                <a:ln>
                  <a:noFill/>
                </a:ln>
                <a:solidFill>
                  <a:srgbClr val="871094"/>
                </a:solidFill>
                <a:effectLst/>
                <a:latin typeface="JetBrains Mono"/>
              </a:rPr>
              <a:t>HW</a:t>
            </a:r>
            <a:r>
              <a:rPr kumimoji="0" lang="pt-BR" altLang="pt-BR" sz="4400" b="0" i="0" u="none" strike="noStrike" cap="none" normalizeH="0" baseline="0">
                <a:ln>
                  <a:noFill/>
                </a:ln>
                <a:solidFill>
                  <a:srgbClr val="080808"/>
                </a:solidFill>
                <a:effectLst/>
                <a:latin typeface="JetBrains Mono"/>
              </a:rPr>
              <a:t>);</a:t>
            </a:r>
            <a:br>
              <a:rPr kumimoji="0" lang="pt-BR" altLang="pt-BR" sz="4400" b="0" i="0" u="none" strike="noStrike" cap="none" normalizeH="0" baseline="0">
                <a:ln>
                  <a:noFill/>
                </a:ln>
                <a:solidFill>
                  <a:srgbClr val="080808"/>
                </a:solidFill>
                <a:effectLst/>
                <a:latin typeface="JetBrains Mono"/>
              </a:rPr>
            </a:br>
            <a:r>
              <a:rPr kumimoji="0" lang="pt-BR" altLang="pt-BR" sz="4400" b="0" i="0" u="none" strike="noStrike" cap="none" normalizeH="0" baseline="0">
                <a:ln>
                  <a:noFill/>
                </a:ln>
                <a:solidFill>
                  <a:srgbClr val="080808"/>
                </a:solidFill>
                <a:effectLst/>
                <a:latin typeface="JetBrains Mono"/>
              </a:rPr>
              <a:t>    </a:t>
            </a:r>
            <a:r>
              <a:rPr kumimoji="0" lang="pt-BR" altLang="pt-BR" sz="4400" b="0" i="0" u="none" strike="noStrike" cap="none" normalizeH="0" baseline="0">
                <a:ln>
                  <a:noFill/>
                </a:ln>
                <a:solidFill>
                  <a:srgbClr val="000000"/>
                </a:solidFill>
                <a:effectLst/>
                <a:latin typeface="JetBrains Mono"/>
              </a:rPr>
              <a:t>texto</a:t>
            </a:r>
            <a:r>
              <a:rPr kumimoji="0" lang="pt-BR" altLang="pt-BR" sz="4400" b="0" i="0" u="none" strike="noStrike" cap="none" normalizeH="0" baseline="0">
                <a:ln>
                  <a:noFill/>
                </a:ln>
                <a:solidFill>
                  <a:srgbClr val="080808"/>
                </a:solidFill>
                <a:effectLst/>
                <a:latin typeface="JetBrains Mono"/>
              </a:rPr>
              <a:t>.setText(</a:t>
            </a:r>
            <a:r>
              <a:rPr kumimoji="0" lang="pt-BR" altLang="pt-BR" sz="4400" b="0" i="0" u="none" strike="noStrike" cap="none" normalizeH="0" baseline="0">
                <a:ln>
                  <a:noFill/>
                </a:ln>
                <a:solidFill>
                  <a:srgbClr val="067D17"/>
                </a:solidFill>
                <a:effectLst/>
                <a:latin typeface="JetBrains Mono"/>
              </a:rPr>
              <a:t>"Ola!!!!!!!!"</a:t>
            </a:r>
            <a:r>
              <a:rPr kumimoji="0" lang="pt-BR" altLang="pt-BR" sz="4400" b="0" i="0" u="none" strike="noStrike" cap="none" normalizeH="0" baseline="0">
                <a:ln>
                  <a:noFill/>
                </a:ln>
                <a:solidFill>
                  <a:srgbClr val="080808"/>
                </a:solidFill>
                <a:effectLst/>
                <a:latin typeface="JetBrains Mono"/>
              </a:rPr>
              <a:t>);</a:t>
            </a:r>
            <a:br>
              <a:rPr kumimoji="0" lang="pt-BR" altLang="pt-BR" sz="4400" b="0" i="0" u="none" strike="noStrike" cap="none" normalizeH="0" baseline="0">
                <a:ln>
                  <a:noFill/>
                </a:ln>
                <a:solidFill>
                  <a:srgbClr val="080808"/>
                </a:solidFill>
                <a:effectLst/>
                <a:latin typeface="JetBrains Mono"/>
              </a:rPr>
            </a:br>
            <a:br>
              <a:rPr kumimoji="0" lang="pt-BR" altLang="pt-BR" sz="4400" b="0" i="0" u="none" strike="noStrike" cap="none" normalizeH="0" baseline="0">
                <a:ln>
                  <a:noFill/>
                </a:ln>
                <a:solidFill>
                  <a:srgbClr val="080808"/>
                </a:solidFill>
                <a:effectLst/>
                <a:latin typeface="JetBrains Mono"/>
              </a:rPr>
            </a:br>
            <a:r>
              <a:rPr kumimoji="0" lang="pt-BR" altLang="pt-BR" sz="4400" b="0" i="0" u="none" strike="noStrike" cap="none" normalizeH="0" baseline="0">
                <a:ln>
                  <a:noFill/>
                </a:ln>
                <a:solidFill>
                  <a:srgbClr val="080808"/>
                </a:solidFill>
                <a:effectLst/>
                <a:latin typeface="JetBrains Mono"/>
              </a:rPr>
              <a:t>}</a:t>
            </a:r>
            <a:endParaRPr kumimoji="0" lang="pt-BR" altLang="pt-BR" sz="8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5381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140</a:t>
            </a:fld>
            <a:endParaRPr lang="pt-BR"/>
          </a:p>
        </p:txBody>
      </p:sp>
    </p:spTree>
    <p:extLst>
      <p:ext uri="{BB962C8B-B14F-4D97-AF65-F5344CB8AC3E}">
        <p14:creationId xmlns:p14="http://schemas.microsoft.com/office/powerpoint/2010/main" val="19846850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141</a:t>
            </a:fld>
            <a:endParaRPr lang="pt-BR"/>
          </a:p>
        </p:txBody>
      </p:sp>
    </p:spTree>
    <p:extLst>
      <p:ext uri="{BB962C8B-B14F-4D97-AF65-F5344CB8AC3E}">
        <p14:creationId xmlns:p14="http://schemas.microsoft.com/office/powerpoint/2010/main" val="8017402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142</a:t>
            </a:fld>
            <a:endParaRPr lang="pt-BR"/>
          </a:p>
        </p:txBody>
      </p:sp>
    </p:spTree>
    <p:extLst>
      <p:ext uri="{BB962C8B-B14F-4D97-AF65-F5344CB8AC3E}">
        <p14:creationId xmlns:p14="http://schemas.microsoft.com/office/powerpoint/2010/main" val="70054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15</a:t>
            </a:fld>
            <a:endParaRPr lang="pt-BR"/>
          </a:p>
        </p:txBody>
      </p:sp>
      <p:pic>
        <p:nvPicPr>
          <p:cNvPr id="3" name="Imagem 2">
            <a:extLst>
              <a:ext uri="{FF2B5EF4-FFF2-40B4-BE49-F238E27FC236}">
                <a16:creationId xmlns:a16="http://schemas.microsoft.com/office/drawing/2014/main" id="{CB5A26FB-3CE7-4643-957C-A4E1832F717D}"/>
              </a:ext>
            </a:extLst>
          </p:cNvPr>
          <p:cNvPicPr>
            <a:picLocks noChangeAspect="1"/>
          </p:cNvPicPr>
          <p:nvPr/>
        </p:nvPicPr>
        <p:blipFill>
          <a:blip r:embed="rId2"/>
          <a:stretch>
            <a:fillRect/>
          </a:stretch>
        </p:blipFill>
        <p:spPr>
          <a:xfrm>
            <a:off x="904875" y="668296"/>
            <a:ext cx="9571704" cy="5688054"/>
          </a:xfrm>
          <a:prstGeom prst="rect">
            <a:avLst/>
          </a:prstGeom>
        </p:spPr>
      </p:pic>
    </p:spTree>
    <p:extLst>
      <p:ext uri="{BB962C8B-B14F-4D97-AF65-F5344CB8AC3E}">
        <p14:creationId xmlns:p14="http://schemas.microsoft.com/office/powerpoint/2010/main" val="158677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16</a:t>
            </a:fld>
            <a:endParaRPr lang="pt-BR"/>
          </a:p>
        </p:txBody>
      </p:sp>
      <p:pic>
        <p:nvPicPr>
          <p:cNvPr id="3" name="Imagem 2">
            <a:extLst>
              <a:ext uri="{FF2B5EF4-FFF2-40B4-BE49-F238E27FC236}">
                <a16:creationId xmlns:a16="http://schemas.microsoft.com/office/drawing/2014/main" id="{DB2C3AFC-6E28-430F-9372-E4EDF2095759}"/>
              </a:ext>
            </a:extLst>
          </p:cNvPr>
          <p:cNvPicPr>
            <a:picLocks noChangeAspect="1"/>
          </p:cNvPicPr>
          <p:nvPr/>
        </p:nvPicPr>
        <p:blipFill>
          <a:blip r:embed="rId2"/>
          <a:stretch>
            <a:fillRect/>
          </a:stretch>
        </p:blipFill>
        <p:spPr>
          <a:xfrm>
            <a:off x="437794" y="-136525"/>
            <a:ext cx="3587143" cy="6858000"/>
          </a:xfrm>
          <a:prstGeom prst="rect">
            <a:avLst/>
          </a:prstGeom>
        </p:spPr>
      </p:pic>
      <p:pic>
        <p:nvPicPr>
          <p:cNvPr id="4" name="Imagem 3">
            <a:extLst>
              <a:ext uri="{FF2B5EF4-FFF2-40B4-BE49-F238E27FC236}">
                <a16:creationId xmlns:a16="http://schemas.microsoft.com/office/drawing/2014/main" id="{F2670D97-2D1A-48E7-B76D-5DA4895685EA}"/>
              </a:ext>
            </a:extLst>
          </p:cNvPr>
          <p:cNvPicPr>
            <a:picLocks noChangeAspect="1"/>
          </p:cNvPicPr>
          <p:nvPr/>
        </p:nvPicPr>
        <p:blipFill>
          <a:blip r:embed="rId3"/>
          <a:stretch>
            <a:fillRect/>
          </a:stretch>
        </p:blipFill>
        <p:spPr>
          <a:xfrm>
            <a:off x="7828667" y="0"/>
            <a:ext cx="3711844" cy="6858000"/>
          </a:xfrm>
          <a:prstGeom prst="rect">
            <a:avLst/>
          </a:prstGeom>
        </p:spPr>
      </p:pic>
    </p:spTree>
    <p:extLst>
      <p:ext uri="{BB962C8B-B14F-4D97-AF65-F5344CB8AC3E}">
        <p14:creationId xmlns:p14="http://schemas.microsoft.com/office/powerpoint/2010/main" val="153598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17</a:t>
            </a:fld>
            <a:endParaRPr lang="pt-BR"/>
          </a:p>
        </p:txBody>
      </p:sp>
      <p:sp>
        <p:nvSpPr>
          <p:cNvPr id="3" name="CaixaDeTexto 2">
            <a:extLst>
              <a:ext uri="{FF2B5EF4-FFF2-40B4-BE49-F238E27FC236}">
                <a16:creationId xmlns:a16="http://schemas.microsoft.com/office/drawing/2014/main" id="{B8DE44E8-AA07-8E7F-9FBB-27243BE1FDF2}"/>
              </a:ext>
            </a:extLst>
          </p:cNvPr>
          <p:cNvSpPr txBox="1"/>
          <p:nvPr/>
        </p:nvSpPr>
        <p:spPr>
          <a:xfrm>
            <a:off x="1828800" y="2664096"/>
            <a:ext cx="8451669" cy="1200329"/>
          </a:xfrm>
          <a:prstGeom prst="rect">
            <a:avLst/>
          </a:prstGeom>
          <a:noFill/>
        </p:spPr>
        <p:txBody>
          <a:bodyPr wrap="square" rtlCol="0">
            <a:spAutoFit/>
          </a:bodyPr>
          <a:lstStyle/>
          <a:p>
            <a:pPr algn="ctr"/>
            <a:r>
              <a:rPr lang="pt-BR" sz="3600" b="1" dirty="0"/>
              <a:t>Criação de uma app para sortear números </a:t>
            </a:r>
          </a:p>
          <a:p>
            <a:pPr algn="ctr"/>
            <a:endParaRPr lang="pt-BR" sz="3600" dirty="0"/>
          </a:p>
        </p:txBody>
      </p:sp>
      <p:pic>
        <p:nvPicPr>
          <p:cNvPr id="2050" name="Picture 2" descr="Meu Andróide – Apps no Google Play">
            <a:extLst>
              <a:ext uri="{FF2B5EF4-FFF2-40B4-BE49-F238E27FC236}">
                <a16:creationId xmlns:a16="http://schemas.microsoft.com/office/drawing/2014/main" id="{39109821-B892-4EE4-912B-E0943AFEF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03" y="172171"/>
            <a:ext cx="2701506" cy="27015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Android 11 - Review 2020 - PCMag Australia">
            <a:extLst>
              <a:ext uri="{FF2B5EF4-FFF2-40B4-BE49-F238E27FC236}">
                <a16:creationId xmlns:a16="http://schemas.microsoft.com/office/drawing/2014/main" id="{73A80D81-45C9-4729-951F-B729A50F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2015" y="5466294"/>
            <a:ext cx="3162930" cy="17801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roid 14 vai restringir instalação de apps por fora de lojas oficiais -  Olhar Digital">
            <a:extLst>
              <a:ext uri="{FF2B5EF4-FFF2-40B4-BE49-F238E27FC236}">
                <a16:creationId xmlns:a16="http://schemas.microsoft.com/office/drawing/2014/main" id="{7F23DB08-A9A3-4883-A8A2-745AB1658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280" y="4308644"/>
            <a:ext cx="3824377" cy="253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99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18</a:t>
            </a:fld>
            <a:endParaRPr lang="pt-BR"/>
          </a:p>
        </p:txBody>
      </p:sp>
      <p:pic>
        <p:nvPicPr>
          <p:cNvPr id="4" name="Imagem 3">
            <a:extLst>
              <a:ext uri="{FF2B5EF4-FFF2-40B4-BE49-F238E27FC236}">
                <a16:creationId xmlns:a16="http://schemas.microsoft.com/office/drawing/2014/main" id="{E7764F4E-14FA-80DD-7EE4-09FD8CBBD456}"/>
              </a:ext>
            </a:extLst>
          </p:cNvPr>
          <p:cNvPicPr>
            <a:picLocks noChangeAspect="1"/>
          </p:cNvPicPr>
          <p:nvPr/>
        </p:nvPicPr>
        <p:blipFill>
          <a:blip r:embed="rId2"/>
          <a:stretch>
            <a:fillRect/>
          </a:stretch>
        </p:blipFill>
        <p:spPr>
          <a:xfrm>
            <a:off x="4197395" y="766853"/>
            <a:ext cx="4110582" cy="5741226"/>
          </a:xfrm>
          <a:prstGeom prst="rect">
            <a:avLst/>
          </a:prstGeom>
        </p:spPr>
      </p:pic>
      <p:sp>
        <p:nvSpPr>
          <p:cNvPr id="6" name="CaixaDeTexto 5">
            <a:extLst>
              <a:ext uri="{FF2B5EF4-FFF2-40B4-BE49-F238E27FC236}">
                <a16:creationId xmlns:a16="http://schemas.microsoft.com/office/drawing/2014/main" id="{4E1458B3-C3DA-619B-FF96-B31DCD91D3E5}"/>
              </a:ext>
            </a:extLst>
          </p:cNvPr>
          <p:cNvSpPr txBox="1"/>
          <p:nvPr/>
        </p:nvSpPr>
        <p:spPr>
          <a:xfrm>
            <a:off x="9376367" y="5247861"/>
            <a:ext cx="1685108" cy="369332"/>
          </a:xfrm>
          <a:prstGeom prst="rect">
            <a:avLst/>
          </a:prstGeom>
          <a:noFill/>
        </p:spPr>
        <p:txBody>
          <a:bodyPr wrap="square" rtlCol="0">
            <a:spAutoFit/>
          </a:bodyPr>
          <a:lstStyle/>
          <a:p>
            <a:r>
              <a:rPr lang="pt-BR" dirty="0" err="1"/>
              <a:t>TextView</a:t>
            </a:r>
            <a:endParaRPr lang="pt-BR" dirty="0"/>
          </a:p>
        </p:txBody>
      </p:sp>
      <p:cxnSp>
        <p:nvCxnSpPr>
          <p:cNvPr id="8" name="Conector de Seta Reta 7">
            <a:extLst>
              <a:ext uri="{FF2B5EF4-FFF2-40B4-BE49-F238E27FC236}">
                <a16:creationId xmlns:a16="http://schemas.microsoft.com/office/drawing/2014/main" id="{0DFD8230-DCAE-CD15-813D-E9FDCBB576E3}"/>
              </a:ext>
            </a:extLst>
          </p:cNvPr>
          <p:cNvCxnSpPr>
            <a:cxnSpLocks/>
          </p:cNvCxnSpPr>
          <p:nvPr/>
        </p:nvCxnSpPr>
        <p:spPr>
          <a:xfrm flipH="1">
            <a:off x="2638697" y="2899787"/>
            <a:ext cx="3038316" cy="1552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40E65742-2449-03DC-EF24-F2D296152FF6}"/>
              </a:ext>
            </a:extLst>
          </p:cNvPr>
          <p:cNvSpPr txBox="1"/>
          <p:nvPr/>
        </p:nvSpPr>
        <p:spPr>
          <a:xfrm>
            <a:off x="1443897" y="4452649"/>
            <a:ext cx="1685108" cy="369332"/>
          </a:xfrm>
          <a:prstGeom prst="rect">
            <a:avLst/>
          </a:prstGeom>
          <a:noFill/>
        </p:spPr>
        <p:txBody>
          <a:bodyPr wrap="square" rtlCol="0">
            <a:spAutoFit/>
          </a:bodyPr>
          <a:lstStyle/>
          <a:p>
            <a:r>
              <a:rPr lang="pt-BR" dirty="0"/>
              <a:t>Button</a:t>
            </a:r>
          </a:p>
        </p:txBody>
      </p:sp>
      <p:cxnSp>
        <p:nvCxnSpPr>
          <p:cNvPr id="11" name="Conector de Seta Reta 10">
            <a:extLst>
              <a:ext uri="{FF2B5EF4-FFF2-40B4-BE49-F238E27FC236}">
                <a16:creationId xmlns:a16="http://schemas.microsoft.com/office/drawing/2014/main" id="{FDA333A5-1C18-8832-58D2-E9E97E74B847}"/>
              </a:ext>
            </a:extLst>
          </p:cNvPr>
          <p:cNvCxnSpPr>
            <a:cxnSpLocks/>
          </p:cNvCxnSpPr>
          <p:nvPr/>
        </p:nvCxnSpPr>
        <p:spPr>
          <a:xfrm>
            <a:off x="6364457" y="3972100"/>
            <a:ext cx="3011910" cy="12757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ED393EA2-E04C-78B6-FEEF-8F58BE88820D}"/>
              </a:ext>
            </a:extLst>
          </p:cNvPr>
          <p:cNvCxnSpPr>
            <a:cxnSpLocks/>
          </p:cNvCxnSpPr>
          <p:nvPr/>
        </p:nvCxnSpPr>
        <p:spPr>
          <a:xfrm flipH="1">
            <a:off x="1609847" y="1673664"/>
            <a:ext cx="3038316" cy="1552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CB547E2-77D3-34FC-E6C5-1131862B38CE}"/>
              </a:ext>
            </a:extLst>
          </p:cNvPr>
          <p:cNvSpPr txBox="1"/>
          <p:nvPr/>
        </p:nvSpPr>
        <p:spPr>
          <a:xfrm>
            <a:off x="1105989" y="3378926"/>
            <a:ext cx="1685108" cy="369332"/>
          </a:xfrm>
          <a:prstGeom prst="rect">
            <a:avLst/>
          </a:prstGeom>
          <a:noFill/>
        </p:spPr>
        <p:txBody>
          <a:bodyPr wrap="square" rtlCol="0">
            <a:spAutoFit/>
          </a:bodyPr>
          <a:lstStyle/>
          <a:p>
            <a:r>
              <a:rPr lang="pt-BR" dirty="0" err="1"/>
              <a:t>TextView</a:t>
            </a:r>
            <a:endParaRPr lang="pt-BR" dirty="0"/>
          </a:p>
        </p:txBody>
      </p:sp>
    </p:spTree>
    <p:extLst>
      <p:ext uri="{BB962C8B-B14F-4D97-AF65-F5344CB8AC3E}">
        <p14:creationId xmlns:p14="http://schemas.microsoft.com/office/powerpoint/2010/main" val="412071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19</a:t>
            </a:fld>
            <a:endParaRPr lang="pt-BR"/>
          </a:p>
        </p:txBody>
      </p:sp>
      <p:sp>
        <p:nvSpPr>
          <p:cNvPr id="4" name="CaixaDeTexto 3">
            <a:extLst>
              <a:ext uri="{FF2B5EF4-FFF2-40B4-BE49-F238E27FC236}">
                <a16:creationId xmlns:a16="http://schemas.microsoft.com/office/drawing/2014/main" id="{17C7D867-4FD3-522D-47F0-A71F278E8080}"/>
              </a:ext>
            </a:extLst>
          </p:cNvPr>
          <p:cNvSpPr txBox="1"/>
          <p:nvPr/>
        </p:nvSpPr>
        <p:spPr>
          <a:xfrm>
            <a:off x="1371600" y="1378859"/>
            <a:ext cx="9535886" cy="2554545"/>
          </a:xfrm>
          <a:prstGeom prst="rect">
            <a:avLst/>
          </a:prstGeom>
          <a:noFill/>
        </p:spPr>
        <p:txBody>
          <a:bodyPr wrap="square">
            <a:spAutoFit/>
          </a:bodyPr>
          <a:lstStyle/>
          <a:p>
            <a:r>
              <a:rPr lang="pt-BR" sz="4000" dirty="0" err="1">
                <a:solidFill>
                  <a:srgbClr val="4D5156"/>
                </a:solidFill>
                <a:latin typeface="Google Sans"/>
              </a:rPr>
              <a:t>R</a:t>
            </a:r>
            <a:r>
              <a:rPr lang="pt-BR" sz="4000" b="0" i="0" dirty="0" err="1">
                <a:solidFill>
                  <a:srgbClr val="4D5156"/>
                </a:solidFill>
                <a:effectLst/>
                <a:latin typeface="Google Sans"/>
              </a:rPr>
              <a:t>andom</a:t>
            </a:r>
            <a:r>
              <a:rPr lang="pt-BR" sz="4000" b="0" i="0" dirty="0">
                <a:solidFill>
                  <a:srgbClr val="4D5156"/>
                </a:solidFill>
                <a:effectLst/>
                <a:latin typeface="Google Sans"/>
              </a:rPr>
              <a:t>() </a:t>
            </a:r>
            <a:r>
              <a:rPr lang="pt-BR" sz="4000" b="0" i="0" dirty="0">
                <a:solidFill>
                  <a:srgbClr val="040C28"/>
                </a:solidFill>
                <a:effectLst/>
                <a:latin typeface="Google Sans"/>
              </a:rPr>
              <a:t>é um método estático disponibilizado pela classe </a:t>
            </a:r>
            <a:r>
              <a:rPr lang="pt-BR" sz="4000" b="0" i="0" dirty="0" err="1">
                <a:solidFill>
                  <a:srgbClr val="040C28"/>
                </a:solidFill>
                <a:effectLst/>
                <a:latin typeface="Google Sans"/>
              </a:rPr>
              <a:t>Math</a:t>
            </a:r>
            <a:r>
              <a:rPr lang="pt-BR" sz="4000" b="0" i="0" dirty="0">
                <a:solidFill>
                  <a:srgbClr val="040C28"/>
                </a:solidFill>
                <a:effectLst/>
                <a:latin typeface="Google Sans"/>
              </a:rPr>
              <a:t> da linguagem Java</a:t>
            </a:r>
            <a:r>
              <a:rPr lang="pt-BR" sz="4000" b="0" i="0" dirty="0">
                <a:solidFill>
                  <a:srgbClr val="4D5156"/>
                </a:solidFill>
                <a:effectLst/>
                <a:latin typeface="Google Sans"/>
              </a:rPr>
              <a:t>. Esse método retorna números aleatórios do tipo </a:t>
            </a:r>
            <a:r>
              <a:rPr lang="pt-BR" sz="4000" b="0" i="0" dirty="0" err="1">
                <a:solidFill>
                  <a:srgbClr val="4D5156"/>
                </a:solidFill>
                <a:effectLst/>
                <a:latin typeface="Google Sans"/>
              </a:rPr>
              <a:t>double</a:t>
            </a:r>
            <a:r>
              <a:rPr lang="pt-BR" sz="4000" b="0" i="0" dirty="0">
                <a:solidFill>
                  <a:srgbClr val="4D5156"/>
                </a:solidFill>
                <a:effectLst/>
                <a:latin typeface="Google Sans"/>
              </a:rPr>
              <a:t> e </a:t>
            </a:r>
            <a:r>
              <a:rPr lang="pt-BR" sz="4000" b="0" i="0" dirty="0" err="1">
                <a:solidFill>
                  <a:srgbClr val="4D5156"/>
                </a:solidFill>
                <a:effectLst/>
                <a:latin typeface="Google Sans"/>
              </a:rPr>
              <a:t>integer</a:t>
            </a:r>
            <a:r>
              <a:rPr lang="pt-BR" sz="4000" dirty="0">
                <a:solidFill>
                  <a:srgbClr val="4D5156"/>
                </a:solidFill>
                <a:latin typeface="Google Sans"/>
              </a:rPr>
              <a:t>.</a:t>
            </a:r>
            <a:endParaRPr lang="pt-BR" sz="4000" dirty="0"/>
          </a:p>
        </p:txBody>
      </p:sp>
    </p:spTree>
    <p:extLst>
      <p:ext uri="{BB962C8B-B14F-4D97-AF65-F5344CB8AC3E}">
        <p14:creationId xmlns:p14="http://schemas.microsoft.com/office/powerpoint/2010/main" val="280467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a:t>
            </a:fld>
            <a:endParaRPr lang="pt-BR"/>
          </a:p>
        </p:txBody>
      </p:sp>
      <p:sp>
        <p:nvSpPr>
          <p:cNvPr id="3" name="CaixaDeTexto 2">
            <a:extLst>
              <a:ext uri="{FF2B5EF4-FFF2-40B4-BE49-F238E27FC236}">
                <a16:creationId xmlns:a16="http://schemas.microsoft.com/office/drawing/2014/main" id="{6C4BD39D-CF5D-4526-A877-65DC8E28A0F3}"/>
              </a:ext>
            </a:extLst>
          </p:cNvPr>
          <p:cNvSpPr txBox="1"/>
          <p:nvPr/>
        </p:nvSpPr>
        <p:spPr>
          <a:xfrm>
            <a:off x="1390290" y="2589377"/>
            <a:ext cx="9411419" cy="830997"/>
          </a:xfrm>
          <a:prstGeom prst="rect">
            <a:avLst/>
          </a:prstGeom>
          <a:noFill/>
        </p:spPr>
        <p:txBody>
          <a:bodyPr wrap="square" rtlCol="0">
            <a:spAutoFit/>
          </a:bodyPr>
          <a:lstStyle/>
          <a:p>
            <a:pPr algn="ctr"/>
            <a:r>
              <a:rPr lang="pt-BR" sz="4800" dirty="0"/>
              <a:t>Meu primeiro App Android</a:t>
            </a:r>
          </a:p>
        </p:txBody>
      </p:sp>
    </p:spTree>
    <p:extLst>
      <p:ext uri="{BB962C8B-B14F-4D97-AF65-F5344CB8AC3E}">
        <p14:creationId xmlns:p14="http://schemas.microsoft.com/office/powerpoint/2010/main" val="2203531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99EA9FA-4A11-FFB6-60F3-308F251AF4AC}"/>
              </a:ext>
            </a:extLst>
          </p:cNvPr>
          <p:cNvSpPr>
            <a:spLocks noGrp="1"/>
          </p:cNvSpPr>
          <p:nvPr>
            <p:ph type="sldNum" sz="quarter" idx="12"/>
          </p:nvPr>
        </p:nvSpPr>
        <p:spPr/>
        <p:txBody>
          <a:bodyPr/>
          <a:lstStyle/>
          <a:p>
            <a:fld id="{900948DA-0000-4D30-AAD1-61C43CCFDFB7}" type="slidenum">
              <a:rPr lang="pt-BR" smtClean="0"/>
              <a:t>20</a:t>
            </a:fld>
            <a:endParaRPr lang="pt-BR"/>
          </a:p>
        </p:txBody>
      </p:sp>
      <p:sp>
        <p:nvSpPr>
          <p:cNvPr id="3" name="Rectangle 1">
            <a:extLst>
              <a:ext uri="{FF2B5EF4-FFF2-40B4-BE49-F238E27FC236}">
                <a16:creationId xmlns:a16="http://schemas.microsoft.com/office/drawing/2014/main" id="{35B406A9-C2BB-E3B5-2463-620F43803891}"/>
              </a:ext>
            </a:extLst>
          </p:cNvPr>
          <p:cNvSpPr>
            <a:spLocks noChangeArrowheads="1"/>
          </p:cNvSpPr>
          <p:nvPr/>
        </p:nvSpPr>
        <p:spPr bwMode="auto">
          <a:xfrm>
            <a:off x="578734" y="889843"/>
            <a:ext cx="1077506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600" b="0" i="0" u="none" strike="noStrike" cap="none" normalizeH="0" baseline="0" dirty="0" err="1">
                <a:ln>
                  <a:noFill/>
                </a:ln>
                <a:solidFill>
                  <a:srgbClr val="0033B3"/>
                </a:solidFill>
                <a:effectLst/>
                <a:latin typeface="JetBrains Mono"/>
              </a:rPr>
              <a:t>public</a:t>
            </a:r>
            <a:r>
              <a:rPr kumimoji="0" lang="pt-BR" altLang="pt-BR" sz="3600" b="0" i="0" u="none" strike="noStrike" cap="none" normalizeH="0" baseline="0" dirty="0">
                <a:ln>
                  <a:noFill/>
                </a:ln>
                <a:solidFill>
                  <a:srgbClr val="0033B3"/>
                </a:solidFill>
                <a:effectLst/>
                <a:latin typeface="JetBrains Mono"/>
              </a:rPr>
              <a:t>  </a:t>
            </a:r>
            <a:r>
              <a:rPr kumimoji="0" lang="pt-BR" altLang="pt-BR" sz="3600" b="0" i="0" u="none" strike="noStrike" cap="none" normalizeH="0" baseline="0" dirty="0" err="1">
                <a:ln>
                  <a:noFill/>
                </a:ln>
                <a:solidFill>
                  <a:srgbClr val="0033B3"/>
                </a:solidFill>
                <a:effectLst/>
                <a:latin typeface="JetBrains Mono"/>
              </a:rPr>
              <a:t>void</a:t>
            </a:r>
            <a:r>
              <a:rPr kumimoji="0" lang="pt-BR" altLang="pt-BR" sz="3600" b="0" i="0" u="none" strike="noStrike" cap="none" normalizeH="0" baseline="0" dirty="0">
                <a:ln>
                  <a:noFill/>
                </a:ln>
                <a:solidFill>
                  <a:srgbClr val="0033B3"/>
                </a:solidFill>
                <a:effectLst/>
                <a:latin typeface="JetBrains Mono"/>
              </a:rPr>
              <a:t> </a:t>
            </a:r>
            <a:r>
              <a:rPr kumimoji="0" lang="pt-BR" altLang="pt-BR" sz="3600" b="0" i="0" u="none" strike="noStrike" cap="none" normalizeH="0" baseline="0" dirty="0">
                <a:ln>
                  <a:noFill/>
                </a:ln>
                <a:solidFill>
                  <a:srgbClr val="00627A"/>
                </a:solidFill>
                <a:effectLst/>
                <a:latin typeface="JetBrains Mono"/>
              </a:rPr>
              <a:t>jogar</a:t>
            </a:r>
            <a:r>
              <a:rPr kumimoji="0" lang="pt-BR" altLang="pt-BR" sz="3600" b="0" i="0" u="none" strike="noStrike" cap="none" normalizeH="0" baseline="0" dirty="0">
                <a:ln>
                  <a:noFill/>
                </a:ln>
                <a:solidFill>
                  <a:srgbClr val="080808"/>
                </a:solidFill>
                <a:effectLst/>
                <a:latin typeface="JetBrains Mono"/>
              </a:rPr>
              <a:t>(</a:t>
            </a:r>
            <a:r>
              <a:rPr kumimoji="0" lang="pt-BR" altLang="pt-BR" sz="3600" b="0" i="0" u="none" strike="noStrike" cap="none" normalizeH="0" baseline="0" dirty="0" err="1">
                <a:ln>
                  <a:noFill/>
                </a:ln>
                <a:solidFill>
                  <a:srgbClr val="000000"/>
                </a:solidFill>
                <a:effectLst/>
                <a:latin typeface="JetBrains Mono"/>
              </a:rPr>
              <a:t>View</a:t>
            </a:r>
            <a:r>
              <a:rPr kumimoji="0" lang="pt-BR" altLang="pt-BR" sz="3600" b="0" i="0" u="none" strike="noStrike" cap="none" normalizeH="0" baseline="0" dirty="0">
                <a:ln>
                  <a:noFill/>
                </a:ln>
                <a:solidFill>
                  <a:srgbClr val="000000"/>
                </a:solidFill>
                <a:effectLst/>
                <a:latin typeface="JetBrains Mono"/>
              </a:rPr>
              <a:t> </a:t>
            </a:r>
            <a:r>
              <a:rPr kumimoji="0" lang="pt-BR" altLang="pt-BR" sz="3600" b="0" i="0" u="none" strike="noStrike" cap="none" normalizeH="0" baseline="0" dirty="0" err="1">
                <a:ln>
                  <a:noFill/>
                </a:ln>
                <a:solidFill>
                  <a:srgbClr val="080808"/>
                </a:solidFill>
                <a:effectLst/>
                <a:latin typeface="JetBrains Mono"/>
              </a:rPr>
              <a:t>view</a:t>
            </a:r>
            <a:r>
              <a:rPr kumimoji="0" lang="pt-BR" altLang="pt-BR" sz="3600" b="0" i="0" u="none" strike="noStrike" cap="none" normalizeH="0" baseline="0" dirty="0">
                <a:ln>
                  <a:noFill/>
                </a:ln>
                <a:solidFill>
                  <a:srgbClr val="080808"/>
                </a:solidFill>
                <a:effectLst/>
                <a:latin typeface="JetBrains Mono"/>
              </a:rPr>
              <a:t>){</a:t>
            </a:r>
            <a:br>
              <a:rPr kumimoji="0" lang="pt-BR" altLang="pt-BR" sz="3600" b="0" i="0" u="none" strike="noStrike" cap="none" normalizeH="0" baseline="0" dirty="0">
                <a:ln>
                  <a:noFill/>
                </a:ln>
                <a:solidFill>
                  <a:srgbClr val="080808"/>
                </a:solidFill>
                <a:effectLst/>
                <a:latin typeface="JetBrains Mono"/>
              </a:rPr>
            </a:br>
            <a:br>
              <a:rPr kumimoji="0" lang="pt-BR" altLang="pt-BR" sz="3600" b="0" i="0" u="none" strike="noStrike" cap="none" normalizeH="0" baseline="0" dirty="0">
                <a:ln>
                  <a:noFill/>
                </a:ln>
                <a:solidFill>
                  <a:srgbClr val="080808"/>
                </a:solidFill>
                <a:effectLst/>
                <a:latin typeface="JetBrains Mono"/>
              </a:rPr>
            </a:b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err="1">
                <a:ln>
                  <a:noFill/>
                </a:ln>
                <a:solidFill>
                  <a:srgbClr val="000000"/>
                </a:solidFill>
                <a:effectLst/>
                <a:latin typeface="JetBrains Mono"/>
              </a:rPr>
              <a:t>TextView</a:t>
            </a:r>
            <a:r>
              <a:rPr kumimoji="0" lang="pt-BR" altLang="pt-BR" sz="3600" b="0" i="0" u="none" strike="noStrike" cap="none" normalizeH="0" baseline="0" dirty="0">
                <a:ln>
                  <a:noFill/>
                </a:ln>
                <a:solidFill>
                  <a:srgbClr val="000000"/>
                </a:solidFill>
                <a:effectLst/>
                <a:latin typeface="JetBrains Mono"/>
              </a:rPr>
              <a:t> </a:t>
            </a:r>
            <a:r>
              <a:rPr kumimoji="0" lang="pt-BR" altLang="pt-BR" sz="3600" b="0" i="0" u="none" strike="noStrike" cap="none" normalizeH="0" baseline="0" dirty="0" err="1">
                <a:ln>
                  <a:noFill/>
                </a:ln>
                <a:solidFill>
                  <a:srgbClr val="000000"/>
                </a:solidFill>
                <a:effectLst/>
                <a:latin typeface="JetBrains Mono"/>
              </a:rPr>
              <a:t>textResultado</a:t>
            </a:r>
            <a:r>
              <a:rPr kumimoji="0" lang="pt-BR" altLang="pt-BR" sz="3600" b="0" i="0" u="none" strike="noStrike" cap="none" normalizeH="0" baseline="0" dirty="0">
                <a:ln>
                  <a:noFill/>
                </a:ln>
                <a:solidFill>
                  <a:srgbClr val="080808"/>
                </a:solidFill>
                <a:effectLst/>
                <a:latin typeface="JetBrains Mono"/>
              </a:rPr>
              <a:t>;</a:t>
            </a:r>
            <a:br>
              <a:rPr kumimoji="0" lang="pt-BR" altLang="pt-BR" sz="3600" b="0" i="0" u="none" strike="noStrike" cap="none" normalizeH="0" baseline="0" dirty="0">
                <a:ln>
                  <a:noFill/>
                </a:ln>
                <a:solidFill>
                  <a:srgbClr val="080808"/>
                </a:solidFill>
                <a:effectLst/>
                <a:latin typeface="JetBrains Mono"/>
              </a:rPr>
            </a:b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err="1">
                <a:ln>
                  <a:noFill/>
                </a:ln>
                <a:solidFill>
                  <a:srgbClr val="000000"/>
                </a:solidFill>
                <a:effectLst/>
                <a:latin typeface="JetBrains Mono"/>
              </a:rPr>
              <a:t>textResultado</a:t>
            </a:r>
            <a:r>
              <a:rPr kumimoji="0" lang="pt-BR" altLang="pt-BR" sz="3600" b="0" i="0" u="none" strike="noStrike" cap="none" normalizeH="0" baseline="0" dirty="0">
                <a:ln>
                  <a:noFill/>
                </a:ln>
                <a:solidFill>
                  <a:srgbClr val="000000"/>
                </a:solidFill>
                <a:effectLst/>
                <a:latin typeface="JetBrains Mono"/>
              </a:rPr>
              <a:t> </a:t>
            </a: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err="1">
                <a:ln>
                  <a:noFill/>
                </a:ln>
                <a:solidFill>
                  <a:srgbClr val="080808"/>
                </a:solidFill>
                <a:effectLst/>
                <a:latin typeface="JetBrains Mono"/>
              </a:rPr>
              <a:t>findViewById</a:t>
            </a:r>
            <a:r>
              <a:rPr kumimoji="0" lang="pt-BR" altLang="pt-BR" sz="3600" b="0" i="0" u="none" strike="noStrike" cap="none" normalizeH="0" baseline="0" dirty="0">
                <a:ln>
                  <a:noFill/>
                </a:ln>
                <a:solidFill>
                  <a:srgbClr val="080808"/>
                </a:solidFill>
                <a:effectLst/>
                <a:latin typeface="JetBrains Mono"/>
              </a:rPr>
              <a:t>(</a:t>
            </a:r>
            <a:r>
              <a:rPr kumimoji="0" lang="pt-BR" altLang="pt-BR" sz="3600" b="0" i="0" u="none" strike="noStrike" cap="none" normalizeH="0" baseline="0" dirty="0" err="1">
                <a:ln>
                  <a:noFill/>
                </a:ln>
                <a:solidFill>
                  <a:srgbClr val="000000"/>
                </a:solidFill>
                <a:effectLst/>
                <a:latin typeface="JetBrains Mono"/>
              </a:rPr>
              <a:t>R</a:t>
            </a:r>
            <a:r>
              <a:rPr kumimoji="0" lang="pt-BR" altLang="pt-BR" sz="3600" b="0" i="0" u="none" strike="noStrike" cap="none" normalizeH="0" baseline="0" dirty="0" err="1">
                <a:ln>
                  <a:noFill/>
                </a:ln>
                <a:solidFill>
                  <a:srgbClr val="080808"/>
                </a:solidFill>
                <a:effectLst/>
                <a:latin typeface="JetBrains Mono"/>
              </a:rPr>
              <a:t>.</a:t>
            </a:r>
            <a:r>
              <a:rPr kumimoji="0" lang="pt-BR" altLang="pt-BR" sz="3600" b="0" i="0" u="none" strike="noStrike" cap="none" normalizeH="0" baseline="0" dirty="0" err="1">
                <a:ln>
                  <a:noFill/>
                </a:ln>
                <a:solidFill>
                  <a:srgbClr val="000000"/>
                </a:solidFill>
                <a:effectLst/>
                <a:latin typeface="JetBrains Mono"/>
              </a:rPr>
              <a:t>id</a:t>
            </a:r>
            <a:r>
              <a:rPr kumimoji="0" lang="pt-BR" altLang="pt-BR" sz="3600" b="0" i="0" u="none" strike="noStrike" cap="none" normalizeH="0" baseline="0" dirty="0" err="1">
                <a:ln>
                  <a:noFill/>
                </a:ln>
                <a:solidFill>
                  <a:srgbClr val="080808"/>
                </a:solidFill>
                <a:effectLst/>
                <a:latin typeface="JetBrains Mono"/>
              </a:rPr>
              <a:t>.</a:t>
            </a:r>
            <a:r>
              <a:rPr kumimoji="0" lang="pt-BR" altLang="pt-BR" sz="3600" b="0" i="1" u="none" strike="noStrike" cap="none" normalizeH="0" baseline="0" dirty="0" err="1">
                <a:ln>
                  <a:noFill/>
                </a:ln>
                <a:solidFill>
                  <a:srgbClr val="871094"/>
                </a:solidFill>
                <a:effectLst/>
                <a:latin typeface="JetBrains Mono"/>
              </a:rPr>
              <a:t>textResultado</a:t>
            </a:r>
            <a:r>
              <a:rPr kumimoji="0" lang="pt-BR" altLang="pt-BR" sz="3600" b="0" i="0" u="none" strike="noStrike" cap="none" normalizeH="0" baseline="0" dirty="0">
                <a:ln>
                  <a:noFill/>
                </a:ln>
                <a:solidFill>
                  <a:srgbClr val="080808"/>
                </a:solidFill>
                <a:effectLst/>
                <a:latin typeface="JetBrains Mono"/>
              </a:rPr>
              <a:t>);</a:t>
            </a:r>
            <a:br>
              <a:rPr kumimoji="0" lang="pt-BR" altLang="pt-BR" sz="3600" b="0" i="0" u="none" strike="noStrike" cap="none" normalizeH="0" baseline="0" dirty="0">
                <a:ln>
                  <a:noFill/>
                </a:ln>
                <a:solidFill>
                  <a:srgbClr val="080808"/>
                </a:solidFill>
                <a:effectLst/>
                <a:latin typeface="JetBrains Mono"/>
              </a:rPr>
            </a:br>
            <a:r>
              <a:rPr kumimoji="0" lang="pt-BR" altLang="pt-BR" sz="3600" b="0" i="0" u="none" strike="noStrike" cap="none" normalizeH="0" baseline="0" dirty="0">
                <a:ln>
                  <a:noFill/>
                </a:ln>
                <a:solidFill>
                  <a:srgbClr val="080808"/>
                </a:solidFill>
                <a:effectLst/>
                <a:latin typeface="JetBrains Mono"/>
              </a:rPr>
              <a:t>    </a:t>
            </a:r>
            <a:r>
              <a:rPr kumimoji="0" lang="pt-BR" altLang="pt-BR" sz="3600" b="0" i="1" u="none" strike="noStrike" cap="none" normalizeH="0" baseline="0" dirty="0">
                <a:ln>
                  <a:noFill/>
                </a:ln>
                <a:solidFill>
                  <a:srgbClr val="8C8C8C"/>
                </a:solidFill>
                <a:effectLst/>
                <a:latin typeface="JetBrains Mono"/>
              </a:rPr>
              <a:t>//procure pelo </a:t>
            </a:r>
            <a:r>
              <a:rPr kumimoji="0" lang="pt-BR" altLang="pt-BR" sz="3600" b="0" i="1" u="none" strike="noStrike" cap="none" normalizeH="0" baseline="0" dirty="0" err="1">
                <a:ln>
                  <a:noFill/>
                </a:ln>
                <a:solidFill>
                  <a:srgbClr val="8C8C8C"/>
                </a:solidFill>
                <a:effectLst/>
                <a:latin typeface="JetBrains Mono"/>
              </a:rPr>
              <a:t>compomente</a:t>
            </a:r>
            <a:r>
              <a:rPr kumimoji="0" lang="pt-BR" altLang="pt-BR" sz="3600" b="0" i="1" u="none" strike="noStrike" cap="none" normalizeH="0" baseline="0" dirty="0">
                <a:ln>
                  <a:noFill/>
                </a:ln>
                <a:solidFill>
                  <a:srgbClr val="8C8C8C"/>
                </a:solidFill>
                <a:effectLst/>
                <a:latin typeface="JetBrains Mono"/>
              </a:rPr>
              <a:t> id</a:t>
            </a:r>
            <a:br>
              <a:rPr kumimoji="0" lang="pt-BR" altLang="pt-BR" sz="3600" b="0" i="1" u="none" strike="noStrike" cap="none" normalizeH="0" baseline="0" dirty="0">
                <a:ln>
                  <a:noFill/>
                </a:ln>
                <a:solidFill>
                  <a:srgbClr val="8C8C8C"/>
                </a:solidFill>
                <a:effectLst/>
                <a:latin typeface="JetBrains Mono"/>
              </a:rPr>
            </a:br>
            <a:r>
              <a:rPr kumimoji="0" lang="pt-BR" altLang="pt-BR" sz="3600" b="0" i="1" u="none" strike="noStrike" cap="none" normalizeH="0" baseline="0" dirty="0">
                <a:ln>
                  <a:noFill/>
                </a:ln>
                <a:solidFill>
                  <a:srgbClr val="8C8C8C"/>
                </a:solidFill>
                <a:effectLst/>
                <a:latin typeface="JetBrains Mono"/>
              </a:rPr>
              <a:t>    </a:t>
            </a:r>
            <a:r>
              <a:rPr kumimoji="0" lang="pt-BR" altLang="pt-BR" sz="3600" b="0" i="0" u="none" strike="noStrike" cap="none" normalizeH="0" baseline="0" dirty="0" err="1">
                <a:ln>
                  <a:noFill/>
                </a:ln>
                <a:solidFill>
                  <a:srgbClr val="0033B3"/>
                </a:solidFill>
                <a:effectLst/>
                <a:latin typeface="JetBrains Mono"/>
              </a:rPr>
              <a:t>int</a:t>
            </a:r>
            <a:r>
              <a:rPr kumimoji="0" lang="pt-BR" altLang="pt-BR" sz="3600" b="0" i="0" u="none" strike="noStrike" cap="none" normalizeH="0" baseline="0" dirty="0">
                <a:ln>
                  <a:noFill/>
                </a:ln>
                <a:solidFill>
                  <a:srgbClr val="0033B3"/>
                </a:solidFill>
                <a:effectLst/>
                <a:latin typeface="JetBrains Mono"/>
              </a:rPr>
              <a:t> </a:t>
            </a:r>
            <a:r>
              <a:rPr kumimoji="0" lang="pt-BR" altLang="pt-BR" sz="3600" b="0" i="0" u="none" strike="noStrike" cap="none" normalizeH="0" baseline="0" dirty="0">
                <a:ln>
                  <a:noFill/>
                </a:ln>
                <a:solidFill>
                  <a:srgbClr val="000000"/>
                </a:solidFill>
                <a:effectLst/>
                <a:latin typeface="JetBrains Mono"/>
              </a:rPr>
              <a:t>numero </a:t>
            </a: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a:ln>
                  <a:noFill/>
                </a:ln>
                <a:solidFill>
                  <a:srgbClr val="0033B3"/>
                </a:solidFill>
                <a:effectLst/>
                <a:latin typeface="JetBrains Mono"/>
              </a:rPr>
              <a:t>new </a:t>
            </a:r>
            <a:r>
              <a:rPr kumimoji="0" lang="pt-BR" altLang="pt-BR" sz="3600" b="0" i="0" u="none" strike="noStrike" cap="none" normalizeH="0" baseline="0" dirty="0" err="1">
                <a:ln>
                  <a:noFill/>
                </a:ln>
                <a:solidFill>
                  <a:srgbClr val="080808"/>
                </a:solidFill>
                <a:effectLst/>
                <a:latin typeface="JetBrains Mono"/>
              </a:rPr>
              <a:t>Random</a:t>
            </a:r>
            <a:r>
              <a:rPr kumimoji="0" lang="pt-BR" altLang="pt-BR" sz="3600" b="0" i="0" u="none" strike="noStrike" cap="none" normalizeH="0" baseline="0" dirty="0">
                <a:ln>
                  <a:noFill/>
                </a:ln>
                <a:solidFill>
                  <a:srgbClr val="080808"/>
                </a:solidFill>
                <a:effectLst/>
                <a:latin typeface="JetBrains Mono"/>
              </a:rPr>
              <a:t>().</a:t>
            </a:r>
            <a:r>
              <a:rPr kumimoji="0" lang="pt-BR" altLang="pt-BR" sz="3600" b="0" i="0" u="none" strike="noStrike" cap="none" normalizeH="0" baseline="0" dirty="0" err="1">
                <a:ln>
                  <a:noFill/>
                </a:ln>
                <a:solidFill>
                  <a:srgbClr val="080808"/>
                </a:solidFill>
                <a:effectLst/>
                <a:latin typeface="JetBrains Mono"/>
              </a:rPr>
              <a:t>nextInt</a:t>
            </a:r>
            <a:r>
              <a:rPr kumimoji="0" lang="pt-BR" altLang="pt-BR" sz="3600" b="0" i="0" u="none" strike="noStrike" cap="none" normalizeH="0" baseline="0" dirty="0">
                <a:ln>
                  <a:noFill/>
                </a:ln>
                <a:solidFill>
                  <a:srgbClr val="080808"/>
                </a:solidFill>
                <a:effectLst/>
                <a:latin typeface="JetBrains Mono"/>
              </a:rPr>
              <a:t>(</a:t>
            </a:r>
            <a:r>
              <a:rPr kumimoji="0" lang="pt-BR" altLang="pt-BR" sz="3600" b="0" i="0" u="none" strike="noStrike" cap="none" normalizeH="0" baseline="0" dirty="0">
                <a:ln>
                  <a:noFill/>
                </a:ln>
                <a:solidFill>
                  <a:srgbClr val="1750EB"/>
                </a:solidFill>
                <a:effectLst/>
                <a:latin typeface="JetBrains Mono"/>
              </a:rPr>
              <a:t>11</a:t>
            </a:r>
            <a:r>
              <a:rPr kumimoji="0" lang="pt-BR" altLang="pt-BR" sz="3600" b="0" i="0" u="none" strike="noStrike" cap="none" normalizeH="0" baseline="0" dirty="0">
                <a:ln>
                  <a:noFill/>
                </a:ln>
                <a:solidFill>
                  <a:srgbClr val="080808"/>
                </a:solidFill>
                <a:effectLst/>
                <a:latin typeface="JetBrains Mono"/>
              </a:rPr>
              <a:t>);</a:t>
            </a:r>
            <a:br>
              <a:rPr kumimoji="0" lang="pt-BR" altLang="pt-BR" sz="3600" b="0" i="0" u="none" strike="noStrike" cap="none" normalizeH="0" baseline="0" dirty="0">
                <a:ln>
                  <a:noFill/>
                </a:ln>
                <a:solidFill>
                  <a:srgbClr val="080808"/>
                </a:solidFill>
                <a:effectLst/>
                <a:latin typeface="JetBrains Mono"/>
              </a:rPr>
            </a:br>
            <a:br>
              <a:rPr kumimoji="0" lang="pt-BR" altLang="pt-BR" sz="3600" b="0" i="0" u="none" strike="noStrike" cap="none" normalizeH="0" baseline="0" dirty="0">
                <a:ln>
                  <a:noFill/>
                </a:ln>
                <a:solidFill>
                  <a:srgbClr val="080808"/>
                </a:solidFill>
                <a:effectLst/>
                <a:latin typeface="JetBrains Mono"/>
              </a:rPr>
            </a:br>
            <a:br>
              <a:rPr kumimoji="0" lang="pt-BR" altLang="pt-BR" sz="3600" b="0" i="0" u="none" strike="noStrike" cap="none" normalizeH="0" baseline="0" dirty="0">
                <a:ln>
                  <a:noFill/>
                </a:ln>
                <a:solidFill>
                  <a:srgbClr val="080808"/>
                </a:solidFill>
                <a:effectLst/>
                <a:latin typeface="JetBrains Mono"/>
              </a:rPr>
            </a:b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err="1">
                <a:ln>
                  <a:noFill/>
                </a:ln>
                <a:solidFill>
                  <a:srgbClr val="000000"/>
                </a:solidFill>
                <a:effectLst/>
                <a:latin typeface="JetBrains Mono"/>
              </a:rPr>
              <a:t>textResultado</a:t>
            </a:r>
            <a:r>
              <a:rPr kumimoji="0" lang="pt-BR" altLang="pt-BR" sz="3600" b="0" i="0" u="none" strike="noStrike" cap="none" normalizeH="0" baseline="0" dirty="0" err="1">
                <a:ln>
                  <a:noFill/>
                </a:ln>
                <a:solidFill>
                  <a:srgbClr val="080808"/>
                </a:solidFill>
                <a:effectLst/>
                <a:latin typeface="JetBrains Mono"/>
              </a:rPr>
              <a:t>.setText</a:t>
            </a:r>
            <a:r>
              <a:rPr kumimoji="0" lang="pt-BR" altLang="pt-BR" sz="3600" b="0" i="0" u="none" strike="noStrike" cap="none" normalizeH="0" baseline="0" dirty="0">
                <a:ln>
                  <a:noFill/>
                </a:ln>
                <a:solidFill>
                  <a:srgbClr val="080808"/>
                </a:solidFill>
                <a:effectLst/>
                <a:latin typeface="JetBrains Mono"/>
              </a:rPr>
              <a:t>(</a:t>
            </a:r>
            <a:r>
              <a:rPr kumimoji="0" lang="pt-BR" altLang="pt-BR" sz="3600" b="0" i="0" u="none" strike="noStrike" cap="none" normalizeH="0" baseline="0" dirty="0">
                <a:ln>
                  <a:noFill/>
                </a:ln>
                <a:solidFill>
                  <a:srgbClr val="067D17"/>
                </a:solidFill>
                <a:effectLst/>
                <a:latin typeface="JetBrains Mono"/>
              </a:rPr>
              <a:t>"</a:t>
            </a:r>
            <a:r>
              <a:rPr kumimoji="0" lang="pt-BR" altLang="pt-BR" sz="3600" b="0" i="0" u="none" strike="noStrike" cap="none" normalizeH="0" baseline="0" dirty="0" err="1">
                <a:ln>
                  <a:noFill/>
                </a:ln>
                <a:solidFill>
                  <a:srgbClr val="067D17"/>
                </a:solidFill>
                <a:effectLst/>
                <a:latin typeface="JetBrains Mono"/>
              </a:rPr>
              <a:t>Núremo</a:t>
            </a:r>
            <a:r>
              <a:rPr kumimoji="0" lang="pt-BR" altLang="pt-BR" sz="3600" b="0" i="0" u="none" strike="noStrike" cap="none" normalizeH="0" baseline="0" dirty="0">
                <a:ln>
                  <a:noFill/>
                </a:ln>
                <a:solidFill>
                  <a:srgbClr val="067D17"/>
                </a:solidFill>
                <a:effectLst/>
                <a:latin typeface="JetBrains Mono"/>
              </a:rPr>
              <a:t> Sorteado: "</a:t>
            </a:r>
            <a:r>
              <a:rPr kumimoji="0" lang="pt-BR" altLang="pt-BR" sz="3600" b="0" i="0" u="none" strike="noStrike" cap="none" normalizeH="0" baseline="0" dirty="0">
                <a:ln>
                  <a:noFill/>
                </a:ln>
                <a:solidFill>
                  <a:srgbClr val="080808"/>
                </a:solidFill>
                <a:effectLst/>
                <a:latin typeface="JetBrains Mono"/>
              </a:rPr>
              <a:t>+ </a:t>
            </a:r>
            <a:r>
              <a:rPr kumimoji="0" lang="pt-BR" altLang="pt-BR" sz="3600" b="0" i="0" u="none" strike="noStrike" cap="none" normalizeH="0" baseline="0" dirty="0">
                <a:ln>
                  <a:noFill/>
                </a:ln>
                <a:solidFill>
                  <a:srgbClr val="000000"/>
                </a:solidFill>
                <a:effectLst/>
                <a:latin typeface="JetBrains Mono"/>
              </a:rPr>
              <a:t>numero</a:t>
            </a:r>
            <a:r>
              <a:rPr kumimoji="0" lang="pt-BR" altLang="pt-BR" sz="3600" b="0" i="0" u="none" strike="noStrike" cap="none" normalizeH="0" baseline="0" dirty="0">
                <a:ln>
                  <a:noFill/>
                </a:ln>
                <a:solidFill>
                  <a:srgbClr val="080808"/>
                </a:solidFill>
                <a:effectLst/>
                <a:latin typeface="JetBrains Mono"/>
              </a:rPr>
              <a:t>);</a:t>
            </a:r>
            <a:endParaRPr kumimoji="0" lang="pt-BR" altLang="pt-BR"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300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troles dos pais para smartphones Android | Assuntos da Internet">
            <a:extLst>
              <a:ext uri="{FF2B5EF4-FFF2-40B4-BE49-F238E27FC236}">
                <a16:creationId xmlns:a16="http://schemas.microsoft.com/office/drawing/2014/main" id="{E0AE089E-C13C-48B9-A145-8B83787AE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9252"/>
            <a:ext cx="4818096" cy="2509748"/>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21</a:t>
            </a:fld>
            <a:endParaRPr lang="pt-BR"/>
          </a:p>
        </p:txBody>
      </p:sp>
      <p:sp>
        <p:nvSpPr>
          <p:cNvPr id="3" name="CaixaDeTexto 2">
            <a:extLst>
              <a:ext uri="{FF2B5EF4-FFF2-40B4-BE49-F238E27FC236}">
                <a16:creationId xmlns:a16="http://schemas.microsoft.com/office/drawing/2014/main" id="{41485A0C-37AC-4716-8AEC-5E1179529E80}"/>
              </a:ext>
            </a:extLst>
          </p:cNvPr>
          <p:cNvSpPr txBox="1"/>
          <p:nvPr/>
        </p:nvSpPr>
        <p:spPr>
          <a:xfrm>
            <a:off x="1446631" y="3105834"/>
            <a:ext cx="8905875" cy="923330"/>
          </a:xfrm>
          <a:prstGeom prst="rect">
            <a:avLst/>
          </a:prstGeom>
          <a:noFill/>
        </p:spPr>
        <p:txBody>
          <a:bodyPr wrap="square" rtlCol="0">
            <a:spAutoFit/>
          </a:bodyPr>
          <a:lstStyle/>
          <a:p>
            <a:pPr algn="ctr"/>
            <a:r>
              <a:rPr lang="pt-BR" sz="5400" b="1" dirty="0"/>
              <a:t>Calculadora IMC</a:t>
            </a:r>
          </a:p>
        </p:txBody>
      </p:sp>
      <p:pic>
        <p:nvPicPr>
          <p:cNvPr id="3076" name="Picture 4" descr="Liberte seu Android! - FSFE">
            <a:extLst>
              <a:ext uri="{FF2B5EF4-FFF2-40B4-BE49-F238E27FC236}">
                <a16:creationId xmlns:a16="http://schemas.microsoft.com/office/drawing/2014/main" id="{D4F90A32-C8EB-4EE1-8A16-368E45C01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107" y="4533719"/>
            <a:ext cx="2788184" cy="239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7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22</a:t>
            </a:fld>
            <a:endParaRPr lang="pt-BR"/>
          </a:p>
        </p:txBody>
      </p:sp>
      <p:pic>
        <p:nvPicPr>
          <p:cNvPr id="4" name="Imagem 3">
            <a:extLst>
              <a:ext uri="{FF2B5EF4-FFF2-40B4-BE49-F238E27FC236}">
                <a16:creationId xmlns:a16="http://schemas.microsoft.com/office/drawing/2014/main" id="{8006D65C-F037-4F11-BE30-A3034C36B5BA}"/>
              </a:ext>
            </a:extLst>
          </p:cNvPr>
          <p:cNvPicPr>
            <a:picLocks noChangeAspect="1"/>
          </p:cNvPicPr>
          <p:nvPr/>
        </p:nvPicPr>
        <p:blipFill>
          <a:blip r:embed="rId2"/>
          <a:stretch>
            <a:fillRect/>
          </a:stretch>
        </p:blipFill>
        <p:spPr>
          <a:xfrm>
            <a:off x="4233944" y="7203"/>
            <a:ext cx="3797248" cy="6714271"/>
          </a:xfrm>
          <a:prstGeom prst="rect">
            <a:avLst/>
          </a:prstGeom>
        </p:spPr>
      </p:pic>
    </p:spTree>
    <p:extLst>
      <p:ext uri="{BB962C8B-B14F-4D97-AF65-F5344CB8AC3E}">
        <p14:creationId xmlns:p14="http://schemas.microsoft.com/office/powerpoint/2010/main" val="151620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1030D820-5247-4551-B745-A2BE79E0859C}"/>
              </a:ext>
            </a:extLst>
          </p:cNvPr>
          <p:cNvPicPr>
            <a:picLocks noChangeAspect="1"/>
          </p:cNvPicPr>
          <p:nvPr/>
        </p:nvPicPr>
        <p:blipFill>
          <a:blip r:embed="rId2"/>
          <a:stretch>
            <a:fillRect/>
          </a:stretch>
        </p:blipFill>
        <p:spPr>
          <a:xfrm>
            <a:off x="4329112" y="304800"/>
            <a:ext cx="3533775" cy="6248400"/>
          </a:xfrm>
          <a:prstGeom prst="rect">
            <a:avLst/>
          </a:prstGeom>
        </p:spPr>
      </p:pic>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23</a:t>
            </a:fld>
            <a:endParaRPr lang="pt-BR"/>
          </a:p>
        </p:txBody>
      </p:sp>
      <p:sp>
        <p:nvSpPr>
          <p:cNvPr id="5" name="CaixaDeTexto 4">
            <a:extLst>
              <a:ext uri="{FF2B5EF4-FFF2-40B4-BE49-F238E27FC236}">
                <a16:creationId xmlns:a16="http://schemas.microsoft.com/office/drawing/2014/main" id="{0016C3F5-05B2-4EB3-B1BC-5B9D6B00095F}"/>
              </a:ext>
            </a:extLst>
          </p:cNvPr>
          <p:cNvSpPr txBox="1"/>
          <p:nvPr/>
        </p:nvSpPr>
        <p:spPr>
          <a:xfrm>
            <a:off x="8610600" y="4194161"/>
            <a:ext cx="1685108" cy="646331"/>
          </a:xfrm>
          <a:prstGeom prst="rect">
            <a:avLst/>
          </a:prstGeom>
          <a:noFill/>
        </p:spPr>
        <p:txBody>
          <a:bodyPr wrap="square" rtlCol="0">
            <a:spAutoFit/>
          </a:bodyPr>
          <a:lstStyle/>
          <a:p>
            <a:r>
              <a:rPr lang="pt-BR" dirty="0" err="1"/>
              <a:t>PalinText</a:t>
            </a:r>
            <a:endParaRPr lang="pt-BR" dirty="0"/>
          </a:p>
          <a:p>
            <a:endParaRPr lang="pt-BR" dirty="0"/>
          </a:p>
        </p:txBody>
      </p:sp>
      <p:cxnSp>
        <p:nvCxnSpPr>
          <p:cNvPr id="6" name="Conector de Seta Reta 5">
            <a:extLst>
              <a:ext uri="{FF2B5EF4-FFF2-40B4-BE49-F238E27FC236}">
                <a16:creationId xmlns:a16="http://schemas.microsoft.com/office/drawing/2014/main" id="{95854D74-FB5A-4D30-A47E-0DDB88516EAE}"/>
              </a:ext>
            </a:extLst>
          </p:cNvPr>
          <p:cNvCxnSpPr>
            <a:cxnSpLocks/>
          </p:cNvCxnSpPr>
          <p:nvPr/>
        </p:nvCxnSpPr>
        <p:spPr>
          <a:xfrm flipH="1">
            <a:off x="2118478" y="2203320"/>
            <a:ext cx="3038316" cy="1552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71601614-9358-4E1C-A0C5-E37569AF8571}"/>
              </a:ext>
            </a:extLst>
          </p:cNvPr>
          <p:cNvSpPr txBox="1"/>
          <p:nvPr/>
        </p:nvSpPr>
        <p:spPr>
          <a:xfrm>
            <a:off x="1642152" y="3730413"/>
            <a:ext cx="1685108" cy="369332"/>
          </a:xfrm>
          <a:prstGeom prst="rect">
            <a:avLst/>
          </a:prstGeom>
          <a:noFill/>
        </p:spPr>
        <p:txBody>
          <a:bodyPr wrap="square" rtlCol="0">
            <a:spAutoFit/>
          </a:bodyPr>
          <a:lstStyle/>
          <a:p>
            <a:r>
              <a:rPr lang="pt-BR" dirty="0"/>
              <a:t>Button</a:t>
            </a:r>
          </a:p>
        </p:txBody>
      </p:sp>
      <p:cxnSp>
        <p:nvCxnSpPr>
          <p:cNvPr id="8" name="Conector de Seta Reta 7">
            <a:extLst>
              <a:ext uri="{FF2B5EF4-FFF2-40B4-BE49-F238E27FC236}">
                <a16:creationId xmlns:a16="http://schemas.microsoft.com/office/drawing/2014/main" id="{F2F18B51-D4B2-4BEE-92AD-B2F33BD3AD38}"/>
              </a:ext>
            </a:extLst>
          </p:cNvPr>
          <p:cNvCxnSpPr>
            <a:cxnSpLocks/>
          </p:cNvCxnSpPr>
          <p:nvPr/>
        </p:nvCxnSpPr>
        <p:spPr>
          <a:xfrm>
            <a:off x="7439088" y="1542511"/>
            <a:ext cx="1607361" cy="2651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F9B911AD-2D63-4F91-9B50-E6BCB906CC7E}"/>
              </a:ext>
            </a:extLst>
          </p:cNvPr>
          <p:cNvCxnSpPr>
            <a:cxnSpLocks/>
          </p:cNvCxnSpPr>
          <p:nvPr/>
        </p:nvCxnSpPr>
        <p:spPr>
          <a:xfrm flipH="1">
            <a:off x="2387202" y="739595"/>
            <a:ext cx="2931728" cy="17256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731B3E0B-BCF0-439F-A927-C3B51F4EF3C8}"/>
              </a:ext>
            </a:extLst>
          </p:cNvPr>
          <p:cNvSpPr txBox="1"/>
          <p:nvPr/>
        </p:nvSpPr>
        <p:spPr>
          <a:xfrm>
            <a:off x="1502857" y="2412869"/>
            <a:ext cx="1685108" cy="369332"/>
          </a:xfrm>
          <a:prstGeom prst="rect">
            <a:avLst/>
          </a:prstGeom>
          <a:noFill/>
        </p:spPr>
        <p:txBody>
          <a:bodyPr wrap="square" rtlCol="0">
            <a:spAutoFit/>
          </a:bodyPr>
          <a:lstStyle/>
          <a:p>
            <a:r>
              <a:rPr lang="pt-BR" dirty="0" err="1"/>
              <a:t>TextView</a:t>
            </a:r>
            <a:endParaRPr lang="pt-BR" dirty="0"/>
          </a:p>
        </p:txBody>
      </p:sp>
    </p:spTree>
    <p:extLst>
      <p:ext uri="{BB962C8B-B14F-4D97-AF65-F5344CB8AC3E}">
        <p14:creationId xmlns:p14="http://schemas.microsoft.com/office/powerpoint/2010/main" val="409668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24</a:t>
            </a:fld>
            <a:endParaRPr lang="pt-BR"/>
          </a:p>
        </p:txBody>
      </p:sp>
      <p:sp>
        <p:nvSpPr>
          <p:cNvPr id="3" name="Rectangle 1">
            <a:extLst>
              <a:ext uri="{FF2B5EF4-FFF2-40B4-BE49-F238E27FC236}">
                <a16:creationId xmlns:a16="http://schemas.microsoft.com/office/drawing/2014/main" id="{FDDA3C30-E287-4D6F-AB5D-0F892BBF51AA}"/>
              </a:ext>
            </a:extLst>
          </p:cNvPr>
          <p:cNvSpPr>
            <a:spLocks noChangeArrowheads="1"/>
          </p:cNvSpPr>
          <p:nvPr/>
        </p:nvSpPr>
        <p:spPr bwMode="auto">
          <a:xfrm>
            <a:off x="709568" y="718922"/>
            <a:ext cx="9466277"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5400" b="0" i="0" u="none" strike="noStrike" cap="none" normalizeH="0" baseline="0" dirty="0" err="1">
                <a:ln>
                  <a:noFill/>
                </a:ln>
                <a:solidFill>
                  <a:srgbClr val="0033B3"/>
                </a:solidFill>
                <a:effectLst/>
                <a:latin typeface="JetBrains Mono"/>
              </a:rPr>
              <a:t>public</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33B3"/>
                </a:solidFill>
                <a:effectLst/>
                <a:latin typeface="JetBrains Mono"/>
              </a:rPr>
              <a:t>class</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0000"/>
                </a:solidFill>
                <a:effectLst/>
                <a:latin typeface="JetBrains Mono"/>
              </a:rPr>
              <a:t>MainActivity</a:t>
            </a:r>
            <a:r>
              <a:rPr kumimoji="0" lang="pt-BR" altLang="pt-BR" sz="5400" b="0" i="0" u="none" strike="noStrike" cap="none" normalizeH="0" baseline="0" dirty="0">
                <a:ln>
                  <a:noFill/>
                </a:ln>
                <a:solidFill>
                  <a:srgbClr val="000000"/>
                </a:solidFill>
                <a:effectLst/>
                <a:latin typeface="JetBrains Mono"/>
              </a:rPr>
              <a:t> </a:t>
            </a:r>
            <a:r>
              <a:rPr kumimoji="0" lang="pt-BR" altLang="pt-BR" sz="5400" b="0" i="0" u="none" strike="noStrike" cap="none" normalizeH="0" baseline="0" dirty="0" err="1">
                <a:ln>
                  <a:noFill/>
                </a:ln>
                <a:solidFill>
                  <a:srgbClr val="0033B3"/>
                </a:solidFill>
                <a:effectLst/>
                <a:latin typeface="JetBrains Mono"/>
              </a:rPr>
              <a:t>extends</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0000"/>
                </a:solidFill>
                <a:effectLst/>
                <a:latin typeface="JetBrains Mono"/>
              </a:rPr>
              <a:t>AppCompatActivity</a:t>
            </a:r>
            <a:r>
              <a:rPr kumimoji="0" lang="pt-BR" altLang="pt-BR" sz="5400" b="0" i="0" u="none" strike="noStrike" cap="none" normalizeH="0" baseline="0" dirty="0">
                <a:ln>
                  <a:noFill/>
                </a:ln>
                <a:solidFill>
                  <a:srgbClr val="000000"/>
                </a:solidFill>
                <a:effectLst/>
                <a:latin typeface="JetBrains Mono"/>
              </a:rPr>
              <a:t> </a:t>
            </a:r>
            <a:r>
              <a:rPr kumimoji="0" lang="pt-BR" altLang="pt-BR" sz="5400" b="0" i="0" u="none" strike="noStrike" cap="none" normalizeH="0" baseline="0" dirty="0">
                <a:ln>
                  <a:noFill/>
                </a:ln>
                <a:solidFill>
                  <a:srgbClr val="080808"/>
                </a:solidFill>
                <a:effectLst/>
                <a:latin typeface="JetBrains Mono"/>
              </a:rPr>
              <a:t>{</a:t>
            </a:r>
            <a:br>
              <a:rPr kumimoji="0" lang="pt-BR" altLang="pt-BR" sz="5400" b="0" i="0" u="none" strike="noStrike" cap="none" normalizeH="0" baseline="0" dirty="0">
                <a:ln>
                  <a:noFill/>
                </a:ln>
                <a:solidFill>
                  <a:srgbClr val="080808"/>
                </a:solidFill>
                <a:effectLst/>
                <a:latin typeface="JetBrains Mono"/>
              </a:rPr>
            </a:br>
            <a:r>
              <a:rPr kumimoji="0" lang="pt-BR" altLang="pt-BR" sz="5400" b="0" i="0" u="none" strike="noStrike" cap="none" normalizeH="0" baseline="0" dirty="0">
                <a:ln>
                  <a:noFill/>
                </a:ln>
                <a:solidFill>
                  <a:srgbClr val="080808"/>
                </a:solidFill>
                <a:effectLst/>
                <a:latin typeface="JetBrains Mono"/>
              </a:rPr>
              <a:t>    </a:t>
            </a:r>
            <a:r>
              <a:rPr kumimoji="0" lang="pt-BR" altLang="pt-BR" sz="5400" b="0" i="0" u="none" strike="noStrike" cap="none" normalizeH="0" baseline="0" dirty="0" err="1">
                <a:ln>
                  <a:noFill/>
                </a:ln>
                <a:solidFill>
                  <a:srgbClr val="0033B3"/>
                </a:solidFill>
                <a:effectLst/>
                <a:latin typeface="JetBrains Mono"/>
              </a:rPr>
              <a:t>private</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0000"/>
                </a:solidFill>
                <a:effectLst/>
                <a:latin typeface="JetBrains Mono"/>
              </a:rPr>
              <a:t>TextView</a:t>
            </a:r>
            <a:r>
              <a:rPr kumimoji="0" lang="pt-BR" altLang="pt-BR" sz="5400" b="0" i="0" u="none" strike="noStrike" cap="none" normalizeH="0" baseline="0" dirty="0">
                <a:ln>
                  <a:noFill/>
                </a:ln>
                <a:solidFill>
                  <a:srgbClr val="000000"/>
                </a:solidFill>
                <a:effectLst/>
                <a:latin typeface="JetBrains Mono"/>
              </a:rPr>
              <a:t> </a:t>
            </a:r>
            <a:r>
              <a:rPr kumimoji="0" lang="pt-BR" altLang="pt-BR" sz="5400" b="0" i="0" u="none" strike="noStrike" cap="none" normalizeH="0" baseline="0" dirty="0" err="1">
                <a:ln>
                  <a:noFill/>
                </a:ln>
                <a:solidFill>
                  <a:srgbClr val="871094"/>
                </a:solidFill>
                <a:effectLst/>
                <a:latin typeface="JetBrains Mono"/>
              </a:rPr>
              <a:t>textResultado</a:t>
            </a:r>
            <a:r>
              <a:rPr kumimoji="0" lang="pt-BR" altLang="pt-BR" sz="5400" b="0" i="0" u="none" strike="noStrike" cap="none" normalizeH="0" baseline="0" dirty="0">
                <a:ln>
                  <a:noFill/>
                </a:ln>
                <a:solidFill>
                  <a:srgbClr val="080808"/>
                </a:solidFill>
                <a:effectLst/>
                <a:latin typeface="JetBrains Mono"/>
              </a:rPr>
              <a:t>;</a:t>
            </a:r>
            <a:br>
              <a:rPr kumimoji="0" lang="pt-BR" altLang="pt-BR" sz="5400" b="0" i="0" u="none" strike="noStrike" cap="none" normalizeH="0" baseline="0" dirty="0">
                <a:ln>
                  <a:noFill/>
                </a:ln>
                <a:solidFill>
                  <a:srgbClr val="080808"/>
                </a:solidFill>
                <a:effectLst/>
                <a:latin typeface="JetBrains Mono"/>
              </a:rPr>
            </a:br>
            <a:r>
              <a:rPr kumimoji="0" lang="pt-BR" altLang="pt-BR" sz="5400" b="0" i="0" u="none" strike="noStrike" cap="none" normalizeH="0" baseline="0" dirty="0">
                <a:ln>
                  <a:noFill/>
                </a:ln>
                <a:solidFill>
                  <a:srgbClr val="080808"/>
                </a:solidFill>
                <a:effectLst/>
                <a:latin typeface="JetBrains Mono"/>
              </a:rPr>
              <a:t>    </a:t>
            </a:r>
            <a:r>
              <a:rPr kumimoji="0" lang="pt-BR" altLang="pt-BR" sz="5400" b="0" i="0" u="none" strike="noStrike" cap="none" normalizeH="0" baseline="0" dirty="0" err="1">
                <a:ln>
                  <a:noFill/>
                </a:ln>
                <a:solidFill>
                  <a:srgbClr val="0033B3"/>
                </a:solidFill>
                <a:effectLst/>
                <a:latin typeface="JetBrains Mono"/>
              </a:rPr>
              <a:t>private</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0000"/>
                </a:solidFill>
                <a:effectLst/>
                <a:latin typeface="JetBrains Mono"/>
              </a:rPr>
              <a:t>EditText</a:t>
            </a:r>
            <a:r>
              <a:rPr kumimoji="0" lang="pt-BR" altLang="pt-BR" sz="5400" b="0" i="0" u="none" strike="noStrike" cap="none" normalizeH="0" baseline="0" dirty="0">
                <a:ln>
                  <a:noFill/>
                </a:ln>
                <a:solidFill>
                  <a:srgbClr val="000000"/>
                </a:solidFill>
                <a:effectLst/>
                <a:latin typeface="JetBrains Mono"/>
              </a:rPr>
              <a:t> </a:t>
            </a:r>
            <a:r>
              <a:rPr kumimoji="0" lang="pt-BR" altLang="pt-BR" sz="5400" b="0" i="0" u="none" strike="noStrike" cap="none" normalizeH="0" baseline="0" dirty="0" err="1">
                <a:ln>
                  <a:noFill/>
                </a:ln>
                <a:solidFill>
                  <a:srgbClr val="871094"/>
                </a:solidFill>
                <a:effectLst/>
                <a:latin typeface="JetBrains Mono"/>
              </a:rPr>
              <a:t>editPeso</a:t>
            </a:r>
            <a:r>
              <a:rPr kumimoji="0" lang="pt-BR" altLang="pt-BR" sz="5400" b="0" i="0" u="none" strike="noStrike" cap="none" normalizeH="0" baseline="0" dirty="0">
                <a:ln>
                  <a:noFill/>
                </a:ln>
                <a:solidFill>
                  <a:srgbClr val="080808"/>
                </a:solidFill>
                <a:effectLst/>
                <a:latin typeface="JetBrains Mono"/>
              </a:rPr>
              <a:t>;</a:t>
            </a:r>
            <a:br>
              <a:rPr kumimoji="0" lang="pt-BR" altLang="pt-BR" sz="5400" b="0" i="0" u="none" strike="noStrike" cap="none" normalizeH="0" baseline="0" dirty="0">
                <a:ln>
                  <a:noFill/>
                </a:ln>
                <a:solidFill>
                  <a:srgbClr val="080808"/>
                </a:solidFill>
                <a:effectLst/>
                <a:latin typeface="JetBrains Mono"/>
              </a:rPr>
            </a:br>
            <a:r>
              <a:rPr kumimoji="0" lang="pt-BR" altLang="pt-BR" sz="5400" b="0" i="0" u="none" strike="noStrike" cap="none" normalizeH="0" baseline="0" dirty="0">
                <a:ln>
                  <a:noFill/>
                </a:ln>
                <a:solidFill>
                  <a:srgbClr val="080808"/>
                </a:solidFill>
                <a:effectLst/>
                <a:latin typeface="JetBrains Mono"/>
              </a:rPr>
              <a:t>    </a:t>
            </a:r>
            <a:r>
              <a:rPr kumimoji="0" lang="pt-BR" altLang="pt-BR" sz="5400" b="0" i="0" u="none" strike="noStrike" cap="none" normalizeH="0" baseline="0" dirty="0" err="1">
                <a:ln>
                  <a:noFill/>
                </a:ln>
                <a:solidFill>
                  <a:srgbClr val="0033B3"/>
                </a:solidFill>
                <a:effectLst/>
                <a:latin typeface="JetBrains Mono"/>
              </a:rPr>
              <a:t>private</a:t>
            </a:r>
            <a:r>
              <a:rPr kumimoji="0" lang="pt-BR" altLang="pt-BR" sz="5400" b="0" i="0" u="none" strike="noStrike" cap="none" normalizeH="0" baseline="0" dirty="0">
                <a:ln>
                  <a:noFill/>
                </a:ln>
                <a:solidFill>
                  <a:srgbClr val="0033B3"/>
                </a:solidFill>
                <a:effectLst/>
                <a:latin typeface="JetBrains Mono"/>
              </a:rPr>
              <a:t> </a:t>
            </a:r>
            <a:r>
              <a:rPr kumimoji="0" lang="pt-BR" altLang="pt-BR" sz="5400" b="0" i="0" u="none" strike="noStrike" cap="none" normalizeH="0" baseline="0" dirty="0" err="1">
                <a:ln>
                  <a:noFill/>
                </a:ln>
                <a:solidFill>
                  <a:srgbClr val="000000"/>
                </a:solidFill>
                <a:effectLst/>
                <a:latin typeface="JetBrains Mono"/>
              </a:rPr>
              <a:t>EditText</a:t>
            </a:r>
            <a:r>
              <a:rPr kumimoji="0" lang="pt-BR" altLang="pt-BR" sz="5400" b="0" i="0" u="none" strike="noStrike" cap="none" normalizeH="0" baseline="0" dirty="0">
                <a:ln>
                  <a:noFill/>
                </a:ln>
                <a:solidFill>
                  <a:srgbClr val="000000"/>
                </a:solidFill>
                <a:effectLst/>
                <a:latin typeface="JetBrains Mono"/>
              </a:rPr>
              <a:t> </a:t>
            </a:r>
            <a:r>
              <a:rPr kumimoji="0" lang="pt-BR" altLang="pt-BR" sz="5400" b="0" i="0" u="none" strike="noStrike" cap="none" normalizeH="0" baseline="0" dirty="0" err="1">
                <a:ln>
                  <a:noFill/>
                </a:ln>
                <a:solidFill>
                  <a:srgbClr val="871094"/>
                </a:solidFill>
                <a:effectLst/>
                <a:latin typeface="JetBrains Mono"/>
              </a:rPr>
              <a:t>editAltura</a:t>
            </a:r>
            <a:r>
              <a:rPr kumimoji="0" lang="pt-BR" altLang="pt-BR" sz="5400" b="0" i="0" u="none" strike="noStrike" cap="none" normalizeH="0" baseline="0" dirty="0">
                <a:ln>
                  <a:noFill/>
                </a:ln>
                <a:solidFill>
                  <a:srgbClr val="080808"/>
                </a:solidFill>
                <a:effectLst/>
                <a:latin typeface="JetBrains Mono"/>
              </a:rPr>
              <a:t>;</a:t>
            </a:r>
            <a:endParaRPr kumimoji="0" lang="pt-BR" altLang="pt-BR" sz="9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859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25</a:t>
            </a:fld>
            <a:endParaRPr lang="pt-BR"/>
          </a:p>
        </p:txBody>
      </p:sp>
      <p:sp>
        <p:nvSpPr>
          <p:cNvPr id="3" name="Rectangle 1">
            <a:extLst>
              <a:ext uri="{FF2B5EF4-FFF2-40B4-BE49-F238E27FC236}">
                <a16:creationId xmlns:a16="http://schemas.microsoft.com/office/drawing/2014/main" id="{C76F8C8E-DBE3-465D-8E00-9BCD9448A312}"/>
              </a:ext>
            </a:extLst>
          </p:cNvPr>
          <p:cNvSpPr>
            <a:spLocks noChangeArrowheads="1"/>
          </p:cNvSpPr>
          <p:nvPr/>
        </p:nvSpPr>
        <p:spPr bwMode="auto">
          <a:xfrm>
            <a:off x="942975" y="1340200"/>
            <a:ext cx="535305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a:ln>
                  <a:noFill/>
                </a:ln>
                <a:solidFill>
                  <a:srgbClr val="871094"/>
                </a:solidFill>
                <a:effectLst/>
                <a:latin typeface="JetBrains Mono"/>
              </a:rPr>
              <a:t>textResultado </a:t>
            </a:r>
            <a:r>
              <a:rPr kumimoji="0" lang="pt-BR" altLang="pt-BR" sz="3200" b="0" i="0" u="none" strike="noStrike" cap="none" normalizeH="0" baseline="0">
                <a:ln>
                  <a:noFill/>
                </a:ln>
                <a:solidFill>
                  <a:srgbClr val="080808"/>
                </a:solidFill>
                <a:effectLst/>
                <a:latin typeface="JetBrains Mono"/>
              </a:rPr>
              <a:t>= findViewById(</a:t>
            </a:r>
            <a:r>
              <a:rPr kumimoji="0" lang="pt-BR" altLang="pt-BR" sz="3200" b="0" i="0" u="none" strike="noStrike" cap="none" normalizeH="0" baseline="0">
                <a:ln>
                  <a:noFill/>
                </a:ln>
                <a:solidFill>
                  <a:srgbClr val="000000"/>
                </a:solidFill>
                <a:effectLst/>
                <a:latin typeface="JetBrains Mono"/>
              </a:rPr>
              <a:t>R</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id</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871094"/>
                </a:solidFill>
                <a:effectLst/>
                <a:latin typeface="JetBrains Mono"/>
              </a:rPr>
              <a:t>textResultado</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871094"/>
                </a:solidFill>
                <a:effectLst/>
                <a:latin typeface="JetBrains Mono"/>
              </a:rPr>
              <a:t>editPeso </a:t>
            </a:r>
            <a:r>
              <a:rPr kumimoji="0" lang="pt-BR" altLang="pt-BR" sz="3200" b="0" i="0" u="none" strike="noStrike" cap="none" normalizeH="0" baseline="0">
                <a:ln>
                  <a:noFill/>
                </a:ln>
                <a:solidFill>
                  <a:srgbClr val="080808"/>
                </a:solidFill>
                <a:effectLst/>
                <a:latin typeface="JetBrains Mono"/>
              </a:rPr>
              <a:t>= findViewById(</a:t>
            </a:r>
            <a:r>
              <a:rPr kumimoji="0" lang="pt-BR" altLang="pt-BR" sz="3200" b="0" i="0" u="none" strike="noStrike" cap="none" normalizeH="0" baseline="0">
                <a:ln>
                  <a:noFill/>
                </a:ln>
                <a:solidFill>
                  <a:srgbClr val="000000"/>
                </a:solidFill>
                <a:effectLst/>
                <a:latin typeface="JetBrains Mono"/>
              </a:rPr>
              <a:t>R</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id</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871094"/>
                </a:solidFill>
                <a:effectLst/>
                <a:latin typeface="JetBrains Mono"/>
              </a:rPr>
              <a:t>editPeso</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871094"/>
                </a:solidFill>
                <a:effectLst/>
                <a:latin typeface="JetBrains Mono"/>
              </a:rPr>
              <a:t>editAltura </a:t>
            </a:r>
            <a:r>
              <a:rPr kumimoji="0" lang="pt-BR" altLang="pt-BR" sz="3200" b="0" i="0" u="none" strike="noStrike" cap="none" normalizeH="0" baseline="0">
                <a:ln>
                  <a:noFill/>
                </a:ln>
                <a:solidFill>
                  <a:srgbClr val="080808"/>
                </a:solidFill>
                <a:effectLst/>
                <a:latin typeface="JetBrains Mono"/>
              </a:rPr>
              <a:t>= findViewById(</a:t>
            </a:r>
            <a:r>
              <a:rPr kumimoji="0" lang="pt-BR" altLang="pt-BR" sz="3200" b="0" i="0" u="none" strike="noStrike" cap="none" normalizeH="0" baseline="0">
                <a:ln>
                  <a:noFill/>
                </a:ln>
                <a:solidFill>
                  <a:srgbClr val="000000"/>
                </a:solidFill>
                <a:effectLst/>
                <a:latin typeface="JetBrains Mono"/>
              </a:rPr>
              <a:t>R</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id</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871094"/>
                </a:solidFill>
                <a:effectLst/>
                <a:latin typeface="JetBrains Mono"/>
              </a:rPr>
              <a:t>editAltura</a:t>
            </a:r>
            <a:r>
              <a:rPr kumimoji="0" lang="pt-BR" altLang="pt-BR" sz="3200" b="0" i="0" u="none" strike="noStrike" cap="none" normalizeH="0" baseline="0">
                <a:ln>
                  <a:noFill/>
                </a:ln>
                <a:solidFill>
                  <a:srgbClr val="080808"/>
                </a:solidFill>
                <a:effectLst/>
                <a:latin typeface="JetBrains Mono"/>
              </a:rPr>
              <a:t>);</a:t>
            </a:r>
            <a:endParaRPr kumimoji="0" lang="pt-BR" altLang="pt-BR"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011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26</a:t>
            </a:fld>
            <a:endParaRPr lang="pt-BR"/>
          </a:p>
        </p:txBody>
      </p:sp>
      <p:sp>
        <p:nvSpPr>
          <p:cNvPr id="3" name="Rectangle 1">
            <a:extLst>
              <a:ext uri="{FF2B5EF4-FFF2-40B4-BE49-F238E27FC236}">
                <a16:creationId xmlns:a16="http://schemas.microsoft.com/office/drawing/2014/main" id="{633D0C51-F967-4D8C-8C28-5DB1FB9856FE}"/>
              </a:ext>
            </a:extLst>
          </p:cNvPr>
          <p:cNvSpPr>
            <a:spLocks noChangeArrowheads="1"/>
          </p:cNvSpPr>
          <p:nvPr/>
        </p:nvSpPr>
        <p:spPr bwMode="auto">
          <a:xfrm>
            <a:off x="1051524" y="1126104"/>
            <a:ext cx="632406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a:ln>
                  <a:noFill/>
                </a:ln>
                <a:solidFill>
                  <a:srgbClr val="0033B3"/>
                </a:solidFill>
                <a:effectLst/>
                <a:latin typeface="JetBrains Mono"/>
              </a:rPr>
              <a:t>public void </a:t>
            </a:r>
            <a:r>
              <a:rPr kumimoji="0" lang="pt-BR" altLang="pt-BR" sz="2800" b="0" i="0" u="none" strike="noStrike" cap="none" normalizeH="0" baseline="0">
                <a:ln>
                  <a:noFill/>
                </a:ln>
                <a:solidFill>
                  <a:srgbClr val="00627A"/>
                </a:solidFill>
                <a:effectLst/>
                <a:latin typeface="JetBrains Mono"/>
              </a:rPr>
              <a:t>calcularIMC</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000000"/>
                </a:solidFill>
                <a:effectLst/>
                <a:latin typeface="JetBrains Mono"/>
              </a:rPr>
              <a:t>View </a:t>
            </a:r>
            <a:r>
              <a:rPr kumimoji="0" lang="pt-BR" altLang="pt-BR" sz="2800" b="0" i="0" u="none" strike="noStrike" cap="none" normalizeH="0" baseline="0">
                <a:ln>
                  <a:noFill/>
                </a:ln>
                <a:solidFill>
                  <a:srgbClr val="080808"/>
                </a:solidFill>
                <a:effectLst/>
                <a:latin typeface="JetBrains Mono"/>
              </a:rPr>
              <a:t>view) {</a:t>
            </a:r>
            <a:br>
              <a:rPr kumimoji="0" lang="pt-BR" altLang="pt-BR" sz="2800" b="0" i="0" u="none" strike="noStrike" cap="none" normalizeH="0" baseline="0">
                <a:ln>
                  <a:noFill/>
                </a:ln>
                <a:solidFill>
                  <a:srgbClr val="080808"/>
                </a:solidFill>
                <a:effectLst/>
                <a:latin typeface="JetBrains Mono"/>
              </a:rPr>
            </a:b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double </a:t>
            </a:r>
            <a:r>
              <a:rPr kumimoji="0" lang="pt-BR" altLang="pt-BR" sz="2800" b="0" i="0" u="none" strike="noStrike" cap="none" normalizeH="0" baseline="0">
                <a:ln>
                  <a:noFill/>
                </a:ln>
                <a:solidFill>
                  <a:srgbClr val="000000"/>
                </a:solidFill>
                <a:effectLst/>
                <a:latin typeface="JetBrains Mono"/>
              </a:rPr>
              <a:t>peso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Double</a:t>
            </a:r>
            <a:r>
              <a:rPr kumimoji="0" lang="pt-BR" altLang="pt-BR" sz="2800" b="0" i="0" u="none" strike="noStrike" cap="none" normalizeH="0" baseline="0">
                <a:ln>
                  <a:noFill/>
                </a:ln>
                <a:solidFill>
                  <a:srgbClr val="080808"/>
                </a:solidFill>
                <a:effectLst/>
                <a:latin typeface="JetBrains Mono"/>
              </a:rPr>
              <a:t>.</a:t>
            </a:r>
            <a:r>
              <a:rPr kumimoji="0" lang="pt-BR" altLang="pt-BR" sz="2800" b="0" i="1" u="none" strike="noStrike" cap="none" normalizeH="0" baseline="0">
                <a:ln>
                  <a:noFill/>
                </a:ln>
                <a:solidFill>
                  <a:srgbClr val="080808"/>
                </a:solidFill>
                <a:effectLst/>
                <a:latin typeface="JetBrains Mono"/>
              </a:rPr>
              <a:t>parseDouble</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editPeso</a:t>
            </a:r>
            <a:r>
              <a:rPr kumimoji="0" lang="pt-BR" altLang="pt-BR" sz="2800" b="0" i="0" u="none" strike="noStrike" cap="none" normalizeH="0" baseline="0">
                <a:ln>
                  <a:noFill/>
                </a:ln>
                <a:solidFill>
                  <a:srgbClr val="080808"/>
                </a:solidFill>
                <a:effectLst/>
                <a:latin typeface="JetBrains Mono"/>
              </a:rPr>
              <a:t>.getText().toString());</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double </a:t>
            </a:r>
            <a:r>
              <a:rPr kumimoji="0" lang="pt-BR" altLang="pt-BR" sz="2800" b="0" i="0" u="none" strike="noStrike" cap="none" normalizeH="0" baseline="0">
                <a:ln>
                  <a:noFill/>
                </a:ln>
                <a:solidFill>
                  <a:srgbClr val="000000"/>
                </a:solidFill>
                <a:effectLst/>
                <a:latin typeface="JetBrains Mono"/>
              </a:rPr>
              <a:t>altura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Double</a:t>
            </a:r>
            <a:r>
              <a:rPr kumimoji="0" lang="pt-BR" altLang="pt-BR" sz="2800" b="0" i="0" u="none" strike="noStrike" cap="none" normalizeH="0" baseline="0">
                <a:ln>
                  <a:noFill/>
                </a:ln>
                <a:solidFill>
                  <a:srgbClr val="080808"/>
                </a:solidFill>
                <a:effectLst/>
                <a:latin typeface="JetBrains Mono"/>
              </a:rPr>
              <a:t>.</a:t>
            </a:r>
            <a:r>
              <a:rPr kumimoji="0" lang="pt-BR" altLang="pt-BR" sz="2800" b="0" i="1" u="none" strike="noStrike" cap="none" normalizeH="0" baseline="0">
                <a:ln>
                  <a:noFill/>
                </a:ln>
                <a:solidFill>
                  <a:srgbClr val="080808"/>
                </a:solidFill>
                <a:effectLst/>
                <a:latin typeface="JetBrains Mono"/>
              </a:rPr>
              <a:t>parseDouble</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editAltura</a:t>
            </a:r>
            <a:r>
              <a:rPr kumimoji="0" lang="pt-BR" altLang="pt-BR" sz="2800" b="0" i="0" u="none" strike="noStrike" cap="none" normalizeH="0" baseline="0">
                <a:ln>
                  <a:noFill/>
                </a:ln>
                <a:solidFill>
                  <a:srgbClr val="080808"/>
                </a:solidFill>
                <a:effectLst/>
                <a:latin typeface="JetBrains Mono"/>
              </a:rPr>
              <a:t>.getText().toString());</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double </a:t>
            </a:r>
            <a:r>
              <a:rPr kumimoji="0" lang="pt-BR" altLang="pt-BR" sz="2800" b="0" i="0" u="none" strike="noStrike" cap="none" normalizeH="0" baseline="0">
                <a:ln>
                  <a:noFill/>
                </a:ln>
                <a:solidFill>
                  <a:srgbClr val="000000"/>
                </a:solidFill>
                <a:effectLst/>
                <a:latin typeface="JetBrains Mono"/>
              </a:rPr>
              <a:t>resultado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peso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altura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altura</a:t>
            </a:r>
            <a:r>
              <a:rPr kumimoji="0" lang="pt-BR" altLang="pt-BR" sz="2800" b="0" i="0" u="none" strike="noStrike" cap="none" normalizeH="0" baseline="0">
                <a:ln>
                  <a:noFill/>
                </a:ln>
                <a:solidFill>
                  <a:srgbClr val="080808"/>
                </a:solidFill>
                <a:effectLst/>
                <a:latin typeface="JetBrains Mono"/>
              </a:rPr>
              <a:t>);</a:t>
            </a:r>
            <a:endParaRPr kumimoji="0" lang="pt-BR" altLang="pt-BR"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91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27</a:t>
            </a:fld>
            <a:endParaRPr lang="pt-BR"/>
          </a:p>
        </p:txBody>
      </p:sp>
      <p:sp>
        <p:nvSpPr>
          <p:cNvPr id="3" name="Rectangle 1">
            <a:extLst>
              <a:ext uri="{FF2B5EF4-FFF2-40B4-BE49-F238E27FC236}">
                <a16:creationId xmlns:a16="http://schemas.microsoft.com/office/drawing/2014/main" id="{D0F4646E-992B-4B11-BF40-34726A9B1FCD}"/>
              </a:ext>
            </a:extLst>
          </p:cNvPr>
          <p:cNvSpPr>
            <a:spLocks noChangeArrowheads="1"/>
          </p:cNvSpPr>
          <p:nvPr/>
        </p:nvSpPr>
        <p:spPr bwMode="auto">
          <a:xfrm rot="10800000" flipV="1">
            <a:off x="690112" y="89540"/>
            <a:ext cx="10663687"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err="1">
                <a:ln>
                  <a:noFill/>
                </a:ln>
                <a:solidFill>
                  <a:srgbClr val="0033B3"/>
                </a:solidFill>
                <a:effectLst/>
                <a:latin typeface="JetBrains Mono"/>
              </a:rPr>
              <a:t>if</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19</a:t>
            </a: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871094"/>
                </a:solidFill>
                <a:effectLst/>
                <a:latin typeface="JetBrains Mono"/>
              </a:rPr>
              <a:t>textResultado</a:t>
            </a:r>
            <a:r>
              <a:rPr kumimoji="0" lang="pt-BR" altLang="pt-BR" sz="2800" b="0" i="0" u="none" strike="noStrike" cap="none" normalizeH="0" baseline="0" dirty="0" err="1">
                <a:ln>
                  <a:noFill/>
                </a:ln>
                <a:solidFill>
                  <a:srgbClr val="080808"/>
                </a:solidFill>
                <a:effectLst/>
                <a:latin typeface="JetBrains Mono"/>
              </a:rPr>
              <a:t>.setText</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67D17"/>
                </a:solidFill>
                <a:effectLst/>
                <a:latin typeface="JetBrains Mono"/>
              </a:rPr>
              <a:t>"Abaixo do Peso"</a:t>
            </a:r>
            <a:r>
              <a:rPr kumimoji="0" lang="pt-BR" altLang="pt-BR" sz="2800" b="0" i="0" u="none" strike="noStrike" cap="none" normalizeH="0" baseline="0" dirty="0">
                <a:ln>
                  <a:noFill/>
                </a:ln>
                <a:solidFill>
                  <a:srgbClr val="080808"/>
                </a:solidFill>
                <a:effectLst/>
                <a:latin typeface="JetBrains Mono"/>
              </a:rPr>
              <a:t>);</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else</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if</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19 </a:t>
            </a:r>
            <a:r>
              <a:rPr lang="pt-BR" altLang="pt-BR" sz="2800" dirty="0">
                <a:solidFill>
                  <a:srgbClr val="080808"/>
                </a:solidFill>
                <a:latin typeface="JetBrains Mono"/>
              </a:rPr>
              <a:t>&amp;&amp;</a:t>
            </a: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25</a:t>
            </a: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871094"/>
                </a:solidFill>
                <a:effectLst/>
                <a:latin typeface="JetBrains Mono"/>
              </a:rPr>
              <a:t>textResultado</a:t>
            </a:r>
            <a:r>
              <a:rPr kumimoji="0" lang="pt-BR" altLang="pt-BR" sz="2800" b="0" i="0" u="none" strike="noStrike" cap="none" normalizeH="0" baseline="0" dirty="0" err="1">
                <a:ln>
                  <a:noFill/>
                </a:ln>
                <a:solidFill>
                  <a:srgbClr val="080808"/>
                </a:solidFill>
                <a:effectLst/>
                <a:latin typeface="JetBrains Mono"/>
              </a:rPr>
              <a:t>.setText</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67D17"/>
                </a:solidFill>
                <a:effectLst/>
                <a:latin typeface="JetBrains Mono"/>
              </a:rPr>
              <a:t>"Peso Normal"</a:t>
            </a:r>
            <a:r>
              <a:rPr kumimoji="0" lang="pt-BR" altLang="pt-BR" sz="2800" b="0" i="0" u="none" strike="noStrike" cap="none" normalizeH="0" baseline="0" dirty="0">
                <a:ln>
                  <a:noFill/>
                </a:ln>
                <a:solidFill>
                  <a:srgbClr val="080808"/>
                </a:solidFill>
                <a:effectLst/>
                <a:latin typeface="JetBrains Mono"/>
              </a:rPr>
              <a:t>);</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else</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if</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25 </a:t>
            </a:r>
            <a:r>
              <a:rPr lang="pt-BR" altLang="pt-BR" sz="2800" dirty="0">
                <a:solidFill>
                  <a:srgbClr val="080808"/>
                </a:solidFill>
                <a:latin typeface="JetBrains Mono"/>
              </a:rPr>
              <a:t>&amp;&amp;</a:t>
            </a: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30</a:t>
            </a: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871094"/>
                </a:solidFill>
                <a:effectLst/>
                <a:latin typeface="JetBrains Mono"/>
              </a:rPr>
              <a:t>textResultado</a:t>
            </a:r>
            <a:r>
              <a:rPr kumimoji="0" lang="pt-BR" altLang="pt-BR" sz="2800" b="0" i="0" u="none" strike="noStrike" cap="none" normalizeH="0" baseline="0" dirty="0" err="1">
                <a:ln>
                  <a:noFill/>
                </a:ln>
                <a:solidFill>
                  <a:srgbClr val="080808"/>
                </a:solidFill>
                <a:effectLst/>
                <a:latin typeface="JetBrains Mono"/>
              </a:rPr>
              <a:t>.setText</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67D17"/>
                </a:solidFill>
                <a:effectLst/>
                <a:latin typeface="JetBrains Mono"/>
              </a:rPr>
              <a:t>"Sobrepeso"</a:t>
            </a:r>
            <a:r>
              <a:rPr kumimoji="0" lang="pt-BR" altLang="pt-BR" sz="2800" b="0" i="0" u="none" strike="noStrike" cap="none" normalizeH="0" baseline="0" dirty="0">
                <a:ln>
                  <a:noFill/>
                </a:ln>
                <a:solidFill>
                  <a:srgbClr val="080808"/>
                </a:solidFill>
                <a:effectLst/>
                <a:latin typeface="JetBrains Mono"/>
              </a:rPr>
              <a:t>);</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else</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if</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30 </a:t>
            </a:r>
            <a:r>
              <a:rPr lang="pt-BR" altLang="pt-BR" sz="2800" dirty="0">
                <a:solidFill>
                  <a:srgbClr val="080808"/>
                </a:solidFill>
                <a:latin typeface="JetBrains Mono"/>
              </a:rPr>
              <a:t>&amp;&amp;</a:t>
            </a: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&lt; </a:t>
            </a:r>
            <a:r>
              <a:rPr kumimoji="0" lang="pt-BR" altLang="pt-BR" sz="2800" b="0" i="0" u="none" strike="noStrike" cap="none" normalizeH="0" baseline="0" dirty="0">
                <a:ln>
                  <a:noFill/>
                </a:ln>
                <a:solidFill>
                  <a:srgbClr val="1750EB"/>
                </a:solidFill>
                <a:effectLst/>
                <a:latin typeface="JetBrains Mono"/>
              </a:rPr>
              <a:t>40</a:t>
            </a: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err="1">
                <a:ln>
                  <a:noFill/>
                </a:ln>
                <a:solidFill>
                  <a:srgbClr val="871094"/>
                </a:solidFill>
                <a:effectLst/>
                <a:latin typeface="JetBrains Mono"/>
              </a:rPr>
              <a:t>textResultado</a:t>
            </a:r>
            <a:r>
              <a:rPr kumimoji="0" lang="pt-BR" altLang="pt-BR" sz="2800" b="0" i="0" u="none" strike="noStrike" cap="none" normalizeH="0" baseline="0" dirty="0" err="1">
                <a:ln>
                  <a:noFill/>
                </a:ln>
                <a:solidFill>
                  <a:srgbClr val="080808"/>
                </a:solidFill>
                <a:effectLst/>
                <a:latin typeface="JetBrains Mono"/>
              </a:rPr>
              <a:t>.setText</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67D17"/>
                </a:solidFill>
                <a:effectLst/>
                <a:latin typeface="JetBrains Mono"/>
              </a:rPr>
              <a:t>"Obesidade Tipo I"</a:t>
            </a:r>
            <a:r>
              <a:rPr kumimoji="0" lang="pt-BR" altLang="pt-BR" sz="2800" b="0" i="0" u="none" strike="noStrike" cap="none" normalizeH="0" baseline="0" dirty="0">
                <a:ln>
                  <a:noFill/>
                </a:ln>
                <a:solidFill>
                  <a:srgbClr val="080808"/>
                </a:solidFill>
                <a:effectLst/>
                <a:latin typeface="JetBrains Mono"/>
              </a:rPr>
              <a:t>);</a:t>
            </a:r>
            <a:endParaRPr kumimoji="0" lang="pt-BR" altLang="pt-BR"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498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28</a:t>
            </a:fld>
            <a:endParaRPr lang="pt-BR"/>
          </a:p>
        </p:txBody>
      </p:sp>
      <p:sp>
        <p:nvSpPr>
          <p:cNvPr id="3" name="Rectangle 1">
            <a:extLst>
              <a:ext uri="{FF2B5EF4-FFF2-40B4-BE49-F238E27FC236}">
                <a16:creationId xmlns:a16="http://schemas.microsoft.com/office/drawing/2014/main" id="{91EB871F-BAE8-407D-9B25-4748B42C9987}"/>
              </a:ext>
            </a:extLst>
          </p:cNvPr>
          <p:cNvSpPr>
            <a:spLocks noChangeArrowheads="1"/>
          </p:cNvSpPr>
          <p:nvPr/>
        </p:nvSpPr>
        <p:spPr bwMode="auto">
          <a:xfrm>
            <a:off x="1130060" y="1909454"/>
            <a:ext cx="6357668"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rgbClr val="080808"/>
                </a:solidFill>
                <a:effectLst/>
                <a:latin typeface="JetBrains Mono"/>
              </a:rPr>
              <a:t> } </a:t>
            </a:r>
            <a:r>
              <a:rPr kumimoji="0" lang="pt-BR" altLang="pt-BR" sz="2800" b="0" i="0" u="none" strike="noStrike" cap="none" normalizeH="0" baseline="0" dirty="0" err="1">
                <a:ln>
                  <a:noFill/>
                </a:ln>
                <a:solidFill>
                  <a:srgbClr val="0033B3"/>
                </a:solidFill>
                <a:effectLst/>
                <a:latin typeface="JetBrains Mono"/>
              </a:rPr>
              <a:t>else</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err="1">
                <a:ln>
                  <a:noFill/>
                </a:ln>
                <a:solidFill>
                  <a:srgbClr val="0033B3"/>
                </a:solidFill>
                <a:effectLst/>
                <a:latin typeface="JetBrains Mono"/>
              </a:rPr>
              <a:t>if</a:t>
            </a:r>
            <a:r>
              <a:rPr kumimoji="0" lang="pt-BR" altLang="pt-BR" sz="2800" b="0" i="0" u="none" strike="noStrike" cap="none" normalizeH="0" baseline="0" dirty="0">
                <a:ln>
                  <a:noFill/>
                </a:ln>
                <a:solidFill>
                  <a:srgbClr val="0033B3"/>
                </a:solidFill>
                <a:effectLst/>
                <a:latin typeface="JetBrains Mono"/>
              </a:rPr>
              <a:t> </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00000"/>
                </a:solidFill>
                <a:effectLst/>
                <a:latin typeface="JetBrains Mono"/>
              </a:rPr>
              <a:t>resultado </a:t>
            </a:r>
            <a:r>
              <a:rPr kumimoji="0" lang="pt-BR" altLang="pt-BR" sz="2800" b="0" i="0" u="none" strike="noStrike" cap="none" normalizeH="0" baseline="0" dirty="0">
                <a:ln>
                  <a:noFill/>
                </a:ln>
                <a:solidFill>
                  <a:srgbClr val="080808"/>
                </a:solidFill>
                <a:effectLst/>
                <a:latin typeface="JetBrains Mono"/>
              </a:rPr>
              <a:t>&gt;= </a:t>
            </a:r>
            <a:r>
              <a:rPr kumimoji="0" lang="pt-BR" altLang="pt-BR" sz="2800" b="0" i="0" u="none" strike="noStrike" cap="none" normalizeH="0" baseline="0" dirty="0">
                <a:ln>
                  <a:noFill/>
                </a:ln>
                <a:solidFill>
                  <a:srgbClr val="1750EB"/>
                </a:solidFill>
                <a:effectLst/>
                <a:latin typeface="JetBrains Mono"/>
              </a:rPr>
              <a:t>40</a:t>
            </a:r>
            <a:r>
              <a:rPr kumimoji="0" lang="pt-BR" altLang="pt-BR" sz="2800" b="0" i="0" u="none" strike="noStrike" cap="none" normalizeH="0" baseline="0" dirty="0">
                <a:ln>
                  <a:noFill/>
                </a:ln>
                <a:solidFill>
                  <a:srgbClr val="080808"/>
                </a:solidFill>
                <a:effectLst/>
                <a:latin typeface="JetBrains Mono"/>
              </a:rPr>
              <a:t>){</a:t>
            </a: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r>
              <a:rPr kumimoji="0" lang="pt-BR" altLang="pt-BR" sz="2800" b="0" i="0" u="none" strike="noStrike" cap="none" normalizeH="0" baseline="0" dirty="0" err="1">
                <a:ln>
                  <a:noFill/>
                </a:ln>
                <a:solidFill>
                  <a:srgbClr val="871094"/>
                </a:solidFill>
                <a:effectLst/>
                <a:latin typeface="JetBrains Mono"/>
              </a:rPr>
              <a:t>textResultado</a:t>
            </a:r>
            <a:r>
              <a:rPr kumimoji="0" lang="pt-BR" altLang="pt-BR" sz="2800" b="0" i="0" u="none" strike="noStrike" cap="none" normalizeH="0" baseline="0" dirty="0" err="1">
                <a:ln>
                  <a:noFill/>
                </a:ln>
                <a:solidFill>
                  <a:srgbClr val="080808"/>
                </a:solidFill>
                <a:effectLst/>
                <a:latin typeface="JetBrains Mono"/>
              </a:rPr>
              <a:t>.setText</a:t>
            </a:r>
            <a:r>
              <a:rPr kumimoji="0" lang="pt-BR" altLang="pt-BR" sz="2800" b="0" i="0" u="none" strike="noStrike" cap="none" normalizeH="0" baseline="0" dirty="0">
                <a:ln>
                  <a:noFill/>
                </a:ln>
                <a:solidFill>
                  <a:srgbClr val="080808"/>
                </a:solidFill>
                <a:effectLst/>
                <a:latin typeface="JetBrains Mono"/>
              </a:rPr>
              <a:t>(</a:t>
            </a:r>
            <a:r>
              <a:rPr kumimoji="0" lang="pt-BR" altLang="pt-BR" sz="2800" b="0" i="0" u="none" strike="noStrike" cap="none" normalizeH="0" baseline="0" dirty="0">
                <a:ln>
                  <a:noFill/>
                </a:ln>
                <a:solidFill>
                  <a:srgbClr val="067D17"/>
                </a:solidFill>
                <a:effectLst/>
                <a:latin typeface="JetBrains Mono"/>
              </a:rPr>
              <a:t>"Obesidade tipo II"</a:t>
            </a:r>
            <a:r>
              <a:rPr kumimoji="0" lang="pt-BR" altLang="pt-BR" sz="2800" b="0" i="0" u="none" strike="noStrike" cap="none" normalizeH="0" baseline="0" dirty="0">
                <a:ln>
                  <a:noFill/>
                </a:ln>
                <a:solidFill>
                  <a:srgbClr val="080808"/>
                </a:solidFill>
                <a:effectLst/>
                <a:latin typeface="JetBrains Mono"/>
              </a:rPr>
              <a:t>);</a:t>
            </a: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    }</a:t>
            </a:r>
            <a:br>
              <a:rPr kumimoji="0" lang="pt-BR" altLang="pt-BR" sz="2800" b="0" i="0" u="none" strike="noStrike" cap="none" normalizeH="0" baseline="0" dirty="0">
                <a:ln>
                  <a:noFill/>
                </a:ln>
                <a:solidFill>
                  <a:srgbClr val="080808"/>
                </a:solidFill>
                <a:effectLst/>
                <a:latin typeface="JetBrains Mono"/>
              </a:rPr>
            </a:br>
            <a:r>
              <a:rPr kumimoji="0" lang="pt-BR" altLang="pt-BR" sz="2800" b="0" i="0" u="none" strike="noStrike" cap="none" normalizeH="0" baseline="0" dirty="0">
                <a:ln>
                  <a:noFill/>
                </a:ln>
                <a:solidFill>
                  <a:srgbClr val="080808"/>
                </a:solidFill>
                <a:effectLst/>
                <a:latin typeface="JetBrains Mono"/>
              </a:rPr>
              <a:t>}</a:t>
            </a:r>
            <a:endParaRPr kumimoji="0" lang="pt-BR" altLang="pt-BR"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79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29</a:t>
            </a:fld>
            <a:endParaRPr lang="pt-BR"/>
          </a:p>
        </p:txBody>
      </p:sp>
      <p:sp>
        <p:nvSpPr>
          <p:cNvPr id="3" name="CaixaDeTexto 2">
            <a:extLst>
              <a:ext uri="{FF2B5EF4-FFF2-40B4-BE49-F238E27FC236}">
                <a16:creationId xmlns:a16="http://schemas.microsoft.com/office/drawing/2014/main" id="{FB007BBC-1E53-4872-8BB3-416098D8DF7C}"/>
              </a:ext>
            </a:extLst>
          </p:cNvPr>
          <p:cNvSpPr txBox="1"/>
          <p:nvPr/>
        </p:nvSpPr>
        <p:spPr>
          <a:xfrm>
            <a:off x="1431985" y="2674189"/>
            <a:ext cx="8971472" cy="707886"/>
          </a:xfrm>
          <a:prstGeom prst="rect">
            <a:avLst/>
          </a:prstGeom>
          <a:noFill/>
        </p:spPr>
        <p:txBody>
          <a:bodyPr wrap="square" rtlCol="0">
            <a:spAutoFit/>
          </a:bodyPr>
          <a:lstStyle/>
          <a:p>
            <a:pPr algn="ctr"/>
            <a:r>
              <a:rPr lang="pt-BR" sz="4000" dirty="0"/>
              <a:t>Aplicativo de Compras simples</a:t>
            </a:r>
          </a:p>
        </p:txBody>
      </p:sp>
      <p:pic>
        <p:nvPicPr>
          <p:cNvPr id="4098" name="Picture 2" descr="Windows Doesn't Recognize Your Android Device? Here's How To Fix It">
            <a:extLst>
              <a:ext uri="{FF2B5EF4-FFF2-40B4-BE49-F238E27FC236}">
                <a16:creationId xmlns:a16="http://schemas.microsoft.com/office/drawing/2014/main" id="{38AD29DC-FAD4-4776-8562-6FE4E5ABA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39" y="4988072"/>
            <a:ext cx="3260965" cy="17334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entro de aprendizagem do Android - Ajuda do Android">
            <a:extLst>
              <a:ext uri="{FF2B5EF4-FFF2-40B4-BE49-F238E27FC236}">
                <a16:creationId xmlns:a16="http://schemas.microsoft.com/office/drawing/2014/main" id="{DC26939D-5375-411A-8058-9390C4608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409859"/>
            <a:ext cx="3448141" cy="34481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istoria da Computacao | PETNews - A história do sistema operacional Android">
            <a:extLst>
              <a:ext uri="{FF2B5EF4-FFF2-40B4-BE49-F238E27FC236}">
                <a16:creationId xmlns:a16="http://schemas.microsoft.com/office/drawing/2014/main" id="{B80D72EB-417E-4395-B82C-EC19AF7EA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46" y="805132"/>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a:t>
            </a:fld>
            <a:endParaRPr lang="pt-BR"/>
          </a:p>
        </p:txBody>
      </p:sp>
      <p:pic>
        <p:nvPicPr>
          <p:cNvPr id="3" name="Imagem 2">
            <a:extLst>
              <a:ext uri="{FF2B5EF4-FFF2-40B4-BE49-F238E27FC236}">
                <a16:creationId xmlns:a16="http://schemas.microsoft.com/office/drawing/2014/main" id="{DAE67DE8-80D0-40D8-B7CC-3FC7DE931D8B}"/>
              </a:ext>
            </a:extLst>
          </p:cNvPr>
          <p:cNvPicPr>
            <a:picLocks noChangeAspect="1"/>
          </p:cNvPicPr>
          <p:nvPr/>
        </p:nvPicPr>
        <p:blipFill>
          <a:blip r:embed="rId2"/>
          <a:stretch>
            <a:fillRect/>
          </a:stretch>
        </p:blipFill>
        <p:spPr>
          <a:xfrm>
            <a:off x="4109571" y="0"/>
            <a:ext cx="3972857" cy="6858000"/>
          </a:xfrm>
          <a:prstGeom prst="rect">
            <a:avLst/>
          </a:prstGeom>
        </p:spPr>
      </p:pic>
    </p:spTree>
    <p:extLst>
      <p:ext uri="{BB962C8B-B14F-4D97-AF65-F5344CB8AC3E}">
        <p14:creationId xmlns:p14="http://schemas.microsoft.com/office/powerpoint/2010/main" val="1844252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30</a:t>
            </a:fld>
            <a:endParaRPr lang="pt-BR"/>
          </a:p>
        </p:txBody>
      </p:sp>
      <p:sp>
        <p:nvSpPr>
          <p:cNvPr id="3" name="Retângulo 2">
            <a:extLst>
              <a:ext uri="{FF2B5EF4-FFF2-40B4-BE49-F238E27FC236}">
                <a16:creationId xmlns:a16="http://schemas.microsoft.com/office/drawing/2014/main" id="{B40D0964-BD1B-41CD-BDCB-00F7ADD62F1C}"/>
              </a:ext>
            </a:extLst>
          </p:cNvPr>
          <p:cNvSpPr/>
          <p:nvPr/>
        </p:nvSpPr>
        <p:spPr>
          <a:xfrm>
            <a:off x="1104181" y="1121435"/>
            <a:ext cx="9618453" cy="3970318"/>
          </a:xfrm>
          <a:prstGeom prst="rect">
            <a:avLst/>
          </a:prstGeom>
        </p:spPr>
        <p:txBody>
          <a:bodyPr wrap="square">
            <a:spAutoFit/>
          </a:bodyPr>
          <a:lstStyle/>
          <a:p>
            <a:r>
              <a:rPr lang="pt-BR" sz="2800" dirty="0">
                <a:solidFill>
                  <a:srgbClr val="000000"/>
                </a:solidFill>
                <a:latin typeface="Arial" panose="020B0604020202020204" pitchFamily="34" charset="0"/>
              </a:rPr>
              <a:t>Agora para aprimorarmos o nosso conhecimento no desenvolvimento de aplicações para Android, vamos criar um outro aplicativo que consiste em um sistema de compras, bem simples. Em nossa aplicação terei disponível cinco produtos: Arroz (R$ 2,69) , Leite (R$ 5,00) , Carne (R$ 10,00), Feijão (R$ 2,30) e Refrigerante Coca-Cola (R$ 2,00). Nessa aplicação eu marco os itens que quero comprar e no final o sistema mostra o valor total das compras. </a:t>
            </a:r>
            <a:endParaRPr lang="pt-BR" sz="2800" dirty="0"/>
          </a:p>
        </p:txBody>
      </p:sp>
    </p:spTree>
    <p:extLst>
      <p:ext uri="{BB962C8B-B14F-4D97-AF65-F5344CB8AC3E}">
        <p14:creationId xmlns:p14="http://schemas.microsoft.com/office/powerpoint/2010/main" val="191308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5FB01A8B-4F32-4F95-91CA-99D65FEA5EA3}"/>
              </a:ext>
            </a:extLst>
          </p:cNvPr>
          <p:cNvSpPr>
            <a:spLocks noGrp="1"/>
          </p:cNvSpPr>
          <p:nvPr>
            <p:ph type="sldNum" sz="quarter" idx="12"/>
          </p:nvPr>
        </p:nvSpPr>
        <p:spPr/>
        <p:txBody>
          <a:bodyPr/>
          <a:lstStyle/>
          <a:p>
            <a:fld id="{900948DA-0000-4D30-AAD1-61C43CCFDFB7}" type="slidenum">
              <a:rPr lang="pt-BR" smtClean="0"/>
              <a:t>31</a:t>
            </a:fld>
            <a:endParaRPr lang="pt-BR"/>
          </a:p>
        </p:txBody>
      </p:sp>
      <p:pic>
        <p:nvPicPr>
          <p:cNvPr id="3" name="Imagem 2">
            <a:extLst>
              <a:ext uri="{FF2B5EF4-FFF2-40B4-BE49-F238E27FC236}">
                <a16:creationId xmlns:a16="http://schemas.microsoft.com/office/drawing/2014/main" id="{D059491B-EE76-4316-85ED-53FF8838C9CB}"/>
              </a:ext>
            </a:extLst>
          </p:cNvPr>
          <p:cNvPicPr>
            <a:picLocks noChangeAspect="1"/>
          </p:cNvPicPr>
          <p:nvPr/>
        </p:nvPicPr>
        <p:blipFill>
          <a:blip r:embed="rId2"/>
          <a:stretch>
            <a:fillRect/>
          </a:stretch>
        </p:blipFill>
        <p:spPr>
          <a:xfrm>
            <a:off x="4133850" y="219075"/>
            <a:ext cx="3924300" cy="6419850"/>
          </a:xfrm>
          <a:prstGeom prst="rect">
            <a:avLst/>
          </a:prstGeom>
        </p:spPr>
      </p:pic>
    </p:spTree>
    <p:extLst>
      <p:ext uri="{BB962C8B-B14F-4D97-AF65-F5344CB8AC3E}">
        <p14:creationId xmlns:p14="http://schemas.microsoft.com/office/powerpoint/2010/main" val="83321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4A17A23-C3B5-427F-A658-88DBEC559717}"/>
              </a:ext>
            </a:extLst>
          </p:cNvPr>
          <p:cNvSpPr>
            <a:spLocks noGrp="1"/>
          </p:cNvSpPr>
          <p:nvPr>
            <p:ph type="sldNum" sz="quarter" idx="12"/>
          </p:nvPr>
        </p:nvSpPr>
        <p:spPr/>
        <p:txBody>
          <a:bodyPr/>
          <a:lstStyle/>
          <a:p>
            <a:fld id="{900948DA-0000-4D30-AAD1-61C43CCFDFB7}" type="slidenum">
              <a:rPr lang="pt-BR" smtClean="0"/>
              <a:t>32</a:t>
            </a:fld>
            <a:endParaRPr lang="pt-BR"/>
          </a:p>
        </p:txBody>
      </p:sp>
      <p:pic>
        <p:nvPicPr>
          <p:cNvPr id="3" name="Imagem 2">
            <a:extLst>
              <a:ext uri="{FF2B5EF4-FFF2-40B4-BE49-F238E27FC236}">
                <a16:creationId xmlns:a16="http://schemas.microsoft.com/office/drawing/2014/main" id="{A5647972-8645-48C5-8EBE-EA5757C50B86}"/>
              </a:ext>
            </a:extLst>
          </p:cNvPr>
          <p:cNvPicPr>
            <a:picLocks noChangeAspect="1"/>
          </p:cNvPicPr>
          <p:nvPr/>
        </p:nvPicPr>
        <p:blipFill>
          <a:blip r:embed="rId2"/>
          <a:stretch>
            <a:fillRect/>
          </a:stretch>
        </p:blipFill>
        <p:spPr>
          <a:xfrm>
            <a:off x="4133850" y="219075"/>
            <a:ext cx="3924300" cy="6419850"/>
          </a:xfrm>
          <a:prstGeom prst="rect">
            <a:avLst/>
          </a:prstGeom>
        </p:spPr>
      </p:pic>
      <p:cxnSp>
        <p:nvCxnSpPr>
          <p:cNvPr id="5" name="Conector de Seta Reta 4">
            <a:extLst>
              <a:ext uri="{FF2B5EF4-FFF2-40B4-BE49-F238E27FC236}">
                <a16:creationId xmlns:a16="http://schemas.microsoft.com/office/drawing/2014/main" id="{4F76972B-BEDC-4343-9516-0488AAF1A4CA}"/>
              </a:ext>
            </a:extLst>
          </p:cNvPr>
          <p:cNvCxnSpPr/>
          <p:nvPr/>
        </p:nvCxnSpPr>
        <p:spPr>
          <a:xfrm>
            <a:off x="6771736" y="1086928"/>
            <a:ext cx="2242868" cy="133709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A9BEDC6E-F1F0-4CEB-A9E2-336BFF3E4AF9}"/>
              </a:ext>
            </a:extLst>
          </p:cNvPr>
          <p:cNvSpPr txBox="1"/>
          <p:nvPr/>
        </p:nvSpPr>
        <p:spPr>
          <a:xfrm>
            <a:off x="1890982" y="3886884"/>
            <a:ext cx="2242868" cy="646331"/>
          </a:xfrm>
          <a:prstGeom prst="rect">
            <a:avLst/>
          </a:prstGeom>
          <a:noFill/>
        </p:spPr>
        <p:txBody>
          <a:bodyPr wrap="square" rtlCol="0">
            <a:spAutoFit/>
          </a:bodyPr>
          <a:lstStyle/>
          <a:p>
            <a:r>
              <a:rPr lang="pt-BR" dirty="0"/>
              <a:t>Button</a:t>
            </a:r>
          </a:p>
          <a:p>
            <a:endParaRPr lang="pt-BR" dirty="0"/>
          </a:p>
        </p:txBody>
      </p:sp>
      <p:cxnSp>
        <p:nvCxnSpPr>
          <p:cNvPr id="7" name="Conector de Seta Reta 6">
            <a:extLst>
              <a:ext uri="{FF2B5EF4-FFF2-40B4-BE49-F238E27FC236}">
                <a16:creationId xmlns:a16="http://schemas.microsoft.com/office/drawing/2014/main" id="{D2EE05C4-03CE-4B5A-AC5B-0614A3D14D89}"/>
              </a:ext>
            </a:extLst>
          </p:cNvPr>
          <p:cNvCxnSpPr/>
          <p:nvPr/>
        </p:nvCxnSpPr>
        <p:spPr>
          <a:xfrm>
            <a:off x="6241462" y="2380565"/>
            <a:ext cx="2242868" cy="133709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have Direita 7">
            <a:extLst>
              <a:ext uri="{FF2B5EF4-FFF2-40B4-BE49-F238E27FC236}">
                <a16:creationId xmlns:a16="http://schemas.microsoft.com/office/drawing/2014/main" id="{5851F73E-6707-41D2-BEED-7C040BF1765F}"/>
              </a:ext>
            </a:extLst>
          </p:cNvPr>
          <p:cNvSpPr/>
          <p:nvPr/>
        </p:nvSpPr>
        <p:spPr>
          <a:xfrm>
            <a:off x="6096000" y="1257300"/>
            <a:ext cx="45719" cy="224653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aixaDeTexto 8">
            <a:extLst>
              <a:ext uri="{FF2B5EF4-FFF2-40B4-BE49-F238E27FC236}">
                <a16:creationId xmlns:a16="http://schemas.microsoft.com/office/drawing/2014/main" id="{DACAC6F6-5BA1-47CE-9E60-C6978C58A2A6}"/>
              </a:ext>
            </a:extLst>
          </p:cNvPr>
          <p:cNvSpPr txBox="1"/>
          <p:nvPr/>
        </p:nvSpPr>
        <p:spPr>
          <a:xfrm>
            <a:off x="9167004" y="3009900"/>
            <a:ext cx="2242868" cy="646331"/>
          </a:xfrm>
          <a:prstGeom prst="rect">
            <a:avLst/>
          </a:prstGeom>
          <a:noFill/>
        </p:spPr>
        <p:txBody>
          <a:bodyPr wrap="square" rtlCol="0">
            <a:spAutoFit/>
          </a:bodyPr>
          <a:lstStyle/>
          <a:p>
            <a:r>
              <a:rPr lang="pt-BR" dirty="0" err="1"/>
              <a:t>TextView</a:t>
            </a:r>
            <a:endParaRPr lang="pt-BR" dirty="0"/>
          </a:p>
          <a:p>
            <a:endParaRPr lang="pt-BR" dirty="0"/>
          </a:p>
        </p:txBody>
      </p:sp>
      <p:sp>
        <p:nvSpPr>
          <p:cNvPr id="10" name="CaixaDeTexto 9">
            <a:extLst>
              <a:ext uri="{FF2B5EF4-FFF2-40B4-BE49-F238E27FC236}">
                <a16:creationId xmlns:a16="http://schemas.microsoft.com/office/drawing/2014/main" id="{239880E7-83E7-4807-AB4F-FC021B767613}"/>
              </a:ext>
            </a:extLst>
          </p:cNvPr>
          <p:cNvSpPr txBox="1"/>
          <p:nvPr/>
        </p:nvSpPr>
        <p:spPr>
          <a:xfrm>
            <a:off x="8399487" y="3743855"/>
            <a:ext cx="2242868" cy="646331"/>
          </a:xfrm>
          <a:prstGeom prst="rect">
            <a:avLst/>
          </a:prstGeom>
          <a:noFill/>
        </p:spPr>
        <p:txBody>
          <a:bodyPr wrap="square" rtlCol="0">
            <a:spAutoFit/>
          </a:bodyPr>
          <a:lstStyle/>
          <a:p>
            <a:r>
              <a:rPr lang="pt-BR" dirty="0" err="1"/>
              <a:t>CheckBox</a:t>
            </a:r>
            <a:endParaRPr lang="pt-BR" dirty="0"/>
          </a:p>
          <a:p>
            <a:endParaRPr lang="pt-BR" dirty="0"/>
          </a:p>
        </p:txBody>
      </p:sp>
      <p:cxnSp>
        <p:nvCxnSpPr>
          <p:cNvPr id="11" name="Conector de Seta Reta 10">
            <a:extLst>
              <a:ext uri="{FF2B5EF4-FFF2-40B4-BE49-F238E27FC236}">
                <a16:creationId xmlns:a16="http://schemas.microsoft.com/office/drawing/2014/main" id="{185C9DD3-2589-4009-833A-381E7AFF91CA}"/>
              </a:ext>
            </a:extLst>
          </p:cNvPr>
          <p:cNvCxnSpPr>
            <a:cxnSpLocks/>
          </p:cNvCxnSpPr>
          <p:nvPr/>
        </p:nvCxnSpPr>
        <p:spPr>
          <a:xfrm flipH="1">
            <a:off x="2943225" y="4067020"/>
            <a:ext cx="2538682"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152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33</a:t>
            </a:fld>
            <a:endParaRPr lang="pt-BR"/>
          </a:p>
        </p:txBody>
      </p:sp>
      <p:sp>
        <p:nvSpPr>
          <p:cNvPr id="3" name="Retângulo 2">
            <a:extLst>
              <a:ext uri="{FF2B5EF4-FFF2-40B4-BE49-F238E27FC236}">
                <a16:creationId xmlns:a16="http://schemas.microsoft.com/office/drawing/2014/main" id="{1EDCB1E0-765E-4C50-AC98-FF5140FDAF2F}"/>
              </a:ext>
            </a:extLst>
          </p:cNvPr>
          <p:cNvSpPr/>
          <p:nvPr/>
        </p:nvSpPr>
        <p:spPr>
          <a:xfrm>
            <a:off x="944592" y="844760"/>
            <a:ext cx="10409208" cy="2554545"/>
          </a:xfrm>
          <a:prstGeom prst="rect">
            <a:avLst/>
          </a:prstGeom>
        </p:spPr>
        <p:txBody>
          <a:bodyPr wrap="square">
            <a:spAutoFit/>
          </a:bodyPr>
          <a:lstStyle/>
          <a:p>
            <a:r>
              <a:rPr lang="pt-BR" sz="3200" dirty="0">
                <a:solidFill>
                  <a:srgbClr val="000000"/>
                </a:solidFill>
                <a:latin typeface="Arial" panose="020B0604020202020204" pitchFamily="34" charset="0"/>
              </a:rPr>
              <a:t>Depois de carregado e criado o projeto modifique o componente </a:t>
            </a:r>
            <a:r>
              <a:rPr lang="pt-BR" sz="3200" b="1" dirty="0" err="1">
                <a:solidFill>
                  <a:srgbClr val="000000"/>
                </a:solidFill>
                <a:latin typeface="Arial" panose="020B0604020202020204" pitchFamily="34" charset="0"/>
              </a:rPr>
              <a:t>TextView</a:t>
            </a:r>
            <a:r>
              <a:rPr lang="pt-BR" sz="3200" b="1" dirty="0">
                <a:solidFill>
                  <a:srgbClr val="000000"/>
                </a:solidFill>
                <a:latin typeface="Arial" panose="020B0604020202020204" pitchFamily="34" charset="0"/>
              </a:rPr>
              <a:t> </a:t>
            </a:r>
            <a:r>
              <a:rPr lang="pt-BR" sz="3200" dirty="0">
                <a:solidFill>
                  <a:srgbClr val="000000"/>
                </a:solidFill>
                <a:latin typeface="Arial" panose="020B0604020202020204" pitchFamily="34" charset="0"/>
              </a:rPr>
              <a:t>situado na tela, de acordo com a tabela abaixo: </a:t>
            </a:r>
          </a:p>
          <a:p>
            <a:endParaRPr lang="pt-BR" sz="3200" dirty="0">
              <a:solidFill>
                <a:srgbClr val="000000"/>
              </a:solidFill>
              <a:latin typeface="Arial" panose="020B0604020202020204" pitchFamily="34" charset="0"/>
            </a:endParaRPr>
          </a:p>
          <a:p>
            <a:r>
              <a:rPr lang="pt-BR" sz="3200" b="1" dirty="0" err="1">
                <a:solidFill>
                  <a:srgbClr val="000000"/>
                </a:solidFill>
                <a:latin typeface="Arial" panose="020B0604020202020204" pitchFamily="34" charset="0"/>
              </a:rPr>
              <a:t>TextView</a:t>
            </a:r>
            <a:r>
              <a:rPr lang="pt-BR" sz="3200" b="1" dirty="0">
                <a:solidFill>
                  <a:srgbClr val="000000"/>
                </a:solidFill>
                <a:latin typeface="Arial" panose="020B0604020202020204" pitchFamily="34" charset="0"/>
              </a:rPr>
              <a:t> </a:t>
            </a:r>
            <a:endParaRPr lang="pt-BR" sz="3200" dirty="0"/>
          </a:p>
        </p:txBody>
      </p:sp>
      <p:pic>
        <p:nvPicPr>
          <p:cNvPr id="4" name="Imagem 3">
            <a:extLst>
              <a:ext uri="{FF2B5EF4-FFF2-40B4-BE49-F238E27FC236}">
                <a16:creationId xmlns:a16="http://schemas.microsoft.com/office/drawing/2014/main" id="{882D9415-ABF5-4356-AB17-E367CE58AA5F}"/>
              </a:ext>
            </a:extLst>
          </p:cNvPr>
          <p:cNvPicPr>
            <a:picLocks noChangeAspect="1"/>
          </p:cNvPicPr>
          <p:nvPr/>
        </p:nvPicPr>
        <p:blipFill>
          <a:blip r:embed="rId2"/>
          <a:stretch>
            <a:fillRect/>
          </a:stretch>
        </p:blipFill>
        <p:spPr>
          <a:xfrm>
            <a:off x="1109018" y="3527239"/>
            <a:ext cx="9173669" cy="1418298"/>
          </a:xfrm>
          <a:prstGeom prst="rect">
            <a:avLst/>
          </a:prstGeom>
        </p:spPr>
      </p:pic>
    </p:spTree>
    <p:extLst>
      <p:ext uri="{BB962C8B-B14F-4D97-AF65-F5344CB8AC3E}">
        <p14:creationId xmlns:p14="http://schemas.microsoft.com/office/powerpoint/2010/main" val="4065286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34</a:t>
            </a:fld>
            <a:endParaRPr lang="pt-BR"/>
          </a:p>
        </p:txBody>
      </p:sp>
      <p:sp>
        <p:nvSpPr>
          <p:cNvPr id="3" name="CaixaDeTexto 2">
            <a:extLst>
              <a:ext uri="{FF2B5EF4-FFF2-40B4-BE49-F238E27FC236}">
                <a16:creationId xmlns:a16="http://schemas.microsoft.com/office/drawing/2014/main" id="{9B35AD5F-4E1F-4551-8B67-93514A049AD5}"/>
              </a:ext>
            </a:extLst>
          </p:cNvPr>
          <p:cNvSpPr txBox="1"/>
          <p:nvPr/>
        </p:nvSpPr>
        <p:spPr>
          <a:xfrm>
            <a:off x="1217763" y="912969"/>
            <a:ext cx="9832675" cy="1569660"/>
          </a:xfrm>
          <a:prstGeom prst="rect">
            <a:avLst/>
          </a:prstGeom>
          <a:noFill/>
        </p:spPr>
        <p:txBody>
          <a:bodyPr wrap="square" rtlCol="0">
            <a:spAutoFit/>
          </a:bodyPr>
          <a:lstStyle/>
          <a:p>
            <a:r>
              <a:rPr lang="pt-BR" sz="2400" dirty="0"/>
              <a:t>Feito o que se foi pedido, adicione os seguintes componentes na sequencia:</a:t>
            </a:r>
          </a:p>
          <a:p>
            <a:endParaRPr lang="pt-BR" sz="2400" dirty="0"/>
          </a:p>
          <a:p>
            <a:r>
              <a:rPr lang="pt-BR" sz="2400" dirty="0" err="1"/>
              <a:t>checkBox</a:t>
            </a:r>
            <a:endParaRPr lang="pt-BR" sz="2400" dirty="0"/>
          </a:p>
          <a:p>
            <a:endParaRPr lang="pt-BR" sz="2400" dirty="0"/>
          </a:p>
        </p:txBody>
      </p:sp>
      <p:graphicFrame>
        <p:nvGraphicFramePr>
          <p:cNvPr id="4" name="Tabela 3">
            <a:extLst>
              <a:ext uri="{FF2B5EF4-FFF2-40B4-BE49-F238E27FC236}">
                <a16:creationId xmlns:a16="http://schemas.microsoft.com/office/drawing/2014/main" id="{1483319E-61D2-4257-B3E9-2758B9623169}"/>
              </a:ext>
            </a:extLst>
          </p:cNvPr>
          <p:cNvGraphicFramePr>
            <a:graphicFrameLocks noGrp="1"/>
          </p:cNvGraphicFramePr>
          <p:nvPr/>
        </p:nvGraphicFramePr>
        <p:xfrm>
          <a:off x="1523041" y="2229289"/>
          <a:ext cx="8128000" cy="111252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29439500"/>
                    </a:ext>
                  </a:extLst>
                </a:gridCol>
                <a:gridCol w="4064000">
                  <a:extLst>
                    <a:ext uri="{9D8B030D-6E8A-4147-A177-3AD203B41FA5}">
                      <a16:colId xmlns:a16="http://schemas.microsoft.com/office/drawing/2014/main" val="2109949359"/>
                    </a:ext>
                  </a:extLst>
                </a:gridCol>
              </a:tblGrid>
              <a:tr h="370840">
                <a:tc>
                  <a:txBody>
                    <a:bodyPr/>
                    <a:lstStyle/>
                    <a:p>
                      <a:r>
                        <a:rPr lang="pt-BR" dirty="0"/>
                        <a:t>Propriedade </a:t>
                      </a:r>
                    </a:p>
                  </a:txBody>
                  <a:tcPr/>
                </a:tc>
                <a:tc>
                  <a:txBody>
                    <a:bodyPr/>
                    <a:lstStyle/>
                    <a:p>
                      <a:r>
                        <a:rPr lang="pt-BR" dirty="0"/>
                        <a:t>Valor</a:t>
                      </a:r>
                    </a:p>
                  </a:txBody>
                  <a:tcPr/>
                </a:tc>
                <a:extLst>
                  <a:ext uri="{0D108BD9-81ED-4DB2-BD59-A6C34878D82A}">
                    <a16:rowId xmlns:a16="http://schemas.microsoft.com/office/drawing/2014/main" val="3551824248"/>
                  </a:ext>
                </a:extLst>
              </a:tr>
              <a:tr h="370840">
                <a:tc>
                  <a:txBody>
                    <a:bodyPr/>
                    <a:lstStyle/>
                    <a:p>
                      <a:r>
                        <a:rPr lang="pt-BR" dirty="0" err="1"/>
                        <a:t>Text</a:t>
                      </a:r>
                      <a:endParaRPr lang="pt-BR" dirty="0"/>
                    </a:p>
                  </a:txBody>
                  <a:tcPr/>
                </a:tc>
                <a:tc>
                  <a:txBody>
                    <a:bodyPr/>
                    <a:lstStyle/>
                    <a:p>
                      <a:r>
                        <a:rPr lang="pt-BR" dirty="0"/>
                        <a:t>Arroz (R$ 10,00)</a:t>
                      </a:r>
                    </a:p>
                  </a:txBody>
                  <a:tcPr/>
                </a:tc>
                <a:extLst>
                  <a:ext uri="{0D108BD9-81ED-4DB2-BD59-A6C34878D82A}">
                    <a16:rowId xmlns:a16="http://schemas.microsoft.com/office/drawing/2014/main" val="2615188586"/>
                  </a:ext>
                </a:extLst>
              </a:tr>
              <a:tr h="370840">
                <a:tc>
                  <a:txBody>
                    <a:bodyPr/>
                    <a:lstStyle/>
                    <a:p>
                      <a:r>
                        <a:rPr lang="pt-BR" dirty="0"/>
                        <a:t>Id</a:t>
                      </a:r>
                    </a:p>
                  </a:txBody>
                  <a:tcPr/>
                </a:tc>
                <a:tc>
                  <a:txBody>
                    <a:bodyPr/>
                    <a:lstStyle/>
                    <a:p>
                      <a:r>
                        <a:rPr lang="pt-BR" dirty="0" err="1"/>
                        <a:t>Chkarroz</a:t>
                      </a:r>
                      <a:endParaRPr lang="pt-BR" dirty="0"/>
                    </a:p>
                  </a:txBody>
                  <a:tcPr/>
                </a:tc>
                <a:extLst>
                  <a:ext uri="{0D108BD9-81ED-4DB2-BD59-A6C34878D82A}">
                    <a16:rowId xmlns:a16="http://schemas.microsoft.com/office/drawing/2014/main" val="1309935005"/>
                  </a:ext>
                </a:extLst>
              </a:tr>
            </a:tbl>
          </a:graphicData>
        </a:graphic>
      </p:graphicFrame>
      <p:graphicFrame>
        <p:nvGraphicFramePr>
          <p:cNvPr id="5" name="Tabela 4">
            <a:extLst>
              <a:ext uri="{FF2B5EF4-FFF2-40B4-BE49-F238E27FC236}">
                <a16:creationId xmlns:a16="http://schemas.microsoft.com/office/drawing/2014/main" id="{8D4688DF-1E88-4DB7-9339-FE58CE5BDD7C}"/>
              </a:ext>
            </a:extLst>
          </p:cNvPr>
          <p:cNvGraphicFramePr>
            <a:graphicFrameLocks noGrp="1"/>
          </p:cNvGraphicFramePr>
          <p:nvPr/>
        </p:nvGraphicFramePr>
        <p:xfrm>
          <a:off x="1523041" y="3649772"/>
          <a:ext cx="8128000" cy="111252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29439500"/>
                    </a:ext>
                  </a:extLst>
                </a:gridCol>
                <a:gridCol w="4064000">
                  <a:extLst>
                    <a:ext uri="{9D8B030D-6E8A-4147-A177-3AD203B41FA5}">
                      <a16:colId xmlns:a16="http://schemas.microsoft.com/office/drawing/2014/main" val="2109949359"/>
                    </a:ext>
                  </a:extLst>
                </a:gridCol>
              </a:tblGrid>
              <a:tr h="370840">
                <a:tc>
                  <a:txBody>
                    <a:bodyPr/>
                    <a:lstStyle/>
                    <a:p>
                      <a:r>
                        <a:rPr lang="pt-BR" dirty="0"/>
                        <a:t>Propriedade </a:t>
                      </a:r>
                    </a:p>
                  </a:txBody>
                  <a:tcPr/>
                </a:tc>
                <a:tc>
                  <a:txBody>
                    <a:bodyPr/>
                    <a:lstStyle/>
                    <a:p>
                      <a:r>
                        <a:rPr lang="pt-BR" dirty="0"/>
                        <a:t>Valor</a:t>
                      </a:r>
                    </a:p>
                  </a:txBody>
                  <a:tcPr/>
                </a:tc>
                <a:extLst>
                  <a:ext uri="{0D108BD9-81ED-4DB2-BD59-A6C34878D82A}">
                    <a16:rowId xmlns:a16="http://schemas.microsoft.com/office/drawing/2014/main" val="3551824248"/>
                  </a:ext>
                </a:extLst>
              </a:tr>
              <a:tr h="370840">
                <a:tc>
                  <a:txBody>
                    <a:bodyPr/>
                    <a:lstStyle/>
                    <a:p>
                      <a:r>
                        <a:rPr lang="pt-BR" dirty="0" err="1"/>
                        <a:t>Text</a:t>
                      </a:r>
                      <a:endParaRPr lang="pt-BR" dirty="0"/>
                    </a:p>
                  </a:txBody>
                  <a:tcPr/>
                </a:tc>
                <a:tc>
                  <a:txBody>
                    <a:bodyPr/>
                    <a:lstStyle/>
                    <a:p>
                      <a:r>
                        <a:rPr lang="pt-BR" dirty="0"/>
                        <a:t>Leite (R$ 5,00)</a:t>
                      </a:r>
                    </a:p>
                  </a:txBody>
                  <a:tcPr/>
                </a:tc>
                <a:extLst>
                  <a:ext uri="{0D108BD9-81ED-4DB2-BD59-A6C34878D82A}">
                    <a16:rowId xmlns:a16="http://schemas.microsoft.com/office/drawing/2014/main" val="2615188586"/>
                  </a:ext>
                </a:extLst>
              </a:tr>
              <a:tr h="370840">
                <a:tc>
                  <a:txBody>
                    <a:bodyPr/>
                    <a:lstStyle/>
                    <a:p>
                      <a:r>
                        <a:rPr lang="pt-BR" dirty="0"/>
                        <a:t>Id</a:t>
                      </a:r>
                    </a:p>
                  </a:txBody>
                  <a:tcPr/>
                </a:tc>
                <a:tc>
                  <a:txBody>
                    <a:bodyPr/>
                    <a:lstStyle/>
                    <a:p>
                      <a:r>
                        <a:rPr lang="pt-BR" dirty="0" err="1"/>
                        <a:t>Chkleite</a:t>
                      </a:r>
                      <a:endParaRPr lang="pt-BR" dirty="0"/>
                    </a:p>
                  </a:txBody>
                  <a:tcPr/>
                </a:tc>
                <a:extLst>
                  <a:ext uri="{0D108BD9-81ED-4DB2-BD59-A6C34878D82A}">
                    <a16:rowId xmlns:a16="http://schemas.microsoft.com/office/drawing/2014/main" val="1309935005"/>
                  </a:ext>
                </a:extLst>
              </a:tr>
            </a:tbl>
          </a:graphicData>
        </a:graphic>
      </p:graphicFrame>
    </p:spTree>
    <p:extLst>
      <p:ext uri="{BB962C8B-B14F-4D97-AF65-F5344CB8AC3E}">
        <p14:creationId xmlns:p14="http://schemas.microsoft.com/office/powerpoint/2010/main" val="205973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35</a:t>
            </a:fld>
            <a:endParaRPr lang="pt-BR"/>
          </a:p>
        </p:txBody>
      </p:sp>
      <p:graphicFrame>
        <p:nvGraphicFramePr>
          <p:cNvPr id="3" name="Tabela 2">
            <a:extLst>
              <a:ext uri="{FF2B5EF4-FFF2-40B4-BE49-F238E27FC236}">
                <a16:creationId xmlns:a16="http://schemas.microsoft.com/office/drawing/2014/main" id="{AF035040-EC86-41D2-8762-D8611EE3A545}"/>
              </a:ext>
            </a:extLst>
          </p:cNvPr>
          <p:cNvGraphicFramePr>
            <a:graphicFrameLocks noGrp="1"/>
          </p:cNvGraphicFramePr>
          <p:nvPr/>
        </p:nvGraphicFramePr>
        <p:xfrm>
          <a:off x="1497164" y="1056096"/>
          <a:ext cx="8128000" cy="111252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29439500"/>
                    </a:ext>
                  </a:extLst>
                </a:gridCol>
                <a:gridCol w="4064000">
                  <a:extLst>
                    <a:ext uri="{9D8B030D-6E8A-4147-A177-3AD203B41FA5}">
                      <a16:colId xmlns:a16="http://schemas.microsoft.com/office/drawing/2014/main" val="2109949359"/>
                    </a:ext>
                  </a:extLst>
                </a:gridCol>
              </a:tblGrid>
              <a:tr h="370840">
                <a:tc>
                  <a:txBody>
                    <a:bodyPr/>
                    <a:lstStyle/>
                    <a:p>
                      <a:r>
                        <a:rPr lang="pt-BR" dirty="0"/>
                        <a:t>Propriedade </a:t>
                      </a:r>
                    </a:p>
                  </a:txBody>
                  <a:tcPr/>
                </a:tc>
                <a:tc>
                  <a:txBody>
                    <a:bodyPr/>
                    <a:lstStyle/>
                    <a:p>
                      <a:r>
                        <a:rPr lang="pt-BR" dirty="0"/>
                        <a:t>Valor</a:t>
                      </a:r>
                    </a:p>
                  </a:txBody>
                  <a:tcPr/>
                </a:tc>
                <a:extLst>
                  <a:ext uri="{0D108BD9-81ED-4DB2-BD59-A6C34878D82A}">
                    <a16:rowId xmlns:a16="http://schemas.microsoft.com/office/drawing/2014/main" val="3551824248"/>
                  </a:ext>
                </a:extLst>
              </a:tr>
              <a:tr h="370840">
                <a:tc>
                  <a:txBody>
                    <a:bodyPr/>
                    <a:lstStyle/>
                    <a:p>
                      <a:r>
                        <a:rPr lang="pt-BR" dirty="0" err="1"/>
                        <a:t>Text</a:t>
                      </a:r>
                      <a:endParaRPr lang="pt-BR" dirty="0"/>
                    </a:p>
                  </a:txBody>
                  <a:tcPr/>
                </a:tc>
                <a:tc>
                  <a:txBody>
                    <a:bodyPr/>
                    <a:lstStyle/>
                    <a:p>
                      <a:r>
                        <a:rPr lang="pt-BR" dirty="0"/>
                        <a:t>Carne (R$ 32,90)</a:t>
                      </a:r>
                    </a:p>
                  </a:txBody>
                  <a:tcPr/>
                </a:tc>
                <a:extLst>
                  <a:ext uri="{0D108BD9-81ED-4DB2-BD59-A6C34878D82A}">
                    <a16:rowId xmlns:a16="http://schemas.microsoft.com/office/drawing/2014/main" val="2615188586"/>
                  </a:ext>
                </a:extLst>
              </a:tr>
              <a:tr h="370840">
                <a:tc>
                  <a:txBody>
                    <a:bodyPr/>
                    <a:lstStyle/>
                    <a:p>
                      <a:r>
                        <a:rPr lang="pt-BR" dirty="0"/>
                        <a:t>Id</a:t>
                      </a:r>
                    </a:p>
                  </a:txBody>
                  <a:tcPr/>
                </a:tc>
                <a:tc>
                  <a:txBody>
                    <a:bodyPr/>
                    <a:lstStyle/>
                    <a:p>
                      <a:r>
                        <a:rPr lang="pt-BR" dirty="0" err="1"/>
                        <a:t>Chkcarne</a:t>
                      </a:r>
                      <a:endParaRPr lang="pt-BR" dirty="0"/>
                    </a:p>
                  </a:txBody>
                  <a:tcPr/>
                </a:tc>
                <a:extLst>
                  <a:ext uri="{0D108BD9-81ED-4DB2-BD59-A6C34878D82A}">
                    <a16:rowId xmlns:a16="http://schemas.microsoft.com/office/drawing/2014/main" val="1309935005"/>
                  </a:ext>
                </a:extLst>
              </a:tr>
            </a:tbl>
          </a:graphicData>
        </a:graphic>
      </p:graphicFrame>
      <p:graphicFrame>
        <p:nvGraphicFramePr>
          <p:cNvPr id="4" name="Tabela 3">
            <a:extLst>
              <a:ext uri="{FF2B5EF4-FFF2-40B4-BE49-F238E27FC236}">
                <a16:creationId xmlns:a16="http://schemas.microsoft.com/office/drawing/2014/main" id="{EE44E4AC-8B62-4A23-8990-1901969745FD}"/>
              </a:ext>
            </a:extLst>
          </p:cNvPr>
          <p:cNvGraphicFramePr>
            <a:graphicFrameLocks noGrp="1"/>
          </p:cNvGraphicFramePr>
          <p:nvPr/>
        </p:nvGraphicFramePr>
        <p:xfrm>
          <a:off x="1471282" y="2545330"/>
          <a:ext cx="8128000" cy="111252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29439500"/>
                    </a:ext>
                  </a:extLst>
                </a:gridCol>
                <a:gridCol w="4064000">
                  <a:extLst>
                    <a:ext uri="{9D8B030D-6E8A-4147-A177-3AD203B41FA5}">
                      <a16:colId xmlns:a16="http://schemas.microsoft.com/office/drawing/2014/main" val="2109949359"/>
                    </a:ext>
                  </a:extLst>
                </a:gridCol>
              </a:tblGrid>
              <a:tr h="370840">
                <a:tc>
                  <a:txBody>
                    <a:bodyPr/>
                    <a:lstStyle/>
                    <a:p>
                      <a:r>
                        <a:rPr lang="pt-BR" dirty="0"/>
                        <a:t>Propriedade </a:t>
                      </a:r>
                    </a:p>
                  </a:txBody>
                  <a:tcPr/>
                </a:tc>
                <a:tc>
                  <a:txBody>
                    <a:bodyPr/>
                    <a:lstStyle/>
                    <a:p>
                      <a:r>
                        <a:rPr lang="pt-BR" dirty="0"/>
                        <a:t>Valor</a:t>
                      </a:r>
                    </a:p>
                  </a:txBody>
                  <a:tcPr/>
                </a:tc>
                <a:extLst>
                  <a:ext uri="{0D108BD9-81ED-4DB2-BD59-A6C34878D82A}">
                    <a16:rowId xmlns:a16="http://schemas.microsoft.com/office/drawing/2014/main" val="3551824248"/>
                  </a:ext>
                </a:extLst>
              </a:tr>
              <a:tr h="370840">
                <a:tc>
                  <a:txBody>
                    <a:bodyPr/>
                    <a:lstStyle/>
                    <a:p>
                      <a:r>
                        <a:rPr lang="pt-BR" dirty="0" err="1"/>
                        <a:t>Text</a:t>
                      </a:r>
                      <a:endParaRPr lang="pt-BR" dirty="0"/>
                    </a:p>
                  </a:txBody>
                  <a:tcPr/>
                </a:tc>
                <a:tc>
                  <a:txBody>
                    <a:bodyPr/>
                    <a:lstStyle/>
                    <a:p>
                      <a:r>
                        <a:rPr lang="pt-BR" dirty="0"/>
                        <a:t>Feijão (R$ 10,00)</a:t>
                      </a:r>
                    </a:p>
                  </a:txBody>
                  <a:tcPr/>
                </a:tc>
                <a:extLst>
                  <a:ext uri="{0D108BD9-81ED-4DB2-BD59-A6C34878D82A}">
                    <a16:rowId xmlns:a16="http://schemas.microsoft.com/office/drawing/2014/main" val="2615188586"/>
                  </a:ext>
                </a:extLst>
              </a:tr>
              <a:tr h="370840">
                <a:tc>
                  <a:txBody>
                    <a:bodyPr/>
                    <a:lstStyle/>
                    <a:p>
                      <a:r>
                        <a:rPr lang="pt-BR" dirty="0"/>
                        <a:t>Id</a:t>
                      </a:r>
                    </a:p>
                  </a:txBody>
                  <a:tcPr/>
                </a:tc>
                <a:tc>
                  <a:txBody>
                    <a:bodyPr/>
                    <a:lstStyle/>
                    <a:p>
                      <a:r>
                        <a:rPr lang="pt-BR" dirty="0" err="1"/>
                        <a:t>Chkfeijao</a:t>
                      </a:r>
                      <a:endParaRPr lang="pt-BR" dirty="0"/>
                    </a:p>
                  </a:txBody>
                  <a:tcPr/>
                </a:tc>
                <a:extLst>
                  <a:ext uri="{0D108BD9-81ED-4DB2-BD59-A6C34878D82A}">
                    <a16:rowId xmlns:a16="http://schemas.microsoft.com/office/drawing/2014/main" val="1309935005"/>
                  </a:ext>
                </a:extLst>
              </a:tr>
            </a:tbl>
          </a:graphicData>
        </a:graphic>
      </p:graphicFrame>
      <p:graphicFrame>
        <p:nvGraphicFramePr>
          <p:cNvPr id="5" name="Tabela 4">
            <a:extLst>
              <a:ext uri="{FF2B5EF4-FFF2-40B4-BE49-F238E27FC236}">
                <a16:creationId xmlns:a16="http://schemas.microsoft.com/office/drawing/2014/main" id="{6CB1DD23-DADD-4352-B7D4-E96622D5AC87}"/>
              </a:ext>
            </a:extLst>
          </p:cNvPr>
          <p:cNvGraphicFramePr>
            <a:graphicFrameLocks noGrp="1"/>
          </p:cNvGraphicFramePr>
          <p:nvPr/>
        </p:nvGraphicFramePr>
        <p:xfrm>
          <a:off x="1471282" y="4450840"/>
          <a:ext cx="8128000" cy="148336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29439500"/>
                    </a:ext>
                  </a:extLst>
                </a:gridCol>
                <a:gridCol w="4064000">
                  <a:extLst>
                    <a:ext uri="{9D8B030D-6E8A-4147-A177-3AD203B41FA5}">
                      <a16:colId xmlns:a16="http://schemas.microsoft.com/office/drawing/2014/main" val="2109949359"/>
                    </a:ext>
                  </a:extLst>
                </a:gridCol>
              </a:tblGrid>
              <a:tr h="370840">
                <a:tc>
                  <a:txBody>
                    <a:bodyPr/>
                    <a:lstStyle/>
                    <a:p>
                      <a:r>
                        <a:rPr lang="pt-BR" dirty="0"/>
                        <a:t>Propriedade </a:t>
                      </a:r>
                    </a:p>
                  </a:txBody>
                  <a:tcPr/>
                </a:tc>
                <a:tc>
                  <a:txBody>
                    <a:bodyPr/>
                    <a:lstStyle/>
                    <a:p>
                      <a:r>
                        <a:rPr lang="pt-BR" dirty="0"/>
                        <a:t>Valor</a:t>
                      </a:r>
                    </a:p>
                  </a:txBody>
                  <a:tcPr/>
                </a:tc>
                <a:extLst>
                  <a:ext uri="{0D108BD9-81ED-4DB2-BD59-A6C34878D82A}">
                    <a16:rowId xmlns:a16="http://schemas.microsoft.com/office/drawing/2014/main" val="3551824248"/>
                  </a:ext>
                </a:extLst>
              </a:tr>
              <a:tr h="370840">
                <a:tc>
                  <a:txBody>
                    <a:bodyPr/>
                    <a:lstStyle/>
                    <a:p>
                      <a:r>
                        <a:rPr lang="pt-BR" dirty="0" err="1"/>
                        <a:t>Text</a:t>
                      </a:r>
                      <a:endParaRPr lang="pt-BR" dirty="0"/>
                    </a:p>
                  </a:txBody>
                  <a:tcPr/>
                </a:tc>
                <a:tc>
                  <a:txBody>
                    <a:bodyPr/>
                    <a:lstStyle/>
                    <a:p>
                      <a:r>
                        <a:rPr lang="pt-BR" dirty="0"/>
                        <a:t>Total das compras</a:t>
                      </a:r>
                    </a:p>
                  </a:txBody>
                  <a:tcPr/>
                </a:tc>
                <a:extLst>
                  <a:ext uri="{0D108BD9-81ED-4DB2-BD59-A6C34878D82A}">
                    <a16:rowId xmlns:a16="http://schemas.microsoft.com/office/drawing/2014/main" val="2615188586"/>
                  </a:ext>
                </a:extLst>
              </a:tr>
              <a:tr h="370840">
                <a:tc>
                  <a:txBody>
                    <a:bodyPr/>
                    <a:lstStyle/>
                    <a:p>
                      <a:r>
                        <a:rPr lang="pt-BR" dirty="0"/>
                        <a:t>Id</a:t>
                      </a:r>
                    </a:p>
                  </a:txBody>
                  <a:tcPr/>
                </a:tc>
                <a:tc>
                  <a:txBody>
                    <a:bodyPr/>
                    <a:lstStyle/>
                    <a:p>
                      <a:r>
                        <a:rPr lang="pt-BR" dirty="0" err="1"/>
                        <a:t>bttotal</a:t>
                      </a:r>
                      <a:endParaRPr lang="pt-BR" dirty="0"/>
                    </a:p>
                  </a:txBody>
                  <a:tcPr/>
                </a:tc>
                <a:extLst>
                  <a:ext uri="{0D108BD9-81ED-4DB2-BD59-A6C34878D82A}">
                    <a16:rowId xmlns:a16="http://schemas.microsoft.com/office/drawing/2014/main" val="1309935005"/>
                  </a:ext>
                </a:extLst>
              </a:tr>
              <a:tr h="370840">
                <a:tc>
                  <a:txBody>
                    <a:bodyPr/>
                    <a:lstStyle/>
                    <a:p>
                      <a:r>
                        <a:rPr lang="pt-BR" dirty="0"/>
                        <a:t>Layout: </a:t>
                      </a:r>
                      <a:r>
                        <a:rPr lang="pt-BR" dirty="0" err="1"/>
                        <a:t>width</a:t>
                      </a:r>
                      <a:endParaRPr lang="pt-BR" dirty="0"/>
                    </a:p>
                  </a:txBody>
                  <a:tcPr/>
                </a:tc>
                <a:tc>
                  <a:txBody>
                    <a:bodyPr/>
                    <a:lstStyle/>
                    <a:p>
                      <a:r>
                        <a:rPr lang="pt-BR" dirty="0" err="1"/>
                        <a:t>Match_parent</a:t>
                      </a:r>
                      <a:endParaRPr lang="pt-BR" dirty="0"/>
                    </a:p>
                  </a:txBody>
                  <a:tcPr/>
                </a:tc>
                <a:extLst>
                  <a:ext uri="{0D108BD9-81ED-4DB2-BD59-A6C34878D82A}">
                    <a16:rowId xmlns:a16="http://schemas.microsoft.com/office/drawing/2014/main" val="1606674238"/>
                  </a:ext>
                </a:extLst>
              </a:tr>
            </a:tbl>
          </a:graphicData>
        </a:graphic>
      </p:graphicFrame>
      <p:sp>
        <p:nvSpPr>
          <p:cNvPr id="6" name="CaixaDeTexto 5">
            <a:extLst>
              <a:ext uri="{FF2B5EF4-FFF2-40B4-BE49-F238E27FC236}">
                <a16:creationId xmlns:a16="http://schemas.microsoft.com/office/drawing/2014/main" id="{D3E696F9-FCB2-491C-9349-2EA1C65F9D60}"/>
              </a:ext>
            </a:extLst>
          </p:cNvPr>
          <p:cNvSpPr txBox="1"/>
          <p:nvPr/>
        </p:nvSpPr>
        <p:spPr>
          <a:xfrm>
            <a:off x="1471282" y="3968151"/>
            <a:ext cx="2048295" cy="369332"/>
          </a:xfrm>
          <a:prstGeom prst="rect">
            <a:avLst/>
          </a:prstGeom>
          <a:noFill/>
        </p:spPr>
        <p:txBody>
          <a:bodyPr wrap="square" rtlCol="0">
            <a:spAutoFit/>
          </a:bodyPr>
          <a:lstStyle/>
          <a:p>
            <a:r>
              <a:rPr lang="pt-BR" dirty="0"/>
              <a:t>Button</a:t>
            </a:r>
          </a:p>
        </p:txBody>
      </p:sp>
    </p:spTree>
    <p:extLst>
      <p:ext uri="{BB962C8B-B14F-4D97-AF65-F5344CB8AC3E}">
        <p14:creationId xmlns:p14="http://schemas.microsoft.com/office/powerpoint/2010/main" val="48515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36</a:t>
            </a:fld>
            <a:endParaRPr lang="pt-BR"/>
          </a:p>
        </p:txBody>
      </p:sp>
      <p:sp>
        <p:nvSpPr>
          <p:cNvPr id="3" name="Rectangle 3">
            <a:extLst>
              <a:ext uri="{FF2B5EF4-FFF2-40B4-BE49-F238E27FC236}">
                <a16:creationId xmlns:a16="http://schemas.microsoft.com/office/drawing/2014/main" id="{076E423B-AC6A-4D7A-9461-6B10B9E94E66}"/>
              </a:ext>
            </a:extLst>
          </p:cNvPr>
          <p:cNvSpPr>
            <a:spLocks noChangeArrowheads="1"/>
          </p:cNvSpPr>
          <p:nvPr/>
        </p:nvSpPr>
        <p:spPr bwMode="auto">
          <a:xfrm>
            <a:off x="768650" y="1615390"/>
            <a:ext cx="9836089" cy="317009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4000" b="0" i="0" u="none" strike="noStrike" cap="none" normalizeH="0" baseline="0" dirty="0" err="1">
                <a:ln>
                  <a:noFill/>
                </a:ln>
                <a:solidFill>
                  <a:srgbClr val="FF0000"/>
                </a:solidFill>
                <a:effectLst/>
                <a:latin typeface="JetBrains Mono"/>
              </a:rPr>
              <a:t>public</a:t>
            </a:r>
            <a:r>
              <a:rPr kumimoji="0" lang="pt-BR" altLang="pt-BR" sz="4000" b="0" i="0" u="none" strike="noStrike" cap="none" normalizeH="0" baseline="0" dirty="0">
                <a:ln>
                  <a:noFill/>
                </a:ln>
                <a:solidFill>
                  <a:srgbClr val="FF0000"/>
                </a:solidFill>
                <a:effectLst/>
                <a:latin typeface="JetBrains Mono"/>
              </a:rPr>
              <a:t> </a:t>
            </a:r>
            <a:r>
              <a:rPr kumimoji="0" lang="pt-BR" altLang="pt-BR" sz="4000" b="0" i="0" u="none" strike="noStrike" cap="none" normalizeH="0" baseline="0" dirty="0" err="1">
                <a:ln>
                  <a:noFill/>
                </a:ln>
                <a:solidFill>
                  <a:srgbClr val="FF0000"/>
                </a:solidFill>
                <a:effectLst/>
                <a:latin typeface="JetBrains Mono"/>
              </a:rPr>
              <a:t>class</a:t>
            </a:r>
            <a:r>
              <a:rPr kumimoji="0" lang="pt-BR" altLang="pt-BR" sz="4000" b="0" i="0" u="none" strike="noStrike" cap="none" normalizeH="0" baseline="0" dirty="0">
                <a:ln>
                  <a:noFill/>
                </a:ln>
                <a:solidFill>
                  <a:srgbClr val="FF0000"/>
                </a:solidFill>
                <a:effectLst/>
                <a:latin typeface="JetBrains Mono"/>
              </a:rPr>
              <a:t> </a:t>
            </a:r>
            <a:r>
              <a:rPr kumimoji="0" lang="pt-BR" altLang="pt-BR" sz="4000" b="0" i="0" u="none" strike="noStrike" cap="none" normalizeH="0" baseline="0" dirty="0" err="1">
                <a:ln>
                  <a:noFill/>
                </a:ln>
                <a:solidFill>
                  <a:srgbClr val="FF0000"/>
                </a:solidFill>
                <a:effectLst/>
                <a:latin typeface="JetBrains Mono"/>
              </a:rPr>
              <a:t>MainActivity</a:t>
            </a:r>
            <a:r>
              <a:rPr kumimoji="0" lang="pt-BR" altLang="pt-BR" sz="4000" b="0" i="0" u="none" strike="noStrike" cap="none" normalizeH="0" baseline="0" dirty="0">
                <a:ln>
                  <a:noFill/>
                </a:ln>
                <a:solidFill>
                  <a:srgbClr val="FF0000"/>
                </a:solidFill>
                <a:effectLst/>
                <a:latin typeface="JetBrains Mono"/>
              </a:rPr>
              <a:t> </a:t>
            </a:r>
            <a:r>
              <a:rPr kumimoji="0" lang="pt-BR" altLang="pt-BR" sz="4000" b="0" i="0" u="none" strike="noStrike" cap="none" normalizeH="0" baseline="0" dirty="0" err="1">
                <a:ln>
                  <a:noFill/>
                </a:ln>
                <a:solidFill>
                  <a:srgbClr val="FF0000"/>
                </a:solidFill>
                <a:effectLst/>
                <a:latin typeface="JetBrains Mono"/>
              </a:rPr>
              <a:t>extends</a:t>
            </a:r>
            <a:r>
              <a:rPr kumimoji="0" lang="pt-BR" altLang="pt-BR" sz="4000" b="0" i="0" u="none" strike="noStrike" cap="none" normalizeH="0" baseline="0" dirty="0">
                <a:ln>
                  <a:noFill/>
                </a:ln>
                <a:solidFill>
                  <a:srgbClr val="FF0000"/>
                </a:solidFill>
                <a:effectLst/>
                <a:latin typeface="JetBrains Mono"/>
              </a:rPr>
              <a:t> </a:t>
            </a:r>
            <a:r>
              <a:rPr kumimoji="0" lang="pt-BR" altLang="pt-BR" sz="4000" b="0" i="0" u="none" strike="noStrike" cap="none" normalizeH="0" baseline="0" dirty="0" err="1">
                <a:ln>
                  <a:noFill/>
                </a:ln>
                <a:solidFill>
                  <a:srgbClr val="FF0000"/>
                </a:solidFill>
                <a:effectLst/>
                <a:latin typeface="JetBrains Mono"/>
              </a:rPr>
              <a:t>AppCompatActivity</a:t>
            </a:r>
            <a:r>
              <a:rPr kumimoji="0" lang="pt-BR" altLang="pt-BR" sz="4000" b="0" i="0" u="none" strike="noStrike" cap="none" normalizeH="0" baseline="0" dirty="0">
                <a:ln>
                  <a:noFill/>
                </a:ln>
                <a:solidFill>
                  <a:srgbClr val="FF0000"/>
                </a:solidFill>
                <a:effectLst/>
                <a:latin typeface="JetBrains Mono"/>
              </a:rPr>
              <a:t> {</a:t>
            </a:r>
            <a:br>
              <a:rPr kumimoji="0" lang="pt-BR" altLang="pt-BR" sz="4000" b="0" i="0" u="none" strike="noStrike" cap="none" normalizeH="0" baseline="0" dirty="0">
                <a:ln>
                  <a:noFill/>
                </a:ln>
                <a:effectLst/>
                <a:latin typeface="JetBrains Mono"/>
              </a:rPr>
            </a:br>
            <a:r>
              <a:rPr kumimoji="0" lang="pt-BR" altLang="pt-BR" sz="4000" b="0" i="0" u="none" strike="noStrike" cap="none" normalizeH="0" baseline="0" dirty="0">
                <a:ln>
                  <a:noFill/>
                </a:ln>
                <a:effectLst/>
                <a:latin typeface="JetBrains Mono"/>
              </a:rPr>
              <a:t> </a:t>
            </a:r>
            <a:r>
              <a:rPr kumimoji="0" lang="pt-BR" altLang="pt-BR" sz="4000" b="0" i="0" u="none" strike="noStrike" cap="none" normalizeH="0" baseline="0" dirty="0" err="1">
                <a:ln>
                  <a:noFill/>
                </a:ln>
                <a:effectLst/>
                <a:latin typeface="JetBrains Mono"/>
              </a:rPr>
              <a:t>CheckBox</a:t>
            </a:r>
            <a:r>
              <a:rPr kumimoji="0" lang="pt-BR" altLang="pt-BR" sz="4000" b="0" i="0" u="none" strike="noStrike" cap="none" normalizeH="0" baseline="0" dirty="0">
                <a:ln>
                  <a:noFill/>
                </a:ln>
                <a:effectLst/>
                <a:latin typeface="JetBrains Mono"/>
              </a:rPr>
              <a:t> </a:t>
            </a:r>
            <a:r>
              <a:rPr kumimoji="0" lang="pt-BR" altLang="pt-BR" sz="4000" b="0" i="0" u="none" strike="noStrike" cap="none" normalizeH="0" baseline="0" dirty="0" err="1">
                <a:ln>
                  <a:noFill/>
                </a:ln>
                <a:effectLst/>
                <a:latin typeface="JetBrains Mono"/>
              </a:rPr>
              <a:t>chkarroz</a:t>
            </a:r>
            <a:r>
              <a:rPr kumimoji="0" lang="pt-BR" altLang="pt-BR" sz="4000" b="0" i="0" u="none" strike="noStrike" cap="none" normalizeH="0" baseline="0" dirty="0">
                <a:ln>
                  <a:noFill/>
                </a:ln>
                <a:effectLst/>
                <a:latin typeface="JetBrains Mono"/>
              </a:rPr>
              <a:t>, </a:t>
            </a:r>
            <a:r>
              <a:rPr kumimoji="0" lang="pt-BR" altLang="pt-BR" sz="4000" b="0" i="0" u="none" strike="noStrike" cap="none" normalizeH="0" baseline="0" dirty="0" err="1">
                <a:ln>
                  <a:noFill/>
                </a:ln>
                <a:effectLst/>
                <a:latin typeface="JetBrains Mono"/>
              </a:rPr>
              <a:t>chkleite</a:t>
            </a:r>
            <a:r>
              <a:rPr kumimoji="0" lang="pt-BR" altLang="pt-BR" sz="4000" b="0" i="0" u="none" strike="noStrike" cap="none" normalizeH="0" baseline="0" dirty="0">
                <a:ln>
                  <a:noFill/>
                </a:ln>
                <a:effectLst/>
                <a:latin typeface="JetBrains Mono"/>
              </a:rPr>
              <a:t>, </a:t>
            </a:r>
            <a:r>
              <a:rPr kumimoji="0" lang="pt-BR" altLang="pt-BR" sz="4000" b="0" i="0" u="none" strike="noStrike" cap="none" normalizeH="0" baseline="0" dirty="0" err="1">
                <a:ln>
                  <a:noFill/>
                </a:ln>
                <a:effectLst/>
                <a:latin typeface="JetBrains Mono"/>
              </a:rPr>
              <a:t>chkcarne</a:t>
            </a:r>
            <a:r>
              <a:rPr kumimoji="0" lang="pt-BR" altLang="pt-BR" sz="4000" b="0" i="0" u="none" strike="noStrike" cap="none" normalizeH="0" baseline="0" dirty="0">
                <a:ln>
                  <a:noFill/>
                </a:ln>
                <a:effectLst/>
                <a:latin typeface="JetBrains Mono"/>
              </a:rPr>
              <a:t>, </a:t>
            </a:r>
            <a:r>
              <a:rPr kumimoji="0" lang="pt-BR" altLang="pt-BR" sz="4000" b="0" i="0" u="none" strike="noStrike" cap="none" normalizeH="0" baseline="0" dirty="0" err="1">
                <a:ln>
                  <a:noFill/>
                </a:ln>
                <a:effectLst/>
                <a:latin typeface="JetBrains Mono"/>
              </a:rPr>
              <a:t>chkfeijão</a:t>
            </a:r>
            <a:r>
              <a:rPr kumimoji="0" lang="pt-BR" altLang="pt-BR" sz="4000" b="0" i="0" u="none" strike="noStrike" cap="none" normalizeH="0" baseline="0" dirty="0">
                <a:ln>
                  <a:noFill/>
                </a:ln>
                <a:effectLst/>
                <a:latin typeface="JetBrains Mono"/>
              </a:rPr>
              <a:t>;</a:t>
            </a:r>
            <a:br>
              <a:rPr kumimoji="0" lang="pt-BR" altLang="pt-BR" sz="4000" b="0" i="0" u="none" strike="noStrike" cap="none" normalizeH="0" baseline="0" dirty="0">
                <a:ln>
                  <a:noFill/>
                </a:ln>
                <a:effectLst/>
                <a:latin typeface="JetBrains Mono"/>
              </a:rPr>
            </a:br>
            <a:r>
              <a:rPr kumimoji="0" lang="pt-BR" altLang="pt-BR" sz="4000" b="0" i="0" u="none" strike="noStrike" cap="none" normalizeH="0" baseline="0" dirty="0">
                <a:ln>
                  <a:noFill/>
                </a:ln>
                <a:effectLst/>
                <a:latin typeface="JetBrains Mono"/>
              </a:rPr>
              <a:t> Button </a:t>
            </a:r>
            <a:r>
              <a:rPr kumimoji="0" lang="pt-BR" altLang="pt-BR" sz="4000" b="0" i="0" u="none" strike="noStrike" cap="none" normalizeH="0" baseline="0" dirty="0" err="1">
                <a:ln>
                  <a:noFill/>
                </a:ln>
                <a:effectLst/>
                <a:latin typeface="JetBrains Mono"/>
              </a:rPr>
              <a:t>bttotal</a:t>
            </a:r>
            <a:r>
              <a:rPr kumimoji="0" lang="pt-BR" altLang="pt-BR" sz="4000" b="0" i="0" u="none" strike="noStrike" cap="none" normalizeH="0" baseline="0" dirty="0">
                <a:ln>
                  <a:noFill/>
                </a:ln>
                <a:effectLst/>
                <a:latin typeface="JetBrains Mono"/>
              </a:rPr>
              <a:t>;</a:t>
            </a:r>
            <a:endParaRPr kumimoji="0" lang="pt-BR" altLang="pt-BR" sz="7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1684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37</a:t>
            </a:fld>
            <a:endParaRPr lang="pt-BR"/>
          </a:p>
        </p:txBody>
      </p:sp>
      <p:sp>
        <p:nvSpPr>
          <p:cNvPr id="4" name="Rectangle 1">
            <a:extLst>
              <a:ext uri="{FF2B5EF4-FFF2-40B4-BE49-F238E27FC236}">
                <a16:creationId xmlns:a16="http://schemas.microsoft.com/office/drawing/2014/main" id="{7AAA8B6A-52F5-450B-926C-75793D4E6F2E}"/>
              </a:ext>
            </a:extLst>
          </p:cNvPr>
          <p:cNvSpPr>
            <a:spLocks noChangeArrowheads="1"/>
          </p:cNvSpPr>
          <p:nvPr/>
        </p:nvSpPr>
        <p:spPr bwMode="auto">
          <a:xfrm>
            <a:off x="361950" y="920621"/>
            <a:ext cx="1164004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4000" b="0" i="0" u="none" strike="noStrike" cap="none" normalizeH="0" baseline="0">
                <a:ln>
                  <a:noFill/>
                </a:ln>
                <a:solidFill>
                  <a:srgbClr val="080808"/>
                </a:solidFill>
                <a:effectLst/>
                <a:latin typeface="JetBrains Mono"/>
              </a:rPr>
              <a:t>setContentView(</a:t>
            </a:r>
            <a:r>
              <a:rPr kumimoji="0" lang="pt-BR" altLang="pt-BR" sz="4000" b="0" i="0" u="none" strike="noStrike" cap="none" normalizeH="0" baseline="0">
                <a:ln>
                  <a:noFill/>
                </a:ln>
                <a:solidFill>
                  <a:srgbClr val="000000"/>
                </a:solidFill>
                <a:effectLst/>
                <a:latin typeface="JetBrains Mono"/>
              </a:rPr>
              <a:t>layout</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activity_main</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chkarroz </a:t>
            </a:r>
            <a:r>
              <a:rPr kumimoji="0" lang="pt-BR" altLang="pt-BR" sz="4000" b="0" i="0" u="none" strike="noStrike" cap="none" normalizeH="0" baseline="0">
                <a:ln>
                  <a:noFill/>
                </a:ln>
                <a:solidFill>
                  <a:srgbClr val="080808"/>
                </a:solidFill>
                <a:effectLst/>
                <a:latin typeface="JetBrains Mono"/>
              </a:rPr>
              <a:t>= (</a:t>
            </a:r>
            <a:r>
              <a:rPr kumimoji="0" lang="pt-BR" altLang="pt-BR" sz="4000" b="0" i="0" u="none" strike="noStrike" cap="none" normalizeH="0" baseline="0">
                <a:ln>
                  <a:noFill/>
                </a:ln>
                <a:solidFill>
                  <a:srgbClr val="000000"/>
                </a:solidFill>
                <a:effectLst/>
                <a:latin typeface="JetBrains Mono"/>
              </a:rPr>
              <a:t>CheckBox</a:t>
            </a:r>
            <a:r>
              <a:rPr kumimoji="0" lang="pt-BR" altLang="pt-BR" sz="4000" b="0" i="0" u="none" strike="noStrike" cap="none" normalizeH="0" baseline="0">
                <a:ln>
                  <a:noFill/>
                </a:ln>
                <a:solidFill>
                  <a:srgbClr val="080808"/>
                </a:solidFill>
                <a:effectLst/>
                <a:latin typeface="JetBrains Mono"/>
              </a:rPr>
              <a:t>) findViewById(</a:t>
            </a:r>
            <a:r>
              <a:rPr kumimoji="0" lang="pt-BR" altLang="pt-BR" sz="4000" b="0" i="0" u="none" strike="noStrike" cap="none" normalizeH="0" baseline="0">
                <a:ln>
                  <a:noFill/>
                </a:ln>
                <a:solidFill>
                  <a:srgbClr val="000000"/>
                </a:solidFill>
                <a:effectLst/>
                <a:latin typeface="JetBrains Mono"/>
              </a:rPr>
              <a:t>id</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chkarroz</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chkleite </a:t>
            </a:r>
            <a:r>
              <a:rPr kumimoji="0" lang="pt-BR" altLang="pt-BR" sz="4000" b="0" i="0" u="none" strike="noStrike" cap="none" normalizeH="0" baseline="0">
                <a:ln>
                  <a:noFill/>
                </a:ln>
                <a:solidFill>
                  <a:srgbClr val="080808"/>
                </a:solidFill>
                <a:effectLst/>
                <a:latin typeface="JetBrains Mono"/>
              </a:rPr>
              <a:t>= (</a:t>
            </a:r>
            <a:r>
              <a:rPr kumimoji="0" lang="pt-BR" altLang="pt-BR" sz="4000" b="0" i="0" u="none" strike="noStrike" cap="none" normalizeH="0" baseline="0">
                <a:ln>
                  <a:noFill/>
                </a:ln>
                <a:solidFill>
                  <a:srgbClr val="000000"/>
                </a:solidFill>
                <a:effectLst/>
                <a:latin typeface="JetBrains Mono"/>
              </a:rPr>
              <a:t>CheckBox</a:t>
            </a:r>
            <a:r>
              <a:rPr kumimoji="0" lang="pt-BR" altLang="pt-BR" sz="4000" b="0" i="0" u="none" strike="noStrike" cap="none" normalizeH="0" baseline="0">
                <a:ln>
                  <a:noFill/>
                </a:ln>
                <a:solidFill>
                  <a:srgbClr val="080808"/>
                </a:solidFill>
                <a:effectLst/>
                <a:latin typeface="JetBrains Mono"/>
              </a:rPr>
              <a:t>) findViewById(</a:t>
            </a:r>
            <a:r>
              <a:rPr kumimoji="0" lang="pt-BR" altLang="pt-BR" sz="4000" b="0" i="0" u="none" strike="noStrike" cap="none" normalizeH="0" baseline="0">
                <a:ln>
                  <a:noFill/>
                </a:ln>
                <a:solidFill>
                  <a:srgbClr val="000000"/>
                </a:solidFill>
                <a:effectLst/>
                <a:latin typeface="JetBrains Mono"/>
              </a:rPr>
              <a:t>id</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chkleite</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chkcarne </a:t>
            </a:r>
            <a:r>
              <a:rPr kumimoji="0" lang="pt-BR" altLang="pt-BR" sz="4000" b="0" i="0" u="none" strike="noStrike" cap="none" normalizeH="0" baseline="0">
                <a:ln>
                  <a:noFill/>
                </a:ln>
                <a:solidFill>
                  <a:srgbClr val="080808"/>
                </a:solidFill>
                <a:effectLst/>
                <a:latin typeface="JetBrains Mono"/>
              </a:rPr>
              <a:t>= (</a:t>
            </a:r>
            <a:r>
              <a:rPr kumimoji="0" lang="pt-BR" altLang="pt-BR" sz="4000" b="0" i="0" u="none" strike="noStrike" cap="none" normalizeH="0" baseline="0">
                <a:ln>
                  <a:noFill/>
                </a:ln>
                <a:solidFill>
                  <a:srgbClr val="000000"/>
                </a:solidFill>
                <a:effectLst/>
                <a:latin typeface="JetBrains Mono"/>
              </a:rPr>
              <a:t>CheckBox</a:t>
            </a:r>
            <a:r>
              <a:rPr kumimoji="0" lang="pt-BR" altLang="pt-BR" sz="4000" b="0" i="0" u="none" strike="noStrike" cap="none" normalizeH="0" baseline="0">
                <a:ln>
                  <a:noFill/>
                </a:ln>
                <a:solidFill>
                  <a:srgbClr val="080808"/>
                </a:solidFill>
                <a:effectLst/>
                <a:latin typeface="JetBrains Mono"/>
              </a:rPr>
              <a:t>) findViewById(</a:t>
            </a:r>
            <a:r>
              <a:rPr kumimoji="0" lang="pt-BR" altLang="pt-BR" sz="4000" b="0" i="0" u="none" strike="noStrike" cap="none" normalizeH="0" baseline="0">
                <a:ln>
                  <a:noFill/>
                </a:ln>
                <a:solidFill>
                  <a:srgbClr val="000000"/>
                </a:solidFill>
                <a:effectLst/>
                <a:latin typeface="JetBrains Mono"/>
              </a:rPr>
              <a:t>id</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chkcarne</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chkfeijao1 </a:t>
            </a:r>
            <a:r>
              <a:rPr kumimoji="0" lang="pt-BR" altLang="pt-BR" sz="4000" b="0" i="0" u="none" strike="noStrike" cap="none" normalizeH="0" baseline="0">
                <a:ln>
                  <a:noFill/>
                </a:ln>
                <a:solidFill>
                  <a:srgbClr val="080808"/>
                </a:solidFill>
                <a:effectLst/>
                <a:latin typeface="JetBrains Mono"/>
              </a:rPr>
              <a:t>= (</a:t>
            </a:r>
            <a:r>
              <a:rPr kumimoji="0" lang="pt-BR" altLang="pt-BR" sz="4000" b="0" i="0" u="none" strike="noStrike" cap="none" normalizeH="0" baseline="0">
                <a:ln>
                  <a:noFill/>
                </a:ln>
                <a:solidFill>
                  <a:srgbClr val="000000"/>
                </a:solidFill>
                <a:effectLst/>
                <a:latin typeface="JetBrains Mono"/>
              </a:rPr>
              <a:t>CheckBox</a:t>
            </a:r>
            <a:r>
              <a:rPr kumimoji="0" lang="pt-BR" altLang="pt-BR" sz="4000" b="0" i="0" u="none" strike="noStrike" cap="none" normalizeH="0" baseline="0">
                <a:ln>
                  <a:noFill/>
                </a:ln>
                <a:solidFill>
                  <a:srgbClr val="080808"/>
                </a:solidFill>
                <a:effectLst/>
                <a:latin typeface="JetBrains Mono"/>
              </a:rPr>
              <a:t>) findViewById(</a:t>
            </a:r>
            <a:r>
              <a:rPr kumimoji="0" lang="pt-BR" altLang="pt-BR" sz="4000" b="0" i="0" u="none" strike="noStrike" cap="none" normalizeH="0" baseline="0">
                <a:ln>
                  <a:noFill/>
                </a:ln>
                <a:solidFill>
                  <a:srgbClr val="000000"/>
                </a:solidFill>
                <a:effectLst/>
                <a:latin typeface="JetBrains Mono"/>
              </a:rPr>
              <a:t>id</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chkfeijao1</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bttotal </a:t>
            </a:r>
            <a:r>
              <a:rPr kumimoji="0" lang="pt-BR" altLang="pt-BR" sz="4000" b="0" i="0" u="none" strike="noStrike" cap="none" normalizeH="0" baseline="0">
                <a:ln>
                  <a:noFill/>
                </a:ln>
                <a:solidFill>
                  <a:srgbClr val="080808"/>
                </a:solidFill>
                <a:effectLst/>
                <a:latin typeface="JetBrains Mono"/>
              </a:rPr>
              <a:t>= (</a:t>
            </a:r>
            <a:r>
              <a:rPr kumimoji="0" lang="pt-BR" altLang="pt-BR" sz="4000" b="0" i="0" u="none" strike="noStrike" cap="none" normalizeH="0" baseline="0">
                <a:ln>
                  <a:noFill/>
                </a:ln>
                <a:solidFill>
                  <a:srgbClr val="000000"/>
                </a:solidFill>
                <a:effectLst/>
                <a:latin typeface="JetBrains Mono"/>
              </a:rPr>
              <a:t>Button</a:t>
            </a:r>
            <a:r>
              <a:rPr kumimoji="0" lang="pt-BR" altLang="pt-BR" sz="4000" b="0" i="0" u="none" strike="noStrike" cap="none" normalizeH="0" baseline="0">
                <a:ln>
                  <a:noFill/>
                </a:ln>
                <a:solidFill>
                  <a:srgbClr val="080808"/>
                </a:solidFill>
                <a:effectLst/>
                <a:latin typeface="JetBrains Mono"/>
              </a:rPr>
              <a:t>) findViewById(</a:t>
            </a:r>
            <a:r>
              <a:rPr kumimoji="0" lang="pt-BR" altLang="pt-BR" sz="4000" b="0" i="0" u="none" strike="noStrike" cap="none" normalizeH="0" baseline="0">
                <a:ln>
                  <a:noFill/>
                </a:ln>
                <a:solidFill>
                  <a:srgbClr val="000000"/>
                </a:solidFill>
                <a:effectLst/>
                <a:latin typeface="JetBrains Mono"/>
              </a:rPr>
              <a:t>id</a:t>
            </a:r>
            <a:r>
              <a:rPr kumimoji="0" lang="pt-BR" altLang="pt-BR" sz="4000" b="0" i="0" u="none" strike="noStrike" cap="none" normalizeH="0" baseline="0">
                <a:ln>
                  <a:noFill/>
                </a:ln>
                <a:solidFill>
                  <a:srgbClr val="080808"/>
                </a:solidFill>
                <a:effectLst/>
                <a:latin typeface="JetBrains Mono"/>
              </a:rPr>
              <a:t>.</a:t>
            </a:r>
            <a:r>
              <a:rPr kumimoji="0" lang="pt-BR" altLang="pt-BR" sz="4000" b="0" i="1" u="none" strike="noStrike" cap="none" normalizeH="0" baseline="0">
                <a:ln>
                  <a:noFill/>
                </a:ln>
                <a:solidFill>
                  <a:srgbClr val="871094"/>
                </a:solidFill>
                <a:effectLst/>
                <a:latin typeface="JetBrains Mono"/>
              </a:rPr>
              <a:t>bttotal</a:t>
            </a:r>
            <a:r>
              <a:rPr kumimoji="0" lang="pt-BR" altLang="pt-BR" sz="4000" b="0" i="0" u="none" strike="noStrike" cap="none" normalizeH="0" baseline="0">
                <a:ln>
                  <a:noFill/>
                </a:ln>
                <a:solidFill>
                  <a:srgbClr val="080808"/>
                </a:solidFill>
                <a:effectLst/>
                <a:latin typeface="JetBrains Mono"/>
              </a:rPr>
              <a:t>);</a:t>
            </a:r>
            <a:br>
              <a:rPr kumimoji="0" lang="pt-BR" altLang="pt-BR" sz="4000" b="0" i="0" u="none" strike="noStrike" cap="none" normalizeH="0" baseline="0">
                <a:ln>
                  <a:noFill/>
                </a:ln>
                <a:solidFill>
                  <a:srgbClr val="080808"/>
                </a:solidFill>
                <a:effectLst/>
                <a:latin typeface="JetBrains Mono"/>
              </a:rPr>
            </a:br>
            <a:r>
              <a:rPr kumimoji="0" lang="pt-BR" altLang="pt-BR" sz="4000" b="0" i="0" u="none" strike="noStrike" cap="none" normalizeH="0" baseline="0">
                <a:ln>
                  <a:noFill/>
                </a:ln>
                <a:solidFill>
                  <a:srgbClr val="871094"/>
                </a:solidFill>
                <a:effectLst/>
                <a:latin typeface="JetBrains Mono"/>
              </a:rPr>
              <a:t>bttotal</a:t>
            </a:r>
            <a:r>
              <a:rPr kumimoji="0" lang="pt-BR" altLang="pt-BR" sz="4000" b="0" i="0" u="none" strike="noStrike" cap="none" normalizeH="0" baseline="0">
                <a:ln>
                  <a:noFill/>
                </a:ln>
                <a:solidFill>
                  <a:srgbClr val="080808"/>
                </a:solidFill>
                <a:effectLst/>
                <a:latin typeface="JetBrains Mono"/>
              </a:rPr>
              <a:t>.setOnClickListener(</a:t>
            </a:r>
            <a:r>
              <a:rPr kumimoji="0" lang="pt-BR" altLang="pt-BR" sz="4000" b="0" i="0" u="none" strike="noStrike" cap="none" normalizeH="0" baseline="0">
                <a:ln>
                  <a:noFill/>
                </a:ln>
                <a:solidFill>
                  <a:srgbClr val="0033B3"/>
                </a:solidFill>
                <a:effectLst/>
                <a:latin typeface="JetBrains Mono"/>
              </a:rPr>
              <a:t>new </a:t>
            </a:r>
            <a:r>
              <a:rPr kumimoji="0" lang="pt-BR" altLang="pt-BR" sz="4000" b="0" i="0" u="none" strike="noStrike" cap="none" normalizeH="0" baseline="0">
                <a:ln>
                  <a:noFill/>
                </a:ln>
                <a:solidFill>
                  <a:srgbClr val="000000"/>
                </a:solidFill>
                <a:effectLst/>
                <a:latin typeface="JetBrains Mono"/>
              </a:rPr>
              <a:t>View</a:t>
            </a:r>
            <a:r>
              <a:rPr kumimoji="0" lang="pt-BR" altLang="pt-BR" sz="4000" b="0" i="0" u="none" strike="noStrike" cap="none" normalizeH="0" baseline="0">
                <a:ln>
                  <a:noFill/>
                </a:ln>
                <a:solidFill>
                  <a:srgbClr val="080808"/>
                </a:solidFill>
                <a:effectLst/>
                <a:latin typeface="JetBrains Mono"/>
              </a:rPr>
              <a:t>.</a:t>
            </a:r>
            <a:r>
              <a:rPr kumimoji="0" lang="pt-BR" altLang="pt-BR" sz="4000" b="0" i="0" u="none" strike="noStrike" cap="none" normalizeH="0" baseline="0">
                <a:ln>
                  <a:noFill/>
                </a:ln>
                <a:solidFill>
                  <a:srgbClr val="000000"/>
                </a:solidFill>
                <a:effectLst/>
                <a:latin typeface="JetBrains Mono"/>
              </a:rPr>
              <a:t>OnClickListener</a:t>
            </a:r>
            <a:r>
              <a:rPr kumimoji="0" lang="pt-BR" altLang="pt-BR" sz="4000" b="0" i="0" u="none" strike="noStrike" cap="none" normalizeH="0" baseline="0">
                <a:ln>
                  <a:noFill/>
                </a:ln>
                <a:solidFill>
                  <a:srgbClr val="080808"/>
                </a:solidFill>
                <a:effectLst/>
                <a:latin typeface="JetBrains Mono"/>
              </a:rPr>
              <a:t>() {</a:t>
            </a:r>
            <a:endParaRPr kumimoji="0" lang="pt-BR" altLang="pt-BR" sz="7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04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4DF21136-6D92-4BE9-98D6-3D1AE2CED76A}"/>
              </a:ext>
            </a:extLst>
          </p:cNvPr>
          <p:cNvSpPr>
            <a:spLocks noGrp="1"/>
          </p:cNvSpPr>
          <p:nvPr>
            <p:ph type="sldNum" sz="quarter" idx="12"/>
          </p:nvPr>
        </p:nvSpPr>
        <p:spPr/>
        <p:txBody>
          <a:bodyPr/>
          <a:lstStyle/>
          <a:p>
            <a:fld id="{900948DA-0000-4D30-AAD1-61C43CCFDFB7}" type="slidenum">
              <a:rPr lang="pt-BR" smtClean="0"/>
              <a:t>38</a:t>
            </a:fld>
            <a:endParaRPr lang="pt-BR"/>
          </a:p>
        </p:txBody>
      </p:sp>
      <p:sp>
        <p:nvSpPr>
          <p:cNvPr id="4" name="Rectangle 1">
            <a:extLst>
              <a:ext uri="{FF2B5EF4-FFF2-40B4-BE49-F238E27FC236}">
                <a16:creationId xmlns:a16="http://schemas.microsoft.com/office/drawing/2014/main" id="{B607EAAF-AA9B-4D7F-9778-FCEF94D57167}"/>
              </a:ext>
            </a:extLst>
          </p:cNvPr>
          <p:cNvSpPr>
            <a:spLocks noChangeArrowheads="1"/>
          </p:cNvSpPr>
          <p:nvPr/>
        </p:nvSpPr>
        <p:spPr bwMode="auto">
          <a:xfrm>
            <a:off x="771525" y="935846"/>
            <a:ext cx="7724775" cy="56938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effectLst/>
                <a:latin typeface="JetBrains Mono"/>
              </a:rPr>
              <a:t>@</a:t>
            </a:r>
            <a:r>
              <a:rPr kumimoji="0" lang="pt-BR" altLang="pt-BR" sz="2800" b="0" i="0" u="none" strike="noStrike" cap="none" normalizeH="0" baseline="0" dirty="0" err="1">
                <a:ln>
                  <a:noFill/>
                </a:ln>
                <a:effectLst/>
                <a:latin typeface="JetBrains Mono"/>
              </a:rPr>
              <a:t>Override</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err="1">
                <a:ln>
                  <a:noFill/>
                </a:ln>
                <a:effectLst/>
                <a:latin typeface="JetBrains Mono"/>
              </a:rPr>
              <a:t>public</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void</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onClick</a:t>
            </a:r>
            <a:r>
              <a:rPr kumimoji="0" lang="pt-BR" altLang="pt-BR" sz="2800" b="0" i="0" u="none" strike="noStrike" cap="none" normalizeH="0" baseline="0" dirty="0">
                <a:ln>
                  <a:noFill/>
                </a:ln>
                <a:effectLst/>
                <a:latin typeface="JetBrains Mono"/>
              </a:rPr>
              <a:t>(</a:t>
            </a:r>
            <a:r>
              <a:rPr kumimoji="0" lang="pt-BR" altLang="pt-BR" sz="2800" b="0" i="0" u="none" strike="noStrike" cap="none" normalizeH="0" baseline="0" dirty="0" err="1">
                <a:ln>
                  <a:noFill/>
                </a:ln>
                <a:effectLst/>
                <a:latin typeface="JetBrains Mono"/>
              </a:rPr>
              <a:t>View</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view</a:t>
            </a:r>
            <a:r>
              <a:rPr kumimoji="0" lang="pt-BR" altLang="pt-BR" sz="2800" b="0" i="0" u="none" strike="noStrike" cap="none" normalizeH="0" baseline="0" dirty="0">
                <a:ln>
                  <a:noFill/>
                </a:ln>
                <a:effectLst/>
                <a:latin typeface="JetBrains Mono"/>
              </a:rPr>
              <a:t>) {</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double</a:t>
            </a:r>
            <a:r>
              <a:rPr kumimoji="0" lang="pt-BR" altLang="pt-BR" sz="2800" b="0" i="0" u="none" strike="noStrike" cap="none" normalizeH="0" baseline="0" dirty="0">
                <a:ln>
                  <a:noFill/>
                </a:ln>
                <a:effectLst/>
                <a:latin typeface="JetBrains Mono"/>
              </a:rPr>
              <a:t> total = 0;</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if</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chkarroz.isChecked</a:t>
            </a:r>
            <a:r>
              <a:rPr kumimoji="0" lang="pt-BR" altLang="pt-BR" sz="2800" b="0" i="0" u="none" strike="noStrike" cap="none" normalizeH="0" baseline="0" dirty="0">
                <a:ln>
                  <a:noFill/>
                </a:ln>
                <a:effectLst/>
                <a:latin typeface="JetBrains Mono"/>
              </a:rPr>
              <a:t>())</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total += 2.69;</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if</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chkleite.isChecked</a:t>
            </a:r>
            <a:r>
              <a:rPr kumimoji="0" lang="pt-BR" altLang="pt-BR" sz="2800" b="0" i="0" u="none" strike="noStrike" cap="none" normalizeH="0" baseline="0" dirty="0">
                <a:ln>
                  <a:noFill/>
                </a:ln>
                <a:effectLst/>
                <a:latin typeface="JetBrains Mono"/>
              </a:rPr>
              <a:t>())</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total += 5.00;</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if</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chkcarne.isChecked</a:t>
            </a:r>
            <a:r>
              <a:rPr kumimoji="0" lang="pt-BR" altLang="pt-BR" sz="2800" b="0" i="0" u="none" strike="noStrike" cap="none" normalizeH="0" baseline="0" dirty="0">
                <a:ln>
                  <a:noFill/>
                </a:ln>
                <a:effectLst/>
                <a:latin typeface="JetBrains Mono"/>
              </a:rPr>
              <a:t>())</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total += 9.7;</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if</a:t>
            </a: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chkfeijão.isChecked</a:t>
            </a:r>
            <a:r>
              <a:rPr kumimoji="0" lang="pt-BR" altLang="pt-BR" sz="2800" b="0" i="0" u="none" strike="noStrike" cap="none" normalizeH="0" baseline="0" dirty="0">
                <a:ln>
                  <a:noFill/>
                </a:ln>
                <a:effectLst/>
                <a:latin typeface="JetBrains Mono"/>
              </a:rPr>
              <a:t>())</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total += 2.30;</a:t>
            </a:r>
            <a:br>
              <a:rPr kumimoji="0" lang="pt-BR" altLang="pt-BR" sz="2800" b="0" i="0" u="none" strike="noStrike" cap="none" normalizeH="0" baseline="0" dirty="0">
                <a:ln>
                  <a:noFill/>
                </a:ln>
                <a:effectLst/>
                <a:latin typeface="JetBrains Mono"/>
              </a:rPr>
            </a:br>
            <a:r>
              <a:rPr kumimoji="0" lang="pt-BR" altLang="pt-BR" sz="2800" b="0" i="0" u="none" strike="noStrike" cap="none" normalizeH="0" baseline="0" dirty="0">
                <a:ln>
                  <a:noFill/>
                </a:ln>
                <a:effectLst/>
                <a:latin typeface="JetBrains Mono"/>
              </a:rPr>
              <a:t>    </a:t>
            </a:r>
            <a:r>
              <a:rPr kumimoji="0" lang="pt-BR" altLang="pt-BR" sz="2800" b="0" i="0" u="none" strike="noStrike" cap="none" normalizeH="0" baseline="0" dirty="0" err="1">
                <a:ln>
                  <a:noFill/>
                </a:ln>
                <a:effectLst/>
                <a:latin typeface="JetBrains Mono"/>
              </a:rPr>
              <a:t>AlertDialog.Builder</a:t>
            </a:r>
            <a:r>
              <a:rPr kumimoji="0" lang="pt-BR" altLang="pt-BR" sz="2800" b="0" i="0" u="none" strike="noStrike" cap="none" normalizeH="0" baseline="0" dirty="0">
                <a:ln>
                  <a:noFill/>
                </a:ln>
                <a:effectLst/>
                <a:latin typeface="JetBrains Mono"/>
              </a:rPr>
              <a:t> dialogo = new </a:t>
            </a:r>
            <a:r>
              <a:rPr kumimoji="0" lang="pt-BR" altLang="pt-BR" sz="2800" b="0" i="0" u="none" strike="noStrike" cap="none" normalizeH="0" baseline="0" dirty="0" err="1">
                <a:ln>
                  <a:noFill/>
                </a:ln>
                <a:effectLst/>
                <a:latin typeface="JetBrains Mono"/>
              </a:rPr>
              <a:t>AlertDialog.Builder</a:t>
            </a:r>
            <a:r>
              <a:rPr kumimoji="0" lang="pt-BR" altLang="pt-BR" sz="2800" b="0" i="0" u="none" strike="noStrike" cap="none" normalizeH="0" baseline="0" dirty="0">
                <a:ln>
                  <a:noFill/>
                </a:ln>
                <a:effectLst/>
                <a:latin typeface="JetBrains Mono"/>
              </a:rPr>
              <a:t>(</a:t>
            </a:r>
            <a:r>
              <a:rPr kumimoji="0" lang="pt-BR" altLang="pt-BR" sz="2800" b="0" i="0" u="none" strike="noStrike" cap="none" normalizeH="0" baseline="0" dirty="0" err="1">
                <a:ln>
                  <a:noFill/>
                </a:ln>
                <a:effectLst/>
                <a:latin typeface="JetBrains Mono"/>
              </a:rPr>
              <a:t>MainActivity.this</a:t>
            </a:r>
            <a:r>
              <a:rPr kumimoji="0" lang="pt-BR" altLang="pt-BR" sz="2800" b="0" i="0" u="none" strike="noStrike" cap="none" normalizeH="0" baseline="0" dirty="0">
                <a:ln>
                  <a:noFill/>
                </a:ln>
                <a:effectLst/>
                <a:latin typeface="JetBrains Mono"/>
              </a:rPr>
              <a:t>);</a:t>
            </a:r>
            <a:endParaRPr kumimoji="0" lang="pt-BR" altLang="pt-BR" sz="5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48155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39</a:t>
            </a:fld>
            <a:endParaRPr lang="pt-BR"/>
          </a:p>
        </p:txBody>
      </p:sp>
      <p:sp>
        <p:nvSpPr>
          <p:cNvPr id="3" name="Rectangle 1">
            <a:extLst>
              <a:ext uri="{FF2B5EF4-FFF2-40B4-BE49-F238E27FC236}">
                <a16:creationId xmlns:a16="http://schemas.microsoft.com/office/drawing/2014/main" id="{F3190583-8E99-4046-82B5-565B47313B36}"/>
              </a:ext>
            </a:extLst>
          </p:cNvPr>
          <p:cNvSpPr>
            <a:spLocks noChangeArrowheads="1"/>
          </p:cNvSpPr>
          <p:nvPr/>
        </p:nvSpPr>
        <p:spPr bwMode="auto">
          <a:xfrm>
            <a:off x="761999" y="626553"/>
            <a:ext cx="9820275" cy="550920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a:ln>
                  <a:noFill/>
                </a:ln>
                <a:effectLst/>
                <a:latin typeface="JetBrains Mono"/>
              </a:rPr>
              <a:t>  </a:t>
            </a:r>
            <a:r>
              <a:rPr kumimoji="0" lang="pt-BR" altLang="pt-BR" sz="3200" b="0" i="0" u="none" strike="noStrike" cap="none" normalizeH="0" baseline="0" dirty="0" err="1">
                <a:ln>
                  <a:noFill/>
                </a:ln>
                <a:effectLst/>
                <a:latin typeface="JetBrains Mono"/>
              </a:rPr>
              <a:t>dialogo.setTitle</a:t>
            </a:r>
            <a:r>
              <a:rPr kumimoji="0" lang="pt-BR" altLang="pt-BR" sz="3200" b="0" i="0" u="none" strike="noStrike" cap="none" normalizeH="0" baseline="0" dirty="0">
                <a:ln>
                  <a:noFill/>
                </a:ln>
                <a:effectLst/>
                <a:latin typeface="JetBrains Mono"/>
              </a:rPr>
              <a:t>("Aviso");</a:t>
            </a: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        </a:t>
            </a:r>
            <a:r>
              <a:rPr kumimoji="0" lang="pt-BR" altLang="pt-BR" sz="3200" b="0" i="0" u="none" strike="noStrike" cap="none" normalizeH="0" baseline="0" dirty="0" err="1">
                <a:ln>
                  <a:noFill/>
                </a:ln>
                <a:effectLst/>
                <a:latin typeface="JetBrains Mono"/>
              </a:rPr>
              <a:t>AlertDialog.Builder</a:t>
            </a:r>
            <a:r>
              <a:rPr kumimoji="0" lang="pt-BR" altLang="pt-BR" sz="3200" b="0" i="0" u="none" strike="noStrike" cap="none" normalizeH="0" baseline="0" dirty="0">
                <a:ln>
                  <a:noFill/>
                </a:ln>
                <a:effectLst/>
                <a:latin typeface="JetBrains Mono"/>
              </a:rPr>
              <a:t> </a:t>
            </a:r>
            <a:r>
              <a:rPr kumimoji="0" lang="pt-BR" altLang="pt-BR" sz="3200" b="0" i="0" u="none" strike="noStrike" cap="none" normalizeH="0" baseline="0" dirty="0" err="1">
                <a:ln>
                  <a:noFill/>
                </a:ln>
                <a:effectLst/>
                <a:latin typeface="JetBrains Mono"/>
              </a:rPr>
              <a:t>builder</a:t>
            </a:r>
            <a:r>
              <a:rPr kumimoji="0" lang="pt-BR" altLang="pt-BR" sz="3200" b="0" i="0" u="none" strike="noStrike" cap="none" normalizeH="0" baseline="0" dirty="0">
                <a:ln>
                  <a:noFill/>
                </a:ln>
                <a:effectLst/>
                <a:latin typeface="JetBrains Mono"/>
              </a:rPr>
              <a:t> = </a:t>
            </a:r>
            <a:r>
              <a:rPr kumimoji="0" lang="pt-BR" altLang="pt-BR" sz="3200" b="0" i="0" u="none" strike="noStrike" cap="none" normalizeH="0" baseline="0" dirty="0" err="1">
                <a:ln>
                  <a:noFill/>
                </a:ln>
                <a:effectLst/>
                <a:latin typeface="JetBrains Mono"/>
              </a:rPr>
              <a:t>dialogo.setMessage</a:t>
            </a:r>
            <a:r>
              <a:rPr kumimoji="0" lang="pt-BR" altLang="pt-BR" sz="3200" b="0" i="0" u="none" strike="noStrike" cap="none" normalizeH="0" baseline="0" dirty="0">
                <a:ln>
                  <a:noFill/>
                </a:ln>
                <a:effectLst/>
                <a:latin typeface="JetBrains Mono"/>
              </a:rPr>
              <a:t>("Valor total da compra:  R$ "</a:t>
            </a: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                + </a:t>
            </a:r>
            <a:r>
              <a:rPr kumimoji="0" lang="pt-BR" altLang="pt-BR" sz="3200" b="0" i="0" u="none" strike="noStrike" cap="none" normalizeH="0" baseline="0" dirty="0" err="1">
                <a:ln>
                  <a:noFill/>
                </a:ln>
                <a:effectLst/>
                <a:latin typeface="JetBrains Mono"/>
              </a:rPr>
              <a:t>String.</a:t>
            </a:r>
            <a:r>
              <a:rPr kumimoji="0" lang="pt-BR" altLang="pt-BR" sz="3200" b="0" i="1" u="none" strike="noStrike" cap="none" normalizeH="0" baseline="0" dirty="0" err="1">
                <a:ln>
                  <a:noFill/>
                </a:ln>
                <a:effectLst/>
                <a:latin typeface="JetBrains Mono"/>
              </a:rPr>
              <a:t>valueOf</a:t>
            </a:r>
            <a:r>
              <a:rPr kumimoji="0" lang="pt-BR" altLang="pt-BR" sz="3200" b="0" i="0" u="none" strike="noStrike" cap="none" normalizeH="0" baseline="0" dirty="0">
                <a:ln>
                  <a:noFill/>
                </a:ln>
                <a:effectLst/>
                <a:latin typeface="JetBrains Mono"/>
              </a:rPr>
              <a:t>(total));</a:t>
            </a:r>
            <a:br>
              <a:rPr kumimoji="0" lang="pt-BR" altLang="pt-BR" sz="3200" b="0" i="0" u="none" strike="noStrike" cap="none" normalizeH="0" baseline="0" dirty="0">
                <a:ln>
                  <a:noFill/>
                </a:ln>
                <a:effectLst/>
                <a:latin typeface="JetBrains Mono"/>
              </a:rPr>
            </a:b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        </a:t>
            </a:r>
            <a:r>
              <a:rPr kumimoji="0" lang="pt-BR" altLang="pt-BR" sz="3200" b="0" i="0" u="none" strike="noStrike" cap="none" normalizeH="0" baseline="0" dirty="0" err="1">
                <a:ln>
                  <a:noFill/>
                </a:ln>
                <a:effectLst/>
                <a:latin typeface="JetBrains Mono"/>
              </a:rPr>
              <a:t>dialogo.setNeutralButton</a:t>
            </a:r>
            <a:r>
              <a:rPr kumimoji="0" lang="pt-BR" altLang="pt-BR" sz="3200" b="0" i="0" u="none" strike="noStrike" cap="none" normalizeH="0" baseline="0" dirty="0">
                <a:ln>
                  <a:noFill/>
                </a:ln>
                <a:effectLst/>
                <a:latin typeface="JetBrains Mono"/>
              </a:rPr>
              <a:t>("Ok", </a:t>
            </a:r>
            <a:r>
              <a:rPr kumimoji="0" lang="pt-BR" altLang="pt-BR" sz="3200" b="0" i="0" u="none" strike="noStrike" cap="none" normalizeH="0" baseline="0" dirty="0" err="1">
                <a:ln>
                  <a:noFill/>
                </a:ln>
                <a:effectLst/>
                <a:latin typeface="JetBrains Mono"/>
              </a:rPr>
              <a:t>null</a:t>
            </a:r>
            <a:r>
              <a:rPr kumimoji="0" lang="pt-BR" altLang="pt-BR" sz="3200" b="0" i="0" u="none" strike="noStrike" cap="none" normalizeH="0" baseline="0" dirty="0">
                <a:ln>
                  <a:noFill/>
                </a:ln>
                <a:effectLst/>
                <a:latin typeface="JetBrains Mono"/>
              </a:rPr>
              <a:t>);</a:t>
            </a: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        </a:t>
            </a:r>
            <a:r>
              <a:rPr kumimoji="0" lang="pt-BR" altLang="pt-BR" sz="3200" b="0" i="0" u="none" strike="noStrike" cap="none" normalizeH="0" baseline="0" dirty="0" err="1">
                <a:ln>
                  <a:noFill/>
                </a:ln>
                <a:effectLst/>
                <a:latin typeface="JetBrains Mono"/>
              </a:rPr>
              <a:t>dialogo.show</a:t>
            </a:r>
            <a:r>
              <a:rPr kumimoji="0" lang="pt-BR" altLang="pt-BR" sz="3200" b="0" i="0" u="none" strike="noStrike" cap="none" normalizeH="0" baseline="0" dirty="0">
                <a:ln>
                  <a:noFill/>
                </a:ln>
                <a:effectLst/>
                <a:latin typeface="JetBrains Mono"/>
              </a:rPr>
              <a:t>();</a:t>
            </a:r>
            <a:br>
              <a:rPr kumimoji="0" lang="pt-BR" altLang="pt-BR" sz="3200" b="0" i="0" u="none" strike="noStrike" cap="none" normalizeH="0" baseline="0" dirty="0">
                <a:ln>
                  <a:noFill/>
                </a:ln>
                <a:effectLst/>
                <a:latin typeface="JetBrains Mono"/>
              </a:rPr>
            </a:b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    }</a:t>
            </a:r>
            <a:br>
              <a:rPr kumimoji="0" lang="pt-BR" altLang="pt-BR" sz="3200" b="0" i="0" u="none" strike="noStrike" cap="none" normalizeH="0" baseline="0" dirty="0">
                <a:ln>
                  <a:noFill/>
                </a:ln>
                <a:effectLst/>
                <a:latin typeface="JetBrains Mono"/>
              </a:rPr>
            </a:br>
            <a:br>
              <a:rPr kumimoji="0" lang="pt-BR" altLang="pt-BR" sz="3200" b="0" i="0" u="none" strike="noStrike" cap="none" normalizeH="0" baseline="0" dirty="0">
                <a:ln>
                  <a:noFill/>
                </a:ln>
                <a:effectLst/>
                <a:latin typeface="JetBrains Mono"/>
              </a:rPr>
            </a:br>
            <a:r>
              <a:rPr kumimoji="0" lang="pt-BR" altLang="pt-BR" sz="3200" b="0" i="0" u="none" strike="noStrike" cap="none" normalizeH="0" baseline="0" dirty="0">
                <a:ln>
                  <a:noFill/>
                </a:ln>
                <a:effectLst/>
                <a:latin typeface="JetBrains Mono"/>
              </a:rPr>
              <a:t>});</a:t>
            </a:r>
            <a:endParaRPr kumimoji="0" lang="pt-BR" altLang="pt-BR" sz="6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5632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a:t>
            </a:fld>
            <a:endParaRPr lang="pt-BR"/>
          </a:p>
        </p:txBody>
      </p:sp>
      <p:pic>
        <p:nvPicPr>
          <p:cNvPr id="4" name="Imagem 3">
            <a:extLst>
              <a:ext uri="{FF2B5EF4-FFF2-40B4-BE49-F238E27FC236}">
                <a16:creationId xmlns:a16="http://schemas.microsoft.com/office/drawing/2014/main" id="{7AF6AF70-8D54-4190-9AE3-170CD85355FC}"/>
              </a:ext>
            </a:extLst>
          </p:cNvPr>
          <p:cNvPicPr>
            <a:picLocks noChangeAspect="1"/>
          </p:cNvPicPr>
          <p:nvPr/>
        </p:nvPicPr>
        <p:blipFill>
          <a:blip r:embed="rId2"/>
          <a:stretch>
            <a:fillRect/>
          </a:stretch>
        </p:blipFill>
        <p:spPr>
          <a:xfrm>
            <a:off x="4157662" y="90487"/>
            <a:ext cx="3876675" cy="6677025"/>
          </a:xfrm>
          <a:prstGeom prst="rect">
            <a:avLst/>
          </a:prstGeom>
        </p:spPr>
      </p:pic>
      <p:cxnSp>
        <p:nvCxnSpPr>
          <p:cNvPr id="6" name="Conector de Seta Reta 5">
            <a:extLst>
              <a:ext uri="{FF2B5EF4-FFF2-40B4-BE49-F238E27FC236}">
                <a16:creationId xmlns:a16="http://schemas.microsoft.com/office/drawing/2014/main" id="{372C196F-A0F1-4875-999F-B885DCC999F4}"/>
              </a:ext>
            </a:extLst>
          </p:cNvPr>
          <p:cNvCxnSpPr/>
          <p:nvPr/>
        </p:nvCxnSpPr>
        <p:spPr>
          <a:xfrm flipV="1">
            <a:off x="2725947" y="1164566"/>
            <a:ext cx="2760453" cy="130961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8FAA83DE-58C4-4BF2-A8AF-984AFC571D4C}"/>
              </a:ext>
            </a:extLst>
          </p:cNvPr>
          <p:cNvSpPr txBox="1"/>
          <p:nvPr/>
        </p:nvSpPr>
        <p:spPr>
          <a:xfrm>
            <a:off x="1829878" y="2474177"/>
            <a:ext cx="1535502" cy="369332"/>
          </a:xfrm>
          <a:prstGeom prst="rect">
            <a:avLst/>
          </a:prstGeom>
          <a:noFill/>
        </p:spPr>
        <p:txBody>
          <a:bodyPr wrap="square" rtlCol="0">
            <a:spAutoFit/>
          </a:bodyPr>
          <a:lstStyle/>
          <a:p>
            <a:r>
              <a:rPr lang="pt-BR" dirty="0" err="1"/>
              <a:t>TextView</a:t>
            </a:r>
            <a:endParaRPr lang="pt-BR" dirty="0"/>
          </a:p>
        </p:txBody>
      </p:sp>
    </p:spTree>
    <p:extLst>
      <p:ext uri="{BB962C8B-B14F-4D97-AF65-F5344CB8AC3E}">
        <p14:creationId xmlns:p14="http://schemas.microsoft.com/office/powerpoint/2010/main" val="3830948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40</a:t>
            </a:fld>
            <a:endParaRPr lang="pt-BR"/>
          </a:p>
        </p:txBody>
      </p:sp>
      <p:sp>
        <p:nvSpPr>
          <p:cNvPr id="3" name="Rectangle 1">
            <a:extLst>
              <a:ext uri="{FF2B5EF4-FFF2-40B4-BE49-F238E27FC236}">
                <a16:creationId xmlns:a16="http://schemas.microsoft.com/office/drawing/2014/main" id="{3649D0F6-89EE-47CE-9C3B-C4B1455D1AE2}"/>
              </a:ext>
            </a:extLst>
          </p:cNvPr>
          <p:cNvSpPr>
            <a:spLocks noChangeArrowheads="1"/>
          </p:cNvSpPr>
          <p:nvPr/>
        </p:nvSpPr>
        <p:spPr bwMode="auto">
          <a:xfrm>
            <a:off x="742950" y="189282"/>
            <a:ext cx="10125075"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a:ln>
                  <a:noFill/>
                </a:ln>
                <a:solidFill>
                  <a:srgbClr val="9E880D"/>
                </a:solidFill>
                <a:effectLst/>
                <a:latin typeface="JetBrains Mono"/>
              </a:rPr>
              <a:t>@Override</a:t>
            </a:r>
            <a:br>
              <a:rPr kumimoji="0" lang="pt-BR" altLang="pt-BR" sz="2800" b="0" i="0" u="none" strike="noStrike" cap="none" normalizeH="0" baseline="0">
                <a:ln>
                  <a:noFill/>
                </a:ln>
                <a:solidFill>
                  <a:srgbClr val="9E880D"/>
                </a:solidFill>
                <a:effectLst/>
                <a:latin typeface="JetBrains Mono"/>
              </a:rPr>
            </a:br>
            <a:r>
              <a:rPr kumimoji="0" lang="pt-BR" altLang="pt-BR" sz="2800" b="0" i="0" u="none" strike="noStrike" cap="none" normalizeH="0" baseline="0">
                <a:ln>
                  <a:noFill/>
                </a:ln>
                <a:solidFill>
                  <a:srgbClr val="0033B3"/>
                </a:solidFill>
                <a:effectLst/>
                <a:latin typeface="JetBrains Mono"/>
              </a:rPr>
              <a:t>public void </a:t>
            </a:r>
            <a:r>
              <a:rPr kumimoji="0" lang="pt-BR" altLang="pt-BR" sz="2800" b="0" i="0" u="none" strike="noStrike" cap="none" normalizeH="0" baseline="0">
                <a:ln>
                  <a:noFill/>
                </a:ln>
                <a:solidFill>
                  <a:srgbClr val="00627A"/>
                </a:solidFill>
                <a:effectLst/>
                <a:latin typeface="JetBrains Mono"/>
              </a:rPr>
              <a:t>onClick</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000000"/>
                </a:solidFill>
                <a:effectLst/>
                <a:latin typeface="JetBrains Mono"/>
              </a:rPr>
              <a:t>View </a:t>
            </a:r>
            <a:r>
              <a:rPr kumimoji="0" lang="pt-BR" altLang="pt-BR" sz="2800" b="0" i="0" u="none" strike="noStrike" cap="none" normalizeH="0" baseline="0">
                <a:ln>
                  <a:noFill/>
                </a:ln>
                <a:solidFill>
                  <a:srgbClr val="080808"/>
                </a:solidFill>
                <a:effectLst/>
                <a:latin typeface="JetBrains Mono"/>
              </a:rPr>
              <a:t>view)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double </a:t>
            </a:r>
            <a:r>
              <a:rPr kumimoji="0" lang="pt-BR" altLang="pt-BR" sz="2800" b="0" i="0" u="none" strike="noStrike" cap="none" normalizeH="0" baseline="0">
                <a:ln>
                  <a:noFill/>
                </a:ln>
                <a:solidFill>
                  <a:srgbClr val="000000"/>
                </a:solidFill>
                <a:effectLst/>
                <a:latin typeface="JetBrains Mono"/>
              </a:rPr>
              <a:t>total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1750EB"/>
                </a:solidFill>
                <a:effectLst/>
                <a:latin typeface="JetBrains Mono"/>
              </a:rPr>
              <a:t>0</a:t>
            </a:r>
            <a:r>
              <a:rPr kumimoji="0" lang="pt-BR" altLang="pt-BR" sz="2800" b="0" i="0" u="none" strike="noStrike" cap="none" normalizeH="0" baseline="0">
                <a:ln>
                  <a:noFill/>
                </a:ln>
                <a:solidFill>
                  <a:srgbClr val="080808"/>
                </a:solidFill>
                <a:effectLst/>
                <a:latin typeface="JetBrains Mono"/>
              </a:rPr>
              <a:t>;</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if </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chkarroz</a:t>
            </a:r>
            <a:r>
              <a:rPr kumimoji="0" lang="pt-BR" altLang="pt-BR" sz="2800" b="0" i="0" u="none" strike="noStrike" cap="none" normalizeH="0" baseline="0">
                <a:ln>
                  <a:noFill/>
                </a:ln>
                <a:solidFill>
                  <a:srgbClr val="080808"/>
                </a:solidFill>
                <a:effectLst/>
                <a:latin typeface="JetBrains Mono"/>
              </a:rPr>
              <a:t>.isChecked())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total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1750EB"/>
                </a:solidFill>
                <a:effectLst/>
                <a:latin typeface="JetBrains Mono"/>
              </a:rPr>
              <a:t>10.00</a:t>
            </a:r>
            <a:r>
              <a:rPr kumimoji="0" lang="pt-BR" altLang="pt-BR" sz="2800" b="0" i="0" u="none" strike="noStrike" cap="none" normalizeH="0" baseline="0">
                <a:ln>
                  <a:noFill/>
                </a:ln>
                <a:solidFill>
                  <a:srgbClr val="080808"/>
                </a:solidFill>
                <a:effectLst/>
                <a:latin typeface="JetBrains Mono"/>
              </a:rPr>
              <a:t>;</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if </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chkleite</a:t>
            </a:r>
            <a:r>
              <a:rPr kumimoji="0" lang="pt-BR" altLang="pt-BR" sz="2800" b="0" i="0" u="none" strike="noStrike" cap="none" normalizeH="0" baseline="0">
                <a:ln>
                  <a:noFill/>
                </a:ln>
                <a:solidFill>
                  <a:srgbClr val="080808"/>
                </a:solidFill>
                <a:effectLst/>
                <a:latin typeface="JetBrains Mono"/>
              </a:rPr>
              <a:t>.isChecked())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total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1750EB"/>
                </a:solidFill>
                <a:effectLst/>
                <a:latin typeface="JetBrains Mono"/>
              </a:rPr>
              <a:t>5.00</a:t>
            </a:r>
            <a:r>
              <a:rPr kumimoji="0" lang="pt-BR" altLang="pt-BR" sz="2800" b="0" i="0" u="none" strike="noStrike" cap="none" normalizeH="0" baseline="0">
                <a:ln>
                  <a:noFill/>
                </a:ln>
                <a:solidFill>
                  <a:srgbClr val="080808"/>
                </a:solidFill>
                <a:effectLst/>
                <a:latin typeface="JetBrains Mono"/>
              </a:rPr>
              <a:t>;</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if </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chkcarne</a:t>
            </a:r>
            <a:r>
              <a:rPr kumimoji="0" lang="pt-BR" altLang="pt-BR" sz="2800" b="0" i="0" u="none" strike="noStrike" cap="none" normalizeH="0" baseline="0">
                <a:ln>
                  <a:noFill/>
                </a:ln>
                <a:solidFill>
                  <a:srgbClr val="080808"/>
                </a:solidFill>
                <a:effectLst/>
                <a:latin typeface="JetBrains Mono"/>
              </a:rPr>
              <a:t>.isChecked())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total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1750EB"/>
                </a:solidFill>
                <a:effectLst/>
                <a:latin typeface="JetBrains Mono"/>
              </a:rPr>
              <a:t>9.70</a:t>
            </a:r>
            <a:r>
              <a:rPr kumimoji="0" lang="pt-BR" altLang="pt-BR" sz="2800" b="0" i="0" u="none" strike="noStrike" cap="none" normalizeH="0" baseline="0">
                <a:ln>
                  <a:noFill/>
                </a:ln>
                <a:solidFill>
                  <a:srgbClr val="080808"/>
                </a:solidFill>
                <a:effectLst/>
                <a:latin typeface="JetBrains Mono"/>
              </a:rPr>
              <a:t>;</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33B3"/>
                </a:solidFill>
                <a:effectLst/>
                <a:latin typeface="JetBrains Mono"/>
              </a:rPr>
              <a:t>if </a:t>
            </a:r>
            <a:r>
              <a:rPr kumimoji="0" lang="pt-BR" altLang="pt-BR" sz="2800" b="0" i="0" u="none" strike="noStrike" cap="none" normalizeH="0" baseline="0">
                <a:ln>
                  <a:noFill/>
                </a:ln>
                <a:solidFill>
                  <a:srgbClr val="080808"/>
                </a:solidFill>
                <a:effectLst/>
                <a:latin typeface="JetBrains Mono"/>
              </a:rPr>
              <a:t>(</a:t>
            </a:r>
            <a:r>
              <a:rPr kumimoji="0" lang="pt-BR" altLang="pt-BR" sz="2800" b="0" i="0" u="none" strike="noStrike" cap="none" normalizeH="0" baseline="0">
                <a:ln>
                  <a:noFill/>
                </a:ln>
                <a:solidFill>
                  <a:srgbClr val="871094"/>
                </a:solidFill>
                <a:effectLst/>
                <a:latin typeface="JetBrains Mono"/>
              </a:rPr>
              <a:t>chkfeijao1</a:t>
            </a:r>
            <a:r>
              <a:rPr kumimoji="0" lang="pt-BR" altLang="pt-BR" sz="2800" b="0" i="0" u="none" strike="noStrike" cap="none" normalizeH="0" baseline="0">
                <a:ln>
                  <a:noFill/>
                </a:ln>
                <a:solidFill>
                  <a:srgbClr val="080808"/>
                </a:solidFill>
                <a:effectLst/>
                <a:latin typeface="JetBrains Mono"/>
              </a:rPr>
              <a:t>.isChecked()) {</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000000"/>
                </a:solidFill>
                <a:effectLst/>
                <a:latin typeface="JetBrains Mono"/>
              </a:rPr>
              <a:t>total </a:t>
            </a:r>
            <a:r>
              <a:rPr kumimoji="0" lang="pt-BR" altLang="pt-BR" sz="2800" b="0" i="0" u="none" strike="noStrike" cap="none" normalizeH="0" baseline="0">
                <a:ln>
                  <a:noFill/>
                </a:ln>
                <a:solidFill>
                  <a:srgbClr val="080808"/>
                </a:solidFill>
                <a:effectLst/>
                <a:latin typeface="JetBrains Mono"/>
              </a:rPr>
              <a:t>+= </a:t>
            </a:r>
            <a:r>
              <a:rPr kumimoji="0" lang="pt-BR" altLang="pt-BR" sz="2800" b="0" i="0" u="none" strike="noStrike" cap="none" normalizeH="0" baseline="0">
                <a:ln>
                  <a:noFill/>
                </a:ln>
                <a:solidFill>
                  <a:srgbClr val="1750EB"/>
                </a:solidFill>
                <a:effectLst/>
                <a:latin typeface="JetBrains Mono"/>
              </a:rPr>
              <a:t>10.00</a:t>
            </a:r>
            <a:r>
              <a:rPr kumimoji="0" lang="pt-BR" altLang="pt-BR" sz="2800" b="0" i="0" u="none" strike="noStrike" cap="none" normalizeH="0" baseline="0">
                <a:ln>
                  <a:noFill/>
                </a:ln>
                <a:solidFill>
                  <a:srgbClr val="080808"/>
                </a:solidFill>
                <a:effectLst/>
                <a:latin typeface="JetBrains Mono"/>
              </a:rPr>
              <a:t>;</a:t>
            </a:r>
            <a:br>
              <a:rPr kumimoji="0" lang="pt-BR" altLang="pt-BR" sz="2800" b="0" i="0" u="none" strike="noStrike" cap="none" normalizeH="0" baseline="0">
                <a:ln>
                  <a:noFill/>
                </a:ln>
                <a:solidFill>
                  <a:srgbClr val="080808"/>
                </a:solidFill>
                <a:effectLst/>
                <a:latin typeface="JetBrains Mono"/>
              </a:rPr>
            </a:br>
            <a:r>
              <a:rPr kumimoji="0" lang="pt-BR" altLang="pt-BR" sz="2800" b="0" i="0" u="none" strike="noStrike" cap="none" normalizeH="0" baseline="0">
                <a:ln>
                  <a:noFill/>
                </a:ln>
                <a:solidFill>
                  <a:srgbClr val="080808"/>
                </a:solidFill>
                <a:effectLst/>
                <a:latin typeface="JetBrains Mono"/>
              </a:rPr>
              <a:t>    }</a:t>
            </a:r>
            <a:endParaRPr kumimoji="0" lang="pt-BR" altLang="pt-BR"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867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41</a:t>
            </a:fld>
            <a:endParaRPr lang="pt-BR"/>
          </a:p>
        </p:txBody>
      </p:sp>
      <p:sp>
        <p:nvSpPr>
          <p:cNvPr id="3" name="Rectangle 1">
            <a:extLst>
              <a:ext uri="{FF2B5EF4-FFF2-40B4-BE49-F238E27FC236}">
                <a16:creationId xmlns:a16="http://schemas.microsoft.com/office/drawing/2014/main" id="{9EFB7949-8843-4600-B367-3AEB31EC6A68}"/>
              </a:ext>
            </a:extLst>
          </p:cNvPr>
          <p:cNvSpPr>
            <a:spLocks noChangeArrowheads="1"/>
          </p:cNvSpPr>
          <p:nvPr/>
        </p:nvSpPr>
        <p:spPr bwMode="auto">
          <a:xfrm>
            <a:off x="123825" y="1413063"/>
            <a:ext cx="1216647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a:ln>
                  <a:noFill/>
                </a:ln>
                <a:solidFill>
                  <a:srgbClr val="000000"/>
                </a:solidFill>
                <a:effectLst/>
                <a:latin typeface="JetBrains Mono"/>
              </a:rPr>
              <a:t>AlertDialog</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Builder dialogo </a:t>
            </a:r>
            <a:r>
              <a:rPr kumimoji="0" lang="pt-BR" altLang="pt-BR" sz="3200" b="0" i="0" u="none" strike="noStrike" cap="none" normalizeH="0" baseline="0">
                <a:ln>
                  <a:noFill/>
                </a:ln>
                <a:solidFill>
                  <a:srgbClr val="080808"/>
                </a:solidFill>
                <a:effectLst/>
                <a:latin typeface="JetBrains Mono"/>
              </a:rPr>
              <a:t>= </a:t>
            </a:r>
            <a:r>
              <a:rPr kumimoji="0" lang="pt-BR" altLang="pt-BR" sz="3200" b="0" i="0" u="none" strike="noStrike" cap="none" normalizeH="0" baseline="0">
                <a:ln>
                  <a:noFill/>
                </a:ln>
                <a:solidFill>
                  <a:srgbClr val="0033B3"/>
                </a:solidFill>
                <a:effectLst/>
                <a:latin typeface="JetBrains Mono"/>
              </a:rPr>
              <a:t>new </a:t>
            </a:r>
            <a:r>
              <a:rPr kumimoji="0" lang="pt-BR" altLang="pt-BR" sz="3200" b="0" i="0" u="none" strike="noStrike" cap="none" normalizeH="0" baseline="0">
                <a:ln>
                  <a:noFill/>
                </a:ln>
                <a:solidFill>
                  <a:srgbClr val="000000"/>
                </a:solidFill>
                <a:effectLst/>
                <a:latin typeface="JetBrains Mono"/>
              </a:rPr>
              <a:t>AlertDialog</a:t>
            </a:r>
            <a:r>
              <a:rPr kumimoji="0" lang="pt-BR" altLang="pt-BR" sz="3200" b="0" i="0" u="none" strike="noStrike" cap="none" normalizeH="0" baseline="0">
                <a:ln>
                  <a:noFill/>
                </a:ln>
                <a:solidFill>
                  <a:srgbClr val="080808"/>
                </a:solidFill>
                <a:effectLst/>
                <a:latin typeface="JetBrains Mono"/>
              </a:rPr>
              <a:t>.Builder(</a:t>
            </a:r>
            <a:r>
              <a:rPr kumimoji="0" lang="pt-BR" altLang="pt-BR" sz="3200" b="0" i="0" u="none" strike="noStrike" cap="none" normalizeH="0" baseline="0">
                <a:ln>
                  <a:noFill/>
                </a:ln>
                <a:solidFill>
                  <a:srgbClr val="000000"/>
                </a:solidFill>
                <a:effectLst/>
                <a:latin typeface="JetBrains Mono"/>
              </a:rPr>
              <a:t>MainActivity</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33B3"/>
                </a:solidFill>
                <a:effectLst/>
                <a:latin typeface="JetBrains Mono"/>
              </a:rPr>
              <a:t>this</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000000"/>
                </a:solidFill>
                <a:effectLst/>
                <a:latin typeface="JetBrains Mono"/>
              </a:rPr>
              <a:t>dialogo</a:t>
            </a:r>
            <a:r>
              <a:rPr kumimoji="0" lang="pt-BR" altLang="pt-BR" sz="3200" b="0" i="0" u="none" strike="noStrike" cap="none" normalizeH="0" baseline="0">
                <a:ln>
                  <a:noFill/>
                </a:ln>
                <a:solidFill>
                  <a:srgbClr val="080808"/>
                </a:solidFill>
                <a:effectLst/>
                <a:latin typeface="JetBrains Mono"/>
              </a:rPr>
              <a:t>.setTitle(</a:t>
            </a:r>
            <a:r>
              <a:rPr kumimoji="0" lang="pt-BR" altLang="pt-BR" sz="3200" b="0" i="0" u="none" strike="noStrike" cap="none" normalizeH="0" baseline="0">
                <a:ln>
                  <a:noFill/>
                </a:ln>
                <a:solidFill>
                  <a:srgbClr val="067D17"/>
                </a:solidFill>
                <a:effectLst/>
                <a:latin typeface="JetBrains Mono"/>
              </a:rPr>
              <a:t>"Aviso"</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000000"/>
                </a:solidFill>
                <a:effectLst/>
                <a:latin typeface="JetBrains Mono"/>
              </a:rPr>
              <a:t>AlertDialog</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Builder builder </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080808"/>
                </a:solidFill>
                <a:effectLst/>
                <a:latin typeface="JetBrains Mono"/>
              </a:rPr>
              <a:t>        </a:t>
            </a:r>
            <a:r>
              <a:rPr kumimoji="0" lang="pt-BR" altLang="pt-BR" sz="3200" b="0" i="0" u="none" strike="noStrike" cap="none" normalizeH="0" baseline="0">
                <a:ln>
                  <a:noFill/>
                </a:ln>
                <a:solidFill>
                  <a:srgbClr val="000000"/>
                </a:solidFill>
                <a:effectLst/>
                <a:latin typeface="JetBrains Mono"/>
              </a:rPr>
              <a:t>dialogo</a:t>
            </a:r>
            <a:r>
              <a:rPr kumimoji="0" lang="pt-BR" altLang="pt-BR" sz="3200" b="0" i="0" u="none" strike="noStrike" cap="none" normalizeH="0" baseline="0">
                <a:ln>
                  <a:noFill/>
                </a:ln>
                <a:solidFill>
                  <a:srgbClr val="080808"/>
                </a:solidFill>
                <a:effectLst/>
                <a:latin typeface="JetBrains Mono"/>
              </a:rPr>
              <a:t>.setMessage(</a:t>
            </a:r>
            <a:r>
              <a:rPr kumimoji="0" lang="pt-BR" altLang="pt-BR" sz="3200" b="0" i="0" u="none" strike="noStrike" cap="none" normalizeH="0" baseline="0">
                <a:ln>
                  <a:noFill/>
                </a:ln>
                <a:solidFill>
                  <a:srgbClr val="067D17"/>
                </a:solidFill>
                <a:effectLst/>
                <a:latin typeface="JetBrains Mono"/>
              </a:rPr>
              <a:t>"Valor total da compra:  R$ "</a:t>
            </a:r>
            <a:br>
              <a:rPr kumimoji="0" lang="pt-BR" altLang="pt-BR" sz="3200" b="0" i="0" u="none" strike="noStrike" cap="none" normalizeH="0" baseline="0">
                <a:ln>
                  <a:noFill/>
                </a:ln>
                <a:solidFill>
                  <a:srgbClr val="067D17"/>
                </a:solidFill>
                <a:effectLst/>
                <a:latin typeface="JetBrains Mono"/>
              </a:rPr>
            </a:br>
            <a:r>
              <a:rPr kumimoji="0" lang="pt-BR" altLang="pt-BR" sz="3200" b="0" i="0" u="none" strike="noStrike" cap="none" normalizeH="0" baseline="0">
                <a:ln>
                  <a:noFill/>
                </a:ln>
                <a:solidFill>
                  <a:srgbClr val="067D17"/>
                </a:solidFill>
                <a:effectLst/>
                <a:latin typeface="JetBrains Mono"/>
              </a:rPr>
              <a:t>                </a:t>
            </a:r>
            <a:r>
              <a:rPr kumimoji="0" lang="pt-BR" altLang="pt-BR" sz="3200" b="0" i="0" u="none" strike="noStrike" cap="none" normalizeH="0" baseline="0">
                <a:ln>
                  <a:noFill/>
                </a:ln>
                <a:solidFill>
                  <a:srgbClr val="080808"/>
                </a:solidFill>
                <a:effectLst/>
                <a:latin typeface="JetBrains Mono"/>
              </a:rPr>
              <a:t>+ </a:t>
            </a:r>
            <a:r>
              <a:rPr kumimoji="0" lang="pt-BR" altLang="pt-BR" sz="3200" b="0" i="0" u="none" strike="noStrike" cap="none" normalizeH="0" baseline="0">
                <a:ln>
                  <a:noFill/>
                </a:ln>
                <a:solidFill>
                  <a:srgbClr val="000000"/>
                </a:solidFill>
                <a:effectLst/>
                <a:latin typeface="JetBrains Mono"/>
              </a:rPr>
              <a:t>String</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080808"/>
                </a:solidFill>
                <a:effectLst/>
                <a:latin typeface="JetBrains Mono"/>
              </a:rPr>
              <a:t>valueOf</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total</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000000"/>
                </a:solidFill>
                <a:effectLst/>
                <a:latin typeface="JetBrains Mono"/>
              </a:rPr>
              <a:t>dialogo</a:t>
            </a:r>
            <a:r>
              <a:rPr kumimoji="0" lang="pt-BR" altLang="pt-BR" sz="3200" b="0" i="0" u="none" strike="noStrike" cap="none" normalizeH="0" baseline="0">
                <a:ln>
                  <a:noFill/>
                </a:ln>
                <a:solidFill>
                  <a:srgbClr val="080808"/>
                </a:solidFill>
                <a:effectLst/>
                <a:latin typeface="JetBrains Mono"/>
              </a:rPr>
              <a:t>.setNeutralButton(</a:t>
            </a:r>
            <a:r>
              <a:rPr kumimoji="0" lang="pt-BR" altLang="pt-BR" sz="3200" b="0" i="0" u="none" strike="noStrike" cap="none" normalizeH="0" baseline="0">
                <a:ln>
                  <a:noFill/>
                </a:ln>
                <a:solidFill>
                  <a:srgbClr val="067D17"/>
                </a:solidFill>
                <a:effectLst/>
                <a:latin typeface="JetBrains Mono"/>
              </a:rPr>
              <a:t>"Ok"</a:t>
            </a:r>
            <a:r>
              <a:rPr kumimoji="0" lang="pt-BR" altLang="pt-BR" sz="3200" b="0" i="0" u="none" strike="noStrike" cap="none" normalizeH="0" baseline="0">
                <a:ln>
                  <a:noFill/>
                </a:ln>
                <a:solidFill>
                  <a:srgbClr val="080808"/>
                </a:solidFill>
                <a:effectLst/>
                <a:latin typeface="JetBrains Mono"/>
              </a:rPr>
              <a:t>, </a:t>
            </a:r>
            <a:r>
              <a:rPr kumimoji="0" lang="pt-BR" altLang="pt-BR" sz="3200" b="0" i="0" u="none" strike="noStrike" cap="none" normalizeH="0" baseline="0">
                <a:ln>
                  <a:noFill/>
                </a:ln>
                <a:solidFill>
                  <a:srgbClr val="0033B3"/>
                </a:solidFill>
                <a:effectLst/>
                <a:latin typeface="JetBrains Mono"/>
              </a:rPr>
              <a:t>null</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000000"/>
                </a:solidFill>
                <a:effectLst/>
                <a:latin typeface="JetBrains Mono"/>
              </a:rPr>
              <a:t>dialogo</a:t>
            </a:r>
            <a:r>
              <a:rPr kumimoji="0" lang="pt-BR" altLang="pt-BR" sz="3200" b="0" i="0" u="none" strike="noStrike" cap="none" normalizeH="0" baseline="0">
                <a:ln>
                  <a:noFill/>
                </a:ln>
                <a:solidFill>
                  <a:srgbClr val="080808"/>
                </a:solidFill>
                <a:effectLst/>
                <a:latin typeface="JetBrains Mono"/>
              </a:rPr>
              <a:t>.show();</a:t>
            </a:r>
            <a:endParaRPr kumimoji="0" lang="pt-BR" altLang="pt-BR"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518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42</a:t>
            </a:fld>
            <a:endParaRPr lang="pt-BR"/>
          </a:p>
        </p:txBody>
      </p:sp>
      <p:sp>
        <p:nvSpPr>
          <p:cNvPr id="3" name="CaixaDeTexto 2">
            <a:extLst>
              <a:ext uri="{FF2B5EF4-FFF2-40B4-BE49-F238E27FC236}">
                <a16:creationId xmlns:a16="http://schemas.microsoft.com/office/drawing/2014/main" id="{22F42C9C-BDD9-8C4D-2852-A2DDFCF879AC}"/>
              </a:ext>
            </a:extLst>
          </p:cNvPr>
          <p:cNvSpPr txBox="1"/>
          <p:nvPr/>
        </p:nvSpPr>
        <p:spPr>
          <a:xfrm>
            <a:off x="1881052" y="2598003"/>
            <a:ext cx="9157062" cy="830997"/>
          </a:xfrm>
          <a:prstGeom prst="rect">
            <a:avLst/>
          </a:prstGeom>
          <a:noFill/>
        </p:spPr>
        <p:txBody>
          <a:bodyPr wrap="square" rtlCol="0">
            <a:spAutoFit/>
          </a:bodyPr>
          <a:lstStyle/>
          <a:p>
            <a:pPr algn="ctr"/>
            <a:r>
              <a:rPr lang="pt-BR" sz="4800" b="1" dirty="0"/>
              <a:t>App converter Dólar em Real</a:t>
            </a:r>
          </a:p>
        </p:txBody>
      </p:sp>
      <p:pic>
        <p:nvPicPr>
          <p:cNvPr id="1026" name="Picture 2" descr="O Android é o novo monstro de Frankenstein para o Google? | Um clique na  base">
            <a:extLst>
              <a:ext uri="{FF2B5EF4-FFF2-40B4-BE49-F238E27FC236}">
                <a16:creationId xmlns:a16="http://schemas.microsoft.com/office/drawing/2014/main" id="{F8849ED1-F0FA-4DF1-AA43-9CEB7C419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24" y="943693"/>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te cuidados que você deve ter com seu celular Android • Grajaú News">
            <a:extLst>
              <a:ext uri="{FF2B5EF4-FFF2-40B4-BE49-F238E27FC236}">
                <a16:creationId xmlns:a16="http://schemas.microsoft.com/office/drawing/2014/main" id="{31D1F1D3-F7E3-43C4-BE26-508C8F183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65" y="4666891"/>
            <a:ext cx="4908084" cy="219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769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43</a:t>
            </a:fld>
            <a:endParaRPr lang="pt-BR"/>
          </a:p>
        </p:txBody>
      </p:sp>
      <p:sp>
        <p:nvSpPr>
          <p:cNvPr id="3" name="CaixaDeTexto 2">
            <a:extLst>
              <a:ext uri="{FF2B5EF4-FFF2-40B4-BE49-F238E27FC236}">
                <a16:creationId xmlns:a16="http://schemas.microsoft.com/office/drawing/2014/main" id="{B316C1A5-DED4-4F14-A441-0D5069B94E6F}"/>
              </a:ext>
            </a:extLst>
          </p:cNvPr>
          <p:cNvSpPr txBox="1"/>
          <p:nvPr/>
        </p:nvSpPr>
        <p:spPr>
          <a:xfrm>
            <a:off x="888521" y="1233577"/>
            <a:ext cx="10739887" cy="2308324"/>
          </a:xfrm>
          <a:prstGeom prst="rect">
            <a:avLst/>
          </a:prstGeom>
          <a:noFill/>
        </p:spPr>
        <p:txBody>
          <a:bodyPr wrap="square" rtlCol="0">
            <a:spAutoFit/>
          </a:bodyPr>
          <a:lstStyle/>
          <a:p>
            <a:pPr algn="ctr"/>
            <a:r>
              <a:rPr lang="pt-BR" sz="4800" dirty="0"/>
              <a:t>Atividade</a:t>
            </a:r>
          </a:p>
          <a:p>
            <a:endParaRPr lang="pt-BR" sz="4800" dirty="0"/>
          </a:p>
          <a:p>
            <a:r>
              <a:rPr lang="pt-BR" sz="4800" dirty="0"/>
              <a:t>Crie um app que converta real em dólar </a:t>
            </a:r>
          </a:p>
        </p:txBody>
      </p:sp>
    </p:spTree>
    <p:extLst>
      <p:ext uri="{BB962C8B-B14F-4D97-AF65-F5344CB8AC3E}">
        <p14:creationId xmlns:p14="http://schemas.microsoft.com/office/powerpoint/2010/main" val="1147746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44</a:t>
            </a:fld>
            <a:endParaRPr lang="pt-BR"/>
          </a:p>
        </p:txBody>
      </p:sp>
      <p:pic>
        <p:nvPicPr>
          <p:cNvPr id="3" name="Imagem 2">
            <a:extLst>
              <a:ext uri="{FF2B5EF4-FFF2-40B4-BE49-F238E27FC236}">
                <a16:creationId xmlns:a16="http://schemas.microsoft.com/office/drawing/2014/main" id="{41A35E83-659B-4967-A895-829C6B6CB453}"/>
              </a:ext>
            </a:extLst>
          </p:cNvPr>
          <p:cNvPicPr>
            <a:picLocks noChangeAspect="1"/>
          </p:cNvPicPr>
          <p:nvPr/>
        </p:nvPicPr>
        <p:blipFill>
          <a:blip r:embed="rId2"/>
          <a:stretch>
            <a:fillRect/>
          </a:stretch>
        </p:blipFill>
        <p:spPr>
          <a:xfrm>
            <a:off x="3321171" y="158438"/>
            <a:ext cx="5020572" cy="6541123"/>
          </a:xfrm>
          <a:prstGeom prst="rect">
            <a:avLst/>
          </a:prstGeom>
          <a:ln>
            <a:noFill/>
          </a:ln>
        </p:spPr>
      </p:pic>
    </p:spTree>
    <p:extLst>
      <p:ext uri="{BB962C8B-B14F-4D97-AF65-F5344CB8AC3E}">
        <p14:creationId xmlns:p14="http://schemas.microsoft.com/office/powerpoint/2010/main" val="2423819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45</a:t>
            </a:fld>
            <a:endParaRPr lang="pt-BR"/>
          </a:p>
        </p:txBody>
      </p:sp>
      <p:sp>
        <p:nvSpPr>
          <p:cNvPr id="3" name="Rectangle 1">
            <a:extLst>
              <a:ext uri="{FF2B5EF4-FFF2-40B4-BE49-F238E27FC236}">
                <a16:creationId xmlns:a16="http://schemas.microsoft.com/office/drawing/2014/main" id="{EEA0EF29-4E65-4CD3-93CC-6EE37DE70591}"/>
              </a:ext>
            </a:extLst>
          </p:cNvPr>
          <p:cNvSpPr>
            <a:spLocks noChangeArrowheads="1"/>
          </p:cNvSpPr>
          <p:nvPr/>
        </p:nvSpPr>
        <p:spPr bwMode="auto">
          <a:xfrm>
            <a:off x="554753" y="428178"/>
            <a:ext cx="10799047"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33B3"/>
                </a:solidFill>
                <a:effectLst/>
                <a:latin typeface="JetBrains Mono"/>
              </a:rPr>
              <a:t>public</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err="1">
                <a:ln>
                  <a:noFill/>
                </a:ln>
                <a:solidFill>
                  <a:srgbClr val="0033B3"/>
                </a:solidFill>
                <a:effectLst/>
                <a:latin typeface="JetBrains Mono"/>
              </a:rPr>
              <a:t>void</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a:ln>
                  <a:noFill/>
                </a:ln>
                <a:solidFill>
                  <a:srgbClr val="00627A"/>
                </a:solidFill>
                <a:effectLst/>
                <a:latin typeface="JetBrains Mono"/>
              </a:rPr>
              <a:t>converter </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View</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080808"/>
                </a:solidFill>
                <a:effectLst/>
                <a:latin typeface="JetBrains Mono"/>
              </a:rPr>
              <a:t>view</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TextView</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textResultado</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80808"/>
                </a:solidFill>
                <a:effectLst/>
                <a:latin typeface="JetBrains Mono"/>
              </a:rPr>
              <a:t>findViewById</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R</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id</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1" u="none" strike="noStrike" cap="none" normalizeH="0" baseline="0" dirty="0" err="1">
                <a:ln>
                  <a:noFill/>
                </a:ln>
                <a:solidFill>
                  <a:srgbClr val="871094"/>
                </a:solidFill>
                <a:effectLst/>
                <a:latin typeface="JetBrains Mono"/>
              </a:rPr>
              <a:t>textResultado</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EditText</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editDolar</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80808"/>
                </a:solidFill>
                <a:effectLst/>
                <a:latin typeface="JetBrains Mono"/>
              </a:rPr>
              <a:t>findViewById</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R</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id</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1" u="none" strike="noStrike" cap="none" normalizeH="0" baseline="0" dirty="0" err="1">
                <a:ln>
                  <a:noFill/>
                </a:ln>
                <a:solidFill>
                  <a:srgbClr val="871094"/>
                </a:solidFill>
                <a:effectLst/>
                <a:latin typeface="JetBrains Mono"/>
              </a:rPr>
              <a:t>editDolar</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EditText</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editReal</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80808"/>
                </a:solidFill>
                <a:effectLst/>
                <a:latin typeface="JetBrains Mono"/>
              </a:rPr>
              <a:t>findViewById</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R</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id</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1" u="none" strike="noStrike" cap="none" normalizeH="0" baseline="0" dirty="0" err="1">
                <a:ln>
                  <a:noFill/>
                </a:ln>
                <a:solidFill>
                  <a:srgbClr val="871094"/>
                </a:solidFill>
                <a:effectLst/>
                <a:latin typeface="JetBrains Mono"/>
              </a:rPr>
              <a:t>editReal</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a:ln>
                  <a:noFill/>
                </a:ln>
                <a:solidFill>
                  <a:srgbClr val="000000"/>
                </a:solidFill>
                <a:effectLst/>
                <a:latin typeface="JetBrains Mono"/>
              </a:rPr>
              <a:t>Double </a:t>
            </a:r>
            <a:r>
              <a:rPr kumimoji="0" lang="pt-BR" altLang="pt-BR" sz="3200" b="0" i="0" u="none" strike="noStrike" cap="none" normalizeH="0" baseline="0" dirty="0" err="1">
                <a:ln>
                  <a:noFill/>
                </a:ln>
                <a:solidFill>
                  <a:srgbClr val="000000"/>
                </a:solidFill>
                <a:effectLst/>
                <a:latin typeface="JetBrains Mono"/>
              </a:rPr>
              <a:t>valorDolar</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Double</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1" u="none" strike="noStrike" cap="none" normalizeH="0" baseline="0" dirty="0" err="1">
                <a:ln>
                  <a:noFill/>
                </a:ln>
                <a:solidFill>
                  <a:srgbClr val="080808"/>
                </a:solidFill>
                <a:effectLst/>
                <a:latin typeface="JetBrains Mono"/>
              </a:rPr>
              <a:t>parseDouble</a:t>
            </a:r>
            <a:r>
              <a:rPr kumimoji="0" lang="pt-BR" altLang="pt-BR" sz="32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JetBrains Mono"/>
              </a:rPr>
              <a:t>editDolar</a:t>
            </a:r>
            <a:r>
              <a:rPr kumimoji="0" lang="pt-BR" altLang="pt-BR" sz="3200" b="0" i="0" u="none" strike="noStrike" cap="none" normalizeH="0" baseline="0" dirty="0" err="1">
                <a:ln>
                  <a:noFill/>
                </a:ln>
                <a:solidFill>
                  <a:srgbClr val="080808"/>
                </a:solidFill>
                <a:effectLst/>
                <a:latin typeface="JetBrains Mono"/>
              </a:rPr>
              <a:t>.getText</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80808"/>
                </a:solidFill>
                <a:effectLst/>
                <a:latin typeface="JetBrains Mono"/>
              </a:rPr>
              <a:t>toString</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a:ln>
                  <a:noFill/>
                </a:ln>
                <a:solidFill>
                  <a:srgbClr val="000000"/>
                </a:solidFill>
                <a:effectLst/>
                <a:latin typeface="JetBrains Mono"/>
              </a:rPr>
              <a:t>Double </a:t>
            </a:r>
            <a:r>
              <a:rPr kumimoji="0" lang="pt-BR" altLang="pt-BR" sz="3200" b="0" i="0" u="none" strike="noStrike" cap="none" normalizeH="0" baseline="0" dirty="0" err="1">
                <a:ln>
                  <a:noFill/>
                </a:ln>
                <a:solidFill>
                  <a:srgbClr val="000000"/>
                </a:solidFill>
                <a:effectLst/>
                <a:latin typeface="JetBrains Mono"/>
              </a:rPr>
              <a:t>valorReal</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Double</a:t>
            </a:r>
            <a:r>
              <a:rPr kumimoji="0" lang="pt-BR" altLang="pt-BR" sz="3200" b="0" i="0" u="none" strike="noStrike" cap="none" normalizeH="0" baseline="0" dirty="0" err="1">
                <a:ln>
                  <a:noFill/>
                </a:ln>
                <a:solidFill>
                  <a:srgbClr val="080808"/>
                </a:solidFill>
                <a:effectLst/>
                <a:latin typeface="JetBrains Mono"/>
              </a:rPr>
              <a:t>.</a:t>
            </a:r>
            <a:r>
              <a:rPr kumimoji="0" lang="pt-BR" altLang="pt-BR" sz="3200" b="0" i="1" u="none" strike="noStrike" cap="none" normalizeH="0" baseline="0" dirty="0" err="1">
                <a:ln>
                  <a:noFill/>
                </a:ln>
                <a:solidFill>
                  <a:srgbClr val="080808"/>
                </a:solidFill>
                <a:effectLst/>
                <a:latin typeface="JetBrains Mono"/>
              </a:rPr>
              <a:t>parseDouble</a:t>
            </a:r>
            <a:r>
              <a:rPr kumimoji="0" lang="pt-BR" altLang="pt-BR" sz="32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JetBrains Mono"/>
              </a:rPr>
              <a:t>editReal</a:t>
            </a:r>
            <a:r>
              <a:rPr kumimoji="0" lang="pt-BR" altLang="pt-BR" sz="3200" b="0" i="0" u="none" strike="noStrike" cap="none" normalizeH="0" baseline="0" dirty="0" err="1">
                <a:ln>
                  <a:noFill/>
                </a:ln>
                <a:solidFill>
                  <a:srgbClr val="080808"/>
                </a:solidFill>
                <a:effectLst/>
                <a:latin typeface="JetBrains Mono"/>
              </a:rPr>
              <a:t>.getText</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80808"/>
                </a:solidFill>
                <a:effectLst/>
                <a:latin typeface="JetBrains Mono"/>
              </a:rPr>
              <a:t>toString</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a:ln>
                  <a:noFill/>
                </a:ln>
                <a:solidFill>
                  <a:srgbClr val="000000"/>
                </a:solidFill>
                <a:effectLst/>
                <a:latin typeface="JetBrains Mono"/>
              </a:rPr>
              <a:t>Double </a:t>
            </a:r>
            <a:r>
              <a:rPr kumimoji="0" lang="pt-BR" altLang="pt-BR" sz="3200" b="0" i="0" u="none" strike="noStrike" cap="none" normalizeH="0" baseline="0" dirty="0" err="1">
                <a:ln>
                  <a:noFill/>
                </a:ln>
                <a:solidFill>
                  <a:srgbClr val="000000"/>
                </a:solidFill>
                <a:effectLst/>
                <a:latin typeface="JetBrains Mono"/>
              </a:rPr>
              <a:t>valorConvertido</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valorReal</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valorDolar</a:t>
            </a:r>
            <a:r>
              <a:rPr kumimoji="0" lang="pt-BR" altLang="pt-BR" sz="3200" b="0" i="0" u="none" strike="noStrike" cap="none" normalizeH="0" baseline="0" dirty="0">
                <a:ln>
                  <a:noFill/>
                </a:ln>
                <a:solidFill>
                  <a:srgbClr val="080808"/>
                </a:solidFill>
                <a:effectLst/>
                <a:latin typeface="JetBrains Mono"/>
              </a:rPr>
              <a:t>;</a:t>
            </a:r>
            <a:br>
              <a:rPr kumimoji="0" lang="pt-BR" altLang="pt-BR" sz="3200" b="0" i="0" u="none" strike="noStrike" cap="none" normalizeH="0" baseline="0" dirty="0">
                <a:ln>
                  <a:noFill/>
                </a:ln>
                <a:solidFill>
                  <a:srgbClr val="080808"/>
                </a:solidFill>
                <a:effectLst/>
                <a:latin typeface="JetBrains Mono"/>
              </a:rPr>
            </a:br>
            <a:br>
              <a:rPr kumimoji="0" lang="pt-BR" altLang="pt-BR" sz="3200" b="0" i="0" u="none" strike="noStrike" cap="none" normalizeH="0" baseline="0" dirty="0">
                <a:ln>
                  <a:noFill/>
                </a:ln>
                <a:solidFill>
                  <a:srgbClr val="080808"/>
                </a:solidFill>
                <a:effectLst/>
                <a:latin typeface="JetBrains Mono"/>
              </a:rPr>
            </a:br>
            <a:r>
              <a:rPr kumimoji="0" lang="pt-BR" altLang="pt-BR" sz="3200" b="0" i="0" u="none" strike="noStrike" cap="none" normalizeH="0" baseline="0" dirty="0" err="1">
                <a:ln>
                  <a:noFill/>
                </a:ln>
                <a:solidFill>
                  <a:srgbClr val="000000"/>
                </a:solidFill>
                <a:effectLst/>
                <a:latin typeface="JetBrains Mono"/>
              </a:rPr>
              <a:t>textResultado</a:t>
            </a:r>
            <a:r>
              <a:rPr kumimoji="0" lang="pt-BR" altLang="pt-BR" sz="3200" b="0" i="0" u="none" strike="noStrike" cap="none" normalizeH="0" baseline="0" dirty="0" err="1">
                <a:ln>
                  <a:noFill/>
                </a:ln>
                <a:solidFill>
                  <a:srgbClr val="080808"/>
                </a:solidFill>
                <a:effectLst/>
                <a:latin typeface="JetBrains Mono"/>
              </a:rPr>
              <a:t>.setText</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a:ln>
                  <a:noFill/>
                </a:ln>
                <a:solidFill>
                  <a:srgbClr val="067D17"/>
                </a:solidFill>
                <a:effectLst/>
                <a:latin typeface="JetBrains Mono"/>
              </a:rPr>
              <a:t>"Valor em R$: "</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0000"/>
                </a:solidFill>
                <a:effectLst/>
                <a:latin typeface="JetBrains Mono"/>
              </a:rPr>
              <a:t>valorConvertido</a:t>
            </a:r>
            <a:r>
              <a:rPr kumimoji="0" lang="pt-BR" altLang="pt-BR" sz="3200" b="0" i="0" u="none" strike="noStrike" cap="none" normalizeH="0" baseline="0" dirty="0">
                <a:ln>
                  <a:noFill/>
                </a:ln>
                <a:solidFill>
                  <a:srgbClr val="080808"/>
                </a:solidFill>
                <a:effectLst/>
                <a:latin typeface="JetBrains Mono"/>
              </a:rPr>
              <a:t>);</a:t>
            </a:r>
            <a:endParaRPr kumimoji="0" lang="pt-BR" altLang="pt-BR"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205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46</a:t>
            </a:fld>
            <a:endParaRPr lang="pt-BR"/>
          </a:p>
        </p:txBody>
      </p:sp>
      <p:sp>
        <p:nvSpPr>
          <p:cNvPr id="3" name="CaixaDeTexto 2">
            <a:extLst>
              <a:ext uri="{FF2B5EF4-FFF2-40B4-BE49-F238E27FC236}">
                <a16:creationId xmlns:a16="http://schemas.microsoft.com/office/drawing/2014/main" id="{A830BC08-0941-446B-B40C-556A9AD36BF4}"/>
              </a:ext>
            </a:extLst>
          </p:cNvPr>
          <p:cNvSpPr txBox="1"/>
          <p:nvPr/>
        </p:nvSpPr>
        <p:spPr>
          <a:xfrm>
            <a:off x="1587259" y="2503568"/>
            <a:ext cx="9618453" cy="1107996"/>
          </a:xfrm>
          <a:prstGeom prst="rect">
            <a:avLst/>
          </a:prstGeom>
          <a:noFill/>
        </p:spPr>
        <p:txBody>
          <a:bodyPr wrap="square" rtlCol="0">
            <a:spAutoFit/>
          </a:bodyPr>
          <a:lstStyle/>
          <a:p>
            <a:pPr algn="ctr"/>
            <a:r>
              <a:rPr lang="pt-BR" sz="6600" dirty="0"/>
              <a:t>Frases Motivacionais</a:t>
            </a:r>
          </a:p>
        </p:txBody>
      </p:sp>
    </p:spTree>
    <p:extLst>
      <p:ext uri="{BB962C8B-B14F-4D97-AF65-F5344CB8AC3E}">
        <p14:creationId xmlns:p14="http://schemas.microsoft.com/office/powerpoint/2010/main" val="246280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47</a:t>
            </a:fld>
            <a:endParaRPr lang="pt-BR"/>
          </a:p>
        </p:txBody>
      </p:sp>
      <p:pic>
        <p:nvPicPr>
          <p:cNvPr id="3" name="Imagem 2">
            <a:extLst>
              <a:ext uri="{FF2B5EF4-FFF2-40B4-BE49-F238E27FC236}">
                <a16:creationId xmlns:a16="http://schemas.microsoft.com/office/drawing/2014/main" id="{94FD2372-6346-418E-9193-7F4EAA71076B}"/>
              </a:ext>
            </a:extLst>
          </p:cNvPr>
          <p:cNvPicPr>
            <a:picLocks noChangeAspect="1"/>
          </p:cNvPicPr>
          <p:nvPr/>
        </p:nvPicPr>
        <p:blipFill>
          <a:blip r:embed="rId2"/>
          <a:stretch>
            <a:fillRect/>
          </a:stretch>
        </p:blipFill>
        <p:spPr>
          <a:xfrm>
            <a:off x="4068724" y="73559"/>
            <a:ext cx="4093323" cy="6647916"/>
          </a:xfrm>
          <a:prstGeom prst="rect">
            <a:avLst/>
          </a:prstGeom>
        </p:spPr>
      </p:pic>
      <p:cxnSp>
        <p:nvCxnSpPr>
          <p:cNvPr id="4" name="Conector de Seta Reta 3">
            <a:extLst>
              <a:ext uri="{FF2B5EF4-FFF2-40B4-BE49-F238E27FC236}">
                <a16:creationId xmlns:a16="http://schemas.microsoft.com/office/drawing/2014/main" id="{432D30B7-B8DA-4C80-8029-5A81E898D8C0}"/>
              </a:ext>
            </a:extLst>
          </p:cNvPr>
          <p:cNvCxnSpPr>
            <a:cxnSpLocks/>
          </p:cNvCxnSpPr>
          <p:nvPr/>
        </p:nvCxnSpPr>
        <p:spPr>
          <a:xfrm flipH="1">
            <a:off x="2101013" y="888339"/>
            <a:ext cx="3038316" cy="1552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D569006E-D1C8-44A4-9A89-F9EC3AE40D63}"/>
              </a:ext>
            </a:extLst>
          </p:cNvPr>
          <p:cNvSpPr txBox="1"/>
          <p:nvPr/>
        </p:nvSpPr>
        <p:spPr>
          <a:xfrm>
            <a:off x="8724029" y="4375675"/>
            <a:ext cx="1685108" cy="369332"/>
          </a:xfrm>
          <a:prstGeom prst="rect">
            <a:avLst/>
          </a:prstGeom>
          <a:noFill/>
        </p:spPr>
        <p:txBody>
          <a:bodyPr wrap="square" rtlCol="0">
            <a:spAutoFit/>
          </a:bodyPr>
          <a:lstStyle/>
          <a:p>
            <a:r>
              <a:rPr lang="pt-BR" dirty="0" err="1"/>
              <a:t>TextView</a:t>
            </a:r>
            <a:endParaRPr lang="pt-BR" dirty="0"/>
          </a:p>
        </p:txBody>
      </p:sp>
      <p:cxnSp>
        <p:nvCxnSpPr>
          <p:cNvPr id="6" name="Conector de Seta Reta 5">
            <a:extLst>
              <a:ext uri="{FF2B5EF4-FFF2-40B4-BE49-F238E27FC236}">
                <a16:creationId xmlns:a16="http://schemas.microsoft.com/office/drawing/2014/main" id="{6A667561-006A-4D24-BA8F-6348795C0332}"/>
              </a:ext>
            </a:extLst>
          </p:cNvPr>
          <p:cNvCxnSpPr>
            <a:cxnSpLocks/>
          </p:cNvCxnSpPr>
          <p:nvPr/>
        </p:nvCxnSpPr>
        <p:spPr>
          <a:xfrm flipH="1">
            <a:off x="2675359" y="2017969"/>
            <a:ext cx="3038316" cy="1552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CB666610-837D-4DA8-99BB-1F43861642B2}"/>
              </a:ext>
            </a:extLst>
          </p:cNvPr>
          <p:cNvSpPr txBox="1"/>
          <p:nvPr/>
        </p:nvSpPr>
        <p:spPr>
          <a:xfrm>
            <a:off x="1813602" y="3368463"/>
            <a:ext cx="1685108" cy="369332"/>
          </a:xfrm>
          <a:prstGeom prst="rect">
            <a:avLst/>
          </a:prstGeom>
          <a:noFill/>
        </p:spPr>
        <p:txBody>
          <a:bodyPr wrap="square" rtlCol="0">
            <a:spAutoFit/>
          </a:bodyPr>
          <a:lstStyle/>
          <a:p>
            <a:r>
              <a:rPr lang="pt-BR" dirty="0"/>
              <a:t>Button</a:t>
            </a:r>
          </a:p>
        </p:txBody>
      </p:sp>
      <p:cxnSp>
        <p:nvCxnSpPr>
          <p:cNvPr id="8" name="Conector de Seta Reta 7">
            <a:extLst>
              <a:ext uri="{FF2B5EF4-FFF2-40B4-BE49-F238E27FC236}">
                <a16:creationId xmlns:a16="http://schemas.microsoft.com/office/drawing/2014/main" id="{D849B8CF-AF9B-4B11-B2A8-D7A16D17C924}"/>
              </a:ext>
            </a:extLst>
          </p:cNvPr>
          <p:cNvCxnSpPr>
            <a:cxnSpLocks/>
          </p:cNvCxnSpPr>
          <p:nvPr/>
        </p:nvCxnSpPr>
        <p:spPr>
          <a:xfrm>
            <a:off x="5720151" y="3099914"/>
            <a:ext cx="3011910" cy="12757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A1F8D8FC-0035-4A1B-9FEC-95A12BE5D83A}"/>
              </a:ext>
            </a:extLst>
          </p:cNvPr>
          <p:cNvSpPr txBox="1"/>
          <p:nvPr/>
        </p:nvSpPr>
        <p:spPr>
          <a:xfrm>
            <a:off x="1243587" y="2425068"/>
            <a:ext cx="1685108" cy="369332"/>
          </a:xfrm>
          <a:prstGeom prst="rect">
            <a:avLst/>
          </a:prstGeom>
          <a:noFill/>
        </p:spPr>
        <p:txBody>
          <a:bodyPr wrap="square" rtlCol="0">
            <a:spAutoFit/>
          </a:bodyPr>
          <a:lstStyle/>
          <a:p>
            <a:r>
              <a:rPr lang="pt-BR" dirty="0" err="1"/>
              <a:t>TextView</a:t>
            </a:r>
            <a:endParaRPr lang="pt-BR" dirty="0"/>
          </a:p>
        </p:txBody>
      </p:sp>
    </p:spTree>
    <p:extLst>
      <p:ext uri="{BB962C8B-B14F-4D97-AF65-F5344CB8AC3E}">
        <p14:creationId xmlns:p14="http://schemas.microsoft.com/office/powerpoint/2010/main" val="97763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48</a:t>
            </a:fld>
            <a:endParaRPr lang="pt-BR"/>
          </a:p>
        </p:txBody>
      </p:sp>
      <p:sp>
        <p:nvSpPr>
          <p:cNvPr id="4" name="CaixaDeTexto 3">
            <a:extLst>
              <a:ext uri="{FF2B5EF4-FFF2-40B4-BE49-F238E27FC236}">
                <a16:creationId xmlns:a16="http://schemas.microsoft.com/office/drawing/2014/main" id="{20F436FD-D124-B15D-BF57-A91CF682930E}"/>
              </a:ext>
            </a:extLst>
          </p:cNvPr>
          <p:cNvSpPr txBox="1"/>
          <p:nvPr/>
        </p:nvSpPr>
        <p:spPr>
          <a:xfrm>
            <a:off x="966651" y="1436914"/>
            <a:ext cx="9222378" cy="3108543"/>
          </a:xfrm>
          <a:prstGeom prst="rect">
            <a:avLst/>
          </a:prstGeom>
          <a:noFill/>
        </p:spPr>
        <p:txBody>
          <a:bodyPr wrap="square">
            <a:spAutoFit/>
          </a:bodyPr>
          <a:lstStyle/>
          <a:p>
            <a:pPr algn="l"/>
            <a:r>
              <a:rPr lang="pt-BR" sz="2800" b="1" i="0" dirty="0">
                <a:solidFill>
                  <a:srgbClr val="313130"/>
                </a:solidFill>
                <a:effectLst/>
                <a:latin typeface="Helvetica Neue"/>
              </a:rPr>
              <a:t>Declaração do vetor</a:t>
            </a:r>
          </a:p>
          <a:p>
            <a:pPr algn="l"/>
            <a:r>
              <a:rPr lang="pt-BR" sz="2800" b="0" i="0" dirty="0">
                <a:solidFill>
                  <a:srgbClr val="313130"/>
                </a:solidFill>
                <a:effectLst/>
                <a:latin typeface="Georgia" panose="02040502050405020303" pitchFamily="18" charset="0"/>
              </a:rPr>
              <a:t>Para se declarar um vetor, devemos informar ao menos seu nome e o tipo de dado que este irá armazenar. Em Java, este tipo de dado pode ser representado tanto por um tipo primitivo como por uma classe qualquer, lembrando que as regras de herança também são válidas para vetores.</a:t>
            </a:r>
          </a:p>
        </p:txBody>
      </p:sp>
    </p:spTree>
    <p:extLst>
      <p:ext uri="{BB962C8B-B14F-4D97-AF65-F5344CB8AC3E}">
        <p14:creationId xmlns:p14="http://schemas.microsoft.com/office/powerpoint/2010/main" val="2053152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a:xfrm>
            <a:off x="8805333" y="6356350"/>
            <a:ext cx="2743200" cy="365125"/>
          </a:xfrm>
        </p:spPr>
        <p:txBody>
          <a:bodyPr>
            <a:normAutofit/>
          </a:bodyPr>
          <a:lstStyle/>
          <a:p>
            <a:pPr>
              <a:spcAft>
                <a:spcPts val="600"/>
              </a:spcAft>
            </a:pPr>
            <a:fld id="{900948DA-0000-4D30-AAD1-61C43CCFDFB7}" type="slidenum">
              <a:rPr lang="pt-BR" smtClean="0"/>
              <a:pPr>
                <a:spcAft>
                  <a:spcPts val="600"/>
                </a:spcAft>
              </a:pPr>
              <a:t>49</a:t>
            </a:fld>
            <a:endParaRPr lang="pt-BR"/>
          </a:p>
        </p:txBody>
      </p:sp>
      <p:pic>
        <p:nvPicPr>
          <p:cNvPr id="4" name="Imagem 3">
            <a:extLst>
              <a:ext uri="{FF2B5EF4-FFF2-40B4-BE49-F238E27FC236}">
                <a16:creationId xmlns:a16="http://schemas.microsoft.com/office/drawing/2014/main" id="{38ECF8A7-F398-C557-9EA6-46D82650C7D5}"/>
              </a:ext>
            </a:extLst>
          </p:cNvPr>
          <p:cNvPicPr>
            <a:picLocks noChangeAspect="1"/>
          </p:cNvPicPr>
          <p:nvPr/>
        </p:nvPicPr>
        <p:blipFill>
          <a:blip r:embed="rId2"/>
          <a:stretch>
            <a:fillRect/>
          </a:stretch>
        </p:blipFill>
        <p:spPr>
          <a:xfrm>
            <a:off x="643467" y="878848"/>
            <a:ext cx="10905066" cy="5100302"/>
          </a:xfrm>
          <a:prstGeom prst="rect">
            <a:avLst/>
          </a:prstGeom>
          <a:ln>
            <a:noFill/>
          </a:ln>
        </p:spPr>
      </p:pic>
    </p:spTree>
    <p:extLst>
      <p:ext uri="{BB962C8B-B14F-4D97-AF65-F5344CB8AC3E}">
        <p14:creationId xmlns:p14="http://schemas.microsoft.com/office/powerpoint/2010/main" val="304770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a:t>
            </a:fld>
            <a:endParaRPr lang="pt-BR"/>
          </a:p>
        </p:txBody>
      </p:sp>
      <p:pic>
        <p:nvPicPr>
          <p:cNvPr id="3" name="Imagem 2">
            <a:extLst>
              <a:ext uri="{FF2B5EF4-FFF2-40B4-BE49-F238E27FC236}">
                <a16:creationId xmlns:a16="http://schemas.microsoft.com/office/drawing/2014/main" id="{9A3402B0-A4B2-4200-BFA1-4C19607EDAB3}"/>
              </a:ext>
            </a:extLst>
          </p:cNvPr>
          <p:cNvPicPr>
            <a:picLocks noChangeAspect="1"/>
          </p:cNvPicPr>
          <p:nvPr/>
        </p:nvPicPr>
        <p:blipFill>
          <a:blip r:embed="rId2"/>
          <a:stretch>
            <a:fillRect/>
          </a:stretch>
        </p:blipFill>
        <p:spPr>
          <a:xfrm>
            <a:off x="8610600" y="1371959"/>
            <a:ext cx="3333750" cy="266700"/>
          </a:xfrm>
          <a:prstGeom prst="rect">
            <a:avLst/>
          </a:prstGeom>
        </p:spPr>
      </p:pic>
      <p:pic>
        <p:nvPicPr>
          <p:cNvPr id="4" name="Imagem 3">
            <a:extLst>
              <a:ext uri="{FF2B5EF4-FFF2-40B4-BE49-F238E27FC236}">
                <a16:creationId xmlns:a16="http://schemas.microsoft.com/office/drawing/2014/main" id="{724C98FD-2E8E-458F-B45D-02451C70B335}"/>
              </a:ext>
            </a:extLst>
          </p:cNvPr>
          <p:cNvPicPr>
            <a:picLocks noChangeAspect="1"/>
          </p:cNvPicPr>
          <p:nvPr/>
        </p:nvPicPr>
        <p:blipFill>
          <a:blip r:embed="rId3"/>
          <a:stretch>
            <a:fillRect/>
          </a:stretch>
        </p:blipFill>
        <p:spPr>
          <a:xfrm>
            <a:off x="171449" y="0"/>
            <a:ext cx="3876675" cy="6677025"/>
          </a:xfrm>
          <a:prstGeom prst="rect">
            <a:avLst/>
          </a:prstGeom>
        </p:spPr>
      </p:pic>
      <p:pic>
        <p:nvPicPr>
          <p:cNvPr id="7" name="Imagem 6">
            <a:extLst>
              <a:ext uri="{FF2B5EF4-FFF2-40B4-BE49-F238E27FC236}">
                <a16:creationId xmlns:a16="http://schemas.microsoft.com/office/drawing/2014/main" id="{4A0A2DB4-B71B-4F7C-9DCB-36E9E1BE97C9}"/>
              </a:ext>
            </a:extLst>
          </p:cNvPr>
          <p:cNvPicPr>
            <a:picLocks noChangeAspect="1"/>
          </p:cNvPicPr>
          <p:nvPr/>
        </p:nvPicPr>
        <p:blipFill>
          <a:blip r:embed="rId4"/>
          <a:stretch>
            <a:fillRect/>
          </a:stretch>
        </p:blipFill>
        <p:spPr>
          <a:xfrm>
            <a:off x="4157662" y="90487"/>
            <a:ext cx="3876675" cy="6677025"/>
          </a:xfrm>
          <a:prstGeom prst="rect">
            <a:avLst/>
          </a:prstGeom>
        </p:spPr>
      </p:pic>
      <p:pic>
        <p:nvPicPr>
          <p:cNvPr id="8" name="Imagem 7">
            <a:extLst>
              <a:ext uri="{FF2B5EF4-FFF2-40B4-BE49-F238E27FC236}">
                <a16:creationId xmlns:a16="http://schemas.microsoft.com/office/drawing/2014/main" id="{957782AB-4553-4AD0-9A0D-7C21CEC3D628}"/>
              </a:ext>
            </a:extLst>
          </p:cNvPr>
          <p:cNvPicPr>
            <a:picLocks noChangeAspect="1"/>
          </p:cNvPicPr>
          <p:nvPr/>
        </p:nvPicPr>
        <p:blipFill>
          <a:blip r:embed="rId5"/>
          <a:stretch>
            <a:fillRect/>
          </a:stretch>
        </p:blipFill>
        <p:spPr>
          <a:xfrm>
            <a:off x="8143875" y="2081212"/>
            <a:ext cx="4038600" cy="1114425"/>
          </a:xfrm>
          <a:prstGeom prst="rect">
            <a:avLst/>
          </a:prstGeom>
        </p:spPr>
      </p:pic>
    </p:spTree>
    <p:extLst>
      <p:ext uri="{BB962C8B-B14F-4D97-AF65-F5344CB8AC3E}">
        <p14:creationId xmlns:p14="http://schemas.microsoft.com/office/powerpoint/2010/main" val="1307947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50</a:t>
            </a:fld>
            <a:endParaRPr lang="pt-BR"/>
          </a:p>
        </p:txBody>
      </p:sp>
      <p:sp>
        <p:nvSpPr>
          <p:cNvPr id="4" name="CaixaDeTexto 3">
            <a:extLst>
              <a:ext uri="{FF2B5EF4-FFF2-40B4-BE49-F238E27FC236}">
                <a16:creationId xmlns:a16="http://schemas.microsoft.com/office/drawing/2014/main" id="{1B3BEC3F-D13B-5AA3-EA2E-8A73910F9041}"/>
              </a:ext>
            </a:extLst>
          </p:cNvPr>
          <p:cNvSpPr txBox="1"/>
          <p:nvPr/>
        </p:nvSpPr>
        <p:spPr>
          <a:xfrm>
            <a:off x="1489166" y="1567543"/>
            <a:ext cx="9418320" cy="1569660"/>
          </a:xfrm>
          <a:prstGeom prst="rect">
            <a:avLst/>
          </a:prstGeom>
          <a:noFill/>
        </p:spPr>
        <p:txBody>
          <a:bodyPr wrap="square">
            <a:spAutoFit/>
          </a:bodyPr>
          <a:lstStyle/>
          <a:p>
            <a:r>
              <a:rPr lang="pt-BR" sz="3200" b="0" i="0" dirty="0">
                <a:solidFill>
                  <a:srgbClr val="313130"/>
                </a:solidFill>
                <a:effectLst/>
                <a:latin typeface="Georgia" panose="02040502050405020303" pitchFamily="18" charset="0"/>
              </a:rPr>
              <a:t>É importante ressaltar que um vetor em Java torna-se um objeto em memória, mesmo que ele seja um vetor de tipos primitivos.</a:t>
            </a:r>
            <a:endParaRPr lang="pt-BR" sz="3200" dirty="0"/>
          </a:p>
        </p:txBody>
      </p:sp>
    </p:spTree>
    <p:extLst>
      <p:ext uri="{BB962C8B-B14F-4D97-AF65-F5344CB8AC3E}">
        <p14:creationId xmlns:p14="http://schemas.microsoft.com/office/powerpoint/2010/main" val="4088641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51</a:t>
            </a:fld>
            <a:endParaRPr lang="pt-BR"/>
          </a:p>
        </p:txBody>
      </p:sp>
      <p:sp>
        <p:nvSpPr>
          <p:cNvPr id="4" name="CaixaDeTexto 3">
            <a:extLst>
              <a:ext uri="{FF2B5EF4-FFF2-40B4-BE49-F238E27FC236}">
                <a16:creationId xmlns:a16="http://schemas.microsoft.com/office/drawing/2014/main" id="{CC84324D-7DD7-8234-1D55-B1E6410E8848}"/>
              </a:ext>
            </a:extLst>
          </p:cNvPr>
          <p:cNvSpPr txBox="1"/>
          <p:nvPr/>
        </p:nvSpPr>
        <p:spPr>
          <a:xfrm>
            <a:off x="1254034" y="1449977"/>
            <a:ext cx="10099766" cy="3046988"/>
          </a:xfrm>
          <a:prstGeom prst="rect">
            <a:avLst/>
          </a:prstGeom>
          <a:noFill/>
        </p:spPr>
        <p:txBody>
          <a:bodyPr wrap="square">
            <a:spAutoFit/>
          </a:bodyPr>
          <a:lstStyle/>
          <a:p>
            <a:pPr algn="l"/>
            <a:r>
              <a:rPr lang="pt-BR" sz="3200" b="1" i="0" dirty="0">
                <a:solidFill>
                  <a:srgbClr val="313130"/>
                </a:solidFill>
                <a:effectLst/>
                <a:latin typeface="Helvetica Neue"/>
              </a:rPr>
              <a:t>Inicialização de dados do vetor</a:t>
            </a:r>
          </a:p>
          <a:p>
            <a:pPr algn="l"/>
            <a:r>
              <a:rPr lang="pt-BR" sz="3200" b="0" i="0" dirty="0">
                <a:solidFill>
                  <a:srgbClr val="313130"/>
                </a:solidFill>
                <a:effectLst/>
                <a:latin typeface="Georgia" panose="02040502050405020303" pitchFamily="18" charset="0"/>
              </a:rPr>
              <a:t>Uma vez que um vetor torna-se um objeto em memória, sua inicialização é muito semelhante à de um objeto normal. Uma vez que um vetor é uma estrutura de tamanho fixo, esta informação é necessária a sua inicialização.</a:t>
            </a:r>
          </a:p>
        </p:txBody>
      </p:sp>
    </p:spTree>
    <p:extLst>
      <p:ext uri="{BB962C8B-B14F-4D97-AF65-F5344CB8AC3E}">
        <p14:creationId xmlns:p14="http://schemas.microsoft.com/office/powerpoint/2010/main" val="3877830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a:xfrm>
            <a:off x="8805333" y="6356350"/>
            <a:ext cx="2743200" cy="365125"/>
          </a:xfrm>
        </p:spPr>
        <p:txBody>
          <a:bodyPr>
            <a:normAutofit/>
          </a:bodyPr>
          <a:lstStyle/>
          <a:p>
            <a:pPr>
              <a:spcAft>
                <a:spcPts val="600"/>
              </a:spcAft>
            </a:pPr>
            <a:fld id="{900948DA-0000-4D30-AAD1-61C43CCFDFB7}" type="slidenum">
              <a:rPr lang="pt-BR" smtClean="0"/>
              <a:pPr>
                <a:spcAft>
                  <a:spcPts val="600"/>
                </a:spcAft>
              </a:pPr>
              <a:t>52</a:t>
            </a:fld>
            <a:endParaRPr lang="pt-BR"/>
          </a:p>
        </p:txBody>
      </p:sp>
      <p:pic>
        <p:nvPicPr>
          <p:cNvPr id="4" name="Imagem 3">
            <a:extLst>
              <a:ext uri="{FF2B5EF4-FFF2-40B4-BE49-F238E27FC236}">
                <a16:creationId xmlns:a16="http://schemas.microsoft.com/office/drawing/2014/main" id="{7D753837-9BD9-D64E-1D5D-4293D4117147}"/>
              </a:ext>
            </a:extLst>
          </p:cNvPr>
          <p:cNvPicPr>
            <a:picLocks noChangeAspect="1"/>
          </p:cNvPicPr>
          <p:nvPr/>
        </p:nvPicPr>
        <p:blipFill>
          <a:blip r:embed="rId2"/>
          <a:stretch>
            <a:fillRect/>
          </a:stretch>
        </p:blipFill>
        <p:spPr>
          <a:xfrm>
            <a:off x="643467" y="864625"/>
            <a:ext cx="10905066" cy="5128748"/>
          </a:xfrm>
          <a:prstGeom prst="rect">
            <a:avLst/>
          </a:prstGeom>
          <a:ln>
            <a:noFill/>
          </a:ln>
        </p:spPr>
      </p:pic>
    </p:spTree>
    <p:extLst>
      <p:ext uri="{BB962C8B-B14F-4D97-AF65-F5344CB8AC3E}">
        <p14:creationId xmlns:p14="http://schemas.microsoft.com/office/powerpoint/2010/main" val="2219912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53</a:t>
            </a:fld>
            <a:endParaRPr lang="pt-BR"/>
          </a:p>
        </p:txBody>
      </p:sp>
      <p:sp>
        <p:nvSpPr>
          <p:cNvPr id="3" name="Retângulo 2">
            <a:extLst>
              <a:ext uri="{FF2B5EF4-FFF2-40B4-BE49-F238E27FC236}">
                <a16:creationId xmlns:a16="http://schemas.microsoft.com/office/drawing/2014/main" id="{90F2A3BE-A0B2-47D4-A27F-308F4ACBD773}"/>
              </a:ext>
            </a:extLst>
          </p:cNvPr>
          <p:cNvSpPr/>
          <p:nvPr/>
        </p:nvSpPr>
        <p:spPr>
          <a:xfrm>
            <a:off x="442823" y="797510"/>
            <a:ext cx="9719094" cy="6001643"/>
          </a:xfrm>
          <a:prstGeom prst="rect">
            <a:avLst/>
          </a:prstGeom>
        </p:spPr>
        <p:txBody>
          <a:bodyPr wrap="square">
            <a:spAutoFit/>
          </a:bodyPr>
          <a:lstStyle/>
          <a:p>
            <a:pPr lvl="0" eaLnBrk="0" fontAlgn="base" hangingPunct="0">
              <a:spcBef>
                <a:spcPct val="0"/>
              </a:spcBef>
              <a:spcAft>
                <a:spcPct val="0"/>
              </a:spcAft>
            </a:pPr>
            <a:r>
              <a:rPr lang="pt-BR" altLang="pt-BR" sz="3200" dirty="0" err="1">
                <a:solidFill>
                  <a:srgbClr val="0033B3"/>
                </a:solidFill>
                <a:latin typeface="JetBrains Mono"/>
              </a:rPr>
              <a:t>public</a:t>
            </a:r>
            <a:r>
              <a:rPr lang="pt-BR" altLang="pt-BR" sz="3200" dirty="0">
                <a:solidFill>
                  <a:srgbClr val="0033B3"/>
                </a:solidFill>
                <a:latin typeface="JetBrains Mono"/>
              </a:rPr>
              <a:t> </a:t>
            </a:r>
            <a:r>
              <a:rPr lang="pt-BR" altLang="pt-BR" sz="3200" dirty="0" err="1">
                <a:solidFill>
                  <a:srgbClr val="0033B3"/>
                </a:solidFill>
                <a:latin typeface="JetBrains Mono"/>
              </a:rPr>
              <a:t>void</a:t>
            </a:r>
            <a:r>
              <a:rPr lang="pt-BR" altLang="pt-BR" sz="3200" dirty="0">
                <a:solidFill>
                  <a:srgbClr val="0033B3"/>
                </a:solidFill>
                <a:latin typeface="JetBrains Mono"/>
              </a:rPr>
              <a:t> </a:t>
            </a:r>
            <a:r>
              <a:rPr lang="pt-BR" altLang="pt-BR" sz="3200" dirty="0">
                <a:solidFill>
                  <a:srgbClr val="00627A"/>
                </a:solidFill>
                <a:latin typeface="JetBrains Mono"/>
              </a:rPr>
              <a:t>mudar</a:t>
            </a:r>
            <a:r>
              <a:rPr lang="pt-BR" altLang="pt-BR" sz="3200" dirty="0">
                <a:solidFill>
                  <a:srgbClr val="080808"/>
                </a:solidFill>
                <a:latin typeface="JetBrains Mono"/>
              </a:rPr>
              <a:t>(</a:t>
            </a:r>
            <a:r>
              <a:rPr lang="pt-BR" altLang="pt-BR" sz="3200" dirty="0" err="1">
                <a:solidFill>
                  <a:srgbClr val="000000"/>
                </a:solidFill>
                <a:latin typeface="JetBrains Mono"/>
              </a:rPr>
              <a:t>View</a:t>
            </a:r>
            <a:r>
              <a:rPr lang="pt-BR" altLang="pt-BR" sz="3200" dirty="0">
                <a:solidFill>
                  <a:srgbClr val="000000"/>
                </a:solidFill>
                <a:latin typeface="JetBrains Mono"/>
              </a:rPr>
              <a:t> </a:t>
            </a:r>
            <a:r>
              <a:rPr lang="pt-BR" altLang="pt-BR" sz="3200" dirty="0" err="1">
                <a:solidFill>
                  <a:srgbClr val="080808"/>
                </a:solidFill>
                <a:latin typeface="JetBrains Mono"/>
              </a:rPr>
              <a:t>view</a:t>
            </a:r>
            <a:r>
              <a:rPr lang="pt-BR" altLang="pt-BR" sz="3200" dirty="0">
                <a:solidFill>
                  <a:srgbClr val="080808"/>
                </a:solidFill>
                <a:latin typeface="JetBrains Mono"/>
              </a:rPr>
              <a:t>) {</a:t>
            </a: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err="1">
                <a:solidFill>
                  <a:srgbClr val="000000"/>
                </a:solidFill>
                <a:latin typeface="JetBrains Mono"/>
              </a:rPr>
              <a:t>TextView</a:t>
            </a:r>
            <a:r>
              <a:rPr lang="pt-BR" altLang="pt-BR" sz="3200" dirty="0">
                <a:solidFill>
                  <a:srgbClr val="000000"/>
                </a:solidFill>
                <a:latin typeface="JetBrains Mono"/>
              </a:rPr>
              <a:t> </a:t>
            </a:r>
            <a:r>
              <a:rPr lang="pt-BR" altLang="pt-BR" sz="3200" dirty="0" err="1">
                <a:solidFill>
                  <a:srgbClr val="000000"/>
                </a:solidFill>
                <a:latin typeface="JetBrains Mono"/>
              </a:rPr>
              <a:t>textFrases</a:t>
            </a:r>
            <a:r>
              <a:rPr lang="pt-BR" altLang="pt-BR" sz="3200" dirty="0">
                <a:solidFill>
                  <a:srgbClr val="080808"/>
                </a:solidFill>
                <a:latin typeface="JetBrains Mono"/>
              </a:rPr>
              <a:t>;</a:t>
            </a:r>
            <a:br>
              <a:rPr lang="pt-BR" altLang="pt-BR" sz="3200" dirty="0">
                <a:solidFill>
                  <a:srgbClr val="080808"/>
                </a:solidFill>
                <a:latin typeface="JetBrains Mono"/>
              </a:rPr>
            </a:b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err="1">
                <a:solidFill>
                  <a:srgbClr val="000000"/>
                </a:solidFill>
                <a:latin typeface="JetBrains Mono"/>
              </a:rPr>
              <a:t>textFrases</a:t>
            </a:r>
            <a:r>
              <a:rPr lang="pt-BR" altLang="pt-BR" sz="3200" dirty="0">
                <a:solidFill>
                  <a:srgbClr val="000000"/>
                </a:solidFill>
                <a:latin typeface="JetBrains Mono"/>
              </a:rPr>
              <a:t> </a:t>
            </a:r>
            <a:r>
              <a:rPr lang="pt-BR" altLang="pt-BR" sz="3200" dirty="0">
                <a:solidFill>
                  <a:srgbClr val="080808"/>
                </a:solidFill>
                <a:latin typeface="JetBrains Mono"/>
              </a:rPr>
              <a:t>= </a:t>
            </a:r>
            <a:r>
              <a:rPr lang="pt-BR" altLang="pt-BR" sz="3200" dirty="0" err="1">
                <a:solidFill>
                  <a:srgbClr val="080808"/>
                </a:solidFill>
                <a:latin typeface="JetBrains Mono"/>
              </a:rPr>
              <a:t>findViewById</a:t>
            </a:r>
            <a:r>
              <a:rPr lang="pt-BR" altLang="pt-BR" sz="3200" dirty="0">
                <a:solidFill>
                  <a:srgbClr val="080808"/>
                </a:solidFill>
                <a:latin typeface="JetBrains Mono"/>
              </a:rPr>
              <a:t>(</a:t>
            </a:r>
            <a:r>
              <a:rPr lang="pt-BR" altLang="pt-BR" sz="3200" dirty="0" err="1">
                <a:solidFill>
                  <a:srgbClr val="000000"/>
                </a:solidFill>
                <a:latin typeface="JetBrains Mono"/>
              </a:rPr>
              <a:t>R</a:t>
            </a:r>
            <a:r>
              <a:rPr lang="pt-BR" altLang="pt-BR" sz="3200" dirty="0" err="1">
                <a:solidFill>
                  <a:srgbClr val="080808"/>
                </a:solidFill>
                <a:latin typeface="JetBrains Mono"/>
              </a:rPr>
              <a:t>.</a:t>
            </a:r>
            <a:r>
              <a:rPr lang="pt-BR" altLang="pt-BR" sz="3200" dirty="0" err="1">
                <a:solidFill>
                  <a:srgbClr val="000000"/>
                </a:solidFill>
                <a:latin typeface="JetBrains Mono"/>
              </a:rPr>
              <a:t>id</a:t>
            </a:r>
            <a:r>
              <a:rPr lang="pt-BR" altLang="pt-BR" sz="3200" dirty="0" err="1">
                <a:solidFill>
                  <a:srgbClr val="080808"/>
                </a:solidFill>
                <a:latin typeface="JetBrains Mono"/>
              </a:rPr>
              <a:t>.</a:t>
            </a:r>
            <a:r>
              <a:rPr lang="pt-BR" altLang="pt-BR" sz="3200" i="1" dirty="0" err="1">
                <a:solidFill>
                  <a:srgbClr val="871094"/>
                </a:solidFill>
                <a:latin typeface="JetBrains Mono"/>
              </a:rPr>
              <a:t>textFrases</a:t>
            </a:r>
            <a:r>
              <a:rPr lang="pt-BR" altLang="pt-BR" sz="3200" dirty="0">
                <a:solidFill>
                  <a:srgbClr val="080808"/>
                </a:solidFill>
                <a:latin typeface="JetBrains Mono"/>
              </a:rPr>
              <a:t>);</a:t>
            </a:r>
            <a:br>
              <a:rPr lang="pt-BR" altLang="pt-BR" sz="3200" dirty="0">
                <a:solidFill>
                  <a:srgbClr val="080808"/>
                </a:solidFill>
                <a:latin typeface="JetBrains Mono"/>
              </a:rPr>
            </a:b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err="1">
                <a:solidFill>
                  <a:srgbClr val="000000"/>
                </a:solidFill>
                <a:latin typeface="JetBrains Mono"/>
              </a:rPr>
              <a:t>String</a:t>
            </a:r>
            <a:r>
              <a:rPr lang="pt-BR" altLang="pt-BR" sz="3200" dirty="0">
                <a:solidFill>
                  <a:srgbClr val="080808"/>
                </a:solidFill>
                <a:latin typeface="JetBrains Mono"/>
              </a:rPr>
              <a:t>[] </a:t>
            </a:r>
            <a:r>
              <a:rPr lang="pt-BR" altLang="pt-BR" sz="3200" dirty="0">
                <a:solidFill>
                  <a:srgbClr val="000000"/>
                </a:solidFill>
                <a:latin typeface="JetBrains Mono"/>
              </a:rPr>
              <a:t>frases </a:t>
            </a:r>
            <a:r>
              <a:rPr lang="pt-BR" altLang="pt-BR" sz="3200" dirty="0">
                <a:solidFill>
                  <a:srgbClr val="080808"/>
                </a:solidFill>
                <a:latin typeface="JetBrains Mono"/>
              </a:rPr>
              <a:t>=</a:t>
            </a: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a:solidFill>
                  <a:srgbClr val="067D17"/>
                </a:solidFill>
                <a:latin typeface="JetBrains Mono"/>
              </a:rPr>
              <a:t>“ Frases Motivacionais”,</a:t>
            </a:r>
            <a:br>
              <a:rPr lang="pt-BR" altLang="pt-BR" sz="3200" dirty="0">
                <a:solidFill>
                  <a:srgbClr val="067D17"/>
                </a:solidFill>
                <a:latin typeface="JetBrains Mono"/>
              </a:rPr>
            </a:br>
            <a:r>
              <a:rPr lang="pt-BR" altLang="pt-BR" sz="3200" dirty="0">
                <a:solidFill>
                  <a:srgbClr val="067D17"/>
                </a:solidFill>
                <a:latin typeface="JetBrains Mono"/>
              </a:rPr>
              <a:t>            </a:t>
            </a:r>
            <a:r>
              <a:rPr lang="pt-BR" altLang="pt-BR" sz="3200" dirty="0">
                <a:solidFill>
                  <a:srgbClr val="080808"/>
                </a:solidFill>
                <a:latin typeface="JetBrains Mono"/>
              </a:rPr>
              <a:t>};</a:t>
            </a:r>
            <a:br>
              <a:rPr lang="pt-BR" altLang="pt-BR" sz="3200" dirty="0">
                <a:solidFill>
                  <a:srgbClr val="080808"/>
                </a:solidFill>
                <a:latin typeface="JetBrains Mono"/>
              </a:rPr>
            </a:b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err="1">
                <a:solidFill>
                  <a:srgbClr val="0033B3"/>
                </a:solidFill>
                <a:latin typeface="JetBrains Mono"/>
              </a:rPr>
              <a:t>int</a:t>
            </a:r>
            <a:r>
              <a:rPr lang="pt-BR" altLang="pt-BR" sz="3200" dirty="0">
                <a:solidFill>
                  <a:srgbClr val="0033B3"/>
                </a:solidFill>
                <a:latin typeface="JetBrains Mono"/>
              </a:rPr>
              <a:t> </a:t>
            </a:r>
            <a:r>
              <a:rPr lang="pt-BR" altLang="pt-BR" sz="3200" dirty="0">
                <a:solidFill>
                  <a:srgbClr val="000000"/>
                </a:solidFill>
                <a:latin typeface="JetBrains Mono"/>
              </a:rPr>
              <a:t>n </a:t>
            </a:r>
            <a:r>
              <a:rPr lang="pt-BR" altLang="pt-BR" sz="3200" dirty="0">
                <a:solidFill>
                  <a:srgbClr val="080808"/>
                </a:solidFill>
                <a:latin typeface="JetBrains Mono"/>
              </a:rPr>
              <a:t>= </a:t>
            </a:r>
            <a:r>
              <a:rPr lang="pt-BR" altLang="pt-BR" sz="3200" dirty="0">
                <a:solidFill>
                  <a:srgbClr val="0033B3"/>
                </a:solidFill>
                <a:latin typeface="JetBrains Mono"/>
              </a:rPr>
              <a:t>new </a:t>
            </a:r>
            <a:r>
              <a:rPr lang="pt-BR" altLang="pt-BR" sz="3200" dirty="0" err="1">
                <a:solidFill>
                  <a:srgbClr val="080808"/>
                </a:solidFill>
                <a:latin typeface="JetBrains Mono"/>
              </a:rPr>
              <a:t>Random</a:t>
            </a:r>
            <a:r>
              <a:rPr lang="pt-BR" altLang="pt-BR" sz="3200" dirty="0">
                <a:solidFill>
                  <a:srgbClr val="080808"/>
                </a:solidFill>
                <a:latin typeface="JetBrains Mono"/>
              </a:rPr>
              <a:t>().</a:t>
            </a:r>
            <a:r>
              <a:rPr lang="pt-BR" altLang="pt-BR" sz="3200" dirty="0" err="1">
                <a:solidFill>
                  <a:srgbClr val="080808"/>
                </a:solidFill>
                <a:latin typeface="JetBrains Mono"/>
              </a:rPr>
              <a:t>nextInt</a:t>
            </a:r>
            <a:r>
              <a:rPr lang="pt-BR" altLang="pt-BR" sz="3200" dirty="0">
                <a:solidFill>
                  <a:srgbClr val="080808"/>
                </a:solidFill>
                <a:latin typeface="JetBrains Mono"/>
              </a:rPr>
              <a:t>(</a:t>
            </a:r>
            <a:r>
              <a:rPr lang="pt-BR" altLang="pt-BR" sz="3200" dirty="0" err="1">
                <a:solidFill>
                  <a:srgbClr val="000000"/>
                </a:solidFill>
                <a:latin typeface="JetBrains Mono"/>
              </a:rPr>
              <a:t>frases</a:t>
            </a:r>
            <a:r>
              <a:rPr lang="pt-BR" altLang="pt-BR" sz="3200" dirty="0" err="1">
                <a:solidFill>
                  <a:srgbClr val="080808"/>
                </a:solidFill>
                <a:latin typeface="JetBrains Mono"/>
              </a:rPr>
              <a:t>.</a:t>
            </a:r>
            <a:r>
              <a:rPr lang="pt-BR" altLang="pt-BR" sz="3200" dirty="0" err="1">
                <a:solidFill>
                  <a:srgbClr val="871094"/>
                </a:solidFill>
                <a:latin typeface="JetBrains Mono"/>
              </a:rPr>
              <a:t>length</a:t>
            </a:r>
            <a:r>
              <a:rPr lang="pt-BR" altLang="pt-BR" sz="3200" dirty="0">
                <a:solidFill>
                  <a:srgbClr val="080808"/>
                </a:solidFill>
                <a:latin typeface="JetBrains Mono"/>
              </a:rPr>
              <a:t>);</a:t>
            </a:r>
            <a:br>
              <a:rPr lang="pt-BR" altLang="pt-BR" sz="3200" dirty="0">
                <a:solidFill>
                  <a:srgbClr val="080808"/>
                </a:solidFill>
                <a:latin typeface="JetBrains Mono"/>
              </a:rPr>
            </a:br>
            <a:br>
              <a:rPr lang="pt-BR" altLang="pt-BR" sz="3200" dirty="0">
                <a:solidFill>
                  <a:srgbClr val="080808"/>
                </a:solidFill>
                <a:latin typeface="JetBrains Mono"/>
              </a:rPr>
            </a:br>
            <a:r>
              <a:rPr lang="pt-BR" altLang="pt-BR" sz="3200" dirty="0">
                <a:solidFill>
                  <a:srgbClr val="080808"/>
                </a:solidFill>
                <a:latin typeface="JetBrains Mono"/>
              </a:rPr>
              <a:t>    </a:t>
            </a:r>
            <a:r>
              <a:rPr lang="pt-BR" altLang="pt-BR" sz="3200" dirty="0" err="1">
                <a:solidFill>
                  <a:srgbClr val="000000"/>
                </a:solidFill>
                <a:latin typeface="JetBrains Mono"/>
              </a:rPr>
              <a:t>textFrases</a:t>
            </a:r>
            <a:r>
              <a:rPr lang="pt-BR" altLang="pt-BR" sz="3200" dirty="0" err="1">
                <a:solidFill>
                  <a:srgbClr val="080808"/>
                </a:solidFill>
                <a:latin typeface="JetBrains Mono"/>
              </a:rPr>
              <a:t>.setText</a:t>
            </a:r>
            <a:r>
              <a:rPr lang="pt-BR" altLang="pt-BR" sz="3200" dirty="0">
                <a:solidFill>
                  <a:srgbClr val="080808"/>
                </a:solidFill>
                <a:latin typeface="JetBrains Mono"/>
              </a:rPr>
              <a:t>(</a:t>
            </a:r>
            <a:r>
              <a:rPr lang="pt-BR" altLang="pt-BR" sz="3200" dirty="0">
                <a:solidFill>
                  <a:srgbClr val="000000"/>
                </a:solidFill>
                <a:latin typeface="JetBrains Mono"/>
              </a:rPr>
              <a:t>frases</a:t>
            </a:r>
            <a:r>
              <a:rPr lang="pt-BR" altLang="pt-BR" sz="3200" dirty="0">
                <a:solidFill>
                  <a:srgbClr val="080808"/>
                </a:solidFill>
                <a:latin typeface="JetBrains Mono"/>
              </a:rPr>
              <a:t>[</a:t>
            </a:r>
            <a:r>
              <a:rPr lang="pt-BR" altLang="pt-BR" sz="3200" dirty="0">
                <a:solidFill>
                  <a:srgbClr val="000000"/>
                </a:solidFill>
                <a:latin typeface="JetBrains Mono"/>
              </a:rPr>
              <a:t>n</a:t>
            </a:r>
            <a:r>
              <a:rPr lang="pt-BR" altLang="pt-BR" sz="3200" dirty="0">
                <a:solidFill>
                  <a:srgbClr val="080808"/>
                </a:solidFill>
                <a:latin typeface="JetBrains Mono"/>
              </a:rPr>
              <a:t>]);</a:t>
            </a:r>
            <a:endParaRPr lang="pt-BR" altLang="pt-BR" sz="6000" dirty="0">
              <a:latin typeface="Arial" panose="020B0604020202020204" pitchFamily="34" charset="0"/>
            </a:endParaRPr>
          </a:p>
        </p:txBody>
      </p:sp>
    </p:spTree>
    <p:extLst>
      <p:ext uri="{BB962C8B-B14F-4D97-AF65-F5344CB8AC3E}">
        <p14:creationId xmlns:p14="http://schemas.microsoft.com/office/powerpoint/2010/main" val="1972243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54</a:t>
            </a:fld>
            <a:endParaRPr lang="pt-BR"/>
          </a:p>
        </p:txBody>
      </p:sp>
      <p:sp>
        <p:nvSpPr>
          <p:cNvPr id="3" name="CaixaDeTexto 2">
            <a:extLst>
              <a:ext uri="{FF2B5EF4-FFF2-40B4-BE49-F238E27FC236}">
                <a16:creationId xmlns:a16="http://schemas.microsoft.com/office/drawing/2014/main" id="{D0BF3D0D-79BA-46BD-A34C-3E24CB241A1E}"/>
              </a:ext>
            </a:extLst>
          </p:cNvPr>
          <p:cNvSpPr txBox="1"/>
          <p:nvPr/>
        </p:nvSpPr>
        <p:spPr>
          <a:xfrm>
            <a:off x="2027207" y="2721114"/>
            <a:ext cx="7444596" cy="707886"/>
          </a:xfrm>
          <a:prstGeom prst="rect">
            <a:avLst/>
          </a:prstGeom>
          <a:noFill/>
        </p:spPr>
        <p:txBody>
          <a:bodyPr wrap="square" rtlCol="0">
            <a:spAutoFit/>
          </a:bodyPr>
          <a:lstStyle/>
          <a:p>
            <a:pPr algn="ctr"/>
            <a:r>
              <a:rPr lang="pt-BR" sz="4000" dirty="0"/>
              <a:t>Criação de um </a:t>
            </a:r>
            <a:r>
              <a:rPr lang="pt-BR" sz="4000" dirty="0" err="1"/>
              <a:t>SeekBar</a:t>
            </a:r>
            <a:endParaRPr lang="pt-BR" sz="4000" dirty="0"/>
          </a:p>
        </p:txBody>
      </p:sp>
    </p:spTree>
    <p:extLst>
      <p:ext uri="{BB962C8B-B14F-4D97-AF65-F5344CB8AC3E}">
        <p14:creationId xmlns:p14="http://schemas.microsoft.com/office/powerpoint/2010/main" val="2565273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55</a:t>
            </a:fld>
            <a:endParaRPr lang="pt-BR"/>
          </a:p>
        </p:txBody>
      </p:sp>
      <p:pic>
        <p:nvPicPr>
          <p:cNvPr id="3" name="Imagem 2">
            <a:extLst>
              <a:ext uri="{FF2B5EF4-FFF2-40B4-BE49-F238E27FC236}">
                <a16:creationId xmlns:a16="http://schemas.microsoft.com/office/drawing/2014/main" id="{FEEAC0AD-28A6-41FB-9D39-69C2AFFE5CB0}"/>
              </a:ext>
            </a:extLst>
          </p:cNvPr>
          <p:cNvPicPr>
            <a:picLocks noChangeAspect="1"/>
          </p:cNvPicPr>
          <p:nvPr/>
        </p:nvPicPr>
        <p:blipFill>
          <a:blip r:embed="rId2"/>
          <a:stretch>
            <a:fillRect/>
          </a:stretch>
        </p:blipFill>
        <p:spPr>
          <a:xfrm>
            <a:off x="4346337" y="0"/>
            <a:ext cx="3792623" cy="6858000"/>
          </a:xfrm>
          <a:prstGeom prst="rect">
            <a:avLst/>
          </a:prstGeom>
        </p:spPr>
      </p:pic>
    </p:spTree>
    <p:extLst>
      <p:ext uri="{BB962C8B-B14F-4D97-AF65-F5344CB8AC3E}">
        <p14:creationId xmlns:p14="http://schemas.microsoft.com/office/powerpoint/2010/main" val="941779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56</a:t>
            </a:fld>
            <a:endParaRPr lang="pt-BR"/>
          </a:p>
        </p:txBody>
      </p:sp>
      <p:pic>
        <p:nvPicPr>
          <p:cNvPr id="4" name="Imagem 3">
            <a:extLst>
              <a:ext uri="{FF2B5EF4-FFF2-40B4-BE49-F238E27FC236}">
                <a16:creationId xmlns:a16="http://schemas.microsoft.com/office/drawing/2014/main" id="{ECD826FA-1D3B-4F10-8018-89B9773D12F6}"/>
              </a:ext>
            </a:extLst>
          </p:cNvPr>
          <p:cNvPicPr>
            <a:picLocks noChangeAspect="1"/>
          </p:cNvPicPr>
          <p:nvPr/>
        </p:nvPicPr>
        <p:blipFill>
          <a:blip r:embed="rId2"/>
          <a:stretch>
            <a:fillRect/>
          </a:stretch>
        </p:blipFill>
        <p:spPr>
          <a:xfrm>
            <a:off x="4224695" y="280987"/>
            <a:ext cx="3629025" cy="6296025"/>
          </a:xfrm>
          <a:prstGeom prst="rect">
            <a:avLst/>
          </a:prstGeom>
        </p:spPr>
      </p:pic>
      <p:cxnSp>
        <p:nvCxnSpPr>
          <p:cNvPr id="6" name="Conector de Seta Reta 5">
            <a:extLst>
              <a:ext uri="{FF2B5EF4-FFF2-40B4-BE49-F238E27FC236}">
                <a16:creationId xmlns:a16="http://schemas.microsoft.com/office/drawing/2014/main" id="{2C15ABA1-EB1D-4B9E-B2B1-04B20D0F1097}"/>
              </a:ext>
            </a:extLst>
          </p:cNvPr>
          <p:cNvCxnSpPr/>
          <p:nvPr/>
        </p:nvCxnSpPr>
        <p:spPr>
          <a:xfrm flipH="1">
            <a:off x="2355011" y="767751"/>
            <a:ext cx="2087593" cy="153550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7C9938E0-6A63-4B40-9444-E7B6831F38E9}"/>
              </a:ext>
            </a:extLst>
          </p:cNvPr>
          <p:cNvSpPr txBox="1"/>
          <p:nvPr/>
        </p:nvSpPr>
        <p:spPr>
          <a:xfrm>
            <a:off x="1209675" y="2303253"/>
            <a:ext cx="1362075" cy="369332"/>
          </a:xfrm>
          <a:prstGeom prst="rect">
            <a:avLst/>
          </a:prstGeom>
          <a:noFill/>
        </p:spPr>
        <p:txBody>
          <a:bodyPr wrap="square" rtlCol="0">
            <a:spAutoFit/>
          </a:bodyPr>
          <a:lstStyle/>
          <a:p>
            <a:r>
              <a:rPr lang="pt-BR" dirty="0" err="1"/>
              <a:t>TextView</a:t>
            </a:r>
            <a:endParaRPr lang="pt-BR" dirty="0"/>
          </a:p>
        </p:txBody>
      </p:sp>
      <p:cxnSp>
        <p:nvCxnSpPr>
          <p:cNvPr id="8" name="Conector de Seta Reta 7">
            <a:extLst>
              <a:ext uri="{FF2B5EF4-FFF2-40B4-BE49-F238E27FC236}">
                <a16:creationId xmlns:a16="http://schemas.microsoft.com/office/drawing/2014/main" id="{E50C81E6-0057-4029-8913-6931CFD35A42}"/>
              </a:ext>
            </a:extLst>
          </p:cNvPr>
          <p:cNvCxnSpPr>
            <a:cxnSpLocks/>
          </p:cNvCxnSpPr>
          <p:nvPr/>
        </p:nvCxnSpPr>
        <p:spPr>
          <a:xfrm flipH="1">
            <a:off x="2507412" y="2086321"/>
            <a:ext cx="1935192" cy="36933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71F5FD65-E97C-4834-B7F1-AC2A01A9CCBE}"/>
              </a:ext>
            </a:extLst>
          </p:cNvPr>
          <p:cNvCxnSpPr>
            <a:cxnSpLocks/>
          </p:cNvCxnSpPr>
          <p:nvPr/>
        </p:nvCxnSpPr>
        <p:spPr>
          <a:xfrm flipH="1">
            <a:off x="3261907" y="1720168"/>
            <a:ext cx="3468315" cy="222318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A2D70938-4DBE-41A4-B03E-2A1068612023}"/>
              </a:ext>
            </a:extLst>
          </p:cNvPr>
          <p:cNvSpPr txBox="1"/>
          <p:nvPr/>
        </p:nvSpPr>
        <p:spPr>
          <a:xfrm>
            <a:off x="2172463" y="3742434"/>
            <a:ext cx="1362075" cy="369332"/>
          </a:xfrm>
          <a:prstGeom prst="rect">
            <a:avLst/>
          </a:prstGeom>
          <a:noFill/>
        </p:spPr>
        <p:txBody>
          <a:bodyPr wrap="square" rtlCol="0">
            <a:spAutoFit/>
          </a:bodyPr>
          <a:lstStyle/>
          <a:p>
            <a:r>
              <a:rPr lang="pt-BR" dirty="0"/>
              <a:t>Button</a:t>
            </a:r>
          </a:p>
        </p:txBody>
      </p:sp>
      <p:cxnSp>
        <p:nvCxnSpPr>
          <p:cNvPr id="13" name="Conector de Seta Reta 12">
            <a:extLst>
              <a:ext uri="{FF2B5EF4-FFF2-40B4-BE49-F238E27FC236}">
                <a16:creationId xmlns:a16="http://schemas.microsoft.com/office/drawing/2014/main" id="{D7589440-597B-4466-9190-9559DA9AC944}"/>
              </a:ext>
            </a:extLst>
          </p:cNvPr>
          <p:cNvCxnSpPr>
            <a:cxnSpLocks/>
          </p:cNvCxnSpPr>
          <p:nvPr/>
        </p:nvCxnSpPr>
        <p:spPr>
          <a:xfrm>
            <a:off x="7213163" y="1091518"/>
            <a:ext cx="2661427" cy="292803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B013BA39-593F-4138-BDD1-5C7FFDC0EAB5}"/>
              </a:ext>
            </a:extLst>
          </p:cNvPr>
          <p:cNvSpPr txBox="1"/>
          <p:nvPr/>
        </p:nvSpPr>
        <p:spPr>
          <a:xfrm>
            <a:off x="9686067" y="4029075"/>
            <a:ext cx="1362075" cy="369332"/>
          </a:xfrm>
          <a:prstGeom prst="rect">
            <a:avLst/>
          </a:prstGeom>
          <a:noFill/>
        </p:spPr>
        <p:txBody>
          <a:bodyPr wrap="square" rtlCol="0">
            <a:spAutoFit/>
          </a:bodyPr>
          <a:lstStyle/>
          <a:p>
            <a:r>
              <a:rPr lang="pt-BR" dirty="0" err="1"/>
              <a:t>SeekBar</a:t>
            </a:r>
            <a:endParaRPr lang="pt-BR" dirty="0"/>
          </a:p>
        </p:txBody>
      </p:sp>
    </p:spTree>
    <p:extLst>
      <p:ext uri="{BB962C8B-B14F-4D97-AF65-F5344CB8AC3E}">
        <p14:creationId xmlns:p14="http://schemas.microsoft.com/office/powerpoint/2010/main" val="1788138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57</a:t>
            </a:fld>
            <a:endParaRPr lang="pt-BR"/>
          </a:p>
        </p:txBody>
      </p:sp>
      <p:sp>
        <p:nvSpPr>
          <p:cNvPr id="3" name="CaixaDeTexto 2">
            <a:extLst>
              <a:ext uri="{FF2B5EF4-FFF2-40B4-BE49-F238E27FC236}">
                <a16:creationId xmlns:a16="http://schemas.microsoft.com/office/drawing/2014/main" id="{8C4F33E1-0C49-41D6-8EA0-ACA530BBF6B3}"/>
              </a:ext>
            </a:extLst>
          </p:cNvPr>
          <p:cNvSpPr txBox="1"/>
          <p:nvPr/>
        </p:nvSpPr>
        <p:spPr>
          <a:xfrm>
            <a:off x="1198943" y="971550"/>
            <a:ext cx="9077325" cy="1384995"/>
          </a:xfrm>
          <a:prstGeom prst="rect">
            <a:avLst/>
          </a:prstGeom>
          <a:noFill/>
        </p:spPr>
        <p:txBody>
          <a:bodyPr wrap="square" rtlCol="0">
            <a:spAutoFit/>
          </a:bodyPr>
          <a:lstStyle/>
          <a:p>
            <a:r>
              <a:rPr lang="pt-BR" sz="2800" dirty="0"/>
              <a:t>Para fazer alinhamento vamos usar um elemento chamado </a:t>
            </a:r>
            <a:r>
              <a:rPr lang="pt-BR" sz="2800" dirty="0" err="1"/>
              <a:t>LinearLayout</a:t>
            </a:r>
            <a:r>
              <a:rPr lang="pt-BR" sz="2800" dirty="0"/>
              <a:t> (vertical).</a:t>
            </a:r>
          </a:p>
          <a:p>
            <a:endParaRPr lang="pt-BR" sz="2800" dirty="0"/>
          </a:p>
        </p:txBody>
      </p:sp>
      <p:pic>
        <p:nvPicPr>
          <p:cNvPr id="4" name="Imagem 3">
            <a:extLst>
              <a:ext uri="{FF2B5EF4-FFF2-40B4-BE49-F238E27FC236}">
                <a16:creationId xmlns:a16="http://schemas.microsoft.com/office/drawing/2014/main" id="{4D3184BD-916B-4417-869C-06839F572B4D}"/>
              </a:ext>
            </a:extLst>
          </p:cNvPr>
          <p:cNvPicPr>
            <a:picLocks noChangeAspect="1"/>
          </p:cNvPicPr>
          <p:nvPr/>
        </p:nvPicPr>
        <p:blipFill>
          <a:blip r:embed="rId2"/>
          <a:stretch>
            <a:fillRect/>
          </a:stretch>
        </p:blipFill>
        <p:spPr>
          <a:xfrm>
            <a:off x="0" y="2167503"/>
            <a:ext cx="4299331" cy="1401544"/>
          </a:xfrm>
          <a:prstGeom prst="rect">
            <a:avLst/>
          </a:prstGeom>
        </p:spPr>
      </p:pic>
      <p:pic>
        <p:nvPicPr>
          <p:cNvPr id="6" name="Imagem 5">
            <a:extLst>
              <a:ext uri="{FF2B5EF4-FFF2-40B4-BE49-F238E27FC236}">
                <a16:creationId xmlns:a16="http://schemas.microsoft.com/office/drawing/2014/main" id="{5417A159-F414-4767-9D4B-05C9D94D76A2}"/>
              </a:ext>
            </a:extLst>
          </p:cNvPr>
          <p:cNvPicPr>
            <a:picLocks noChangeAspect="1"/>
          </p:cNvPicPr>
          <p:nvPr/>
        </p:nvPicPr>
        <p:blipFill>
          <a:blip r:embed="rId3"/>
          <a:stretch>
            <a:fillRect/>
          </a:stretch>
        </p:blipFill>
        <p:spPr>
          <a:xfrm>
            <a:off x="3438523" y="2167503"/>
            <a:ext cx="2486025" cy="4496781"/>
          </a:xfrm>
          <a:prstGeom prst="rect">
            <a:avLst/>
          </a:prstGeom>
        </p:spPr>
      </p:pic>
      <p:pic>
        <p:nvPicPr>
          <p:cNvPr id="7" name="Imagem 6">
            <a:extLst>
              <a:ext uri="{FF2B5EF4-FFF2-40B4-BE49-F238E27FC236}">
                <a16:creationId xmlns:a16="http://schemas.microsoft.com/office/drawing/2014/main" id="{27F39F7F-F9A4-41BF-B93E-749157D1C08B}"/>
              </a:ext>
            </a:extLst>
          </p:cNvPr>
          <p:cNvPicPr>
            <a:picLocks noChangeAspect="1"/>
          </p:cNvPicPr>
          <p:nvPr/>
        </p:nvPicPr>
        <p:blipFill>
          <a:blip r:embed="rId4"/>
          <a:stretch>
            <a:fillRect/>
          </a:stretch>
        </p:blipFill>
        <p:spPr>
          <a:xfrm>
            <a:off x="6003734" y="4415893"/>
            <a:ext cx="3914775" cy="1962150"/>
          </a:xfrm>
          <a:prstGeom prst="rect">
            <a:avLst/>
          </a:prstGeom>
        </p:spPr>
      </p:pic>
      <p:cxnSp>
        <p:nvCxnSpPr>
          <p:cNvPr id="9" name="Conector de Seta Reta 8">
            <a:extLst>
              <a:ext uri="{FF2B5EF4-FFF2-40B4-BE49-F238E27FC236}">
                <a16:creationId xmlns:a16="http://schemas.microsoft.com/office/drawing/2014/main" id="{AF9107B3-3827-4FBF-BC67-7B1BA61C3441}"/>
              </a:ext>
            </a:extLst>
          </p:cNvPr>
          <p:cNvCxnSpPr>
            <a:cxnSpLocks/>
          </p:cNvCxnSpPr>
          <p:nvPr/>
        </p:nvCxnSpPr>
        <p:spPr>
          <a:xfrm>
            <a:off x="2000250" y="4600575"/>
            <a:ext cx="1763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271209AC-F548-490A-9088-073C46B2DB27}"/>
              </a:ext>
            </a:extLst>
          </p:cNvPr>
          <p:cNvCxnSpPr/>
          <p:nvPr/>
        </p:nvCxnSpPr>
        <p:spPr>
          <a:xfrm flipH="1">
            <a:off x="7429498" y="4914900"/>
            <a:ext cx="1571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922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58</a:t>
            </a:fld>
            <a:endParaRPr lang="pt-BR"/>
          </a:p>
        </p:txBody>
      </p:sp>
      <p:pic>
        <p:nvPicPr>
          <p:cNvPr id="3" name="Imagem 2">
            <a:extLst>
              <a:ext uri="{FF2B5EF4-FFF2-40B4-BE49-F238E27FC236}">
                <a16:creationId xmlns:a16="http://schemas.microsoft.com/office/drawing/2014/main" id="{09C00953-12F0-417C-ADF1-E3ADEFB711DF}"/>
              </a:ext>
            </a:extLst>
          </p:cNvPr>
          <p:cNvPicPr>
            <a:picLocks noChangeAspect="1"/>
          </p:cNvPicPr>
          <p:nvPr/>
        </p:nvPicPr>
        <p:blipFill>
          <a:blip r:embed="rId2"/>
          <a:stretch>
            <a:fillRect/>
          </a:stretch>
        </p:blipFill>
        <p:spPr>
          <a:xfrm>
            <a:off x="1062037" y="2295525"/>
            <a:ext cx="10186737" cy="1219200"/>
          </a:xfrm>
          <a:prstGeom prst="rect">
            <a:avLst/>
          </a:prstGeom>
        </p:spPr>
      </p:pic>
      <p:sp>
        <p:nvSpPr>
          <p:cNvPr id="4" name="CaixaDeTexto 3">
            <a:extLst>
              <a:ext uri="{FF2B5EF4-FFF2-40B4-BE49-F238E27FC236}">
                <a16:creationId xmlns:a16="http://schemas.microsoft.com/office/drawing/2014/main" id="{56C3A673-7202-4F77-B42C-B08542CDE530}"/>
              </a:ext>
            </a:extLst>
          </p:cNvPr>
          <p:cNvSpPr txBox="1"/>
          <p:nvPr/>
        </p:nvSpPr>
        <p:spPr>
          <a:xfrm>
            <a:off x="474742" y="1184215"/>
            <a:ext cx="11543994" cy="523220"/>
          </a:xfrm>
          <a:prstGeom prst="rect">
            <a:avLst/>
          </a:prstGeom>
          <a:noFill/>
        </p:spPr>
        <p:txBody>
          <a:bodyPr wrap="none" rtlCol="0">
            <a:spAutoFit/>
          </a:bodyPr>
          <a:lstStyle/>
          <a:p>
            <a:r>
              <a:rPr lang="pt-BR" sz="2800" dirty="0"/>
              <a:t>Depois com o layout selecionado procure por </a:t>
            </a:r>
            <a:r>
              <a:rPr lang="pt-BR" sz="2800" dirty="0" err="1"/>
              <a:t>orientation</a:t>
            </a:r>
            <a:r>
              <a:rPr lang="pt-BR" sz="2800" dirty="0"/>
              <a:t> e mude para vertical</a:t>
            </a:r>
          </a:p>
        </p:txBody>
      </p:sp>
      <p:cxnSp>
        <p:nvCxnSpPr>
          <p:cNvPr id="6" name="Conector de Seta Reta 5">
            <a:extLst>
              <a:ext uri="{FF2B5EF4-FFF2-40B4-BE49-F238E27FC236}">
                <a16:creationId xmlns:a16="http://schemas.microsoft.com/office/drawing/2014/main" id="{614ED544-983E-407E-A124-F8A4C02CEF65}"/>
              </a:ext>
            </a:extLst>
          </p:cNvPr>
          <p:cNvCxnSpPr/>
          <p:nvPr/>
        </p:nvCxnSpPr>
        <p:spPr>
          <a:xfrm flipH="1" flipV="1">
            <a:off x="7153275" y="3324225"/>
            <a:ext cx="1200150"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273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59</a:t>
            </a:fld>
            <a:endParaRPr lang="pt-BR"/>
          </a:p>
        </p:txBody>
      </p:sp>
      <p:sp>
        <p:nvSpPr>
          <p:cNvPr id="3" name="CaixaDeTexto 2">
            <a:extLst>
              <a:ext uri="{FF2B5EF4-FFF2-40B4-BE49-F238E27FC236}">
                <a16:creationId xmlns:a16="http://schemas.microsoft.com/office/drawing/2014/main" id="{8C91E1A0-B868-4BB1-83E4-E44E13C7E485}"/>
              </a:ext>
            </a:extLst>
          </p:cNvPr>
          <p:cNvSpPr txBox="1"/>
          <p:nvPr/>
        </p:nvSpPr>
        <p:spPr>
          <a:xfrm>
            <a:off x="2543175" y="1438275"/>
            <a:ext cx="7705725" cy="584775"/>
          </a:xfrm>
          <a:prstGeom prst="rect">
            <a:avLst/>
          </a:prstGeom>
          <a:noFill/>
        </p:spPr>
        <p:txBody>
          <a:bodyPr wrap="square" rtlCol="0">
            <a:spAutoFit/>
          </a:bodyPr>
          <a:lstStyle/>
          <a:p>
            <a:r>
              <a:rPr lang="pt-BR" sz="3200" dirty="0"/>
              <a:t>Dar um nome id para o </a:t>
            </a:r>
            <a:r>
              <a:rPr lang="pt-BR" sz="3200" dirty="0" err="1"/>
              <a:t>SeekBar</a:t>
            </a:r>
            <a:r>
              <a:rPr lang="pt-BR" sz="3200" dirty="0"/>
              <a:t> </a:t>
            </a:r>
          </a:p>
        </p:txBody>
      </p:sp>
      <p:graphicFrame>
        <p:nvGraphicFramePr>
          <p:cNvPr id="4" name="Tabela 3">
            <a:extLst>
              <a:ext uri="{FF2B5EF4-FFF2-40B4-BE49-F238E27FC236}">
                <a16:creationId xmlns:a16="http://schemas.microsoft.com/office/drawing/2014/main" id="{1D339F32-611F-47A3-9E6D-8940C509F4BB}"/>
              </a:ext>
            </a:extLst>
          </p:cNvPr>
          <p:cNvGraphicFramePr>
            <a:graphicFrameLocks noGrp="1"/>
          </p:cNvGraphicFramePr>
          <p:nvPr>
            <p:extLst>
              <p:ext uri="{D42A27DB-BD31-4B8C-83A1-F6EECF244321}">
                <p14:modId xmlns:p14="http://schemas.microsoft.com/office/powerpoint/2010/main" val="2931281790"/>
              </p:ext>
            </p:extLst>
          </p:nvPr>
        </p:nvGraphicFramePr>
        <p:xfrm>
          <a:off x="2120900" y="2615141"/>
          <a:ext cx="8128000" cy="13716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094079478"/>
                    </a:ext>
                  </a:extLst>
                </a:gridCol>
                <a:gridCol w="4064000">
                  <a:extLst>
                    <a:ext uri="{9D8B030D-6E8A-4147-A177-3AD203B41FA5}">
                      <a16:colId xmlns:a16="http://schemas.microsoft.com/office/drawing/2014/main" val="3477273386"/>
                    </a:ext>
                  </a:extLst>
                </a:gridCol>
              </a:tblGrid>
              <a:tr h="370840">
                <a:tc>
                  <a:txBody>
                    <a:bodyPr/>
                    <a:lstStyle/>
                    <a:p>
                      <a:r>
                        <a:rPr lang="pt-BR" sz="2400" dirty="0"/>
                        <a:t>Propriedade </a:t>
                      </a:r>
                    </a:p>
                  </a:txBody>
                  <a:tcPr/>
                </a:tc>
                <a:tc>
                  <a:txBody>
                    <a:bodyPr/>
                    <a:lstStyle/>
                    <a:p>
                      <a:r>
                        <a:rPr lang="pt-BR" sz="2400" dirty="0" err="1"/>
                        <a:t>SeekBar</a:t>
                      </a:r>
                      <a:endParaRPr lang="pt-BR" sz="2400" dirty="0"/>
                    </a:p>
                  </a:txBody>
                  <a:tcPr/>
                </a:tc>
                <a:extLst>
                  <a:ext uri="{0D108BD9-81ED-4DB2-BD59-A6C34878D82A}">
                    <a16:rowId xmlns:a16="http://schemas.microsoft.com/office/drawing/2014/main" val="103723497"/>
                  </a:ext>
                </a:extLst>
              </a:tr>
              <a:tr h="370840">
                <a:tc>
                  <a:txBody>
                    <a:bodyPr/>
                    <a:lstStyle/>
                    <a:p>
                      <a:r>
                        <a:rPr lang="pt-BR" sz="2400" dirty="0"/>
                        <a:t>Id</a:t>
                      </a:r>
                    </a:p>
                  </a:txBody>
                  <a:tcPr/>
                </a:tc>
                <a:tc>
                  <a:txBody>
                    <a:bodyPr/>
                    <a:lstStyle/>
                    <a:p>
                      <a:r>
                        <a:rPr lang="pt-BR" sz="2400" dirty="0" err="1"/>
                        <a:t>seekBarProgresso</a:t>
                      </a:r>
                      <a:endParaRPr lang="pt-BR" sz="2400" dirty="0"/>
                    </a:p>
                  </a:txBody>
                  <a:tcPr/>
                </a:tc>
                <a:extLst>
                  <a:ext uri="{0D108BD9-81ED-4DB2-BD59-A6C34878D82A}">
                    <a16:rowId xmlns:a16="http://schemas.microsoft.com/office/drawing/2014/main" val="216260634"/>
                  </a:ext>
                </a:extLst>
              </a:tr>
              <a:tr h="370840">
                <a:tc>
                  <a:txBody>
                    <a:bodyPr/>
                    <a:lstStyle/>
                    <a:p>
                      <a:r>
                        <a:rPr lang="pt-BR" sz="2400" dirty="0"/>
                        <a:t>Max</a:t>
                      </a:r>
                    </a:p>
                  </a:txBody>
                  <a:tcPr/>
                </a:tc>
                <a:tc>
                  <a:txBody>
                    <a:bodyPr/>
                    <a:lstStyle/>
                    <a:p>
                      <a:r>
                        <a:rPr lang="pt-BR" sz="2400" dirty="0"/>
                        <a:t>100</a:t>
                      </a:r>
                    </a:p>
                  </a:txBody>
                  <a:tcPr/>
                </a:tc>
                <a:extLst>
                  <a:ext uri="{0D108BD9-81ED-4DB2-BD59-A6C34878D82A}">
                    <a16:rowId xmlns:a16="http://schemas.microsoft.com/office/drawing/2014/main" val="2722567520"/>
                  </a:ext>
                </a:extLst>
              </a:tr>
            </a:tbl>
          </a:graphicData>
        </a:graphic>
      </p:graphicFrame>
    </p:spTree>
    <p:extLst>
      <p:ext uri="{BB962C8B-B14F-4D97-AF65-F5344CB8AC3E}">
        <p14:creationId xmlns:p14="http://schemas.microsoft.com/office/powerpoint/2010/main" val="337491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a:t>
            </a:fld>
            <a:endParaRPr lang="pt-BR"/>
          </a:p>
        </p:txBody>
      </p:sp>
      <p:pic>
        <p:nvPicPr>
          <p:cNvPr id="3" name="Imagem 2">
            <a:extLst>
              <a:ext uri="{FF2B5EF4-FFF2-40B4-BE49-F238E27FC236}">
                <a16:creationId xmlns:a16="http://schemas.microsoft.com/office/drawing/2014/main" id="{703B9327-556B-4925-8690-76CA362F271B}"/>
              </a:ext>
            </a:extLst>
          </p:cNvPr>
          <p:cNvPicPr>
            <a:picLocks noChangeAspect="1"/>
          </p:cNvPicPr>
          <p:nvPr/>
        </p:nvPicPr>
        <p:blipFill>
          <a:blip r:embed="rId2"/>
          <a:stretch>
            <a:fillRect/>
          </a:stretch>
        </p:blipFill>
        <p:spPr>
          <a:xfrm>
            <a:off x="9758362" y="781050"/>
            <a:ext cx="1819275" cy="1809750"/>
          </a:xfrm>
          <a:prstGeom prst="rect">
            <a:avLst/>
          </a:prstGeom>
        </p:spPr>
      </p:pic>
      <p:pic>
        <p:nvPicPr>
          <p:cNvPr id="4" name="Imagem 3">
            <a:extLst>
              <a:ext uri="{FF2B5EF4-FFF2-40B4-BE49-F238E27FC236}">
                <a16:creationId xmlns:a16="http://schemas.microsoft.com/office/drawing/2014/main" id="{F27FB97F-2AB9-40B6-96D7-4F5ECB5204B1}"/>
              </a:ext>
            </a:extLst>
          </p:cNvPr>
          <p:cNvPicPr>
            <a:picLocks noChangeAspect="1"/>
          </p:cNvPicPr>
          <p:nvPr/>
        </p:nvPicPr>
        <p:blipFill>
          <a:blip r:embed="rId3"/>
          <a:stretch>
            <a:fillRect/>
          </a:stretch>
        </p:blipFill>
        <p:spPr>
          <a:xfrm>
            <a:off x="5157787" y="0"/>
            <a:ext cx="3743325" cy="6600825"/>
          </a:xfrm>
          <a:prstGeom prst="rect">
            <a:avLst/>
          </a:prstGeom>
        </p:spPr>
      </p:pic>
      <p:pic>
        <p:nvPicPr>
          <p:cNvPr id="5" name="Imagem 4">
            <a:extLst>
              <a:ext uri="{FF2B5EF4-FFF2-40B4-BE49-F238E27FC236}">
                <a16:creationId xmlns:a16="http://schemas.microsoft.com/office/drawing/2014/main" id="{69016A98-3ABF-442B-8D24-E1BBA1460041}"/>
              </a:ext>
            </a:extLst>
          </p:cNvPr>
          <p:cNvPicPr>
            <a:picLocks noChangeAspect="1"/>
          </p:cNvPicPr>
          <p:nvPr/>
        </p:nvPicPr>
        <p:blipFill>
          <a:blip r:embed="rId4"/>
          <a:stretch>
            <a:fillRect/>
          </a:stretch>
        </p:blipFill>
        <p:spPr>
          <a:xfrm>
            <a:off x="852487" y="0"/>
            <a:ext cx="3876675" cy="6677025"/>
          </a:xfrm>
          <a:prstGeom prst="rect">
            <a:avLst/>
          </a:prstGeom>
        </p:spPr>
      </p:pic>
    </p:spTree>
    <p:extLst>
      <p:ext uri="{BB962C8B-B14F-4D97-AF65-F5344CB8AC3E}">
        <p14:creationId xmlns:p14="http://schemas.microsoft.com/office/powerpoint/2010/main" val="3776164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60</a:t>
            </a:fld>
            <a:endParaRPr lang="pt-BR"/>
          </a:p>
        </p:txBody>
      </p:sp>
      <p:sp>
        <p:nvSpPr>
          <p:cNvPr id="3" name="CaixaDeTexto 2">
            <a:extLst>
              <a:ext uri="{FF2B5EF4-FFF2-40B4-BE49-F238E27FC236}">
                <a16:creationId xmlns:a16="http://schemas.microsoft.com/office/drawing/2014/main" id="{8C91E1A0-B868-4BB1-83E4-E44E13C7E485}"/>
              </a:ext>
            </a:extLst>
          </p:cNvPr>
          <p:cNvSpPr txBox="1"/>
          <p:nvPr/>
        </p:nvSpPr>
        <p:spPr>
          <a:xfrm>
            <a:off x="2543175" y="1438275"/>
            <a:ext cx="7705725" cy="584775"/>
          </a:xfrm>
          <a:prstGeom prst="rect">
            <a:avLst/>
          </a:prstGeom>
          <a:noFill/>
        </p:spPr>
        <p:txBody>
          <a:bodyPr wrap="square" rtlCol="0">
            <a:spAutoFit/>
          </a:bodyPr>
          <a:lstStyle/>
          <a:p>
            <a:r>
              <a:rPr lang="pt-BR" sz="3200" dirty="0"/>
              <a:t>Dar um nome id para o </a:t>
            </a:r>
            <a:r>
              <a:rPr lang="pt-BR" sz="3200" dirty="0" err="1"/>
              <a:t>TextView</a:t>
            </a:r>
            <a:r>
              <a:rPr lang="pt-BR" sz="3200" dirty="0"/>
              <a:t> Resultado </a:t>
            </a:r>
          </a:p>
        </p:txBody>
      </p:sp>
      <p:graphicFrame>
        <p:nvGraphicFramePr>
          <p:cNvPr id="4" name="Tabela 3">
            <a:extLst>
              <a:ext uri="{FF2B5EF4-FFF2-40B4-BE49-F238E27FC236}">
                <a16:creationId xmlns:a16="http://schemas.microsoft.com/office/drawing/2014/main" id="{1D339F32-611F-47A3-9E6D-8940C509F4BB}"/>
              </a:ext>
            </a:extLst>
          </p:cNvPr>
          <p:cNvGraphicFramePr>
            <a:graphicFrameLocks noGrp="1"/>
          </p:cNvGraphicFramePr>
          <p:nvPr>
            <p:extLst>
              <p:ext uri="{D42A27DB-BD31-4B8C-83A1-F6EECF244321}">
                <p14:modId xmlns:p14="http://schemas.microsoft.com/office/powerpoint/2010/main" val="3583907471"/>
              </p:ext>
            </p:extLst>
          </p:nvPr>
        </p:nvGraphicFramePr>
        <p:xfrm>
          <a:off x="2120900" y="2615141"/>
          <a:ext cx="8128000" cy="9144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094079478"/>
                    </a:ext>
                  </a:extLst>
                </a:gridCol>
                <a:gridCol w="4064000">
                  <a:extLst>
                    <a:ext uri="{9D8B030D-6E8A-4147-A177-3AD203B41FA5}">
                      <a16:colId xmlns:a16="http://schemas.microsoft.com/office/drawing/2014/main" val="3477273386"/>
                    </a:ext>
                  </a:extLst>
                </a:gridCol>
              </a:tblGrid>
              <a:tr h="370840">
                <a:tc>
                  <a:txBody>
                    <a:bodyPr/>
                    <a:lstStyle/>
                    <a:p>
                      <a:r>
                        <a:rPr lang="pt-BR" sz="2400" dirty="0"/>
                        <a:t>Propriedade </a:t>
                      </a:r>
                    </a:p>
                  </a:txBody>
                  <a:tcPr/>
                </a:tc>
                <a:tc>
                  <a:txBody>
                    <a:bodyPr/>
                    <a:lstStyle/>
                    <a:p>
                      <a:r>
                        <a:rPr lang="pt-BR" sz="2400" dirty="0" err="1"/>
                        <a:t>TextView</a:t>
                      </a:r>
                      <a:endParaRPr lang="pt-BR" sz="2400" dirty="0"/>
                    </a:p>
                  </a:txBody>
                  <a:tcPr/>
                </a:tc>
                <a:extLst>
                  <a:ext uri="{0D108BD9-81ED-4DB2-BD59-A6C34878D82A}">
                    <a16:rowId xmlns:a16="http://schemas.microsoft.com/office/drawing/2014/main" val="103723497"/>
                  </a:ext>
                </a:extLst>
              </a:tr>
              <a:tr h="370840">
                <a:tc>
                  <a:txBody>
                    <a:bodyPr/>
                    <a:lstStyle/>
                    <a:p>
                      <a:r>
                        <a:rPr lang="pt-BR" sz="2400" dirty="0"/>
                        <a:t>Id</a:t>
                      </a:r>
                    </a:p>
                  </a:txBody>
                  <a:tcPr/>
                </a:tc>
                <a:tc>
                  <a:txBody>
                    <a:bodyPr/>
                    <a:lstStyle/>
                    <a:p>
                      <a:r>
                        <a:rPr lang="pt-BR" sz="2400" dirty="0" err="1"/>
                        <a:t>TextResultado</a:t>
                      </a:r>
                      <a:endParaRPr lang="pt-BR" sz="2400" dirty="0"/>
                    </a:p>
                  </a:txBody>
                  <a:tcPr/>
                </a:tc>
                <a:extLst>
                  <a:ext uri="{0D108BD9-81ED-4DB2-BD59-A6C34878D82A}">
                    <a16:rowId xmlns:a16="http://schemas.microsoft.com/office/drawing/2014/main" val="216260634"/>
                  </a:ext>
                </a:extLst>
              </a:tr>
            </a:tbl>
          </a:graphicData>
        </a:graphic>
      </p:graphicFrame>
    </p:spTree>
    <p:extLst>
      <p:ext uri="{BB962C8B-B14F-4D97-AF65-F5344CB8AC3E}">
        <p14:creationId xmlns:p14="http://schemas.microsoft.com/office/powerpoint/2010/main" val="2082225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61</a:t>
            </a:fld>
            <a:endParaRPr lang="pt-BR"/>
          </a:p>
        </p:txBody>
      </p:sp>
      <p:sp>
        <p:nvSpPr>
          <p:cNvPr id="3" name="CaixaDeTexto 2">
            <a:extLst>
              <a:ext uri="{FF2B5EF4-FFF2-40B4-BE49-F238E27FC236}">
                <a16:creationId xmlns:a16="http://schemas.microsoft.com/office/drawing/2014/main" id="{CE101012-577A-49FE-AD61-CBAE580412CE}"/>
              </a:ext>
            </a:extLst>
          </p:cNvPr>
          <p:cNvSpPr txBox="1"/>
          <p:nvPr/>
        </p:nvSpPr>
        <p:spPr>
          <a:xfrm>
            <a:off x="1104900" y="1257300"/>
            <a:ext cx="9667875" cy="1200329"/>
          </a:xfrm>
          <a:prstGeom prst="rect">
            <a:avLst/>
          </a:prstGeom>
          <a:noFill/>
        </p:spPr>
        <p:txBody>
          <a:bodyPr wrap="square" rtlCol="0">
            <a:spAutoFit/>
          </a:bodyPr>
          <a:lstStyle/>
          <a:p>
            <a:r>
              <a:rPr lang="pt-BR" sz="2400" dirty="0"/>
              <a:t>Agora vamos começar a programação  no MainActiviy.java</a:t>
            </a:r>
          </a:p>
          <a:p>
            <a:endParaRPr lang="pt-BR" sz="2400" dirty="0"/>
          </a:p>
          <a:p>
            <a:r>
              <a:rPr lang="pt-BR" sz="2400" dirty="0"/>
              <a:t>1º vamos chamar as importações  </a:t>
            </a:r>
          </a:p>
        </p:txBody>
      </p:sp>
      <p:sp>
        <p:nvSpPr>
          <p:cNvPr id="4" name="Rectangle 1">
            <a:extLst>
              <a:ext uri="{FF2B5EF4-FFF2-40B4-BE49-F238E27FC236}">
                <a16:creationId xmlns:a16="http://schemas.microsoft.com/office/drawing/2014/main" id="{CB9CA2D6-F72B-4BA4-8592-B90E5A970CBA}"/>
              </a:ext>
            </a:extLst>
          </p:cNvPr>
          <p:cNvSpPr>
            <a:spLocks noChangeArrowheads="1"/>
          </p:cNvSpPr>
          <p:nvPr/>
        </p:nvSpPr>
        <p:spPr bwMode="auto">
          <a:xfrm>
            <a:off x="1181100" y="2536540"/>
            <a:ext cx="468512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JetBrains Mono"/>
              </a:rPr>
              <a:t>SeekBar</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871094"/>
                </a:solidFill>
                <a:effectLst/>
                <a:latin typeface="JetBrains Mono"/>
              </a:rPr>
              <a:t>seekBarProgresso</a:t>
            </a:r>
            <a:r>
              <a:rPr kumimoji="0" lang="pt-BR" altLang="pt-BR" sz="3200" b="0" i="0" u="none" strike="noStrike" cap="none" normalizeH="0" baseline="0" dirty="0">
                <a:ln>
                  <a:noFill/>
                </a:ln>
                <a:solidFill>
                  <a:srgbClr val="080808"/>
                </a:solidFill>
                <a:effectLst/>
                <a:latin typeface="JetBrains Mono"/>
              </a:rPr>
              <a:t>;</a:t>
            </a:r>
            <a:endParaRPr kumimoji="0" lang="pt-BR" altLang="pt-BR"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683537-0BD6-464A-87A2-FE79F1C8951D}"/>
              </a:ext>
            </a:extLst>
          </p:cNvPr>
          <p:cNvSpPr>
            <a:spLocks noChangeArrowheads="1"/>
          </p:cNvSpPr>
          <p:nvPr/>
        </p:nvSpPr>
        <p:spPr bwMode="auto">
          <a:xfrm>
            <a:off x="1181100" y="3289015"/>
            <a:ext cx="418954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JetBrains Mono"/>
              </a:rPr>
              <a:t>TextView</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871094"/>
                </a:solidFill>
                <a:effectLst/>
                <a:latin typeface="JetBrains Mono"/>
              </a:rPr>
              <a:t>textResultado</a:t>
            </a:r>
            <a:r>
              <a:rPr kumimoji="0" lang="pt-BR" altLang="pt-BR" sz="3200" b="0" i="0" u="none" strike="noStrike" cap="none" normalizeH="0" baseline="0" dirty="0">
                <a:ln>
                  <a:noFill/>
                </a:ln>
                <a:solidFill>
                  <a:srgbClr val="080808"/>
                </a:solidFill>
                <a:effectLst/>
                <a:latin typeface="JetBrains Mono"/>
              </a:rPr>
              <a:t>;</a:t>
            </a:r>
            <a:endParaRPr kumimoji="0" lang="pt-BR" altLang="pt-BR"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5373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62</a:t>
            </a:fld>
            <a:endParaRPr lang="pt-BR"/>
          </a:p>
        </p:txBody>
      </p:sp>
      <p:sp>
        <p:nvSpPr>
          <p:cNvPr id="3" name="CaixaDeTexto 2">
            <a:extLst>
              <a:ext uri="{FF2B5EF4-FFF2-40B4-BE49-F238E27FC236}">
                <a16:creationId xmlns:a16="http://schemas.microsoft.com/office/drawing/2014/main" id="{A1E1A6BE-19FB-4864-BBAC-443580ADE6A8}"/>
              </a:ext>
            </a:extLst>
          </p:cNvPr>
          <p:cNvSpPr txBox="1"/>
          <p:nvPr/>
        </p:nvSpPr>
        <p:spPr>
          <a:xfrm>
            <a:off x="1562100" y="1181100"/>
            <a:ext cx="9677400" cy="830997"/>
          </a:xfrm>
          <a:prstGeom prst="rect">
            <a:avLst/>
          </a:prstGeom>
          <a:noFill/>
        </p:spPr>
        <p:txBody>
          <a:bodyPr wrap="square" rtlCol="0">
            <a:spAutoFit/>
          </a:bodyPr>
          <a:lstStyle/>
          <a:p>
            <a:r>
              <a:rPr lang="pt-BR" sz="2400" dirty="0"/>
              <a:t>Próximo passo chamamos o </a:t>
            </a:r>
            <a:r>
              <a:rPr lang="pt-BR" sz="2400" dirty="0" err="1"/>
              <a:t>seekBar</a:t>
            </a:r>
            <a:r>
              <a:rPr lang="pt-BR" sz="2400" dirty="0"/>
              <a:t> e o </a:t>
            </a:r>
            <a:r>
              <a:rPr lang="pt-BR" sz="2400" dirty="0" err="1"/>
              <a:t>textView</a:t>
            </a:r>
            <a:r>
              <a:rPr lang="pt-BR" sz="2400" dirty="0"/>
              <a:t> através do comando </a:t>
            </a:r>
            <a:r>
              <a:rPr lang="pt-BR" sz="2400" dirty="0" err="1"/>
              <a:t>findViewById</a:t>
            </a:r>
            <a:r>
              <a:rPr lang="pt-BR" sz="2400" dirty="0"/>
              <a:t> junto com o R.id. Seu respectivo nome</a:t>
            </a:r>
          </a:p>
        </p:txBody>
      </p:sp>
      <p:sp>
        <p:nvSpPr>
          <p:cNvPr id="4" name="Rectangle 1">
            <a:extLst>
              <a:ext uri="{FF2B5EF4-FFF2-40B4-BE49-F238E27FC236}">
                <a16:creationId xmlns:a16="http://schemas.microsoft.com/office/drawing/2014/main" id="{69BD9287-6A98-4B21-B687-E305C7365856}"/>
              </a:ext>
            </a:extLst>
          </p:cNvPr>
          <p:cNvSpPr>
            <a:spLocks noChangeArrowheads="1"/>
          </p:cNvSpPr>
          <p:nvPr/>
        </p:nvSpPr>
        <p:spPr bwMode="auto">
          <a:xfrm>
            <a:off x="1019175" y="2439829"/>
            <a:ext cx="987962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a:ln>
                  <a:noFill/>
                </a:ln>
                <a:solidFill>
                  <a:srgbClr val="871094"/>
                </a:solidFill>
                <a:effectLst/>
                <a:latin typeface="JetBrains Mono"/>
              </a:rPr>
              <a:t>seekBarProgresso </a:t>
            </a:r>
            <a:r>
              <a:rPr kumimoji="0" lang="pt-BR" altLang="pt-BR" sz="3200" b="0" i="0" u="none" strike="noStrike" cap="none" normalizeH="0" baseline="0">
                <a:ln>
                  <a:noFill/>
                </a:ln>
                <a:solidFill>
                  <a:srgbClr val="080808"/>
                </a:solidFill>
                <a:effectLst/>
                <a:latin typeface="JetBrains Mono"/>
              </a:rPr>
              <a:t>= findViewById( </a:t>
            </a:r>
            <a:r>
              <a:rPr kumimoji="0" lang="pt-BR" altLang="pt-BR" sz="3200" b="0" i="0" u="none" strike="noStrike" cap="none" normalizeH="0" baseline="0">
                <a:ln>
                  <a:noFill/>
                </a:ln>
                <a:solidFill>
                  <a:srgbClr val="000000"/>
                </a:solidFill>
                <a:effectLst/>
                <a:latin typeface="JetBrains Mono"/>
              </a:rPr>
              <a:t>R</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id</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871094"/>
                </a:solidFill>
                <a:effectLst/>
                <a:latin typeface="JetBrains Mono"/>
              </a:rPr>
              <a:t>seekBarProgresso</a:t>
            </a:r>
            <a:r>
              <a:rPr kumimoji="0" lang="pt-BR" altLang="pt-BR" sz="3200" b="0" i="0" u="none" strike="noStrike" cap="none" normalizeH="0" baseline="0">
                <a:ln>
                  <a:noFill/>
                </a:ln>
                <a:solidFill>
                  <a:srgbClr val="080808"/>
                </a:solidFill>
                <a:effectLst/>
                <a:latin typeface="JetBrains Mono"/>
              </a:rPr>
              <a:t>);</a:t>
            </a:r>
            <a:br>
              <a:rPr kumimoji="0" lang="pt-BR" altLang="pt-BR" sz="3200" b="0" i="0" u="none" strike="noStrike" cap="none" normalizeH="0" baseline="0">
                <a:ln>
                  <a:noFill/>
                </a:ln>
                <a:solidFill>
                  <a:srgbClr val="080808"/>
                </a:solidFill>
                <a:effectLst/>
                <a:latin typeface="JetBrains Mono"/>
              </a:rPr>
            </a:br>
            <a:r>
              <a:rPr kumimoji="0" lang="pt-BR" altLang="pt-BR" sz="3200" b="0" i="0" u="none" strike="noStrike" cap="none" normalizeH="0" baseline="0">
                <a:ln>
                  <a:noFill/>
                </a:ln>
                <a:solidFill>
                  <a:srgbClr val="871094"/>
                </a:solidFill>
                <a:effectLst/>
                <a:latin typeface="JetBrains Mono"/>
              </a:rPr>
              <a:t>textResultado </a:t>
            </a:r>
            <a:r>
              <a:rPr kumimoji="0" lang="pt-BR" altLang="pt-BR" sz="3200" b="0" i="0" u="none" strike="noStrike" cap="none" normalizeH="0" baseline="0">
                <a:ln>
                  <a:noFill/>
                </a:ln>
                <a:solidFill>
                  <a:srgbClr val="080808"/>
                </a:solidFill>
                <a:effectLst/>
                <a:latin typeface="JetBrains Mono"/>
              </a:rPr>
              <a:t>= findViewById(</a:t>
            </a:r>
            <a:r>
              <a:rPr kumimoji="0" lang="pt-BR" altLang="pt-BR" sz="3200" b="0" i="0" u="none" strike="noStrike" cap="none" normalizeH="0" baseline="0">
                <a:ln>
                  <a:noFill/>
                </a:ln>
                <a:solidFill>
                  <a:srgbClr val="000000"/>
                </a:solidFill>
                <a:effectLst/>
                <a:latin typeface="JetBrains Mono"/>
              </a:rPr>
              <a:t>R</a:t>
            </a:r>
            <a:r>
              <a:rPr kumimoji="0" lang="pt-BR" altLang="pt-BR" sz="3200" b="0" i="0" u="none" strike="noStrike" cap="none" normalizeH="0" baseline="0">
                <a:ln>
                  <a:noFill/>
                </a:ln>
                <a:solidFill>
                  <a:srgbClr val="080808"/>
                </a:solidFill>
                <a:effectLst/>
                <a:latin typeface="JetBrains Mono"/>
              </a:rPr>
              <a:t>.</a:t>
            </a:r>
            <a:r>
              <a:rPr kumimoji="0" lang="pt-BR" altLang="pt-BR" sz="3200" b="0" i="0" u="none" strike="noStrike" cap="none" normalizeH="0" baseline="0">
                <a:ln>
                  <a:noFill/>
                </a:ln>
                <a:solidFill>
                  <a:srgbClr val="000000"/>
                </a:solidFill>
                <a:effectLst/>
                <a:latin typeface="JetBrains Mono"/>
              </a:rPr>
              <a:t>id</a:t>
            </a:r>
            <a:r>
              <a:rPr kumimoji="0" lang="pt-BR" altLang="pt-BR" sz="3200" b="0" i="0" u="none" strike="noStrike" cap="none" normalizeH="0" baseline="0">
                <a:ln>
                  <a:noFill/>
                </a:ln>
                <a:solidFill>
                  <a:srgbClr val="080808"/>
                </a:solidFill>
                <a:effectLst/>
                <a:latin typeface="JetBrains Mono"/>
              </a:rPr>
              <a:t>.</a:t>
            </a:r>
            <a:r>
              <a:rPr kumimoji="0" lang="pt-BR" altLang="pt-BR" sz="3200" b="0" i="1" u="none" strike="noStrike" cap="none" normalizeH="0" baseline="0">
                <a:ln>
                  <a:noFill/>
                </a:ln>
                <a:solidFill>
                  <a:srgbClr val="871094"/>
                </a:solidFill>
                <a:effectLst/>
                <a:latin typeface="JetBrains Mono"/>
              </a:rPr>
              <a:t>textResultado</a:t>
            </a:r>
            <a:r>
              <a:rPr kumimoji="0" lang="pt-BR" altLang="pt-BR" sz="3200" b="0" i="0" u="none" strike="noStrike" cap="none" normalizeH="0" baseline="0">
                <a:ln>
                  <a:noFill/>
                </a:ln>
                <a:solidFill>
                  <a:srgbClr val="080808"/>
                </a:solidFill>
                <a:effectLst/>
                <a:latin typeface="JetBrains Mono"/>
              </a:rPr>
              <a:t>);</a:t>
            </a:r>
            <a:endParaRPr kumimoji="0" lang="pt-BR" altLang="pt-BR"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4030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63</a:t>
            </a:fld>
            <a:endParaRPr lang="pt-BR"/>
          </a:p>
        </p:txBody>
      </p:sp>
      <p:sp>
        <p:nvSpPr>
          <p:cNvPr id="3" name="CaixaDeTexto 2">
            <a:extLst>
              <a:ext uri="{FF2B5EF4-FFF2-40B4-BE49-F238E27FC236}">
                <a16:creationId xmlns:a16="http://schemas.microsoft.com/office/drawing/2014/main" id="{D9AAD33E-4CE3-4E29-A01B-6A9F6E93B9EF}"/>
              </a:ext>
            </a:extLst>
          </p:cNvPr>
          <p:cNvSpPr txBox="1"/>
          <p:nvPr/>
        </p:nvSpPr>
        <p:spPr>
          <a:xfrm>
            <a:off x="1466850" y="1019175"/>
            <a:ext cx="9429750" cy="1200329"/>
          </a:xfrm>
          <a:prstGeom prst="rect">
            <a:avLst/>
          </a:prstGeom>
          <a:noFill/>
        </p:spPr>
        <p:txBody>
          <a:bodyPr wrap="square" rtlCol="0">
            <a:spAutoFit/>
          </a:bodyPr>
          <a:lstStyle/>
          <a:p>
            <a:r>
              <a:rPr lang="pt-BR" sz="2400" dirty="0"/>
              <a:t>Agora vamos criar um recurso ouvinte onde será inserido métodos </a:t>
            </a:r>
            <a:r>
              <a:rPr lang="pt-BR" sz="2400" dirty="0" err="1"/>
              <a:t>onProgressChanger</a:t>
            </a:r>
            <a:r>
              <a:rPr lang="pt-BR" sz="2400" dirty="0"/>
              <a:t>, </a:t>
            </a:r>
            <a:r>
              <a:rPr lang="pt-BR" sz="2400" dirty="0" err="1"/>
              <a:t>onStartTrackingTouch</a:t>
            </a:r>
            <a:r>
              <a:rPr lang="pt-BR" sz="2400" dirty="0"/>
              <a:t> e </a:t>
            </a:r>
            <a:r>
              <a:rPr lang="pt-BR" sz="2400" dirty="0" err="1"/>
              <a:t>ontStopTrackingTouch</a:t>
            </a:r>
            <a:r>
              <a:rPr lang="pt-BR" sz="2400" dirty="0"/>
              <a:t>  para isso precisamos chamar o método </a:t>
            </a:r>
          </a:p>
        </p:txBody>
      </p:sp>
      <p:sp>
        <p:nvSpPr>
          <p:cNvPr id="4" name="Rectangle 1">
            <a:extLst>
              <a:ext uri="{FF2B5EF4-FFF2-40B4-BE49-F238E27FC236}">
                <a16:creationId xmlns:a16="http://schemas.microsoft.com/office/drawing/2014/main" id="{C11B8123-2BF1-471A-A097-21EC7825AAC3}"/>
              </a:ext>
            </a:extLst>
          </p:cNvPr>
          <p:cNvSpPr>
            <a:spLocks noChangeArrowheads="1"/>
          </p:cNvSpPr>
          <p:nvPr/>
        </p:nvSpPr>
        <p:spPr bwMode="auto">
          <a:xfrm>
            <a:off x="489013" y="2521894"/>
            <a:ext cx="1138542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err="1">
                <a:ln>
                  <a:noFill/>
                </a:ln>
                <a:solidFill>
                  <a:srgbClr val="871094"/>
                </a:solidFill>
                <a:effectLst/>
                <a:latin typeface="JetBrains Mono"/>
              </a:rPr>
              <a:t>seekBarProgresso</a:t>
            </a:r>
            <a:r>
              <a:rPr kumimoji="0" lang="pt-BR" altLang="pt-BR" sz="2400" b="0" i="0" u="none" strike="noStrike" cap="none" normalizeH="0" baseline="0" dirty="0" err="1">
                <a:ln>
                  <a:noFill/>
                </a:ln>
                <a:solidFill>
                  <a:srgbClr val="080808"/>
                </a:solidFill>
                <a:effectLst/>
                <a:latin typeface="JetBrains Mono"/>
              </a:rPr>
              <a:t>.setOnSeekBarChangeListener</a:t>
            </a:r>
            <a:r>
              <a:rPr kumimoji="0" lang="pt-BR" altLang="pt-BR" sz="2400" b="0" i="0" u="none" strike="noStrike" cap="none" normalizeH="0" baseline="0" dirty="0">
                <a:ln>
                  <a:noFill/>
                </a:ln>
                <a:solidFill>
                  <a:srgbClr val="080808"/>
                </a:solidFill>
                <a:effectLst/>
                <a:latin typeface="JetBrains Mono"/>
              </a:rPr>
              <a:t>(</a:t>
            </a:r>
            <a:r>
              <a:rPr kumimoji="0" lang="pt-BR" altLang="pt-BR" sz="2400" b="0" i="0" u="none" strike="noStrike" cap="none" normalizeH="0" baseline="0" dirty="0">
                <a:ln>
                  <a:noFill/>
                </a:ln>
                <a:solidFill>
                  <a:srgbClr val="0033B3"/>
                </a:solidFill>
                <a:effectLst/>
                <a:latin typeface="JetBrains Mono"/>
              </a:rPr>
              <a:t>new </a:t>
            </a:r>
            <a:r>
              <a:rPr kumimoji="0" lang="pt-BR" altLang="pt-BR" sz="2400" b="0" i="0" u="none" strike="noStrike" cap="none" normalizeH="0" baseline="0" dirty="0" err="1">
                <a:ln>
                  <a:noFill/>
                </a:ln>
                <a:solidFill>
                  <a:srgbClr val="000000"/>
                </a:solidFill>
                <a:effectLst/>
                <a:latin typeface="JetBrains Mono"/>
              </a:rPr>
              <a:t>SeekBar</a:t>
            </a:r>
            <a:r>
              <a:rPr kumimoji="0" lang="pt-BR" altLang="pt-BR" sz="2400" b="0" i="0" u="none" strike="noStrike" cap="none" normalizeH="0" baseline="0" dirty="0" err="1">
                <a:ln>
                  <a:noFill/>
                </a:ln>
                <a:solidFill>
                  <a:srgbClr val="080808"/>
                </a:solidFill>
                <a:effectLst/>
                <a:latin typeface="JetBrains Mono"/>
              </a:rPr>
              <a:t>.</a:t>
            </a:r>
            <a:r>
              <a:rPr kumimoji="0" lang="pt-BR" altLang="pt-BR" sz="2400" b="0" i="0" u="none" strike="noStrike" cap="none" normalizeH="0" baseline="0" dirty="0" err="1">
                <a:ln>
                  <a:noFill/>
                </a:ln>
                <a:solidFill>
                  <a:srgbClr val="000000"/>
                </a:solidFill>
                <a:effectLst/>
                <a:latin typeface="JetBrains Mono"/>
              </a:rPr>
              <a:t>OnSeekBarChangeListener</a:t>
            </a:r>
            <a:r>
              <a:rPr kumimoji="0" lang="pt-BR" altLang="pt-BR" sz="2400" b="0" i="0" u="none" strike="noStrike" cap="none" normalizeH="0" baseline="0" dirty="0">
                <a:ln>
                  <a:noFill/>
                </a:ln>
                <a:solidFill>
                  <a:srgbClr val="080808"/>
                </a:solidFill>
                <a:effectLst/>
                <a:latin typeface="JetBrains Mono"/>
              </a:rPr>
              <a:t>()</a:t>
            </a:r>
            <a:endParaRPr kumimoji="0" lang="pt-BR"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98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64</a:t>
            </a:fld>
            <a:endParaRPr lang="pt-BR"/>
          </a:p>
        </p:txBody>
      </p:sp>
      <p:sp>
        <p:nvSpPr>
          <p:cNvPr id="4" name="Rectangle 2">
            <a:extLst>
              <a:ext uri="{FF2B5EF4-FFF2-40B4-BE49-F238E27FC236}">
                <a16:creationId xmlns:a16="http://schemas.microsoft.com/office/drawing/2014/main" id="{4BC45C88-4B06-4558-9BCF-4EA24DFFFA2C}"/>
              </a:ext>
            </a:extLst>
          </p:cNvPr>
          <p:cNvSpPr>
            <a:spLocks noChangeArrowheads="1"/>
          </p:cNvSpPr>
          <p:nvPr/>
        </p:nvSpPr>
        <p:spPr bwMode="auto">
          <a:xfrm>
            <a:off x="536638" y="3429000"/>
            <a:ext cx="981198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1" u="none" strike="noStrike" cap="none" normalizeH="0" baseline="0" dirty="0">
                <a:ln>
                  <a:noFill/>
                </a:ln>
                <a:effectLst/>
                <a:latin typeface="JetBrains Mono"/>
              </a:rPr>
              <a:t>o 1º método é utilizado toda vez que o usuário fizer uma alteração</a:t>
            </a:r>
            <a:endParaRPr kumimoji="0" lang="pt-BR" altLang="pt-BR" sz="5400" b="0" i="0" u="none" strike="noStrike" cap="none" normalizeH="0" baseline="0" dirty="0">
              <a:ln>
                <a:noFill/>
              </a:ln>
              <a:effectLst/>
              <a:latin typeface="Arial" panose="020B0604020202020204" pitchFamily="34" charset="0"/>
            </a:endParaRPr>
          </a:p>
        </p:txBody>
      </p:sp>
      <p:sp>
        <p:nvSpPr>
          <p:cNvPr id="5" name="Rectangle 3">
            <a:extLst>
              <a:ext uri="{FF2B5EF4-FFF2-40B4-BE49-F238E27FC236}">
                <a16:creationId xmlns:a16="http://schemas.microsoft.com/office/drawing/2014/main" id="{7B1D2E30-6679-44DD-B979-B9404D2BB932}"/>
              </a:ext>
            </a:extLst>
          </p:cNvPr>
          <p:cNvSpPr>
            <a:spLocks noChangeArrowheads="1"/>
          </p:cNvSpPr>
          <p:nvPr/>
        </p:nvSpPr>
        <p:spPr bwMode="auto">
          <a:xfrm>
            <a:off x="371475" y="1280668"/>
            <a:ext cx="1128975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33B3"/>
                </a:solidFill>
                <a:effectLst/>
                <a:latin typeface="JetBrains Mono"/>
              </a:rPr>
              <a:t>public</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err="1">
                <a:ln>
                  <a:noFill/>
                </a:ln>
                <a:solidFill>
                  <a:srgbClr val="0033B3"/>
                </a:solidFill>
                <a:effectLst/>
                <a:latin typeface="JetBrains Mono"/>
              </a:rPr>
              <a:t>void</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err="1">
                <a:ln>
                  <a:noFill/>
                </a:ln>
                <a:solidFill>
                  <a:srgbClr val="00627A"/>
                </a:solidFill>
                <a:effectLst/>
                <a:latin typeface="JetBrains Mono"/>
              </a:rPr>
              <a:t>onProgressChanged</a:t>
            </a:r>
            <a:r>
              <a:rPr kumimoji="0" lang="pt-BR" altLang="pt-BR" sz="3200" b="0" i="0" u="none" strike="noStrike" cap="none" normalizeH="0" baseline="0" dirty="0">
                <a:ln>
                  <a:noFill/>
                </a:ln>
                <a:solidFill>
                  <a:srgbClr val="080808"/>
                </a:solidFill>
                <a:effectLst/>
                <a:latin typeface="JetBrains Mono"/>
              </a:rPr>
              <a:t>(</a:t>
            </a:r>
            <a:r>
              <a:rPr kumimoji="0" lang="pt-BR" altLang="pt-BR" sz="3200" b="0" i="0" u="none" strike="noStrike" cap="none" normalizeH="0" baseline="0" dirty="0" err="1">
                <a:ln>
                  <a:noFill/>
                </a:ln>
                <a:solidFill>
                  <a:srgbClr val="000000"/>
                </a:solidFill>
                <a:effectLst/>
                <a:latin typeface="JetBrains Mono"/>
              </a:rPr>
              <a:t>SeekBar</a:t>
            </a:r>
            <a:r>
              <a:rPr kumimoji="0" lang="pt-BR" altLang="pt-BR" sz="3200" b="0" i="0" u="none" strike="noStrike" cap="none" normalizeH="0" baseline="0" dirty="0">
                <a:ln>
                  <a:noFill/>
                </a:ln>
                <a:solidFill>
                  <a:srgbClr val="000000"/>
                </a:solidFill>
                <a:effectLst/>
                <a:latin typeface="JetBrains Mono"/>
              </a:rPr>
              <a:t> </a:t>
            </a:r>
            <a:r>
              <a:rPr kumimoji="0" lang="pt-BR" altLang="pt-BR" sz="3200" b="0" i="0" u="none" strike="noStrike" cap="none" normalizeH="0" baseline="0" dirty="0" err="1">
                <a:ln>
                  <a:noFill/>
                </a:ln>
                <a:solidFill>
                  <a:srgbClr val="080808"/>
                </a:solidFill>
                <a:effectLst/>
                <a:latin typeface="JetBrains Mono"/>
              </a:rPr>
              <a:t>seekBar</a:t>
            </a:r>
            <a:r>
              <a:rPr kumimoji="0" lang="pt-BR" altLang="pt-BR" sz="3200" b="0" i="0" u="none" strike="noStrike" cap="none" normalizeH="0" baseline="0" dirty="0">
                <a:ln>
                  <a:noFill/>
                </a:ln>
                <a:solidFill>
                  <a:srgbClr val="080808"/>
                </a:solidFill>
                <a:effectLst/>
                <a:latin typeface="JetBrains Mono"/>
              </a:rPr>
              <a:t>, </a:t>
            </a:r>
            <a:r>
              <a:rPr kumimoji="0" lang="pt-BR" altLang="pt-BR" sz="3200" b="0" i="0" u="none" strike="noStrike" cap="none" normalizeH="0" baseline="0" dirty="0" err="1">
                <a:ln>
                  <a:noFill/>
                </a:ln>
                <a:solidFill>
                  <a:srgbClr val="0033B3"/>
                </a:solidFill>
                <a:effectLst/>
                <a:latin typeface="JetBrains Mono"/>
              </a:rPr>
              <a:t>int</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i, </a:t>
            </a:r>
            <a:r>
              <a:rPr kumimoji="0" lang="pt-BR" altLang="pt-BR" sz="3200" b="0" i="0" u="none" strike="noStrike" cap="none" normalizeH="0" baseline="0" dirty="0" err="1">
                <a:ln>
                  <a:noFill/>
                </a:ln>
                <a:solidFill>
                  <a:srgbClr val="0033B3"/>
                </a:solidFill>
                <a:effectLst/>
                <a:latin typeface="JetBrains Mono"/>
              </a:rPr>
              <a:t>boolean</a:t>
            </a:r>
            <a:r>
              <a:rPr kumimoji="0" lang="pt-BR" altLang="pt-BR" sz="3200" b="0" i="0" u="none" strike="noStrike" cap="none" normalizeH="0" baseline="0" dirty="0">
                <a:ln>
                  <a:noFill/>
                </a:ln>
                <a:solidFill>
                  <a:srgbClr val="0033B3"/>
                </a:solidFill>
                <a:effectLst/>
                <a:latin typeface="JetBrains Mono"/>
              </a:rPr>
              <a:t> </a:t>
            </a:r>
            <a:r>
              <a:rPr kumimoji="0" lang="pt-BR" altLang="pt-BR" sz="3200" b="0" i="0" u="none" strike="noStrike" cap="none" normalizeH="0" baseline="0" dirty="0">
                <a:ln>
                  <a:noFill/>
                </a:ln>
                <a:solidFill>
                  <a:srgbClr val="080808"/>
                </a:solidFill>
                <a:effectLst/>
                <a:latin typeface="JetBrains Mono"/>
              </a:rPr>
              <a:t>b)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3200" dirty="0">
                <a:solidFill>
                  <a:srgbClr val="080808"/>
                </a:solidFill>
                <a:latin typeface="JetBrains Mono"/>
              </a:rPr>
              <a:t>}</a:t>
            </a:r>
            <a:endParaRPr kumimoji="0" lang="pt-BR" altLang="pt-BR"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0762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65</a:t>
            </a:fld>
            <a:endParaRPr lang="pt-BR"/>
          </a:p>
        </p:txBody>
      </p:sp>
    </p:spTree>
    <p:extLst>
      <p:ext uri="{BB962C8B-B14F-4D97-AF65-F5344CB8AC3E}">
        <p14:creationId xmlns:p14="http://schemas.microsoft.com/office/powerpoint/2010/main" val="42910578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66</a:t>
            </a:fld>
            <a:endParaRPr lang="pt-BR"/>
          </a:p>
        </p:txBody>
      </p:sp>
    </p:spTree>
    <p:extLst>
      <p:ext uri="{BB962C8B-B14F-4D97-AF65-F5344CB8AC3E}">
        <p14:creationId xmlns:p14="http://schemas.microsoft.com/office/powerpoint/2010/main" val="1886447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67</a:t>
            </a:fld>
            <a:endParaRPr lang="pt-BR"/>
          </a:p>
        </p:txBody>
      </p:sp>
    </p:spTree>
    <p:extLst>
      <p:ext uri="{BB962C8B-B14F-4D97-AF65-F5344CB8AC3E}">
        <p14:creationId xmlns:p14="http://schemas.microsoft.com/office/powerpoint/2010/main" val="601090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68</a:t>
            </a:fld>
            <a:endParaRPr lang="pt-BR"/>
          </a:p>
        </p:txBody>
      </p:sp>
    </p:spTree>
    <p:extLst>
      <p:ext uri="{BB962C8B-B14F-4D97-AF65-F5344CB8AC3E}">
        <p14:creationId xmlns:p14="http://schemas.microsoft.com/office/powerpoint/2010/main" val="17100331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69</a:t>
            </a:fld>
            <a:endParaRPr lang="pt-BR"/>
          </a:p>
        </p:txBody>
      </p:sp>
    </p:spTree>
    <p:extLst>
      <p:ext uri="{BB962C8B-B14F-4D97-AF65-F5344CB8AC3E}">
        <p14:creationId xmlns:p14="http://schemas.microsoft.com/office/powerpoint/2010/main" val="349907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a:t>
            </a:fld>
            <a:endParaRPr lang="pt-BR"/>
          </a:p>
        </p:txBody>
      </p:sp>
      <p:pic>
        <p:nvPicPr>
          <p:cNvPr id="3" name="Imagem 2">
            <a:extLst>
              <a:ext uri="{FF2B5EF4-FFF2-40B4-BE49-F238E27FC236}">
                <a16:creationId xmlns:a16="http://schemas.microsoft.com/office/drawing/2014/main" id="{73134790-7CA1-4567-9C73-CD1C8CBC11C2}"/>
              </a:ext>
            </a:extLst>
          </p:cNvPr>
          <p:cNvPicPr>
            <a:picLocks noChangeAspect="1"/>
          </p:cNvPicPr>
          <p:nvPr/>
        </p:nvPicPr>
        <p:blipFill>
          <a:blip r:embed="rId2"/>
          <a:stretch>
            <a:fillRect/>
          </a:stretch>
        </p:blipFill>
        <p:spPr>
          <a:xfrm>
            <a:off x="8091487" y="642937"/>
            <a:ext cx="4029075" cy="485775"/>
          </a:xfrm>
          <a:prstGeom prst="rect">
            <a:avLst/>
          </a:prstGeom>
        </p:spPr>
      </p:pic>
      <p:pic>
        <p:nvPicPr>
          <p:cNvPr id="4" name="Imagem 3">
            <a:extLst>
              <a:ext uri="{FF2B5EF4-FFF2-40B4-BE49-F238E27FC236}">
                <a16:creationId xmlns:a16="http://schemas.microsoft.com/office/drawing/2014/main" id="{3706CA35-DB45-4166-9566-078D21FFD4A9}"/>
              </a:ext>
            </a:extLst>
          </p:cNvPr>
          <p:cNvPicPr>
            <a:picLocks noChangeAspect="1"/>
          </p:cNvPicPr>
          <p:nvPr/>
        </p:nvPicPr>
        <p:blipFill>
          <a:blip r:embed="rId3"/>
          <a:stretch>
            <a:fillRect/>
          </a:stretch>
        </p:blipFill>
        <p:spPr>
          <a:xfrm>
            <a:off x="3933825" y="166687"/>
            <a:ext cx="3714750" cy="6524625"/>
          </a:xfrm>
          <a:prstGeom prst="rect">
            <a:avLst/>
          </a:prstGeom>
        </p:spPr>
      </p:pic>
    </p:spTree>
    <p:extLst>
      <p:ext uri="{BB962C8B-B14F-4D97-AF65-F5344CB8AC3E}">
        <p14:creationId xmlns:p14="http://schemas.microsoft.com/office/powerpoint/2010/main" val="13539611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70</a:t>
            </a:fld>
            <a:endParaRPr lang="pt-BR"/>
          </a:p>
        </p:txBody>
      </p:sp>
    </p:spTree>
    <p:extLst>
      <p:ext uri="{BB962C8B-B14F-4D97-AF65-F5344CB8AC3E}">
        <p14:creationId xmlns:p14="http://schemas.microsoft.com/office/powerpoint/2010/main" val="29184029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71</a:t>
            </a:fld>
            <a:endParaRPr lang="pt-BR"/>
          </a:p>
        </p:txBody>
      </p:sp>
    </p:spTree>
    <p:extLst>
      <p:ext uri="{BB962C8B-B14F-4D97-AF65-F5344CB8AC3E}">
        <p14:creationId xmlns:p14="http://schemas.microsoft.com/office/powerpoint/2010/main" val="954364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72</a:t>
            </a:fld>
            <a:endParaRPr lang="pt-BR"/>
          </a:p>
        </p:txBody>
      </p:sp>
    </p:spTree>
    <p:extLst>
      <p:ext uri="{BB962C8B-B14F-4D97-AF65-F5344CB8AC3E}">
        <p14:creationId xmlns:p14="http://schemas.microsoft.com/office/powerpoint/2010/main" val="4071528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73</a:t>
            </a:fld>
            <a:endParaRPr lang="pt-BR"/>
          </a:p>
        </p:txBody>
      </p:sp>
    </p:spTree>
    <p:extLst>
      <p:ext uri="{BB962C8B-B14F-4D97-AF65-F5344CB8AC3E}">
        <p14:creationId xmlns:p14="http://schemas.microsoft.com/office/powerpoint/2010/main" val="2372162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74</a:t>
            </a:fld>
            <a:endParaRPr lang="pt-BR"/>
          </a:p>
        </p:txBody>
      </p:sp>
    </p:spTree>
    <p:extLst>
      <p:ext uri="{BB962C8B-B14F-4D97-AF65-F5344CB8AC3E}">
        <p14:creationId xmlns:p14="http://schemas.microsoft.com/office/powerpoint/2010/main" val="1777861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75</a:t>
            </a:fld>
            <a:endParaRPr lang="pt-BR"/>
          </a:p>
        </p:txBody>
      </p:sp>
    </p:spTree>
    <p:extLst>
      <p:ext uri="{BB962C8B-B14F-4D97-AF65-F5344CB8AC3E}">
        <p14:creationId xmlns:p14="http://schemas.microsoft.com/office/powerpoint/2010/main" val="190288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76</a:t>
            </a:fld>
            <a:endParaRPr lang="pt-BR"/>
          </a:p>
        </p:txBody>
      </p:sp>
    </p:spTree>
    <p:extLst>
      <p:ext uri="{BB962C8B-B14F-4D97-AF65-F5344CB8AC3E}">
        <p14:creationId xmlns:p14="http://schemas.microsoft.com/office/powerpoint/2010/main" val="1772172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77</a:t>
            </a:fld>
            <a:endParaRPr lang="pt-BR"/>
          </a:p>
        </p:txBody>
      </p:sp>
    </p:spTree>
    <p:extLst>
      <p:ext uri="{BB962C8B-B14F-4D97-AF65-F5344CB8AC3E}">
        <p14:creationId xmlns:p14="http://schemas.microsoft.com/office/powerpoint/2010/main" val="21425372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78</a:t>
            </a:fld>
            <a:endParaRPr lang="pt-BR"/>
          </a:p>
        </p:txBody>
      </p:sp>
      <p:sp>
        <p:nvSpPr>
          <p:cNvPr id="3" name="CaixaDeTexto 2">
            <a:extLst>
              <a:ext uri="{FF2B5EF4-FFF2-40B4-BE49-F238E27FC236}">
                <a16:creationId xmlns:a16="http://schemas.microsoft.com/office/drawing/2014/main" id="{1F08DEC6-EC80-422E-81BA-7D0E4FB67111}"/>
              </a:ext>
            </a:extLst>
          </p:cNvPr>
          <p:cNvSpPr txBox="1"/>
          <p:nvPr/>
        </p:nvSpPr>
        <p:spPr>
          <a:xfrm>
            <a:off x="700177" y="2234242"/>
            <a:ext cx="10791646" cy="1107996"/>
          </a:xfrm>
          <a:prstGeom prst="rect">
            <a:avLst/>
          </a:prstGeom>
          <a:noFill/>
        </p:spPr>
        <p:txBody>
          <a:bodyPr wrap="square" rtlCol="0">
            <a:spAutoFit/>
          </a:bodyPr>
          <a:lstStyle/>
          <a:p>
            <a:pPr algn="ctr"/>
            <a:r>
              <a:rPr lang="pt-BR" sz="6600" dirty="0"/>
              <a:t>App de gorjeta</a:t>
            </a:r>
          </a:p>
        </p:txBody>
      </p:sp>
      <p:pic>
        <p:nvPicPr>
          <p:cNvPr id="1026" name="Picture 2" descr="Gorjeta ícones em vetor livre criados por Flat Icons | Ícones, Flat icons,  Ícone">
            <a:extLst>
              <a:ext uri="{FF2B5EF4-FFF2-40B4-BE49-F238E27FC236}">
                <a16:creationId xmlns:a16="http://schemas.microsoft.com/office/drawing/2014/main" id="{22BC7CCE-C6DF-42A3-B927-8A5436E81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04" y="92545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quivo APK, o que é e para o que serve? - Geek Blog">
            <a:extLst>
              <a:ext uri="{FF2B5EF4-FFF2-40B4-BE49-F238E27FC236}">
                <a16:creationId xmlns:a16="http://schemas.microsoft.com/office/drawing/2014/main" id="{FDDDBEA0-6509-49F5-BAC9-117B9AEE1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148" y="3876226"/>
            <a:ext cx="197167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23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79</a:t>
            </a:fld>
            <a:endParaRPr lang="pt-BR"/>
          </a:p>
        </p:txBody>
      </p:sp>
      <p:sp>
        <p:nvSpPr>
          <p:cNvPr id="3" name="CaixaDeTexto 2">
            <a:extLst>
              <a:ext uri="{FF2B5EF4-FFF2-40B4-BE49-F238E27FC236}">
                <a16:creationId xmlns:a16="http://schemas.microsoft.com/office/drawing/2014/main" id="{A67B33FC-38DB-4269-AC29-B6B8416B79AB}"/>
              </a:ext>
            </a:extLst>
          </p:cNvPr>
          <p:cNvSpPr txBox="1"/>
          <p:nvPr/>
        </p:nvSpPr>
        <p:spPr>
          <a:xfrm>
            <a:off x="750498" y="1552755"/>
            <a:ext cx="10964174" cy="1077218"/>
          </a:xfrm>
          <a:prstGeom prst="rect">
            <a:avLst/>
          </a:prstGeom>
          <a:noFill/>
        </p:spPr>
        <p:txBody>
          <a:bodyPr wrap="square" rtlCol="0">
            <a:spAutoFit/>
          </a:bodyPr>
          <a:lstStyle/>
          <a:p>
            <a:r>
              <a:rPr lang="pt-BR" sz="3200" dirty="0"/>
              <a:t>Crie um app que faça o calculo de quanto ficaria o valor da gorjeta </a:t>
            </a:r>
          </a:p>
        </p:txBody>
      </p:sp>
    </p:spTree>
    <p:extLst>
      <p:ext uri="{BB962C8B-B14F-4D97-AF65-F5344CB8AC3E}">
        <p14:creationId xmlns:p14="http://schemas.microsoft.com/office/powerpoint/2010/main" val="230023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a:t>
            </a:fld>
            <a:endParaRPr lang="pt-BR"/>
          </a:p>
        </p:txBody>
      </p:sp>
      <p:pic>
        <p:nvPicPr>
          <p:cNvPr id="3" name="Imagem 2">
            <a:extLst>
              <a:ext uri="{FF2B5EF4-FFF2-40B4-BE49-F238E27FC236}">
                <a16:creationId xmlns:a16="http://schemas.microsoft.com/office/drawing/2014/main" id="{402E51A2-8F08-4CB0-965B-9982EBB40CB0}"/>
              </a:ext>
            </a:extLst>
          </p:cNvPr>
          <p:cNvPicPr>
            <a:picLocks noChangeAspect="1"/>
          </p:cNvPicPr>
          <p:nvPr/>
        </p:nvPicPr>
        <p:blipFill>
          <a:blip r:embed="rId2"/>
          <a:stretch>
            <a:fillRect/>
          </a:stretch>
        </p:blipFill>
        <p:spPr>
          <a:xfrm>
            <a:off x="4143375" y="219075"/>
            <a:ext cx="3905250" cy="6419850"/>
          </a:xfrm>
          <a:prstGeom prst="rect">
            <a:avLst/>
          </a:prstGeom>
        </p:spPr>
      </p:pic>
    </p:spTree>
    <p:extLst>
      <p:ext uri="{BB962C8B-B14F-4D97-AF65-F5344CB8AC3E}">
        <p14:creationId xmlns:p14="http://schemas.microsoft.com/office/powerpoint/2010/main" val="4806943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80</a:t>
            </a:fld>
            <a:endParaRPr lang="pt-BR"/>
          </a:p>
        </p:txBody>
      </p:sp>
    </p:spTree>
    <p:extLst>
      <p:ext uri="{BB962C8B-B14F-4D97-AF65-F5344CB8AC3E}">
        <p14:creationId xmlns:p14="http://schemas.microsoft.com/office/powerpoint/2010/main" val="2593373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81</a:t>
            </a:fld>
            <a:endParaRPr lang="pt-BR"/>
          </a:p>
        </p:txBody>
      </p:sp>
    </p:spTree>
    <p:extLst>
      <p:ext uri="{BB962C8B-B14F-4D97-AF65-F5344CB8AC3E}">
        <p14:creationId xmlns:p14="http://schemas.microsoft.com/office/powerpoint/2010/main" val="1767109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82</a:t>
            </a:fld>
            <a:endParaRPr lang="pt-BR"/>
          </a:p>
        </p:txBody>
      </p:sp>
    </p:spTree>
    <p:extLst>
      <p:ext uri="{BB962C8B-B14F-4D97-AF65-F5344CB8AC3E}">
        <p14:creationId xmlns:p14="http://schemas.microsoft.com/office/powerpoint/2010/main" val="18047364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83</a:t>
            </a:fld>
            <a:endParaRPr lang="pt-BR"/>
          </a:p>
        </p:txBody>
      </p:sp>
    </p:spTree>
    <p:extLst>
      <p:ext uri="{BB962C8B-B14F-4D97-AF65-F5344CB8AC3E}">
        <p14:creationId xmlns:p14="http://schemas.microsoft.com/office/powerpoint/2010/main" val="17526997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84</a:t>
            </a:fld>
            <a:endParaRPr lang="pt-BR"/>
          </a:p>
        </p:txBody>
      </p:sp>
    </p:spTree>
    <p:extLst>
      <p:ext uri="{BB962C8B-B14F-4D97-AF65-F5344CB8AC3E}">
        <p14:creationId xmlns:p14="http://schemas.microsoft.com/office/powerpoint/2010/main" val="39441807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85</a:t>
            </a:fld>
            <a:endParaRPr lang="pt-BR"/>
          </a:p>
        </p:txBody>
      </p:sp>
    </p:spTree>
    <p:extLst>
      <p:ext uri="{BB962C8B-B14F-4D97-AF65-F5344CB8AC3E}">
        <p14:creationId xmlns:p14="http://schemas.microsoft.com/office/powerpoint/2010/main" val="2841981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86</a:t>
            </a:fld>
            <a:endParaRPr lang="pt-BR"/>
          </a:p>
        </p:txBody>
      </p:sp>
    </p:spTree>
    <p:extLst>
      <p:ext uri="{BB962C8B-B14F-4D97-AF65-F5344CB8AC3E}">
        <p14:creationId xmlns:p14="http://schemas.microsoft.com/office/powerpoint/2010/main" val="24027318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87</a:t>
            </a:fld>
            <a:endParaRPr lang="pt-BR"/>
          </a:p>
        </p:txBody>
      </p:sp>
    </p:spTree>
    <p:extLst>
      <p:ext uri="{BB962C8B-B14F-4D97-AF65-F5344CB8AC3E}">
        <p14:creationId xmlns:p14="http://schemas.microsoft.com/office/powerpoint/2010/main" val="6362870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88</a:t>
            </a:fld>
            <a:endParaRPr lang="pt-BR"/>
          </a:p>
        </p:txBody>
      </p:sp>
    </p:spTree>
    <p:extLst>
      <p:ext uri="{BB962C8B-B14F-4D97-AF65-F5344CB8AC3E}">
        <p14:creationId xmlns:p14="http://schemas.microsoft.com/office/powerpoint/2010/main" val="42602358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89</a:t>
            </a:fld>
            <a:endParaRPr lang="pt-BR"/>
          </a:p>
        </p:txBody>
      </p:sp>
    </p:spTree>
    <p:extLst>
      <p:ext uri="{BB962C8B-B14F-4D97-AF65-F5344CB8AC3E}">
        <p14:creationId xmlns:p14="http://schemas.microsoft.com/office/powerpoint/2010/main" val="352675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a:t>
            </a:fld>
            <a:endParaRPr lang="pt-BR"/>
          </a:p>
        </p:txBody>
      </p:sp>
      <p:pic>
        <p:nvPicPr>
          <p:cNvPr id="3" name="Imagem 2">
            <a:extLst>
              <a:ext uri="{FF2B5EF4-FFF2-40B4-BE49-F238E27FC236}">
                <a16:creationId xmlns:a16="http://schemas.microsoft.com/office/drawing/2014/main" id="{0878CA60-9BC7-4D95-9328-BAF3618F1735}"/>
              </a:ext>
            </a:extLst>
          </p:cNvPr>
          <p:cNvPicPr>
            <a:picLocks noChangeAspect="1"/>
          </p:cNvPicPr>
          <p:nvPr/>
        </p:nvPicPr>
        <p:blipFill>
          <a:blip r:embed="rId2"/>
          <a:stretch>
            <a:fillRect/>
          </a:stretch>
        </p:blipFill>
        <p:spPr>
          <a:xfrm>
            <a:off x="4148328" y="0"/>
            <a:ext cx="3895344" cy="6858000"/>
          </a:xfrm>
          <a:prstGeom prst="rect">
            <a:avLst/>
          </a:prstGeom>
        </p:spPr>
      </p:pic>
    </p:spTree>
    <p:extLst>
      <p:ext uri="{BB962C8B-B14F-4D97-AF65-F5344CB8AC3E}">
        <p14:creationId xmlns:p14="http://schemas.microsoft.com/office/powerpoint/2010/main" val="18708309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90</a:t>
            </a:fld>
            <a:endParaRPr lang="pt-BR"/>
          </a:p>
        </p:txBody>
      </p:sp>
    </p:spTree>
    <p:extLst>
      <p:ext uri="{BB962C8B-B14F-4D97-AF65-F5344CB8AC3E}">
        <p14:creationId xmlns:p14="http://schemas.microsoft.com/office/powerpoint/2010/main" val="41277033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91</a:t>
            </a:fld>
            <a:endParaRPr lang="pt-BR"/>
          </a:p>
        </p:txBody>
      </p:sp>
    </p:spTree>
    <p:extLst>
      <p:ext uri="{BB962C8B-B14F-4D97-AF65-F5344CB8AC3E}">
        <p14:creationId xmlns:p14="http://schemas.microsoft.com/office/powerpoint/2010/main" val="19655486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92</a:t>
            </a:fld>
            <a:endParaRPr lang="pt-BR"/>
          </a:p>
        </p:txBody>
      </p:sp>
    </p:spTree>
    <p:extLst>
      <p:ext uri="{BB962C8B-B14F-4D97-AF65-F5344CB8AC3E}">
        <p14:creationId xmlns:p14="http://schemas.microsoft.com/office/powerpoint/2010/main" val="572795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93</a:t>
            </a:fld>
            <a:endParaRPr lang="pt-BR"/>
          </a:p>
        </p:txBody>
      </p:sp>
    </p:spTree>
    <p:extLst>
      <p:ext uri="{BB962C8B-B14F-4D97-AF65-F5344CB8AC3E}">
        <p14:creationId xmlns:p14="http://schemas.microsoft.com/office/powerpoint/2010/main" val="31834622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94</a:t>
            </a:fld>
            <a:endParaRPr lang="pt-BR"/>
          </a:p>
        </p:txBody>
      </p:sp>
    </p:spTree>
    <p:extLst>
      <p:ext uri="{BB962C8B-B14F-4D97-AF65-F5344CB8AC3E}">
        <p14:creationId xmlns:p14="http://schemas.microsoft.com/office/powerpoint/2010/main" val="41500906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95</a:t>
            </a:fld>
            <a:endParaRPr lang="pt-BR"/>
          </a:p>
        </p:txBody>
      </p:sp>
    </p:spTree>
    <p:extLst>
      <p:ext uri="{BB962C8B-B14F-4D97-AF65-F5344CB8AC3E}">
        <p14:creationId xmlns:p14="http://schemas.microsoft.com/office/powerpoint/2010/main" val="16645443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96</a:t>
            </a:fld>
            <a:endParaRPr lang="pt-BR"/>
          </a:p>
        </p:txBody>
      </p:sp>
    </p:spTree>
    <p:extLst>
      <p:ext uri="{BB962C8B-B14F-4D97-AF65-F5344CB8AC3E}">
        <p14:creationId xmlns:p14="http://schemas.microsoft.com/office/powerpoint/2010/main" val="42324065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97</a:t>
            </a:fld>
            <a:endParaRPr lang="pt-BR"/>
          </a:p>
        </p:txBody>
      </p:sp>
    </p:spTree>
    <p:extLst>
      <p:ext uri="{BB962C8B-B14F-4D97-AF65-F5344CB8AC3E}">
        <p14:creationId xmlns:p14="http://schemas.microsoft.com/office/powerpoint/2010/main" val="29305636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98</a:t>
            </a:fld>
            <a:endParaRPr lang="pt-BR"/>
          </a:p>
        </p:txBody>
      </p:sp>
    </p:spTree>
    <p:extLst>
      <p:ext uri="{BB962C8B-B14F-4D97-AF65-F5344CB8AC3E}">
        <p14:creationId xmlns:p14="http://schemas.microsoft.com/office/powerpoint/2010/main" val="26712993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BD7F1F7-FB12-C8AF-CCFC-E5C970F6294F}"/>
              </a:ext>
            </a:extLst>
          </p:cNvPr>
          <p:cNvSpPr>
            <a:spLocks noGrp="1"/>
          </p:cNvSpPr>
          <p:nvPr>
            <p:ph type="sldNum" sz="quarter" idx="12"/>
          </p:nvPr>
        </p:nvSpPr>
        <p:spPr/>
        <p:txBody>
          <a:bodyPr/>
          <a:lstStyle/>
          <a:p>
            <a:fld id="{900948DA-0000-4D30-AAD1-61C43CCFDFB7}" type="slidenum">
              <a:rPr lang="pt-BR" smtClean="0"/>
              <a:t>99</a:t>
            </a:fld>
            <a:endParaRPr lang="pt-BR"/>
          </a:p>
        </p:txBody>
      </p:sp>
    </p:spTree>
    <p:extLst>
      <p:ext uri="{BB962C8B-B14F-4D97-AF65-F5344CB8AC3E}">
        <p14:creationId xmlns:p14="http://schemas.microsoft.com/office/powerpoint/2010/main" val="314834760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ADCF3505B24B746BB3339D7E1371295" ma:contentTypeVersion="10" ma:contentTypeDescription="Crie um novo documento." ma:contentTypeScope="" ma:versionID="6400beaa3a650aaa687c08d2ccdf8638">
  <xsd:schema xmlns:xsd="http://www.w3.org/2001/XMLSchema" xmlns:xs="http://www.w3.org/2001/XMLSchema" xmlns:p="http://schemas.microsoft.com/office/2006/metadata/properties" xmlns:ns3="15756243-2fde-4448-990a-be702c047186" targetNamespace="http://schemas.microsoft.com/office/2006/metadata/properties" ma:root="true" ma:fieldsID="10186257517aee76a87f22cf94ffdc69" ns3:_="">
    <xsd:import namespace="15756243-2fde-4448-990a-be702c04718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756243-2fde-4448-990a-be702c0471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bjectDetectorVersions" ma:index="17"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009448-886F-4F6C-A574-1CC5E31262DF}">
  <ds:schemaRefs>
    <ds:schemaRef ds:uri="http://schemas.microsoft.com/sharepoint/v3/contenttype/forms"/>
  </ds:schemaRefs>
</ds:datastoreItem>
</file>

<file path=customXml/itemProps2.xml><?xml version="1.0" encoding="utf-8"?>
<ds:datastoreItem xmlns:ds="http://schemas.openxmlformats.org/officeDocument/2006/customXml" ds:itemID="{FF31666B-2B0B-4090-ACB7-92E98C6ECB7D}">
  <ds:schemaRefs>
    <ds:schemaRef ds:uri="http://schemas.openxmlformats.org/package/2006/metadata/core-properties"/>
    <ds:schemaRef ds:uri="http://purl.org/dc/dcmitype/"/>
    <ds:schemaRef ds:uri="15756243-2fde-4448-990a-be702c047186"/>
    <ds:schemaRef ds:uri="http://schemas.microsoft.com/office/2006/documentManagement/types"/>
    <ds:schemaRef ds:uri="http://schemas.microsoft.com/office/2006/metadata/properties"/>
    <ds:schemaRef ds:uri="http://purl.org/dc/term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0FFD4245-E14D-4477-821B-8415DC3FBC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756243-2fde-4448-990a-be702c0471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1938</TotalTime>
  <Words>1649</Words>
  <Application>Microsoft Office PowerPoint</Application>
  <PresentationFormat>Widescreen</PresentationFormat>
  <Paragraphs>263</Paragraphs>
  <Slides>142</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142</vt:i4>
      </vt:variant>
    </vt:vector>
  </HeadingPairs>
  <TitlesOfParts>
    <vt:vector size="150" baseType="lpstr">
      <vt:lpstr>Arial</vt:lpstr>
      <vt:lpstr>Calibri</vt:lpstr>
      <vt:lpstr>Calibri Light</vt:lpstr>
      <vt:lpstr>Georgia</vt:lpstr>
      <vt:lpstr>Google Sans</vt:lpstr>
      <vt:lpstr>Helvetica Neue</vt:lpstr>
      <vt:lpstr>JetBrains Mono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Douglas Dos Reis</dc:creator>
  <cp:lastModifiedBy>Douglas Dos Reis</cp:lastModifiedBy>
  <cp:revision>144</cp:revision>
  <dcterms:created xsi:type="dcterms:W3CDTF">2022-04-06T16:27:10Z</dcterms:created>
  <dcterms:modified xsi:type="dcterms:W3CDTF">2023-08-19T06:43:57Z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0x010100AADCF3505B24B746BB3339D7E1371295</vt:lpwstr>
  </property>
</Properties>
</file>