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47"/>
  </p:notesMasterIdLst>
  <p:sldIdLst>
    <p:sldId id="326" r:id="rId2"/>
    <p:sldId id="531" r:id="rId3"/>
    <p:sldId id="530" r:id="rId4"/>
    <p:sldId id="327" r:id="rId5"/>
    <p:sldId id="532" r:id="rId6"/>
    <p:sldId id="533" r:id="rId7"/>
    <p:sldId id="328" r:id="rId8"/>
    <p:sldId id="329" r:id="rId9"/>
    <p:sldId id="330" r:id="rId10"/>
    <p:sldId id="534" r:id="rId11"/>
    <p:sldId id="432" r:id="rId12"/>
    <p:sldId id="535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332" r:id="rId51"/>
    <p:sldId id="333" r:id="rId52"/>
    <p:sldId id="334" r:id="rId53"/>
    <p:sldId id="331" r:id="rId54"/>
    <p:sldId id="335" r:id="rId55"/>
    <p:sldId id="336" r:id="rId56"/>
    <p:sldId id="337" r:id="rId57"/>
    <p:sldId id="475" r:id="rId58"/>
    <p:sldId id="338" r:id="rId59"/>
    <p:sldId id="476" r:id="rId60"/>
    <p:sldId id="478" r:id="rId61"/>
    <p:sldId id="477" r:id="rId62"/>
    <p:sldId id="339" r:id="rId63"/>
    <p:sldId id="479" r:id="rId64"/>
    <p:sldId id="480" r:id="rId65"/>
    <p:sldId id="483" r:id="rId66"/>
    <p:sldId id="484" r:id="rId67"/>
    <p:sldId id="340" r:id="rId68"/>
    <p:sldId id="341" r:id="rId69"/>
    <p:sldId id="485" r:id="rId70"/>
    <p:sldId id="536" r:id="rId71"/>
    <p:sldId id="342" r:id="rId72"/>
    <p:sldId id="343" r:id="rId73"/>
    <p:sldId id="344" r:id="rId74"/>
    <p:sldId id="346" r:id="rId75"/>
    <p:sldId id="537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66" r:id="rId85"/>
    <p:sldId id="539" r:id="rId86"/>
    <p:sldId id="367" r:id="rId87"/>
    <p:sldId id="538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3" r:id="rId114"/>
    <p:sldId id="394" r:id="rId115"/>
    <p:sldId id="395" r:id="rId116"/>
    <p:sldId id="396" r:id="rId117"/>
    <p:sldId id="397" r:id="rId118"/>
    <p:sldId id="398" r:id="rId119"/>
    <p:sldId id="399" r:id="rId120"/>
    <p:sldId id="400" r:id="rId121"/>
    <p:sldId id="401" r:id="rId122"/>
    <p:sldId id="402" r:id="rId123"/>
    <p:sldId id="403" r:id="rId124"/>
    <p:sldId id="404" r:id="rId125"/>
    <p:sldId id="405" r:id="rId126"/>
    <p:sldId id="406" r:id="rId127"/>
    <p:sldId id="407" r:id="rId128"/>
    <p:sldId id="408" r:id="rId129"/>
    <p:sldId id="409" r:id="rId130"/>
    <p:sldId id="410" r:id="rId131"/>
    <p:sldId id="411" r:id="rId132"/>
    <p:sldId id="412" r:id="rId133"/>
    <p:sldId id="413" r:id="rId134"/>
    <p:sldId id="414" r:id="rId135"/>
    <p:sldId id="415" r:id="rId136"/>
    <p:sldId id="416" r:id="rId137"/>
    <p:sldId id="417" r:id="rId138"/>
    <p:sldId id="418" r:id="rId139"/>
    <p:sldId id="419" r:id="rId140"/>
    <p:sldId id="420" r:id="rId141"/>
    <p:sldId id="421" r:id="rId142"/>
    <p:sldId id="422" r:id="rId143"/>
    <p:sldId id="423" r:id="rId144"/>
    <p:sldId id="424" r:id="rId145"/>
    <p:sldId id="425" r:id="rId1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android.com/reference/android/content/Context#getSystemService(java.lang.Class%3CT%3E)" TargetMode="External"/><Relationship Id="rId4" Type="http://schemas.openxmlformats.org/officeDocument/2006/relationships/hyperlink" Target="https://developer.android.com/reference/android/app/Activity#getLayoutInflater(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/>
              <a:t>ViewHolder</a:t>
            </a:r>
            <a:r>
              <a:rPr lang="pt-BR" sz="1200" dirty="0"/>
              <a:t>  como o método </a:t>
            </a:r>
            <a:r>
              <a:rPr lang="pt-BR" sz="1200" dirty="0" err="1"/>
              <a:t>ViewHolder</a:t>
            </a:r>
            <a:r>
              <a:rPr lang="pt-BR" sz="1200" dirty="0"/>
              <a:t> não precisamos criar um lista de por exemplo de mil itens o método faz o que chamamos de reciclagem mudando apenas os dados </a:t>
            </a:r>
          </a:p>
          <a:p>
            <a:r>
              <a:rPr lang="pt-BR" sz="1200" dirty="0" err="1"/>
              <a:t>ViewHolder</a:t>
            </a:r>
            <a:r>
              <a:rPr lang="pt-BR" sz="1200" dirty="0"/>
              <a:t> ele significa armazenar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é o nome que damos para a sub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para exibir os dados </a:t>
            </a:r>
          </a:p>
          <a:p>
            <a:endParaRPr lang="pt-BR" dirty="0"/>
          </a:p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vamos herdar dessa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ira aparecer uma lâmpada para criarmos nosso construtor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2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é responsável para guardar dados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notar que quando usamos o </a:t>
            </a:r>
            <a:r>
              <a:rPr lang="pt-BR" dirty="0" err="1"/>
              <a:t>LinearLayout</a:t>
            </a:r>
            <a:r>
              <a:rPr lang="pt-BR" dirty="0"/>
              <a:t> na horizontal o nosso palco se divide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22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fazer de duas maneiras ficando a sua escolha pelo nodo </a:t>
            </a:r>
            <a:r>
              <a:rPr lang="pt-BR" dirty="0" err="1"/>
              <a:t>code</a:t>
            </a:r>
            <a:r>
              <a:rPr lang="pt-BR" dirty="0"/>
              <a:t> ou pelos atributos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25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agora criar o método de visualização.</a:t>
            </a:r>
          </a:p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é a classe do objeto</a:t>
            </a:r>
          </a:p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irá criar a visualização dos itens de lista depois só ira reciclar</a:t>
            </a:r>
          </a:p>
          <a:p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para exibir precisamos converter para um objeto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Instancia um arquivo XML de layout em seus </a:t>
            </a:r>
            <a:r>
              <a:rPr lang="pt-BR" dirty="0" err="1">
                <a:effectLst/>
                <a:hlinkClick r:id="rId3"/>
              </a:rPr>
              <a:t>View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objetos correspondentes. Nunca é usado diretamente. Em vez disso, use </a:t>
            </a:r>
            <a:r>
              <a:rPr lang="pt-BR" dirty="0" err="1">
                <a:effectLst/>
                <a:hlinkClick r:id="rId4"/>
              </a:rPr>
              <a:t>Activity.getLayoutInflater</a:t>
            </a:r>
            <a:r>
              <a:rPr lang="pt-BR" dirty="0">
                <a:effectLst/>
                <a:hlinkClick r:id="rId4"/>
              </a:rPr>
              <a:t>()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 </a:t>
            </a:r>
            <a:r>
              <a:rPr lang="pt-BR" dirty="0" err="1">
                <a:effectLst/>
                <a:hlinkClick r:id="rId5"/>
              </a:rPr>
              <a:t>Context#getSystemService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recuperar uma instância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LayoutInflater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padrão que já está conectada ao contexto atual e configurada corretamente para o dispositivo em que você está executando.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parent.getContext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é 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compomente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que está dentro</a:t>
            </a:r>
          </a:p>
          <a:p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inflate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rebece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3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paramentros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itemLista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instanciamos o objeto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é um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No Android, 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servem de ponte entre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AdapterView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(por exemplo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B271-E007-43E7-A682-7A50D8531A8C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4B33E7-6911-4255-9949-436D7FD610E6}"/>
              </a:ext>
            </a:extLst>
          </p:cNvPr>
          <p:cNvSpPr txBox="1"/>
          <p:nvPr/>
        </p:nvSpPr>
        <p:spPr>
          <a:xfrm>
            <a:off x="2173857" y="3010619"/>
            <a:ext cx="7479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RecyclerView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93476F-309C-4BBF-80B0-D5E77329E049}"/>
              </a:ext>
            </a:extLst>
          </p:cNvPr>
          <p:cNvSpPr txBox="1"/>
          <p:nvPr/>
        </p:nvSpPr>
        <p:spPr>
          <a:xfrm>
            <a:off x="1111170" y="1666755"/>
            <a:ext cx="996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criar alguns pacote  necessários para criação do </a:t>
            </a:r>
            <a:r>
              <a:rPr lang="pt-BR" sz="2800" dirty="0" err="1"/>
              <a:t>RecyclerView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6375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636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993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476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316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4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940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34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020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26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8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E2AE746-D5D3-4096-9408-B725748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CADF4F-EA85-42F7-9B9D-ED02FF56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13" y="1133112"/>
            <a:ext cx="4898520" cy="198047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41E2194-6BE5-471C-BA4D-4C71713433C7}"/>
              </a:ext>
            </a:extLst>
          </p:cNvPr>
          <p:cNvCxnSpPr/>
          <p:nvPr/>
        </p:nvCxnSpPr>
        <p:spPr>
          <a:xfrm flipH="1" flipV="1">
            <a:off x="3495554" y="1967696"/>
            <a:ext cx="4907666" cy="17709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1252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2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714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881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922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4914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152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304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4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905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FD63C4-21B3-49C2-8817-CD1C7EE3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1" y="1381606"/>
            <a:ext cx="9265915" cy="291260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858EB4A-67A9-4CCF-9C7E-A2C83688AA7B}"/>
              </a:ext>
            </a:extLst>
          </p:cNvPr>
          <p:cNvCxnSpPr>
            <a:cxnSpLocks/>
          </p:cNvCxnSpPr>
          <p:nvPr/>
        </p:nvCxnSpPr>
        <p:spPr>
          <a:xfrm flipV="1">
            <a:off x="891251" y="1967697"/>
            <a:ext cx="2604303" cy="23265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D49A848-76DF-433B-B29A-D6EF933A3F3A}"/>
              </a:ext>
            </a:extLst>
          </p:cNvPr>
          <p:cNvCxnSpPr>
            <a:cxnSpLocks/>
          </p:cNvCxnSpPr>
          <p:nvPr/>
        </p:nvCxnSpPr>
        <p:spPr>
          <a:xfrm flipH="1" flipV="1">
            <a:off x="7963382" y="4120587"/>
            <a:ext cx="2018819" cy="13558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329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046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835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661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061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9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222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561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9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939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8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BA372D-652E-45C2-9102-0A09321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48D8FD-E582-4C97-8585-1D4E6E65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63" y="1618827"/>
            <a:ext cx="5262113" cy="10433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12B36E6-4CB0-48C7-B1FB-95FBAEE2F6D4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2384385"/>
            <a:ext cx="2708476" cy="13542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47CB09-842D-4873-B1C9-76E67CD30FC1}"/>
              </a:ext>
            </a:extLst>
          </p:cNvPr>
          <p:cNvSpPr txBox="1"/>
          <p:nvPr/>
        </p:nvSpPr>
        <p:spPr>
          <a:xfrm>
            <a:off x="7650866" y="3738624"/>
            <a:ext cx="348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 o nome </a:t>
            </a:r>
            <a:r>
              <a:rPr lang="pt-BR" sz="2800" dirty="0" err="1"/>
              <a:t>activity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9533202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513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253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499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9575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3564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221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111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831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949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1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AA42451-D209-452F-A1A4-8826C1A3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4AE9CD-64AB-42D3-92ED-73ED1CCB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01" y="1242289"/>
            <a:ext cx="5254399" cy="139673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8820976-D122-4D65-90B4-944DFCC01102}"/>
              </a:ext>
            </a:extLst>
          </p:cNvPr>
          <p:cNvCxnSpPr>
            <a:cxnSpLocks/>
          </p:cNvCxnSpPr>
          <p:nvPr/>
        </p:nvCxnSpPr>
        <p:spPr>
          <a:xfrm flipH="1" flipV="1">
            <a:off x="5162309" y="2476983"/>
            <a:ext cx="2708476" cy="13542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98F72-4B08-430A-8AD0-ABF79D9C6D35}"/>
              </a:ext>
            </a:extLst>
          </p:cNvPr>
          <p:cNvSpPr txBox="1"/>
          <p:nvPr/>
        </p:nvSpPr>
        <p:spPr>
          <a:xfrm>
            <a:off x="7118431" y="3831222"/>
            <a:ext cx="348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Clique e arraste para dentro da pasta </a:t>
            </a:r>
            <a:r>
              <a:rPr lang="pt-BR" sz="2800" dirty="0" err="1"/>
              <a:t>activity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57621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769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7730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686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850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402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5B005B-912A-4F38-B67D-3CA10327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8" y="1239092"/>
            <a:ext cx="4846515" cy="218990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A32DDEC-4E66-4DCC-8682-4EA9256A7A54}"/>
              </a:ext>
            </a:extLst>
          </p:cNvPr>
          <p:cNvCxnSpPr>
            <a:cxnSpLocks/>
          </p:cNvCxnSpPr>
          <p:nvPr/>
        </p:nvCxnSpPr>
        <p:spPr>
          <a:xfrm flipH="1">
            <a:off x="2685327" y="2062039"/>
            <a:ext cx="2650602" cy="54401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F570A-B2E4-4FEE-907C-CDBFEF929D9D}"/>
              </a:ext>
            </a:extLst>
          </p:cNvPr>
          <p:cNvSpPr txBox="1"/>
          <p:nvPr/>
        </p:nvSpPr>
        <p:spPr>
          <a:xfrm>
            <a:off x="5245261" y="1735604"/>
            <a:ext cx="348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Repita o mesmo processo para do </a:t>
            </a:r>
            <a:r>
              <a:rPr lang="pt-BR" sz="2800" dirty="0" err="1"/>
              <a:t>package</a:t>
            </a:r>
            <a:r>
              <a:rPr lang="pt-BR" sz="2800" dirty="0"/>
              <a:t> usando o nome </a:t>
            </a:r>
            <a:r>
              <a:rPr lang="pt-BR" sz="2800" dirty="0" err="1"/>
              <a:t>adapter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endParaRPr lang="pt-BR" sz="28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F533E8-A9D5-4E03-95B3-42A38AE2F5DD}"/>
              </a:ext>
            </a:extLst>
          </p:cNvPr>
          <p:cNvCxnSpPr>
            <a:cxnSpLocks/>
          </p:cNvCxnSpPr>
          <p:nvPr/>
        </p:nvCxnSpPr>
        <p:spPr>
          <a:xfrm flipH="1">
            <a:off x="2594659" y="2745519"/>
            <a:ext cx="2650602" cy="54401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0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B0402A-6E84-4D84-AA1F-DB581AA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8" y="1239092"/>
            <a:ext cx="4846515" cy="218990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A8B052A-8CBA-453C-A462-7721C95601C2}"/>
              </a:ext>
            </a:extLst>
          </p:cNvPr>
          <p:cNvCxnSpPr>
            <a:cxnSpLocks/>
          </p:cNvCxnSpPr>
          <p:nvPr/>
        </p:nvCxnSpPr>
        <p:spPr>
          <a:xfrm flipH="1" flipV="1">
            <a:off x="2804427" y="2629383"/>
            <a:ext cx="2708476" cy="13542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A8B303-0924-496E-AAD9-972F6263B4CA}"/>
              </a:ext>
            </a:extLst>
          </p:cNvPr>
          <p:cNvSpPr txBox="1"/>
          <p:nvPr/>
        </p:nvSpPr>
        <p:spPr>
          <a:xfrm>
            <a:off x="4760549" y="3983622"/>
            <a:ext cx="3483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Agora vamos criar um Java </a:t>
            </a:r>
            <a:r>
              <a:rPr lang="pt-BR" sz="2800" dirty="0" err="1"/>
              <a:t>Class</a:t>
            </a:r>
            <a:r>
              <a:rPr lang="pt-BR" sz="2800" dirty="0"/>
              <a:t> com o botão direito do mouse vá até New</a:t>
            </a:r>
          </a:p>
        </p:txBody>
      </p:sp>
    </p:spTree>
    <p:extLst>
      <p:ext uri="{BB962C8B-B14F-4D97-AF65-F5344CB8AC3E}">
        <p14:creationId xmlns:p14="http://schemas.microsoft.com/office/powerpoint/2010/main" val="397195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B258B5-022A-4E32-A373-AD85AA44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388723"/>
            <a:ext cx="5938838" cy="646927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3F1D756-F99E-4D92-BBF8-B28D012043C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52933"/>
            <a:ext cx="2708476" cy="13542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7DFC6-7F10-46C5-88DD-FCC28347CF98}"/>
              </a:ext>
            </a:extLst>
          </p:cNvPr>
          <p:cNvSpPr txBox="1"/>
          <p:nvPr/>
        </p:nvSpPr>
        <p:spPr>
          <a:xfrm>
            <a:off x="8052122" y="1907172"/>
            <a:ext cx="348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Clique em Java </a:t>
            </a:r>
            <a:r>
              <a:rPr lang="pt-BR" sz="2800" dirty="0" err="1"/>
              <a:t>Class</a:t>
            </a:r>
            <a:r>
              <a:rPr lang="pt-BR" sz="2800" dirty="0"/>
              <a:t> para criarmos uma nova </a:t>
            </a:r>
            <a:r>
              <a:rPr lang="pt-BR" sz="2800" dirty="0" err="1"/>
              <a:t>class</a:t>
            </a:r>
            <a:r>
              <a:rPr lang="pt-BR" sz="2800" dirty="0"/>
              <a:t> </a:t>
            </a:r>
            <a:r>
              <a:rPr lang="pt-BR" sz="2800" dirty="0" err="1"/>
              <a:t>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4049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EE99B0-B3FC-4783-83CC-0BC53230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1738312"/>
            <a:ext cx="4029075" cy="190661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C09861-81DB-4D02-9400-16ADC7FAA325}"/>
              </a:ext>
            </a:extLst>
          </p:cNvPr>
          <p:cNvCxnSpPr>
            <a:cxnSpLocks/>
          </p:cNvCxnSpPr>
          <p:nvPr/>
        </p:nvCxnSpPr>
        <p:spPr>
          <a:xfrm flipH="1" flipV="1">
            <a:off x="3790950" y="2290689"/>
            <a:ext cx="2708476" cy="13542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A22E3-FB21-451E-8E7A-DF1D0A537859}"/>
              </a:ext>
            </a:extLst>
          </p:cNvPr>
          <p:cNvSpPr txBox="1"/>
          <p:nvPr/>
        </p:nvSpPr>
        <p:spPr>
          <a:xfrm>
            <a:off x="5747072" y="3644928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 um nome de </a:t>
            </a:r>
            <a:r>
              <a:rPr lang="pt-BR" sz="2800" dirty="0" err="1"/>
              <a:t>adapter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419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DFCB48-914E-4843-9E18-93FC07C4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657349"/>
            <a:ext cx="4621878" cy="25812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FFCB30E-7F84-4706-8EF7-2A6DA3FDAEAB}"/>
              </a:ext>
            </a:extLst>
          </p:cNvPr>
          <p:cNvCxnSpPr>
            <a:cxnSpLocks/>
          </p:cNvCxnSpPr>
          <p:nvPr/>
        </p:nvCxnSpPr>
        <p:spPr>
          <a:xfrm flipH="1">
            <a:off x="4076700" y="3644929"/>
            <a:ext cx="2403676" cy="6982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CF93F7-AB9D-4B62-9B77-0FBA27ECBBC3}"/>
              </a:ext>
            </a:extLst>
          </p:cNvPr>
          <p:cNvSpPr txBox="1"/>
          <p:nvPr/>
        </p:nvSpPr>
        <p:spPr>
          <a:xfrm>
            <a:off x="5728022" y="3644928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Criação do Java </a:t>
            </a:r>
            <a:r>
              <a:rPr lang="pt-BR" sz="2800" dirty="0" err="1"/>
              <a:t>Class</a:t>
            </a:r>
            <a:r>
              <a:rPr lang="pt-BR" sz="2800" dirty="0"/>
              <a:t> </a:t>
            </a:r>
            <a:r>
              <a:rPr lang="pt-BR" sz="2800" dirty="0" err="1"/>
              <a:t>adapter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111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7E7A1-746D-44DE-BA5D-4BB2EA050499}"/>
              </a:ext>
            </a:extLst>
          </p:cNvPr>
          <p:cNvSpPr txBox="1"/>
          <p:nvPr/>
        </p:nvSpPr>
        <p:spPr>
          <a:xfrm>
            <a:off x="1257300" y="1581150"/>
            <a:ext cx="959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RecyclerView</a:t>
            </a:r>
            <a:r>
              <a:rPr lang="pt-BR" sz="2800" dirty="0"/>
              <a:t> é utilizado para fazer listagem de itens:</a:t>
            </a:r>
          </a:p>
          <a:p>
            <a:r>
              <a:rPr lang="pt-BR" sz="2800" dirty="0"/>
              <a:t>A vantagem do </a:t>
            </a:r>
            <a:r>
              <a:rPr lang="pt-BR" sz="2800" dirty="0" err="1"/>
              <a:t>RecylcerView</a:t>
            </a:r>
            <a:r>
              <a:rPr lang="pt-BR" sz="2800" dirty="0"/>
              <a:t> para o </a:t>
            </a:r>
            <a:r>
              <a:rPr lang="pt-BR" sz="2800" dirty="0" err="1"/>
              <a:t>ListView</a:t>
            </a:r>
            <a:r>
              <a:rPr lang="pt-BR" sz="2800" dirty="0"/>
              <a:t> é que ele é mais otimizado</a:t>
            </a:r>
          </a:p>
          <a:p>
            <a:r>
              <a:rPr lang="pt-BR" sz="2800" dirty="0"/>
              <a:t>O </a:t>
            </a:r>
            <a:r>
              <a:rPr lang="pt-BR" sz="2800" dirty="0" err="1"/>
              <a:t>RecylcerView</a:t>
            </a:r>
            <a:r>
              <a:rPr lang="pt-BR" sz="2800" dirty="0"/>
              <a:t> é a maneira mais recomendada pelo Google</a:t>
            </a:r>
          </a:p>
          <a:p>
            <a:r>
              <a:rPr lang="pt-BR" sz="2800" dirty="0"/>
              <a:t>Ex.: </a:t>
            </a:r>
          </a:p>
          <a:p>
            <a:endParaRPr lang="pt-BR" sz="2800" dirty="0"/>
          </a:p>
          <a:p>
            <a:r>
              <a:rPr lang="pt-BR" sz="2800" dirty="0"/>
              <a:t>Catálogos de Filmes </a:t>
            </a:r>
          </a:p>
          <a:p>
            <a:r>
              <a:rPr lang="pt-BR" sz="2800" dirty="0"/>
              <a:t>E-mails</a:t>
            </a:r>
          </a:p>
        </p:txBody>
      </p:sp>
    </p:spTree>
    <p:extLst>
      <p:ext uri="{BB962C8B-B14F-4D97-AF65-F5344CB8AC3E}">
        <p14:creationId xmlns:p14="http://schemas.microsoft.com/office/powerpoint/2010/main" val="421057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724304-A62A-4EDC-A04D-7AB1CCAD2A5C}"/>
              </a:ext>
            </a:extLst>
          </p:cNvPr>
          <p:cNvSpPr txBox="1"/>
          <p:nvPr/>
        </p:nvSpPr>
        <p:spPr>
          <a:xfrm>
            <a:off x="1314450" y="2266950"/>
            <a:ext cx="9629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/>
              <a:t>Public</a:t>
            </a:r>
            <a:r>
              <a:rPr lang="pt-BR" sz="4400" dirty="0"/>
              <a:t> </a:t>
            </a:r>
            <a:r>
              <a:rPr lang="pt-BR" sz="4400" dirty="0" err="1"/>
              <a:t>class</a:t>
            </a:r>
            <a:r>
              <a:rPr lang="pt-BR" sz="4400" dirty="0"/>
              <a:t>{</a:t>
            </a:r>
          </a:p>
          <a:p>
            <a:r>
              <a:rPr lang="pt-BR" sz="4400" dirty="0"/>
              <a:t>}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9F9F1E-9F6F-41BD-B562-CA38903ECC30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2857500"/>
            <a:ext cx="2175076" cy="7874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6F4940-B8D8-4678-B367-F3F1FA61625D}"/>
              </a:ext>
            </a:extLst>
          </p:cNvPr>
          <p:cNvSpPr txBox="1"/>
          <p:nvPr/>
        </p:nvSpPr>
        <p:spPr>
          <a:xfrm>
            <a:off x="5728022" y="3644928"/>
            <a:ext cx="348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 a classe criada precisamos construir o método </a:t>
            </a:r>
            <a:r>
              <a:rPr lang="pt-BR" sz="2800" dirty="0" err="1"/>
              <a:t>adapter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25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5CDF24-BAC2-4991-84BA-D92F43B6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72" y="1967242"/>
            <a:ext cx="1153905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D536F6A-8DD8-4FF2-B18C-2092EF8A1927}"/>
              </a:ext>
            </a:extLst>
          </p:cNvPr>
          <p:cNvCxnSpPr>
            <a:cxnSpLocks/>
          </p:cNvCxnSpPr>
          <p:nvPr/>
        </p:nvCxnSpPr>
        <p:spPr>
          <a:xfrm flipV="1">
            <a:off x="2533650" y="2419350"/>
            <a:ext cx="1676400" cy="12382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9F545C-8C96-40AE-9FE9-E955FBD62BF0}"/>
              </a:ext>
            </a:extLst>
          </p:cNvPr>
          <p:cNvSpPr txBox="1"/>
          <p:nvPr/>
        </p:nvSpPr>
        <p:spPr>
          <a:xfrm>
            <a:off x="879797" y="3736802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utilizar o método </a:t>
            </a:r>
            <a:r>
              <a:rPr lang="pt-BR" sz="2800" dirty="0" err="1"/>
              <a:t>extends</a:t>
            </a:r>
            <a:endParaRPr lang="pt-BR" sz="28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4C50414-C806-441E-B883-6B3E47CFBF16}"/>
              </a:ext>
            </a:extLst>
          </p:cNvPr>
          <p:cNvCxnSpPr>
            <a:cxnSpLocks/>
          </p:cNvCxnSpPr>
          <p:nvPr/>
        </p:nvCxnSpPr>
        <p:spPr>
          <a:xfrm flipV="1">
            <a:off x="6480376" y="2419350"/>
            <a:ext cx="758624" cy="12255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02D6AA-EDE8-48CA-B7A8-1EFD26DEBE63}"/>
              </a:ext>
            </a:extLst>
          </p:cNvPr>
          <p:cNvSpPr txBox="1"/>
          <p:nvPr/>
        </p:nvSpPr>
        <p:spPr>
          <a:xfrm>
            <a:off x="4585022" y="3663978"/>
            <a:ext cx="6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chamar o método </a:t>
            </a:r>
            <a:r>
              <a:rPr lang="pt-BR" sz="2800" dirty="0" err="1"/>
              <a:t>RecyclerView</a:t>
            </a:r>
            <a:r>
              <a:rPr lang="pt-BR" sz="2800" dirty="0"/>
              <a:t> .</a:t>
            </a:r>
            <a:r>
              <a:rPr lang="pt-BR" sz="2800" dirty="0" err="1"/>
              <a:t>Adapter</a:t>
            </a:r>
            <a:endParaRPr lang="pt-BR" sz="2800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A76269-CC68-443A-837E-94835CC8759D}"/>
              </a:ext>
            </a:extLst>
          </p:cNvPr>
          <p:cNvCxnSpPr>
            <a:cxnSpLocks/>
          </p:cNvCxnSpPr>
          <p:nvPr/>
        </p:nvCxnSpPr>
        <p:spPr>
          <a:xfrm flipH="1">
            <a:off x="8543925" y="1279199"/>
            <a:ext cx="466725" cy="7512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B4FC8F-B60E-4C15-8E48-016DEB21F2DF}"/>
              </a:ext>
            </a:extLst>
          </p:cNvPr>
          <p:cNvSpPr txBox="1"/>
          <p:nvPr/>
        </p:nvSpPr>
        <p:spPr>
          <a:xfrm>
            <a:off x="8306071" y="426377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Precisamos criar um </a:t>
            </a:r>
            <a:r>
              <a:rPr lang="pt-BR" sz="2800" dirty="0" err="1"/>
              <a:t>ViewHolder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01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9A910C-9A63-4B3C-A074-EC5AC55E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0" y="1398856"/>
            <a:ext cx="919194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4E5D3CA-38FA-4AFA-9650-9F00E692494F}"/>
              </a:ext>
            </a:extLst>
          </p:cNvPr>
          <p:cNvCxnSpPr>
            <a:cxnSpLocks/>
          </p:cNvCxnSpPr>
          <p:nvPr/>
        </p:nvCxnSpPr>
        <p:spPr>
          <a:xfrm flipH="1" flipV="1">
            <a:off x="5443623" y="3812930"/>
            <a:ext cx="1987324" cy="11707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ECB223-36A4-4B4A-B0AF-97A6CCC490F6}"/>
              </a:ext>
            </a:extLst>
          </p:cNvPr>
          <p:cNvSpPr txBox="1"/>
          <p:nvPr/>
        </p:nvSpPr>
        <p:spPr>
          <a:xfrm>
            <a:off x="7547370" y="4938286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Criação de nosso construtor</a:t>
            </a:r>
          </a:p>
        </p:txBody>
      </p:sp>
    </p:spTree>
    <p:extLst>
      <p:ext uri="{BB962C8B-B14F-4D97-AF65-F5344CB8AC3E}">
        <p14:creationId xmlns:p14="http://schemas.microsoft.com/office/powerpoint/2010/main" val="411056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E075E7-F33F-4294-B521-0B01B17A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4" y="1659285"/>
            <a:ext cx="919194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2B0ABE6-5CCB-46BC-AC54-A03E95F74F58}"/>
              </a:ext>
            </a:extLst>
          </p:cNvPr>
          <p:cNvCxnSpPr>
            <a:cxnSpLocks/>
          </p:cNvCxnSpPr>
          <p:nvPr/>
        </p:nvCxnSpPr>
        <p:spPr>
          <a:xfrm flipH="1" flipV="1">
            <a:off x="3279157" y="2967979"/>
            <a:ext cx="3874674" cy="223073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F2C20-8E27-4C53-B466-3BA7932640FF}"/>
              </a:ext>
            </a:extLst>
          </p:cNvPr>
          <p:cNvSpPr txBox="1"/>
          <p:nvPr/>
        </p:nvSpPr>
        <p:spPr>
          <a:xfrm>
            <a:off x="7153831" y="5007735"/>
            <a:ext cx="348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Criamos os </a:t>
            </a:r>
            <a:r>
              <a:rPr lang="pt-BR" sz="2800" dirty="0" err="1"/>
              <a:t>textView</a:t>
            </a:r>
            <a:r>
              <a:rPr lang="pt-BR" sz="2800" dirty="0"/>
              <a:t>  para guarda dados</a:t>
            </a:r>
          </a:p>
        </p:txBody>
      </p:sp>
    </p:spTree>
    <p:extLst>
      <p:ext uri="{BB962C8B-B14F-4D97-AF65-F5344CB8AC3E}">
        <p14:creationId xmlns:p14="http://schemas.microsoft.com/office/powerpoint/2010/main" val="364206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D49F00-3CE1-408B-80DD-A7CE205BDA05}"/>
              </a:ext>
            </a:extLst>
          </p:cNvPr>
          <p:cNvSpPr txBox="1"/>
          <p:nvPr/>
        </p:nvSpPr>
        <p:spPr>
          <a:xfrm>
            <a:off x="1701478" y="1736203"/>
            <a:ext cx="9167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Precisamos implementar os métodos para isso vamos em </a:t>
            </a:r>
            <a:r>
              <a:rPr lang="pt-BR" sz="3200" dirty="0" err="1"/>
              <a:t>public</a:t>
            </a:r>
            <a:r>
              <a:rPr lang="pt-BR" sz="3200" dirty="0"/>
              <a:t> </a:t>
            </a:r>
            <a:r>
              <a:rPr lang="pt-BR" sz="3200" dirty="0" err="1"/>
              <a:t>class</a:t>
            </a:r>
            <a:r>
              <a:rPr lang="pt-BR" sz="3200" dirty="0"/>
              <a:t> </a:t>
            </a:r>
            <a:r>
              <a:rPr lang="pt-BR" sz="3200" dirty="0" err="1"/>
              <a:t>adapter</a:t>
            </a:r>
            <a:r>
              <a:rPr lang="pt-BR" sz="3200" dirty="0"/>
              <a:t> ira aparecer uma lâmpada pedindo para implementar métodos (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  <a:r>
              <a:rPr lang="pt-BR" sz="3200" dirty="0" err="1"/>
              <a:t>methods</a:t>
            </a:r>
            <a:r>
              <a:rPr lang="pt-BR" sz="3200" dirty="0"/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4E0F7D-DBB1-455A-B757-5AE0A6CB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25" y="4292498"/>
            <a:ext cx="1153905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C97F86-4E3C-4449-BD4C-5725AEE8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61" y="755578"/>
            <a:ext cx="4120627" cy="600351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330A1A3-1246-49EB-878F-C495F2BCD324}"/>
              </a:ext>
            </a:extLst>
          </p:cNvPr>
          <p:cNvCxnSpPr>
            <a:cxnSpLocks/>
          </p:cNvCxnSpPr>
          <p:nvPr/>
        </p:nvCxnSpPr>
        <p:spPr>
          <a:xfrm flipH="1" flipV="1">
            <a:off x="4768770" y="2037144"/>
            <a:ext cx="3332062" cy="15383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0C8C6A-3E84-490E-B5EC-B8C2382507F5}"/>
              </a:ext>
            </a:extLst>
          </p:cNvPr>
          <p:cNvSpPr txBox="1"/>
          <p:nvPr/>
        </p:nvSpPr>
        <p:spPr>
          <a:xfrm>
            <a:off x="6834409" y="3575482"/>
            <a:ext cx="5276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</a:t>
            </a:r>
            <a:r>
              <a:rPr lang="pt-BR" sz="2800" dirty="0" err="1"/>
              <a:t>android</a:t>
            </a:r>
            <a:r>
              <a:rPr lang="pt-BR" sz="2800" dirty="0"/>
              <a:t> abrira uma janela se deseja criar os métodos basta clicar em ok</a:t>
            </a:r>
          </a:p>
        </p:txBody>
      </p:sp>
    </p:spTree>
    <p:extLst>
      <p:ext uri="{BB962C8B-B14F-4D97-AF65-F5344CB8AC3E}">
        <p14:creationId xmlns:p14="http://schemas.microsoft.com/office/powerpoint/2010/main" val="87154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1FD135-EB4D-4769-BD14-CBA2D5A1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63" y="982176"/>
            <a:ext cx="1129187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onCreateViewHolder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viewType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visualização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//exibe a visualização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pt-BR" altLang="pt-BR" sz="2400" i="1" dirty="0">
                <a:solidFill>
                  <a:srgbClr val="8C8C8C"/>
                </a:solidFill>
                <a:latin typeface="JetBrains Mono"/>
              </a:rPr>
              <a:t>//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7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2AD81F-18DB-42D9-BAB1-98FDE525C46C}"/>
              </a:ext>
            </a:extLst>
          </p:cNvPr>
          <p:cNvSpPr txBox="1"/>
          <p:nvPr/>
        </p:nvSpPr>
        <p:spPr>
          <a:xfrm>
            <a:off x="725347" y="937549"/>
            <a:ext cx="1074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Agora precisamos criar um Layout  para a visualização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F59B3A-315A-474F-8AED-4897C63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06" y="1820389"/>
            <a:ext cx="5254083" cy="273108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2CBAC7E-909B-4243-8CA3-BB8202935202}"/>
              </a:ext>
            </a:extLst>
          </p:cNvPr>
          <p:cNvCxnSpPr>
            <a:cxnSpLocks/>
          </p:cNvCxnSpPr>
          <p:nvPr/>
        </p:nvCxnSpPr>
        <p:spPr>
          <a:xfrm flipH="1" flipV="1">
            <a:off x="2986268" y="2639028"/>
            <a:ext cx="3848141" cy="114589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93D2EB-8469-4AF9-AC6A-608B047EFFEE}"/>
              </a:ext>
            </a:extLst>
          </p:cNvPr>
          <p:cNvSpPr txBox="1"/>
          <p:nvPr/>
        </p:nvSpPr>
        <p:spPr>
          <a:xfrm>
            <a:off x="6834409" y="3575482"/>
            <a:ext cx="52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app&gt;res &gt; layout</a:t>
            </a:r>
          </a:p>
        </p:txBody>
      </p:sp>
    </p:spTree>
    <p:extLst>
      <p:ext uri="{BB962C8B-B14F-4D97-AF65-F5344CB8AC3E}">
        <p14:creationId xmlns:p14="http://schemas.microsoft.com/office/powerpoint/2010/main" val="2677913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6F5CE-196B-4D78-857D-64D11995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84" y="1501694"/>
            <a:ext cx="8025489" cy="36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29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38671B-A8B9-4C73-9030-64388198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7" y="1128712"/>
            <a:ext cx="7858125" cy="46005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DCDC130-02DF-4343-A1CC-22E6D803722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97843" y="867102"/>
            <a:ext cx="3773830" cy="7848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0C2624-933B-448F-91F2-F18C5049EC98}"/>
              </a:ext>
            </a:extLst>
          </p:cNvPr>
          <p:cNvSpPr txBox="1"/>
          <p:nvPr/>
        </p:nvSpPr>
        <p:spPr>
          <a:xfrm>
            <a:off x="6771673" y="605492"/>
            <a:ext cx="52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chamar de </a:t>
            </a:r>
            <a:r>
              <a:rPr lang="pt-BR" sz="2800" dirty="0" err="1"/>
              <a:t>adapter_lista</a:t>
            </a:r>
            <a:endParaRPr lang="pt-BR" sz="28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B31FBDB-6964-40C6-9700-6D7EAAD7183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24759" y="2002424"/>
            <a:ext cx="4467828" cy="1771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24F4B9-9A3D-4FA1-B568-21A7B8AD8A1E}"/>
              </a:ext>
            </a:extLst>
          </p:cNvPr>
          <p:cNvSpPr txBox="1"/>
          <p:nvPr/>
        </p:nvSpPr>
        <p:spPr>
          <a:xfrm>
            <a:off x="8692587" y="2650137"/>
            <a:ext cx="321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trocar o Root elemento para </a:t>
            </a:r>
            <a:r>
              <a:rPr lang="pt-BR" sz="2800" dirty="0" err="1"/>
              <a:t>LinearLayout</a:t>
            </a:r>
            <a:r>
              <a:rPr lang="pt-BR" sz="2800" dirty="0"/>
              <a:t> </a:t>
            </a:r>
          </a:p>
          <a:p>
            <a:r>
              <a:rPr lang="pt-BR" sz="2800" dirty="0"/>
              <a:t>Feito isto clique e, ok</a:t>
            </a:r>
          </a:p>
        </p:txBody>
      </p:sp>
    </p:spTree>
    <p:extLst>
      <p:ext uri="{BB962C8B-B14F-4D97-AF65-F5344CB8AC3E}">
        <p14:creationId xmlns:p14="http://schemas.microsoft.com/office/powerpoint/2010/main" val="365048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FDCC9B-3B30-3107-8618-43EA463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3CBAB2-8C5B-3935-04D6-1D70C3E6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05" y="65837"/>
            <a:ext cx="3644348" cy="68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36A565-2B47-4120-A424-F38733CC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2" y="1681493"/>
            <a:ext cx="5254083" cy="27310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365E89-6DF5-4F4F-A914-1D6B1F6F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431800"/>
            <a:ext cx="3390900" cy="592455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1AF18C-916C-4F7C-9329-74051E797598}"/>
              </a:ext>
            </a:extLst>
          </p:cNvPr>
          <p:cNvCxnSpPr>
            <a:cxnSpLocks/>
          </p:cNvCxnSpPr>
          <p:nvPr/>
        </p:nvCxnSpPr>
        <p:spPr>
          <a:xfrm flipH="1">
            <a:off x="5064778" y="2720051"/>
            <a:ext cx="2898122" cy="7193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C24591-1C08-4F55-B852-77BD2EF3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4" y="868102"/>
            <a:ext cx="6779342" cy="32055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FC8B61-A085-4F88-91F5-ED31BC55668B}"/>
              </a:ext>
            </a:extLst>
          </p:cNvPr>
          <p:cNvSpPr txBox="1"/>
          <p:nvPr/>
        </p:nvSpPr>
        <p:spPr>
          <a:xfrm>
            <a:off x="6915392" y="3162420"/>
            <a:ext cx="5276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Precisamos criar um </a:t>
            </a:r>
            <a:r>
              <a:rPr lang="pt-BR" sz="2800" dirty="0" err="1"/>
              <a:t>LinearLayout</a:t>
            </a:r>
            <a:r>
              <a:rPr lang="pt-BR" sz="2800" dirty="0"/>
              <a:t> (horizontal)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D4A952C-31CA-43DB-B1D0-1972AF92B8CD}"/>
              </a:ext>
            </a:extLst>
          </p:cNvPr>
          <p:cNvCxnSpPr>
            <a:cxnSpLocks/>
          </p:cNvCxnSpPr>
          <p:nvPr/>
        </p:nvCxnSpPr>
        <p:spPr>
          <a:xfrm flipH="1" flipV="1">
            <a:off x="4039564" y="1391322"/>
            <a:ext cx="4467828" cy="17710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5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00F1CA-1A4B-4E9C-B6E7-8565DF89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3" y="336550"/>
            <a:ext cx="3429000" cy="60198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5C2470-BEFF-4DAE-BC1D-24A47AA0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25" y="1707386"/>
            <a:ext cx="6129276" cy="127888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F324B2E-333C-4A2F-84E3-27C3BBE412A5}"/>
              </a:ext>
            </a:extLst>
          </p:cNvPr>
          <p:cNvCxnSpPr>
            <a:cxnSpLocks/>
          </p:cNvCxnSpPr>
          <p:nvPr/>
        </p:nvCxnSpPr>
        <p:spPr>
          <a:xfrm flipH="1" flipV="1">
            <a:off x="7106856" y="2419109"/>
            <a:ext cx="902826" cy="100989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7F00EC-8D1F-47FC-9B84-F8780070B5AE}"/>
              </a:ext>
            </a:extLst>
          </p:cNvPr>
          <p:cNvSpPr txBox="1"/>
          <p:nvPr/>
        </p:nvSpPr>
        <p:spPr>
          <a:xfrm>
            <a:off x="6910086" y="3429000"/>
            <a:ext cx="311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trocar para </a:t>
            </a:r>
            <a:r>
              <a:rPr lang="pt-BR" dirty="0" err="1"/>
              <a:t>LinearLayout</a:t>
            </a:r>
            <a:r>
              <a:rPr lang="pt-BR" dirty="0"/>
              <a:t> (vertical)</a:t>
            </a:r>
          </a:p>
        </p:txBody>
      </p:sp>
    </p:spTree>
    <p:extLst>
      <p:ext uri="{BB962C8B-B14F-4D97-AF65-F5344CB8AC3E}">
        <p14:creationId xmlns:p14="http://schemas.microsoft.com/office/powerpoint/2010/main" val="986299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A56785-6356-4AE4-814A-77A296F3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2" y="1171876"/>
            <a:ext cx="5885118" cy="13284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8A44A4-7E00-4200-9F60-2406275F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043" y="1171876"/>
            <a:ext cx="3412784" cy="20921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4D8793-1C22-40ED-BC8E-F2936A6417BB}"/>
              </a:ext>
            </a:extLst>
          </p:cNvPr>
          <p:cNvSpPr txBox="1"/>
          <p:nvPr/>
        </p:nvSpPr>
        <p:spPr>
          <a:xfrm>
            <a:off x="4415260" y="5365038"/>
            <a:ext cx="52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inserir duas caixas de texto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AFFBD8F-430F-4CA7-BA67-41BB36DCAD76}"/>
              </a:ext>
            </a:extLst>
          </p:cNvPr>
          <p:cNvCxnSpPr>
            <a:cxnSpLocks/>
          </p:cNvCxnSpPr>
          <p:nvPr/>
        </p:nvCxnSpPr>
        <p:spPr>
          <a:xfrm flipH="1" flipV="1">
            <a:off x="3345084" y="1863524"/>
            <a:ext cx="2662176" cy="35015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9B67D6C-CE23-4A35-BD00-6C49894FFD85}"/>
              </a:ext>
            </a:extLst>
          </p:cNvPr>
          <p:cNvCxnSpPr>
            <a:cxnSpLocks/>
          </p:cNvCxnSpPr>
          <p:nvPr/>
        </p:nvCxnSpPr>
        <p:spPr>
          <a:xfrm flipV="1">
            <a:off x="6159660" y="2893671"/>
            <a:ext cx="2625525" cy="262376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06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ECFF14-A6CD-458F-A733-B6486743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81" y="1114003"/>
            <a:ext cx="5885118" cy="13284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F201CD-3DA0-47F1-8A1E-D976B83AB7E2}"/>
              </a:ext>
            </a:extLst>
          </p:cNvPr>
          <p:cNvSpPr txBox="1"/>
          <p:nvPr/>
        </p:nvSpPr>
        <p:spPr>
          <a:xfrm>
            <a:off x="595614" y="5168269"/>
            <a:ext cx="5276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trocar o </a:t>
            </a:r>
            <a:r>
              <a:rPr lang="pt-BR" sz="2800" dirty="0" err="1"/>
              <a:t>TextView</a:t>
            </a:r>
            <a:r>
              <a:rPr lang="pt-BR" sz="2800" dirty="0"/>
              <a:t> para Título negrito e tamanho 16sp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574E23E-A38C-43A5-822D-D0E01DF180D5}"/>
              </a:ext>
            </a:extLst>
          </p:cNvPr>
          <p:cNvCxnSpPr>
            <a:cxnSpLocks/>
          </p:cNvCxnSpPr>
          <p:nvPr/>
        </p:nvCxnSpPr>
        <p:spPr>
          <a:xfrm flipV="1">
            <a:off x="2303362" y="1805651"/>
            <a:ext cx="1099595" cy="33626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1311E52-D6A4-4F98-BEC6-77BB8AD735BA}"/>
              </a:ext>
            </a:extLst>
          </p:cNvPr>
          <p:cNvCxnSpPr>
            <a:cxnSpLocks/>
          </p:cNvCxnSpPr>
          <p:nvPr/>
        </p:nvCxnSpPr>
        <p:spPr>
          <a:xfrm flipH="1" flipV="1">
            <a:off x="5872222" y="1805651"/>
            <a:ext cx="1998563" cy="31286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19BC90-658F-4197-A4B5-01B1FB43E688}"/>
              </a:ext>
            </a:extLst>
          </p:cNvPr>
          <p:cNvSpPr txBox="1"/>
          <p:nvPr/>
        </p:nvSpPr>
        <p:spPr>
          <a:xfrm>
            <a:off x="5759852" y="5168268"/>
            <a:ext cx="5276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trocar o </a:t>
            </a:r>
            <a:r>
              <a:rPr lang="pt-BR" sz="2800" dirty="0" err="1"/>
              <a:t>TextView</a:t>
            </a:r>
            <a:r>
              <a:rPr lang="pt-BR" sz="2800" dirty="0"/>
              <a:t> para ano tamanho 12sp</a:t>
            </a:r>
          </a:p>
        </p:txBody>
      </p:sp>
    </p:spTree>
    <p:extLst>
      <p:ext uri="{BB962C8B-B14F-4D97-AF65-F5344CB8AC3E}">
        <p14:creationId xmlns:p14="http://schemas.microsoft.com/office/powerpoint/2010/main" val="415184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1F5C7D-25A8-4485-8BEA-A6EF67F1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81" y="1083136"/>
            <a:ext cx="4416915" cy="19378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B0E6813-7646-4DAA-8F05-1E681E458E5E}"/>
              </a:ext>
            </a:extLst>
          </p:cNvPr>
          <p:cNvCxnSpPr/>
          <p:nvPr/>
        </p:nvCxnSpPr>
        <p:spPr>
          <a:xfrm>
            <a:off x="2939970" y="2743200"/>
            <a:ext cx="3437681" cy="972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E099C7-ABB0-46E0-ACE8-1B7BAF6F6B25}"/>
              </a:ext>
            </a:extLst>
          </p:cNvPr>
          <p:cNvSpPr txBox="1"/>
          <p:nvPr/>
        </p:nvSpPr>
        <p:spPr>
          <a:xfrm>
            <a:off x="6377651" y="3429000"/>
            <a:ext cx="397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inserir um </a:t>
            </a:r>
            <a:r>
              <a:rPr lang="pt-BR" dirty="0" err="1"/>
              <a:t>TextView</a:t>
            </a:r>
            <a:r>
              <a:rPr lang="pt-BR" dirty="0"/>
              <a:t> fora do </a:t>
            </a:r>
            <a:r>
              <a:rPr lang="pt-BR" dirty="0" err="1"/>
              <a:t>LinearLayout</a:t>
            </a:r>
            <a:r>
              <a:rPr lang="pt-BR" dirty="0"/>
              <a:t> (horizontal) </a:t>
            </a:r>
          </a:p>
        </p:txBody>
      </p:sp>
    </p:spTree>
    <p:extLst>
      <p:ext uri="{BB962C8B-B14F-4D97-AF65-F5344CB8AC3E}">
        <p14:creationId xmlns:p14="http://schemas.microsoft.com/office/powerpoint/2010/main" val="59638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6C18AB-94B2-4839-8F3F-BBC3711D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72" y="460375"/>
            <a:ext cx="3362325" cy="58959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F90CDEC-8119-400D-B449-6874C2A8F966}"/>
              </a:ext>
            </a:extLst>
          </p:cNvPr>
          <p:cNvCxnSpPr/>
          <p:nvPr/>
        </p:nvCxnSpPr>
        <p:spPr>
          <a:xfrm>
            <a:off x="3494531" y="1006997"/>
            <a:ext cx="3437681" cy="972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91EFA5-97FA-4DA6-98BA-FD4972D38235}"/>
              </a:ext>
            </a:extLst>
          </p:cNvPr>
          <p:cNvSpPr txBox="1"/>
          <p:nvPr/>
        </p:nvSpPr>
        <p:spPr>
          <a:xfrm>
            <a:off x="6932212" y="1692797"/>
            <a:ext cx="397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ira aparecer o </a:t>
            </a:r>
            <a:r>
              <a:rPr lang="pt-BR" dirty="0" err="1"/>
              <a:t>TextView</a:t>
            </a:r>
            <a:r>
              <a:rPr lang="pt-BR" dirty="0"/>
              <a:t> até fazermos algumas alterações</a:t>
            </a:r>
          </a:p>
        </p:txBody>
      </p:sp>
    </p:spTree>
    <p:extLst>
      <p:ext uri="{BB962C8B-B14F-4D97-AF65-F5344CB8AC3E}">
        <p14:creationId xmlns:p14="http://schemas.microsoft.com/office/powerpoint/2010/main" val="42165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AA006B-3BB6-44A7-B661-2180F2D3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1" y="1018572"/>
            <a:ext cx="7798062" cy="10927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61219D-8CE4-4777-B32D-8DE1521BC92F}"/>
              </a:ext>
            </a:extLst>
          </p:cNvPr>
          <p:cNvSpPr txBox="1"/>
          <p:nvPr/>
        </p:nvSpPr>
        <p:spPr>
          <a:xfrm>
            <a:off x="1859666" y="3961877"/>
            <a:ext cx="4236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Clique em </a:t>
            </a:r>
            <a:r>
              <a:rPr lang="pt-BR" sz="2400" dirty="0" err="1"/>
              <a:t>LinearLayout</a:t>
            </a:r>
            <a:r>
              <a:rPr lang="pt-BR" sz="2400" dirty="0"/>
              <a:t> (horizontal)  depois vá até </a:t>
            </a:r>
            <a:r>
              <a:rPr lang="pt-BR" sz="2400" dirty="0" err="1"/>
              <a:t>layout_height</a:t>
            </a:r>
            <a:r>
              <a:rPr lang="pt-BR" sz="2400" dirty="0"/>
              <a:t> </a:t>
            </a:r>
            <a:r>
              <a:rPr lang="pt-BR" sz="2400" dirty="0" err="1"/>
              <a:t>match_parent</a:t>
            </a:r>
            <a:r>
              <a:rPr lang="pt-BR" sz="2400" dirty="0"/>
              <a:t> para </a:t>
            </a:r>
            <a:r>
              <a:rPr lang="pt-BR" sz="2400" dirty="0" err="1"/>
              <a:t>wrap_contente</a:t>
            </a:r>
            <a:r>
              <a:rPr lang="pt-BR" sz="2400" dirty="0"/>
              <a:t>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A9148D-69D2-45F2-B181-2A18A796321A}"/>
              </a:ext>
            </a:extLst>
          </p:cNvPr>
          <p:cNvCxnSpPr>
            <a:cxnSpLocks/>
          </p:cNvCxnSpPr>
          <p:nvPr/>
        </p:nvCxnSpPr>
        <p:spPr>
          <a:xfrm flipV="1">
            <a:off x="4907666" y="1863524"/>
            <a:ext cx="3360518" cy="22223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07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77414B-04B9-477D-ADC7-9FE833B1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83" y="1668882"/>
            <a:ext cx="6784144" cy="176011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3A40043-815F-4BA1-A8E4-ECF4C4025436}"/>
              </a:ext>
            </a:extLst>
          </p:cNvPr>
          <p:cNvCxnSpPr>
            <a:cxnSpLocks/>
          </p:cNvCxnSpPr>
          <p:nvPr/>
        </p:nvCxnSpPr>
        <p:spPr>
          <a:xfrm>
            <a:off x="3368233" y="2847372"/>
            <a:ext cx="1354238" cy="22454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0579F7-0D27-4EB7-9DDF-6BA3D70F1F48}"/>
              </a:ext>
            </a:extLst>
          </p:cNvPr>
          <p:cNvSpPr txBox="1"/>
          <p:nvPr/>
        </p:nvSpPr>
        <p:spPr>
          <a:xfrm>
            <a:off x="4537276" y="5092861"/>
            <a:ext cx="498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Troque para Gênero</a:t>
            </a:r>
          </a:p>
        </p:txBody>
      </p:sp>
    </p:spTree>
    <p:extLst>
      <p:ext uri="{BB962C8B-B14F-4D97-AF65-F5344CB8AC3E}">
        <p14:creationId xmlns:p14="http://schemas.microsoft.com/office/powerpoint/2010/main" val="415196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E9F7D7-71E1-4181-9C9E-900D9E49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8" y="1405841"/>
            <a:ext cx="4837911" cy="25411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96B6C5D-D5AB-4DCF-8895-0B3A38A0EA86}"/>
              </a:ext>
            </a:extLst>
          </p:cNvPr>
          <p:cNvCxnSpPr>
            <a:cxnSpLocks/>
          </p:cNvCxnSpPr>
          <p:nvPr/>
        </p:nvCxnSpPr>
        <p:spPr>
          <a:xfrm>
            <a:off x="3588152" y="2676403"/>
            <a:ext cx="1921397" cy="191874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660E7B-278F-4FE1-9673-6075F703B1B4}"/>
              </a:ext>
            </a:extLst>
          </p:cNvPr>
          <p:cNvSpPr txBox="1"/>
          <p:nvPr/>
        </p:nvSpPr>
        <p:spPr>
          <a:xfrm>
            <a:off x="5741043" y="4467828"/>
            <a:ext cx="430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em </a:t>
            </a:r>
            <a:r>
              <a:rPr lang="pt-BR" dirty="0" err="1"/>
              <a:t>LinearLayout</a:t>
            </a:r>
            <a:r>
              <a:rPr lang="pt-BR" dirty="0"/>
              <a:t> (vertical) depois procure por </a:t>
            </a:r>
            <a:r>
              <a:rPr lang="pt-BR" dirty="0" err="1"/>
              <a:t>margin</a:t>
            </a:r>
            <a:r>
              <a:rPr lang="pt-BR" dirty="0"/>
              <a:t> e altere o valor para 16dp</a:t>
            </a:r>
          </a:p>
        </p:txBody>
      </p:sp>
    </p:spTree>
    <p:extLst>
      <p:ext uri="{BB962C8B-B14F-4D97-AF65-F5344CB8AC3E}">
        <p14:creationId xmlns:p14="http://schemas.microsoft.com/office/powerpoint/2010/main" val="40760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D96D20-AD10-4733-A808-53DC04F9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4" y="1069675"/>
            <a:ext cx="2988514" cy="12993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AF172F6-D379-4B43-B92E-2B5DC91C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104775"/>
            <a:ext cx="3771900" cy="6648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C1FA3A-7DAB-423E-A764-E187577B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571750"/>
            <a:ext cx="3343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BC7B9D-B0E3-486B-88F5-8CADBE21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47" y="1133475"/>
            <a:ext cx="3533775" cy="22955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E9F8000-36DA-427A-A1FB-E10823AB34FF}"/>
              </a:ext>
            </a:extLst>
          </p:cNvPr>
          <p:cNvCxnSpPr>
            <a:cxnSpLocks/>
          </p:cNvCxnSpPr>
          <p:nvPr/>
        </p:nvCxnSpPr>
        <p:spPr>
          <a:xfrm>
            <a:off x="4618483" y="1993496"/>
            <a:ext cx="2083259" cy="16641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9F4858-57F5-4798-B69D-D536CE7A12FC}"/>
              </a:ext>
            </a:extLst>
          </p:cNvPr>
          <p:cNvSpPr txBox="1"/>
          <p:nvPr/>
        </p:nvSpPr>
        <p:spPr>
          <a:xfrm>
            <a:off x="6701742" y="3657600"/>
            <a:ext cx="253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16dp</a:t>
            </a:r>
          </a:p>
        </p:txBody>
      </p:sp>
    </p:spTree>
    <p:extLst>
      <p:ext uri="{BB962C8B-B14F-4D97-AF65-F5344CB8AC3E}">
        <p14:creationId xmlns:p14="http://schemas.microsoft.com/office/powerpoint/2010/main" val="564253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EFC0F-0B1C-40AF-86C8-7408BE80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47" y="278697"/>
            <a:ext cx="3352800" cy="59245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E104665-5FD6-4111-9D0C-1F9BC748C2F0}"/>
              </a:ext>
            </a:extLst>
          </p:cNvPr>
          <p:cNvCxnSpPr>
            <a:cxnSpLocks/>
          </p:cNvCxnSpPr>
          <p:nvPr/>
        </p:nvCxnSpPr>
        <p:spPr>
          <a:xfrm>
            <a:off x="5054370" y="1935623"/>
            <a:ext cx="2083259" cy="16641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FD07A7-5F1A-40EB-B7D5-65EB4FE680B0}"/>
              </a:ext>
            </a:extLst>
          </p:cNvPr>
          <p:cNvSpPr txBox="1"/>
          <p:nvPr/>
        </p:nvSpPr>
        <p:spPr>
          <a:xfrm>
            <a:off x="7137629" y="3599727"/>
            <a:ext cx="253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Ficará assim </a:t>
            </a:r>
          </a:p>
        </p:txBody>
      </p:sp>
    </p:spTree>
    <p:extLst>
      <p:ext uri="{BB962C8B-B14F-4D97-AF65-F5344CB8AC3E}">
        <p14:creationId xmlns:p14="http://schemas.microsoft.com/office/powerpoint/2010/main" val="1428160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D2FA9E-89AB-4C63-967B-769AC6CB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66" y="1082474"/>
            <a:ext cx="4978276" cy="122088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199FE7A-223B-4343-B01E-02BDEA3E0B03}"/>
              </a:ext>
            </a:extLst>
          </p:cNvPr>
          <p:cNvCxnSpPr>
            <a:cxnSpLocks/>
          </p:cNvCxnSpPr>
          <p:nvPr/>
        </p:nvCxnSpPr>
        <p:spPr>
          <a:xfrm>
            <a:off x="5054370" y="1935623"/>
            <a:ext cx="2083259" cy="16641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8C3D2-9C49-4AE8-A3BA-3CA5043B8370}"/>
              </a:ext>
            </a:extLst>
          </p:cNvPr>
          <p:cNvSpPr txBox="1"/>
          <p:nvPr/>
        </p:nvSpPr>
        <p:spPr>
          <a:xfrm>
            <a:off x="7137629" y="3599727"/>
            <a:ext cx="3800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Troque </a:t>
            </a:r>
            <a:r>
              <a:rPr lang="pt-BR" sz="3200" dirty="0" err="1"/>
              <a:t>match_parent</a:t>
            </a:r>
            <a:r>
              <a:rPr lang="pt-BR" sz="3200" dirty="0"/>
              <a:t> para </a:t>
            </a:r>
            <a:r>
              <a:rPr lang="pt-BR" sz="3200" dirty="0" err="1"/>
              <a:t>wrap_content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687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99CB8D-210E-4B85-A526-8649E6FF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7" y="1328524"/>
            <a:ext cx="6685398" cy="121419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01EFD20-218C-4380-BFDE-8A9894972698}"/>
              </a:ext>
            </a:extLst>
          </p:cNvPr>
          <p:cNvCxnSpPr>
            <a:cxnSpLocks/>
          </p:cNvCxnSpPr>
          <p:nvPr/>
        </p:nvCxnSpPr>
        <p:spPr>
          <a:xfrm>
            <a:off x="5054370" y="1935623"/>
            <a:ext cx="2083259" cy="16641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A5B3C6-33CA-4025-9E42-07CCDD6EC3FD}"/>
              </a:ext>
            </a:extLst>
          </p:cNvPr>
          <p:cNvSpPr txBox="1"/>
          <p:nvPr/>
        </p:nvSpPr>
        <p:spPr>
          <a:xfrm>
            <a:off x="7137629" y="3599727"/>
            <a:ext cx="380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Ficara assim</a:t>
            </a:r>
          </a:p>
        </p:txBody>
      </p:sp>
    </p:spTree>
    <p:extLst>
      <p:ext uri="{BB962C8B-B14F-4D97-AF65-F5344CB8AC3E}">
        <p14:creationId xmlns:p14="http://schemas.microsoft.com/office/powerpoint/2010/main" val="208327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C08F57-4BD5-4501-B147-1A6AB8E8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83" y="1253199"/>
            <a:ext cx="6920564" cy="140897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79726B-D408-4AE8-B10F-BA1629C6AF48}"/>
              </a:ext>
            </a:extLst>
          </p:cNvPr>
          <p:cNvCxnSpPr>
            <a:cxnSpLocks/>
          </p:cNvCxnSpPr>
          <p:nvPr/>
        </p:nvCxnSpPr>
        <p:spPr>
          <a:xfrm>
            <a:off x="5891514" y="1979271"/>
            <a:ext cx="1246115" cy="16204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57233B-7E7C-46C8-A3EB-B34311691C6D}"/>
              </a:ext>
            </a:extLst>
          </p:cNvPr>
          <p:cNvSpPr txBox="1"/>
          <p:nvPr/>
        </p:nvSpPr>
        <p:spPr>
          <a:xfrm>
            <a:off x="7137629" y="3599727"/>
            <a:ext cx="3800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Vamos diminuir o tamanho da caixa de texto ano </a:t>
            </a:r>
          </a:p>
        </p:txBody>
      </p:sp>
    </p:spTree>
    <p:extLst>
      <p:ext uri="{BB962C8B-B14F-4D97-AF65-F5344CB8AC3E}">
        <p14:creationId xmlns:p14="http://schemas.microsoft.com/office/powerpoint/2010/main" val="1292219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0F9660-5E80-4D0A-9FC5-95812D54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165415"/>
            <a:ext cx="364773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="@+id/textView5"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:layout_weight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="Título"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="16sp"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="bold"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="@+id/textView7"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:layout_weight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="Ano"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="12sp"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endParaRPr kumimoji="0" lang="pt-BR" altLang="pt-B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E50B0CB-BB43-4CB2-90EA-711B984DCB97}"/>
              </a:ext>
            </a:extLst>
          </p:cNvPr>
          <p:cNvCxnSpPr>
            <a:cxnSpLocks/>
          </p:cNvCxnSpPr>
          <p:nvPr/>
        </p:nvCxnSpPr>
        <p:spPr>
          <a:xfrm>
            <a:off x="3000375" y="2362200"/>
            <a:ext cx="4137254" cy="12375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63CBD7-8208-4610-BB84-02CC877E2F9F}"/>
              </a:ext>
            </a:extLst>
          </p:cNvPr>
          <p:cNvCxnSpPr>
            <a:cxnSpLocks/>
          </p:cNvCxnSpPr>
          <p:nvPr/>
        </p:nvCxnSpPr>
        <p:spPr>
          <a:xfrm flipV="1">
            <a:off x="3000375" y="3599727"/>
            <a:ext cx="4137254" cy="91512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41E80A-30D7-4E14-9970-E614984B9863}"/>
              </a:ext>
            </a:extLst>
          </p:cNvPr>
          <p:cNvSpPr txBox="1"/>
          <p:nvPr/>
        </p:nvSpPr>
        <p:spPr>
          <a:xfrm>
            <a:off x="7229475" y="3228975"/>
            <a:ext cx="3219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layout_weight</a:t>
            </a:r>
            <a:r>
              <a:rPr lang="pt-BR" dirty="0"/>
              <a:t> é responsável pela divisão da tela quando usamos o </a:t>
            </a:r>
            <a:r>
              <a:rPr lang="pt-BR" dirty="0" err="1"/>
              <a:t>linear_layout</a:t>
            </a:r>
            <a:r>
              <a:rPr lang="pt-BR" dirty="0"/>
              <a:t>(horizontal)  basta alterar o número 1 para um número maior</a:t>
            </a:r>
          </a:p>
        </p:txBody>
      </p:sp>
    </p:spTree>
    <p:extLst>
      <p:ext uri="{BB962C8B-B14F-4D97-AF65-F5344CB8AC3E}">
        <p14:creationId xmlns:p14="http://schemas.microsoft.com/office/powerpoint/2010/main" val="74379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3A9B73E-B683-4018-9D29-89D58B09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1366837"/>
            <a:ext cx="6943725" cy="132397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07FB5B-1489-4C44-9321-6D1D247E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2370090"/>
            <a:ext cx="40922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="@+id/textView5"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:layout_weight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="5"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="Título"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="16sp"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:textStyle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="bold"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CD130F3-5F2E-4BFD-901E-CBD327588261}"/>
              </a:ext>
            </a:extLst>
          </p:cNvPr>
          <p:cNvCxnSpPr>
            <a:cxnSpLocks/>
          </p:cNvCxnSpPr>
          <p:nvPr/>
        </p:nvCxnSpPr>
        <p:spPr>
          <a:xfrm flipH="1">
            <a:off x="3060930" y="2095500"/>
            <a:ext cx="6511695" cy="16090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96A01FC-F06E-4EA0-B5AC-136B2096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4403725"/>
            <a:ext cx="6674136" cy="195262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920CAF2-338A-45CB-AFEE-61525BDD0CFF}"/>
              </a:ext>
            </a:extLst>
          </p:cNvPr>
          <p:cNvCxnSpPr>
            <a:cxnSpLocks/>
          </p:cNvCxnSpPr>
          <p:nvPr/>
        </p:nvCxnSpPr>
        <p:spPr>
          <a:xfrm flipH="1">
            <a:off x="7934325" y="2092897"/>
            <a:ext cx="2173360" cy="37840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5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4433A8-4348-4085-8EE3-30DD47E0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404937"/>
            <a:ext cx="6962775" cy="14763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44336AB-094D-4B60-A065-4501507CD7BC}"/>
              </a:ext>
            </a:extLst>
          </p:cNvPr>
          <p:cNvCxnSpPr>
            <a:cxnSpLocks/>
          </p:cNvCxnSpPr>
          <p:nvPr/>
        </p:nvCxnSpPr>
        <p:spPr>
          <a:xfrm>
            <a:off x="7115175" y="2333625"/>
            <a:ext cx="733425" cy="19716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8940B1-37A3-4614-8151-4F764421A115}"/>
              </a:ext>
            </a:extLst>
          </p:cNvPr>
          <p:cNvSpPr txBox="1"/>
          <p:nvPr/>
        </p:nvSpPr>
        <p:spPr>
          <a:xfrm>
            <a:off x="6543675" y="4391025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Criamos nosso layout de para a exibição</a:t>
            </a:r>
          </a:p>
        </p:txBody>
      </p:sp>
    </p:spTree>
    <p:extLst>
      <p:ext uri="{BB962C8B-B14F-4D97-AF65-F5344CB8AC3E}">
        <p14:creationId xmlns:p14="http://schemas.microsoft.com/office/powerpoint/2010/main" val="3682085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BA8F05-8A2A-4329-90EE-A617708A55A1}"/>
              </a:ext>
            </a:extLst>
          </p:cNvPr>
          <p:cNvSpPr txBox="1"/>
          <p:nvPr/>
        </p:nvSpPr>
        <p:spPr>
          <a:xfrm>
            <a:off x="1066800" y="1238250"/>
            <a:ext cx="957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agora colocar nos </a:t>
            </a:r>
            <a:r>
              <a:rPr lang="pt-BR" sz="2400" dirty="0" err="1"/>
              <a:t>TextView</a:t>
            </a:r>
            <a:r>
              <a:rPr lang="pt-BR" sz="2400" dirty="0"/>
              <a:t> (Título), (ano) e (Gênero) um id p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6BA843C-9A50-4809-A8EE-86F1C87A6B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0025" y="20531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405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251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textTitulo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textAno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textGenero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7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6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8A8385-0D00-4775-9552-C7B7FF83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62" y="1061339"/>
            <a:ext cx="1051703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viewType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visualização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itemLista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LayoutInflater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from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parent.getContext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inflate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adapter_lista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,parent,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itemLista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0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81039F-8F54-4D8F-958E-6745632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9" y="844308"/>
            <a:ext cx="7802113" cy="4149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328A28E-3B9A-4F07-986D-3F6C728024CC}"/>
              </a:ext>
            </a:extLst>
          </p:cNvPr>
          <p:cNvCxnSpPr>
            <a:cxnSpLocks/>
          </p:cNvCxnSpPr>
          <p:nvPr/>
        </p:nvCxnSpPr>
        <p:spPr>
          <a:xfrm flipH="1" flipV="1">
            <a:off x="2991842" y="1762125"/>
            <a:ext cx="1019174" cy="260984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C2E143-25E7-4926-AB88-340C60E1C417}"/>
              </a:ext>
            </a:extLst>
          </p:cNvPr>
          <p:cNvSpPr txBox="1"/>
          <p:nvPr/>
        </p:nvSpPr>
        <p:spPr>
          <a:xfrm>
            <a:off x="6844280" y="582902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clicar ficara definido o espaçamento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FFBD91-5B0A-49FC-9C89-689DF570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171575"/>
            <a:ext cx="2349897" cy="59055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F6CF4D7-F6B1-496A-AE2D-B3D6EE2865B0}"/>
              </a:ext>
            </a:extLst>
          </p:cNvPr>
          <p:cNvCxnSpPr>
            <a:cxnSpLocks/>
          </p:cNvCxnSpPr>
          <p:nvPr/>
        </p:nvCxnSpPr>
        <p:spPr>
          <a:xfrm flipH="1" flipV="1">
            <a:off x="8325418" y="3307279"/>
            <a:ext cx="1019174" cy="260984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8B369A-6FD1-47F9-B18D-7D07E42CAEE4}"/>
              </a:ext>
            </a:extLst>
          </p:cNvPr>
          <p:cNvSpPr txBox="1"/>
          <p:nvPr/>
        </p:nvSpPr>
        <p:spPr>
          <a:xfrm>
            <a:off x="2790824" y="4425350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em </a:t>
            </a:r>
            <a:r>
              <a:rPr lang="pt-BR" dirty="0" err="1"/>
              <a:t>contraints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012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0EAB91-69F0-4534-A523-C38D6008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42" y="1667764"/>
            <a:ext cx="892205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itemView){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(itemView);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//recupera componente de tela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textTitulo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textAno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textGenero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B045DD-5D07-4054-A007-C443D6BC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34651"/>
            <a:ext cx="10877658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//define o 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holder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"Título de Teste"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"Comédia"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"2017"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//por enquanto os métodos estão estáticos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8ADF78-9E8B-4B8D-9DE7-8D9BB986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2" y="2141025"/>
            <a:ext cx="405367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retorna a visualização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C9DDE8-8728-4238-9576-FEA83EFD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12" y="1833249"/>
            <a:ext cx="461254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retorna a visualização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8C45A2-2E46-4DD6-8084-432935DAFE59}"/>
              </a:ext>
            </a:extLst>
          </p:cNvPr>
          <p:cNvCxnSpPr>
            <a:cxnSpLocks/>
          </p:cNvCxnSpPr>
          <p:nvPr/>
        </p:nvCxnSpPr>
        <p:spPr>
          <a:xfrm>
            <a:off x="2468880" y="3602736"/>
            <a:ext cx="516636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D4B609-F158-4AE1-9D9F-C12728E3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2" y="1602486"/>
            <a:ext cx="8126349" cy="52806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3F63E6D-FAC9-459D-867C-F3AE4D3C1873}"/>
              </a:ext>
            </a:extLst>
          </p:cNvPr>
          <p:cNvCxnSpPr>
            <a:cxnSpLocks/>
          </p:cNvCxnSpPr>
          <p:nvPr/>
        </p:nvCxnSpPr>
        <p:spPr>
          <a:xfrm flipH="1" flipV="1">
            <a:off x="4273296" y="1982724"/>
            <a:ext cx="2133600" cy="20510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927CBA-10A8-4A72-AE66-AFB5A59C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76" y="2324134"/>
            <a:ext cx="582903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adapter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//instanciar o adapter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 adapter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Adapter();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F18593-5ABB-4DA1-98E1-A8ADE140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65" y="1733558"/>
            <a:ext cx="109806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/configurar Recyclerview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 layoutManager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LinearLayoutManager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(getApplicationContext());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.setLayoutManager(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 o objeto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.setHasFixedSize(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um tamanho fixo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//recyclerView.setAdapter(); //cria o adapter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843BDA6-C6A7-4270-9185-D3191312B30D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4411214"/>
            <a:ext cx="2090928" cy="124892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43C7EB-D53A-4155-928D-8F460437A77E}"/>
              </a:ext>
            </a:extLst>
          </p:cNvPr>
          <p:cNvSpPr txBox="1"/>
          <p:nvPr/>
        </p:nvSpPr>
        <p:spPr>
          <a:xfrm>
            <a:off x="5532120" y="524865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tirar o comentário</a:t>
            </a:r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E1A645-33C5-446D-BEDC-D7F3CFAA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93" y="1304688"/>
            <a:ext cx="1184061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.setLayoutManager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 o objeto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.setHasFixedSize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um tamanho fixo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.setAdapter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adapter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D2503E6-4426-4353-9FDA-0461D0175DB1}"/>
              </a:ext>
            </a:extLst>
          </p:cNvPr>
          <p:cNvCxnSpPr>
            <a:cxnSpLocks/>
          </p:cNvCxnSpPr>
          <p:nvPr/>
        </p:nvCxnSpPr>
        <p:spPr>
          <a:xfrm flipH="1" flipV="1">
            <a:off x="5151120" y="2804539"/>
            <a:ext cx="2090928" cy="124892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FD2BDD-A4BA-4AC5-BFD1-4CE9752EBE69}"/>
              </a:ext>
            </a:extLst>
          </p:cNvPr>
          <p:cNvSpPr txBox="1"/>
          <p:nvPr/>
        </p:nvSpPr>
        <p:spPr>
          <a:xfrm>
            <a:off x="7303008" y="3868795"/>
            <a:ext cx="290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chamar o </a:t>
            </a:r>
            <a:r>
              <a:rPr lang="pt-BR" dirty="0" err="1"/>
              <a:t>adpater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CD2279-8BB5-4F28-B543-B9E09677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1" y="0"/>
            <a:ext cx="385713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D9FC47-88F7-4D4E-9A64-8B53010C7223}"/>
              </a:ext>
            </a:extLst>
          </p:cNvPr>
          <p:cNvSpPr txBox="1"/>
          <p:nvPr/>
        </p:nvSpPr>
        <p:spPr>
          <a:xfrm>
            <a:off x="8729932" y="1813344"/>
            <a:ext cx="161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exibido  os dados que colocamos no método </a:t>
            </a:r>
            <a:r>
              <a:rPr lang="pt-BR" dirty="0" err="1"/>
              <a:t>holder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9BF5ED-5B57-426A-B8D2-8660095A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68" y="4500345"/>
            <a:ext cx="748772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"titulo de teste"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//exemplo teste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"comedia"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//exemplo teste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"2017"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//exemplo teste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DFAD36C-ACF7-4D55-80B1-201724924323}"/>
              </a:ext>
            </a:extLst>
          </p:cNvPr>
          <p:cNvCxnSpPr>
            <a:cxnSpLocks/>
          </p:cNvCxnSpPr>
          <p:nvPr/>
        </p:nvCxnSpPr>
        <p:spPr>
          <a:xfrm>
            <a:off x="4236881" y="1813344"/>
            <a:ext cx="4373719" cy="5443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49C9683-EA36-4A49-9C9E-3DC3AC6B1D34}"/>
              </a:ext>
            </a:extLst>
          </p:cNvPr>
          <p:cNvCxnSpPr>
            <a:cxnSpLocks/>
          </p:cNvCxnSpPr>
          <p:nvPr/>
        </p:nvCxnSpPr>
        <p:spPr>
          <a:xfrm>
            <a:off x="4389281" y="1965744"/>
            <a:ext cx="2977677" cy="25346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0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5A6AD4-BABD-4E4B-99B1-D1B154438424}"/>
              </a:ext>
            </a:extLst>
          </p:cNvPr>
          <p:cNvSpPr txBox="1"/>
          <p:nvPr/>
        </p:nvSpPr>
        <p:spPr>
          <a:xfrm>
            <a:off x="1656588" y="2496312"/>
            <a:ext cx="8878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Vamos criar uma lista de filme </a:t>
            </a:r>
          </a:p>
        </p:txBody>
      </p:sp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87BA3D-9379-4FDB-BE42-B727FB8D230E}"/>
              </a:ext>
            </a:extLst>
          </p:cNvPr>
          <p:cNvSpPr txBox="1"/>
          <p:nvPr/>
        </p:nvSpPr>
        <p:spPr>
          <a:xfrm>
            <a:off x="1035170" y="1138687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criar nossa lista  vamos agora no pacote </a:t>
            </a:r>
            <a:r>
              <a:rPr lang="pt-BR" dirty="0" err="1"/>
              <a:t>model</a:t>
            </a:r>
            <a:r>
              <a:rPr lang="pt-BR" dirty="0"/>
              <a:t> para criarmos uma classe de modelo para nossa lista de filme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440224-4BE8-4474-8C5F-26D21435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003" y="2038710"/>
            <a:ext cx="6385003" cy="224035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0090DE-8E75-42E3-8690-F688D86795DD}"/>
              </a:ext>
            </a:extLst>
          </p:cNvPr>
          <p:cNvCxnSpPr>
            <a:cxnSpLocks/>
          </p:cNvCxnSpPr>
          <p:nvPr/>
        </p:nvCxnSpPr>
        <p:spPr>
          <a:xfrm flipH="1">
            <a:off x="2380891" y="2234242"/>
            <a:ext cx="3976777" cy="16648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2E7C089-DEC6-4B71-9471-102A78DC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53" y="2038710"/>
            <a:ext cx="5400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94CA8D-7631-4DB8-ACCD-0ED84707441D}"/>
              </a:ext>
            </a:extLst>
          </p:cNvPr>
          <p:cNvSpPr txBox="1"/>
          <p:nvPr/>
        </p:nvSpPr>
        <p:spPr>
          <a:xfrm>
            <a:off x="1266825" y="1533525"/>
            <a:ext cx="870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Colocar o id: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377382-8676-462B-9D67-AF5C56651A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5750" y="2748491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51160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561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recyclerView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80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3C6E76-489E-4094-8495-9628E2E9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59" y="1313820"/>
            <a:ext cx="7431298" cy="35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5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C13568-CA70-48FF-87F5-7B620A2C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02" y="1716489"/>
            <a:ext cx="5417389" cy="27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3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E4D038-18D3-41E2-881D-EBB24BA0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557908"/>
            <a:ext cx="11020425" cy="77381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D2E1F60-5BCB-492C-9D49-DC9419FD99CC}"/>
              </a:ext>
            </a:extLst>
          </p:cNvPr>
          <p:cNvCxnSpPr>
            <a:cxnSpLocks/>
          </p:cNvCxnSpPr>
          <p:nvPr/>
        </p:nvCxnSpPr>
        <p:spPr>
          <a:xfrm flipH="1" flipV="1">
            <a:off x="6300216" y="2221992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41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0948DA-0000-4D30-AAD1-61C43CCFDFB7}" type="slidenum">
              <a:rPr lang="pt-BR" smtClean="0"/>
              <a:pPr>
                <a:spcAft>
                  <a:spcPts val="600"/>
                </a:spcAft>
              </a:pPr>
              <a:t>63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AFA797-1F01-ECB1-22A7-1CE84106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421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64</a:t>
            </a:fld>
            <a:endParaRPr lang="pt-B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ADB72A-0D92-E5A5-C2E4-99064525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87" y="1301139"/>
            <a:ext cx="7964556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tituloFilme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61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69F245-CD6A-6495-5153-DDAD288C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06" y="496445"/>
            <a:ext cx="3986676" cy="586511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4B7436D-DFA9-F872-0924-A1739846AE7C}"/>
              </a:ext>
            </a:extLst>
          </p:cNvPr>
          <p:cNvCxnSpPr>
            <a:cxnSpLocks/>
          </p:cNvCxnSpPr>
          <p:nvPr/>
        </p:nvCxnSpPr>
        <p:spPr>
          <a:xfrm flipH="1">
            <a:off x="5532006" y="3856383"/>
            <a:ext cx="2777107" cy="17969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412F5E-1B44-789A-8959-46BD14CA3730}"/>
              </a:ext>
            </a:extLst>
          </p:cNvPr>
          <p:cNvSpPr txBox="1"/>
          <p:nvPr/>
        </p:nvSpPr>
        <p:spPr>
          <a:xfrm>
            <a:off x="8494643" y="2703443"/>
            <a:ext cx="292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todos os métodos e clique ok para gerar o construtor</a:t>
            </a:r>
          </a:p>
        </p:txBody>
      </p:sp>
    </p:spTree>
    <p:extLst>
      <p:ext uri="{BB962C8B-B14F-4D97-AF65-F5344CB8AC3E}">
        <p14:creationId xmlns:p14="http://schemas.microsoft.com/office/powerpoint/2010/main" val="4252105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3A923D-B29B-AF84-BB36-D053F20C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1755220"/>
            <a:ext cx="986379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tituloFilme,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genero,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ano)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tituloFilme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tituloFilme;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genero;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ano;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36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14A49B-D3A9-4513-B54D-1917AA85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" y="965644"/>
            <a:ext cx="3065676" cy="38989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C8FAB3A-239C-40B1-A727-FA4429A6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1479041"/>
            <a:ext cx="2662047" cy="313474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6890FC-B25F-4CA1-AADB-9F433B1E07DD}"/>
              </a:ext>
            </a:extLst>
          </p:cNvPr>
          <p:cNvCxnSpPr>
            <a:cxnSpLocks/>
          </p:cNvCxnSpPr>
          <p:nvPr/>
        </p:nvCxnSpPr>
        <p:spPr>
          <a:xfrm flipV="1">
            <a:off x="3773955" y="2121408"/>
            <a:ext cx="3934437" cy="148018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5CD91F-A629-4418-B629-B0587DEC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" y="307975"/>
            <a:ext cx="3648075" cy="6048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518EAD-08E1-4A58-86E1-565BE9A7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355600"/>
            <a:ext cx="3638550" cy="60007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26F58D-3416-478D-BA31-5BF13D17CECD}"/>
              </a:ext>
            </a:extLst>
          </p:cNvPr>
          <p:cNvCxnSpPr>
            <a:cxnSpLocks/>
          </p:cNvCxnSpPr>
          <p:nvPr/>
        </p:nvCxnSpPr>
        <p:spPr>
          <a:xfrm>
            <a:off x="4851157" y="2047110"/>
            <a:ext cx="248968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D149542-135E-47E0-8B2A-542E114BCE57}"/>
              </a:ext>
            </a:extLst>
          </p:cNvPr>
          <p:cNvCxnSpPr>
            <a:cxnSpLocks/>
          </p:cNvCxnSpPr>
          <p:nvPr/>
        </p:nvCxnSpPr>
        <p:spPr>
          <a:xfrm>
            <a:off x="7340842" y="4425696"/>
            <a:ext cx="2370086" cy="149847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472A6A-5F2E-404A-9C0C-CA7A81F8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10C22A-961F-6A01-9BA2-F4D0A727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584852"/>
            <a:ext cx="903798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tituloFilme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genero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setAno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ano)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ano;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9944C0-4132-4F49-B3B9-6EC91B5A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14" y="1578633"/>
            <a:ext cx="7403786" cy="70404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6617AAC-B697-4F7C-85F5-AC0FBCCBA340}"/>
              </a:ext>
            </a:extLst>
          </p:cNvPr>
          <p:cNvCxnSpPr>
            <a:cxnSpLocks/>
          </p:cNvCxnSpPr>
          <p:nvPr/>
        </p:nvCxnSpPr>
        <p:spPr>
          <a:xfrm flipH="1" flipV="1">
            <a:off x="5890318" y="2124075"/>
            <a:ext cx="1019174" cy="260984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E4D038-18D3-41E2-881D-EBB24BA0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557908"/>
            <a:ext cx="11020425" cy="77381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D2E1F60-5BCB-492C-9D49-DC9419FD99CC}"/>
              </a:ext>
            </a:extLst>
          </p:cNvPr>
          <p:cNvCxnSpPr>
            <a:cxnSpLocks/>
          </p:cNvCxnSpPr>
          <p:nvPr/>
        </p:nvCxnSpPr>
        <p:spPr>
          <a:xfrm flipH="1" flipV="1">
            <a:off x="4242816" y="2084832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51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D63A2-C3BA-43EE-BA41-6A69371B9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895031"/>
            <a:ext cx="921880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listaFimes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B00A68-58E3-4153-9D71-EFDE66A4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59340"/>
            <a:ext cx="613039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criar lista de filmes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.criarFilmes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73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E388F2-3937-4295-94E5-BE7E3E24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52" y="1552465"/>
            <a:ext cx="1023959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criarFilmes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 filme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Filme 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"titulo"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"genero"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"2017"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listaFimes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2A584B-1EDA-47A0-88BA-044191F7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2" y="1725312"/>
            <a:ext cx="7573099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//instanciar o adapter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 adapter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Adapter(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listaFimes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E4D038-18D3-41E2-881D-EBB24BA0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557908"/>
            <a:ext cx="11020425" cy="77381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D2E1F60-5BCB-492C-9D49-DC9419FD99CC}"/>
              </a:ext>
            </a:extLst>
          </p:cNvPr>
          <p:cNvCxnSpPr>
            <a:cxnSpLocks/>
          </p:cNvCxnSpPr>
          <p:nvPr/>
        </p:nvCxnSpPr>
        <p:spPr>
          <a:xfrm flipH="1" flipV="1">
            <a:off x="6391656" y="2148840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005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9331EE-B145-40EF-9815-82C08231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6" y="1357761"/>
            <a:ext cx="63267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listaFilmes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Adapter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lista){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listaFilmes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lista;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A3944B-66E2-42CA-8131-3D4F6E74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430913"/>
            <a:ext cx="51585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retorna a visualização</a:t>
            </a:r>
            <a:b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D9FBA4D-51F7-4937-84AB-BBDDB6C9AF43}"/>
              </a:ext>
            </a:extLst>
          </p:cNvPr>
          <p:cNvCxnSpPr>
            <a:cxnSpLocks/>
          </p:cNvCxnSpPr>
          <p:nvPr/>
        </p:nvCxnSpPr>
        <p:spPr>
          <a:xfrm>
            <a:off x="2898648" y="3429000"/>
            <a:ext cx="343814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24F7B2F-BE87-45AD-964D-CE41CB6E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930" y="1584801"/>
            <a:ext cx="46162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retorna a visualização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listaFilmes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.size();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65A658-4721-4703-BEDA-5FB02406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1320959"/>
            <a:ext cx="1226803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//define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holder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"Título de Teste"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"Comédia"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"2017"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//por enquanto os métodos estão estáticos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156A1F5-6978-4128-9413-F333360C7EFA}"/>
              </a:ext>
            </a:extLst>
          </p:cNvPr>
          <p:cNvCxnSpPr>
            <a:cxnSpLocks/>
          </p:cNvCxnSpPr>
          <p:nvPr/>
        </p:nvCxnSpPr>
        <p:spPr>
          <a:xfrm flipH="1">
            <a:off x="6922008" y="1051560"/>
            <a:ext cx="1271016" cy="1874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E2989F2-8419-4E56-B979-5E36D17FC5D1}"/>
              </a:ext>
            </a:extLst>
          </p:cNvPr>
          <p:cNvCxnSpPr>
            <a:cxnSpLocks/>
          </p:cNvCxnSpPr>
          <p:nvPr/>
        </p:nvCxnSpPr>
        <p:spPr>
          <a:xfrm flipH="1">
            <a:off x="6286500" y="1697736"/>
            <a:ext cx="1271016" cy="18745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54253DB-9578-43F8-8DFF-06E2CEB6FD0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972733" y="4027934"/>
            <a:ext cx="1271014" cy="12042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B8F6FA-5438-40C9-BF25-56CC65122E76}"/>
              </a:ext>
            </a:extLst>
          </p:cNvPr>
          <p:cNvSpPr txBox="1"/>
          <p:nvPr/>
        </p:nvSpPr>
        <p:spPr>
          <a:xfrm>
            <a:off x="6243747" y="5047488"/>
            <a:ext cx="252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Trocar</a:t>
            </a:r>
          </a:p>
        </p:txBody>
      </p: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4E9A91-B194-44E0-887A-BBE2E9941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" y="2215737"/>
            <a:ext cx="784663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 filme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listaFilmes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.get(position);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holder.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titulo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.getTituloFilme());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holder.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genero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.getGenero());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holder.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.getAno());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9ED47D0-1E80-4A63-A402-0EEED5955B4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1" y="4293110"/>
            <a:ext cx="1271014" cy="12042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056C7A1-B318-481F-B49C-3F53415542F3}"/>
              </a:ext>
            </a:extLst>
          </p:cNvPr>
          <p:cNvCxnSpPr>
            <a:cxnSpLocks/>
          </p:cNvCxnSpPr>
          <p:nvPr/>
        </p:nvCxnSpPr>
        <p:spPr>
          <a:xfrm flipH="1" flipV="1">
            <a:off x="7497562" y="3756986"/>
            <a:ext cx="1271014" cy="12042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8050CA9-2834-422E-B4ED-93D731F2B801}"/>
              </a:ext>
            </a:extLst>
          </p:cNvPr>
          <p:cNvCxnSpPr>
            <a:cxnSpLocks/>
          </p:cNvCxnSpPr>
          <p:nvPr/>
        </p:nvCxnSpPr>
        <p:spPr>
          <a:xfrm flipH="1" flipV="1">
            <a:off x="8537552" y="3327476"/>
            <a:ext cx="1271014" cy="12042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58B774-B5EE-4623-AB0B-A65B4E47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09" y="1413063"/>
            <a:ext cx="95486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.onCreate(savedInstanceState);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setContentView(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822E093-DDB7-49FD-AE76-736E2D893CE7}"/>
              </a:ext>
            </a:extLst>
          </p:cNvPr>
          <p:cNvCxnSpPr>
            <a:cxnSpLocks/>
          </p:cNvCxnSpPr>
          <p:nvPr/>
        </p:nvCxnSpPr>
        <p:spPr>
          <a:xfrm flipH="1" flipV="1">
            <a:off x="7218785" y="2287977"/>
            <a:ext cx="2201259" cy="6703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BD3517D-3F05-4C5A-95EC-03CBBC926CF9}"/>
              </a:ext>
            </a:extLst>
          </p:cNvPr>
          <p:cNvCxnSpPr>
            <a:cxnSpLocks/>
          </p:cNvCxnSpPr>
          <p:nvPr/>
        </p:nvCxnSpPr>
        <p:spPr>
          <a:xfrm flipH="1">
            <a:off x="9812146" y="4535517"/>
            <a:ext cx="1315663" cy="1141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B7CD5D-B752-4A13-BDAF-11154F87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02" y="173736"/>
            <a:ext cx="3813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156DB2-7F34-4511-9FBE-E2C82C84BA53}"/>
              </a:ext>
            </a:extLst>
          </p:cNvPr>
          <p:cNvSpPr txBox="1"/>
          <p:nvPr/>
        </p:nvSpPr>
        <p:spPr>
          <a:xfrm>
            <a:off x="1508760" y="2705279"/>
            <a:ext cx="967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Vamos Fazer alguns ajustes</a:t>
            </a:r>
          </a:p>
        </p:txBody>
      </p: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E2B945-A38C-46B6-B4A6-3037973A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28" y="1428453"/>
            <a:ext cx="1119184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setHasFixedSize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um tamanho fixo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.addItemDecoration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DividerItemDecoration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VERTICAL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um divisor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.setAdapter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adapter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5935046-AFC2-4754-85F2-B9D87CA7A327}"/>
              </a:ext>
            </a:extLst>
          </p:cNvPr>
          <p:cNvCxnSpPr>
            <a:cxnSpLocks/>
          </p:cNvCxnSpPr>
          <p:nvPr/>
        </p:nvCxnSpPr>
        <p:spPr>
          <a:xfrm flipH="1" flipV="1">
            <a:off x="9511284" y="3044952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236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477685-2046-4B79-A8CB-2C3AB0B2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18" y="0"/>
            <a:ext cx="371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38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1ED023-1B8D-4D29-8209-68C3AAD9DB07}"/>
              </a:ext>
            </a:extLst>
          </p:cNvPr>
          <p:cNvSpPr txBox="1"/>
          <p:nvPr/>
        </p:nvSpPr>
        <p:spPr>
          <a:xfrm>
            <a:off x="1645920" y="2871216"/>
            <a:ext cx="911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Eventos  de clique </a:t>
            </a:r>
          </a:p>
        </p:txBody>
      </p:sp>
    </p:spTree>
    <p:extLst>
      <p:ext uri="{BB962C8B-B14F-4D97-AF65-F5344CB8AC3E}">
        <p14:creationId xmlns:p14="http://schemas.microsoft.com/office/powerpoint/2010/main" val="17526997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BDC02-4801-46D8-8D9B-36CE82E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" y="0"/>
            <a:ext cx="3768389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565D72-0686-4572-9A6F-2A649E5E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93" y="0"/>
            <a:ext cx="3974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35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B32E-3597-4D98-B643-452999A9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58" y="1823084"/>
            <a:ext cx="4773266" cy="3407283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C4A07F2-2E06-49CF-8D9A-DD10B59D44C2}"/>
              </a:ext>
            </a:extLst>
          </p:cNvPr>
          <p:cNvCxnSpPr>
            <a:cxnSpLocks/>
          </p:cNvCxnSpPr>
          <p:nvPr/>
        </p:nvCxnSpPr>
        <p:spPr>
          <a:xfrm flipH="1">
            <a:off x="6181344" y="3526725"/>
            <a:ext cx="941832" cy="9264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08E799-FEC2-4B60-A7EA-5722DCB3AF52}"/>
              </a:ext>
            </a:extLst>
          </p:cNvPr>
          <p:cNvSpPr txBox="1"/>
          <p:nvPr/>
        </p:nvSpPr>
        <p:spPr>
          <a:xfrm>
            <a:off x="7223760" y="298094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Crie um arquivo com esse nome e copie o código</a:t>
            </a:r>
          </a:p>
        </p:txBody>
      </p:sp>
    </p:spTree>
    <p:extLst>
      <p:ext uri="{BB962C8B-B14F-4D97-AF65-F5344CB8AC3E}">
        <p14:creationId xmlns:p14="http://schemas.microsoft.com/office/powerpoint/2010/main" val="39441807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E4D038-18D3-41E2-881D-EBB24BA0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557908"/>
            <a:ext cx="11020425" cy="77381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D2E1F60-5BCB-492C-9D49-DC9419FD99CC}"/>
              </a:ext>
            </a:extLst>
          </p:cNvPr>
          <p:cNvCxnSpPr>
            <a:cxnSpLocks/>
          </p:cNvCxnSpPr>
          <p:nvPr/>
        </p:nvCxnSpPr>
        <p:spPr>
          <a:xfrm flipH="1" flipV="1">
            <a:off x="4224528" y="2194560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06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88</a:t>
            </a:fld>
            <a:endParaRPr lang="pt-B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D9D25A-E18E-4AD6-853F-7ADEFF61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1597065"/>
            <a:ext cx="834036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//evento de </a:t>
            </a:r>
            <a:r>
              <a:rPr kumimoji="0" lang="pt-BR" altLang="pt-BR" sz="4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clik</a:t>
            </a:r>
            <a:br>
              <a:rPr kumimoji="0" lang="pt-BR" altLang="pt-BR" sz="4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.addOnItemTouchListener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RecyclerItemClickListener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getApplicationContext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endParaRPr kumimoji="0" lang="pt-BR" altLang="pt-B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813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89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8670F7-48B1-4113-BEAC-C898D6FD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7557"/>
            <a:ext cx="9746130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RecyclerItemClickListener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OnItemClickListener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onItemClick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onLongItemClick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        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onItemClick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AdapterView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&lt;?&gt; adapterView,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}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3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622BB2-B7A9-49A9-9945-11655088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88" y="1708705"/>
            <a:ext cx="94466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adapter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//configurar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Recyclerview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LinearLayoutManager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getApplicationContext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//configura o objeto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.setHasFixedSize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 um tamanho fixo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recyclerView.setAdapter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();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F597E6-472B-4AC1-9790-FBE42EC3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4" y="1576992"/>
            <a:ext cx="827668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onItemClick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view,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makeText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getApplicationContext(),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"Item pressionado"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870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91</a:t>
            </a:fld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3F9A13-9C24-43FB-8711-8B28475B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36" y="1065595"/>
            <a:ext cx="907658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onLongItemClick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view,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makeText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getApplicationContext(),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"Clik longo"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35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D497F4-CDC3-4249-9D6A-B06EA752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237997"/>
            <a:ext cx="761509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onItemClick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listaFimes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(position);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//retorna a posição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.makeText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getApplicationContext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"Item pressionado:  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.getTituloFilme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813DCE3-7770-404E-8633-1C71ED7F6B89}"/>
              </a:ext>
            </a:extLst>
          </p:cNvPr>
          <p:cNvCxnSpPr>
            <a:cxnSpLocks/>
          </p:cNvCxnSpPr>
          <p:nvPr/>
        </p:nvCxnSpPr>
        <p:spPr>
          <a:xfrm flipH="1" flipV="1">
            <a:off x="7168896" y="2203704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4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E53ECD-4A18-41B4-AD30-80D5C6E2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1595947"/>
            <a:ext cx="10489025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onLongItemClick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listaFimes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(position);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//retorna a posição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makeText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getApplicationContext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"Clik longo:  "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filme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.getTituloFilme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3C5F621-BBA1-48C1-B6E2-618B811137A6}"/>
              </a:ext>
            </a:extLst>
          </p:cNvPr>
          <p:cNvCxnSpPr>
            <a:cxnSpLocks/>
          </p:cNvCxnSpPr>
          <p:nvPr/>
        </p:nvCxnSpPr>
        <p:spPr>
          <a:xfrm flipH="1" flipV="1">
            <a:off x="8357616" y="2825496"/>
            <a:ext cx="941832" cy="18314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03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BDC02-4801-46D8-8D9B-36CE82E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" y="0"/>
            <a:ext cx="3768389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565D72-0686-4572-9A6F-2A649E5E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93" y="0"/>
            <a:ext cx="3974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8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7954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622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906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443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2519</Words>
  <Application>Microsoft Office PowerPoint</Application>
  <PresentationFormat>Widescreen</PresentationFormat>
  <Paragraphs>281</Paragraphs>
  <Slides>145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145</vt:i4>
      </vt:variant>
    </vt:vector>
  </HeadingPairs>
  <TitlesOfParts>
    <vt:vector size="150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148</cp:revision>
  <dcterms:created xsi:type="dcterms:W3CDTF">2022-04-06T16:27:10Z</dcterms:created>
  <dcterms:modified xsi:type="dcterms:W3CDTF">2023-08-25T23:11:40Z</dcterms:modified>
</cp:coreProperties>
</file>