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8"/>
  </p:notesMasterIdLst>
  <p:sldIdLst>
    <p:sldId id="326" r:id="rId2"/>
    <p:sldId id="327" r:id="rId3"/>
    <p:sldId id="328" r:id="rId4"/>
    <p:sldId id="331" r:id="rId5"/>
    <p:sldId id="332" r:id="rId6"/>
    <p:sldId id="329" r:id="rId7"/>
    <p:sldId id="330" r:id="rId8"/>
    <p:sldId id="333" r:id="rId9"/>
    <p:sldId id="337" r:id="rId10"/>
    <p:sldId id="334" r:id="rId11"/>
    <p:sldId id="335" r:id="rId12"/>
    <p:sldId id="336" r:id="rId13"/>
    <p:sldId id="340" r:id="rId14"/>
    <p:sldId id="338" r:id="rId15"/>
    <p:sldId id="341" r:id="rId16"/>
    <p:sldId id="342" r:id="rId17"/>
    <p:sldId id="343" r:id="rId18"/>
    <p:sldId id="344" r:id="rId19"/>
    <p:sldId id="345" r:id="rId20"/>
    <p:sldId id="348" r:id="rId21"/>
    <p:sldId id="346" r:id="rId22"/>
    <p:sldId id="347" r:id="rId23"/>
    <p:sldId id="349" r:id="rId24"/>
    <p:sldId id="350" r:id="rId25"/>
    <p:sldId id="351" r:id="rId26"/>
    <p:sldId id="35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TC_Dream#cite_note-1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pic>
        <p:nvPicPr>
          <p:cNvPr id="1026" name="Picture 2" descr="Artigo | Plataforma Redigir">
            <a:extLst>
              <a:ext uri="{FF2B5EF4-FFF2-40B4-BE49-F238E27FC236}">
                <a16:creationId xmlns:a16="http://schemas.microsoft.com/office/drawing/2014/main" id="{D5F9EBC2-33E1-4EC2-B799-EA6FDD7A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90945"/>
            <a:ext cx="1048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81895-AC82-4CEB-A4A6-BE876C67F68E}"/>
              </a:ext>
            </a:extLst>
          </p:cNvPr>
          <p:cNvSpPr/>
          <p:nvPr/>
        </p:nvSpPr>
        <p:spPr>
          <a:xfrm>
            <a:off x="334242" y="2098583"/>
            <a:ext cx="10647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</a:rPr>
              <a:t> E a facilidade de submeter apps na Google Play é muito positiva para desenvolvedores, mas também facilita muito a entrada de vírus. </a:t>
            </a:r>
          </a:p>
        </p:txBody>
      </p:sp>
      <p:pic>
        <p:nvPicPr>
          <p:cNvPr id="8194" name="Picture 2" descr="Ficheiro:Google Play 2022 logo.svg – Wikipédia, a enciclopédia livre">
            <a:extLst>
              <a:ext uri="{FF2B5EF4-FFF2-40B4-BE49-F238E27FC236}">
                <a16:creationId xmlns:a16="http://schemas.microsoft.com/office/drawing/2014/main" id="{52E8A7BE-1BEB-4B7B-BA7C-557687F2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146083"/>
            <a:ext cx="4819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Um poderoso Virus para Android muito difícil de eliminar foi descoberto »  Inteligência Móvel">
            <a:extLst>
              <a:ext uri="{FF2B5EF4-FFF2-40B4-BE49-F238E27FC236}">
                <a16:creationId xmlns:a16="http://schemas.microsoft.com/office/drawing/2014/main" id="{65EA0A36-B91E-450B-80D7-7376AB9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6" y="4349237"/>
            <a:ext cx="3675350" cy="231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16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11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CED4D3-8A0A-443A-BC9C-C43A949737EF}"/>
              </a:ext>
            </a:extLst>
          </p:cNvPr>
          <p:cNvSpPr/>
          <p:nvPr/>
        </p:nvSpPr>
        <p:spPr>
          <a:xfrm>
            <a:off x="928254" y="1055545"/>
            <a:ext cx="109173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</a:rPr>
              <a:t>O Android não começou bem como companhia e a empresa não conseguia levantar dinheiro de investidores, além das operadoras que não queriam saber de um serviço que poderia tirar o controle da indústria das mãos delas. E com isso, uma marca interessada na aquisição foi a Google.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5396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7B53DE-98AB-40F5-8893-8E887F18B6C1}"/>
              </a:ext>
            </a:extLst>
          </p:cNvPr>
          <p:cNvSpPr/>
          <p:nvPr/>
        </p:nvSpPr>
        <p:spPr>
          <a:xfrm>
            <a:off x="872837" y="1696310"/>
            <a:ext cx="108619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</a:rPr>
              <a:t>Ele com uma incrível estratégia, ofereceu 10 milhões de dólares aos desenvolvedores que realizassem os melhores apps para Android, partindo da primeira versão pública do Android SDK.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6498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13</a:t>
            </a:fld>
            <a:endParaRPr lang="pt-BR"/>
          </a:p>
        </p:txBody>
      </p:sp>
      <p:pic>
        <p:nvPicPr>
          <p:cNvPr id="10242" name="Picture 2" descr="O que é um SDK – Kit de Desenvolvimento de Software?">
            <a:extLst>
              <a:ext uri="{FF2B5EF4-FFF2-40B4-BE49-F238E27FC236}">
                <a16:creationId xmlns:a16="http://schemas.microsoft.com/office/drawing/2014/main" id="{FF000149-3F8D-499B-AAAE-448E60C0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47750"/>
            <a:ext cx="10858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7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58A43E-744F-4677-9FFB-06F2C75B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82217"/>
            <a:ext cx="11353800" cy="48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8A468D-F4E2-4E1E-9F51-63E91039A304}"/>
              </a:ext>
            </a:extLst>
          </p:cNvPr>
          <p:cNvSpPr/>
          <p:nvPr/>
        </p:nvSpPr>
        <p:spPr>
          <a:xfrm>
            <a:off x="387927" y="794692"/>
            <a:ext cx="11416145" cy="335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 1.5 foi a primeira versão do Android com nome de doce: a Cupcake, que trouxe suporte a outros teclados virtuais, gravação de vídeo e autorrotação de tela. O robozinho verde símbolo da marca é um design original. Sendo a grande vantagem do Android para manter essa marca, a democratização do smartphone. Cada nova versão do Android é um doce ou sobremesa diferente e em ordem alfabética, aí sempre fica aquela expectativa para saber qual é o próximo. </a:t>
            </a:r>
            <a:endParaRPr lang="pt-BR" sz="2400" dirty="0"/>
          </a:p>
        </p:txBody>
      </p:sp>
      <p:pic>
        <p:nvPicPr>
          <p:cNvPr id="11266" name="Picture 2" descr="Descobrindo Android: Android Cupcake (1.5)">
            <a:extLst>
              <a:ext uri="{FF2B5EF4-FFF2-40B4-BE49-F238E27FC236}">
                <a16:creationId xmlns:a16="http://schemas.microsoft.com/office/drawing/2014/main" id="{66756F59-F31F-4B77-A99B-FFD213D0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09" y="4507401"/>
            <a:ext cx="3588327" cy="221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940BE17-E30F-49B7-AF4C-3B1E2076A7DD}"/>
              </a:ext>
            </a:extLst>
          </p:cNvPr>
          <p:cNvSpPr/>
          <p:nvPr/>
        </p:nvSpPr>
        <p:spPr>
          <a:xfrm>
            <a:off x="5283640" y="653672"/>
            <a:ext cx="4502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Interessante mencionar que o grande porta-voz do Android no mundo foi um brasileiro, Hugo Barra, de 2008 a 2013.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Sundar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Pichai entrou em seu lugar, e mais tarde virou o CEO de toda a Google. </a:t>
            </a:r>
            <a:endParaRPr lang="pt-BR" sz="2400" dirty="0"/>
          </a:p>
        </p:txBody>
      </p:sp>
      <p:pic>
        <p:nvPicPr>
          <p:cNvPr id="12290" name="Picture 2" descr="Hugo Barra, executivo brasileiro da Xiaomi, deixa empresa chinesa |  Tecnologia | G1">
            <a:extLst>
              <a:ext uri="{FF2B5EF4-FFF2-40B4-BE49-F238E27FC236}">
                <a16:creationId xmlns:a16="http://schemas.microsoft.com/office/drawing/2014/main" id="{67DA0716-512B-4642-AF74-DABB571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7" y="863311"/>
            <a:ext cx="4966718" cy="31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undar Pichai (@sundarpichai) / Twitter">
            <a:extLst>
              <a:ext uri="{FF2B5EF4-FFF2-40B4-BE49-F238E27FC236}">
                <a16:creationId xmlns:a16="http://schemas.microsoft.com/office/drawing/2014/main" id="{F7EBA364-DC98-47DF-91F0-0DDE63E4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61" y="3143266"/>
            <a:ext cx="3578209" cy="357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008872B-2104-41B0-BF8F-0E53BCC53B39}"/>
              </a:ext>
            </a:extLst>
          </p:cNvPr>
          <p:cNvSpPr txBox="1"/>
          <p:nvPr/>
        </p:nvSpPr>
        <p:spPr>
          <a:xfrm>
            <a:off x="5590034" y="3720624"/>
            <a:ext cx="3394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Sundar</a:t>
            </a:r>
            <a:r>
              <a:rPr lang="pt-BR" sz="3200" b="1" dirty="0">
                <a:solidFill>
                  <a:srgbClr val="000000"/>
                </a:solidFill>
                <a:latin typeface="Arial" panose="020B0604020202020204" pitchFamily="34" charset="0"/>
              </a:rPr>
              <a:t> Pichai</a:t>
            </a:r>
            <a:endParaRPr lang="pt-BR" sz="3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C6D135-80D1-489C-B007-4E5183F1A700}"/>
              </a:ext>
            </a:extLst>
          </p:cNvPr>
          <p:cNvSpPr txBox="1"/>
          <p:nvPr/>
        </p:nvSpPr>
        <p:spPr>
          <a:xfrm>
            <a:off x="1608790" y="4087742"/>
            <a:ext cx="269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Hugo Barra</a:t>
            </a:r>
            <a:endParaRPr lang="pt-BR" sz="28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CCB62A-0C5D-47BB-812C-8D33157072FB}"/>
              </a:ext>
            </a:extLst>
          </p:cNvPr>
          <p:cNvSpPr/>
          <p:nvPr/>
        </p:nvSpPr>
        <p:spPr>
          <a:xfrm>
            <a:off x="540328" y="4971355"/>
            <a:ext cx="7536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O Termo CEO vem do inglês e se pronuncia CI-I-O. A sigla significa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Chief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Executive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Officer e significa Diretor Executivo.</a:t>
            </a:r>
          </a:p>
        </p:txBody>
      </p:sp>
    </p:spTree>
    <p:extLst>
      <p:ext uri="{BB962C8B-B14F-4D97-AF65-F5344CB8AC3E}">
        <p14:creationId xmlns:p14="http://schemas.microsoft.com/office/powerpoint/2010/main" val="23457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17</a:t>
            </a:fld>
            <a:endParaRPr lang="pt-BR"/>
          </a:p>
        </p:txBody>
      </p:sp>
      <p:pic>
        <p:nvPicPr>
          <p:cNvPr id="13314" name="Picture 2" descr="Java Logo : valor, histria, png, vector">
            <a:extLst>
              <a:ext uri="{FF2B5EF4-FFF2-40B4-BE49-F238E27FC236}">
                <a16:creationId xmlns:a16="http://schemas.microsoft.com/office/drawing/2014/main" id="{951ED5E3-0DD8-422D-96F8-06E12274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326" y="0"/>
            <a:ext cx="5269674" cy="29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3331BBF-7984-4D8E-8350-9E5FE27C1E52}"/>
              </a:ext>
            </a:extLst>
          </p:cNvPr>
          <p:cNvSpPr/>
          <p:nvPr/>
        </p:nvSpPr>
        <p:spPr>
          <a:xfrm>
            <a:off x="1011382" y="3429000"/>
            <a:ext cx="10169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Por que a utilização da linguagem Java? 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O Java Android surgiu, provavelmente, para tornar o desenvolvimento mobile mais confortável. Ela é uma linguagem que está em toda a parte: celular, veículos, em pequenos robôs, enfim, está rodando em quase todo lugar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632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18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531A88-4A7C-4B13-A8D4-A73F74534594}"/>
              </a:ext>
            </a:extLst>
          </p:cNvPr>
          <p:cNvSpPr/>
          <p:nvPr/>
        </p:nvSpPr>
        <p:spPr>
          <a:xfrm>
            <a:off x="498762" y="3826410"/>
            <a:ext cx="114992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É mais fácil aprender durante o desenvolvimento orientado a objetos e também ajuda a manter um sistema com flexibilidade e ainda extensível. Além de que, quase tudo nele está num celular, hardware e equipamentos eletrônicos. </a:t>
            </a:r>
            <a:endParaRPr lang="pt-BR" sz="2800" dirty="0"/>
          </a:p>
        </p:txBody>
      </p:sp>
      <p:pic>
        <p:nvPicPr>
          <p:cNvPr id="14338" name="Picture 2" descr="Java App Development for Beginners Tutorial - Create &amp; Learn">
            <a:extLst>
              <a:ext uri="{FF2B5EF4-FFF2-40B4-BE49-F238E27FC236}">
                <a16:creationId xmlns:a16="http://schemas.microsoft.com/office/drawing/2014/main" id="{89F6F1F6-EF66-4A9E-AB8B-7C7D7816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164" y="0"/>
            <a:ext cx="7730836" cy="32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67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19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FC74413-BA06-4239-8898-52AD2F8F4498}"/>
              </a:ext>
            </a:extLst>
          </p:cNvPr>
          <p:cNvSpPr/>
          <p:nvPr/>
        </p:nvSpPr>
        <p:spPr>
          <a:xfrm>
            <a:off x="955963" y="3258424"/>
            <a:ext cx="10681856" cy="335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O Android Studio é baseado no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IntelliJ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IDEA, umas das ferramentas mais poderosas de desenvolvimento Java, oferecendo muitos recursos que melhoram a produtividade na criação de aplicativos para Android. Aliás, facilita muito a aprendizagem, encaminhando </a:t>
            </a:r>
            <a:r>
              <a:rPr lang="pt-B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xml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com configurações e separado por pastas, visando o desempenho do usuário que irá mexer no software. </a:t>
            </a:r>
            <a:endParaRPr lang="pt-BR" sz="2400" dirty="0"/>
          </a:p>
        </p:txBody>
      </p:sp>
      <p:pic>
        <p:nvPicPr>
          <p:cNvPr id="15362" name="Picture 2" descr="Xml - ícones de interface grátis">
            <a:extLst>
              <a:ext uri="{FF2B5EF4-FFF2-40B4-BE49-F238E27FC236}">
                <a16:creationId xmlns:a16="http://schemas.microsoft.com/office/drawing/2014/main" id="{699C207A-9DE5-45F3-BAC9-8799C220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856" y="9124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Intellij IDEA Logo transparent PNG - StickPNG">
            <a:extLst>
              <a:ext uri="{FF2B5EF4-FFF2-40B4-BE49-F238E27FC236}">
                <a16:creationId xmlns:a16="http://schemas.microsoft.com/office/drawing/2014/main" id="{5D075AC4-9334-4E7E-AC90-BB507411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9" y="9124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B5D816-D2CB-4937-8044-6097FA8770A7}"/>
              </a:ext>
            </a:extLst>
          </p:cNvPr>
          <p:cNvSpPr/>
          <p:nvPr/>
        </p:nvSpPr>
        <p:spPr>
          <a:xfrm>
            <a:off x="845127" y="1246909"/>
            <a:ext cx="11055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rgbClr val="1F2023"/>
                </a:solidFill>
                <a:latin typeface="Arial" panose="020B0604020202020204" pitchFamily="34" charset="0"/>
              </a:rPr>
              <a:t>Os aplicativos fazem cada vez mais parte da rotina das pessoas. Eles podem ser usados para diversas finalidades, como chamar um táxi, pedir uma refeição, baixar músicas e assistir a vídeos. Sem dúvida, são uma ótima opção para tornar a vida mais prática.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20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0B2B77-008A-4ED3-9D64-862386DC6EED}"/>
              </a:ext>
            </a:extLst>
          </p:cNvPr>
          <p:cNvSpPr/>
          <p:nvPr/>
        </p:nvSpPr>
        <p:spPr>
          <a:xfrm>
            <a:off x="5195455" y="1194184"/>
            <a:ext cx="632459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171923"/>
                </a:solidFill>
                <a:latin typeface="inter"/>
              </a:rPr>
              <a:t>É </a:t>
            </a:r>
            <a:r>
              <a:rPr lang="pt-BR" sz="2800" b="1" dirty="0">
                <a:solidFill>
                  <a:srgbClr val="171923"/>
                </a:solidFill>
                <a:latin typeface="inter"/>
              </a:rPr>
              <a:t>uma linguagem de marcação que define um conjunto de regras para codificação de documentos.</a:t>
            </a:r>
            <a:r>
              <a:rPr lang="pt-BR" sz="2800" dirty="0">
                <a:solidFill>
                  <a:srgbClr val="171923"/>
                </a:solidFill>
                <a:latin typeface="inter"/>
              </a:rPr>
              <a:t> Complicado? Então, vamos simplificar.</a:t>
            </a:r>
          </a:p>
          <a:p>
            <a:r>
              <a:rPr lang="pt-BR" sz="2800" dirty="0">
                <a:solidFill>
                  <a:srgbClr val="171923"/>
                </a:solidFill>
                <a:latin typeface="inter"/>
              </a:rPr>
              <a:t>Linguagem de marcação é um conjunto de códigos que podem ser aplicados na leitura de dados ou textos feitos por computadores ou pessoas. A linguagem XML fornece uma plataforma para definir elementos de marcação e gerar uma linguagem personalizada.</a:t>
            </a:r>
            <a:endParaRPr lang="pt-BR" sz="2800" b="0" i="0" dirty="0">
              <a:solidFill>
                <a:srgbClr val="171923"/>
              </a:solidFill>
              <a:effectLst/>
              <a:latin typeface="inter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FF57E0-EBF7-4F4A-83E3-4923E94D55BF}"/>
              </a:ext>
            </a:extLst>
          </p:cNvPr>
          <p:cNvSpPr/>
          <p:nvPr/>
        </p:nvSpPr>
        <p:spPr>
          <a:xfrm>
            <a:off x="415636" y="1096879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>
                <a:solidFill>
                  <a:srgbClr val="171923"/>
                </a:solidFill>
                <a:latin typeface="manrope"/>
              </a:rPr>
              <a:t>O que é XML?</a:t>
            </a:r>
            <a:endParaRPr lang="pt-BR" sz="5400" b="0" i="0" dirty="0">
              <a:solidFill>
                <a:srgbClr val="171923"/>
              </a:solidFill>
              <a:effectLst/>
              <a:latin typeface="manrope"/>
            </a:endParaRPr>
          </a:p>
        </p:txBody>
      </p:sp>
      <p:pic>
        <p:nvPicPr>
          <p:cNvPr id="18434" name="Picture 2" descr="O que é XML - Quebrando mitos e lendas - YouTube">
            <a:extLst>
              <a:ext uri="{FF2B5EF4-FFF2-40B4-BE49-F238E27FC236}">
                <a16:creationId xmlns:a16="http://schemas.microsoft.com/office/drawing/2014/main" id="{6A190AA4-673F-4CEE-B844-14811793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2493818"/>
            <a:ext cx="460586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C91D20-E2E4-4F01-9A2B-6E193241F2F4}"/>
              </a:ext>
            </a:extLst>
          </p:cNvPr>
          <p:cNvSpPr/>
          <p:nvPr/>
        </p:nvSpPr>
        <p:spPr>
          <a:xfrm>
            <a:off x="976745" y="1298118"/>
            <a:ext cx="10148455" cy="464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</a:rPr>
              <a:t>Além de ser uma linguagem, é uma plataforma de desenvolvimento;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É possível obter material para estudo de maneira fácil, pois os grupos de usuário Java são muito fortes em todo o mundo;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• Grande número de frameworks;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 Máquina virtual Java atualmente roda cerca de 350 linguagens;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É possível desenvolver em qualquer sistema operacional para qualquer sistema operacional.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Vantagens do Aluguél :: Plugatec">
            <a:extLst>
              <a:ext uri="{FF2B5EF4-FFF2-40B4-BE49-F238E27FC236}">
                <a16:creationId xmlns:a16="http://schemas.microsoft.com/office/drawing/2014/main" id="{50B0C6F7-F148-42A7-B06F-68F0465E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98" y="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4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22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2CA977-20D7-4F89-8BEC-B9A6609021F2}"/>
              </a:ext>
            </a:extLst>
          </p:cNvPr>
          <p:cNvSpPr/>
          <p:nvPr/>
        </p:nvSpPr>
        <p:spPr>
          <a:xfrm>
            <a:off x="408710" y="902964"/>
            <a:ext cx="10945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Os 3 principais </a:t>
            </a:r>
            <a:r>
              <a:rPr lang="pt-BR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IDE’s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para desenvolvimento Java/Android </a:t>
            </a:r>
            <a:endParaRPr lang="pt-BR" sz="2800" dirty="0"/>
          </a:p>
        </p:txBody>
      </p:sp>
      <p:pic>
        <p:nvPicPr>
          <p:cNvPr id="17410" name="Picture 2" descr="Download Eclipse Logo PNG and Vector (PDF, SVG, Ai, EPS) Free">
            <a:extLst>
              <a:ext uri="{FF2B5EF4-FFF2-40B4-BE49-F238E27FC236}">
                <a16:creationId xmlns:a16="http://schemas.microsoft.com/office/drawing/2014/main" id="{4D7F945C-39B2-4484-9DE8-99058B07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6286"/>
            <a:ext cx="3745721" cy="28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llij IDEA Logo transparent PNG - StickPNG">
            <a:extLst>
              <a:ext uri="{FF2B5EF4-FFF2-40B4-BE49-F238E27FC236}">
                <a16:creationId xmlns:a16="http://schemas.microsoft.com/office/drawing/2014/main" id="{E2442AAB-07A7-4D32-98F0-699A7CE1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71" y="42719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NetBeans - Requisitos e como instalar">
            <a:extLst>
              <a:ext uri="{FF2B5EF4-FFF2-40B4-BE49-F238E27FC236}">
                <a16:creationId xmlns:a16="http://schemas.microsoft.com/office/drawing/2014/main" id="{5AB9F8AC-9B12-45A2-9848-6E4A5D62C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68" y="2026160"/>
            <a:ext cx="343868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81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23</a:t>
            </a:fld>
            <a:endParaRPr lang="pt-BR"/>
          </a:p>
        </p:txBody>
      </p:sp>
      <p:pic>
        <p:nvPicPr>
          <p:cNvPr id="19460" name="Picture 4" descr="Eclipse: A Brief History - IRI">
            <a:extLst>
              <a:ext uri="{FF2B5EF4-FFF2-40B4-BE49-F238E27FC236}">
                <a16:creationId xmlns:a16="http://schemas.microsoft.com/office/drawing/2014/main" id="{89DB7820-489F-4A9C-978A-03526AD7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22" y="0"/>
            <a:ext cx="4847359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DF81147-F30C-4AE7-A3A3-0ADF11FFA73F}"/>
              </a:ext>
            </a:extLst>
          </p:cNvPr>
          <p:cNvSpPr txBox="1"/>
          <p:nvPr/>
        </p:nvSpPr>
        <p:spPr>
          <a:xfrm>
            <a:off x="969818" y="1814945"/>
            <a:ext cx="10771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criado pela empresa IBM, para desenvolvimento em Java, suporta diversas linguagens apenas com a instalação de plugins (C/C++, PHP, Python, </a:t>
            </a:r>
            <a:r>
              <a:rPr lang="pt-BR" sz="3200" dirty="0" err="1"/>
              <a:t>Kotlin</a:t>
            </a:r>
            <a:r>
              <a:rPr lang="pt-BR" sz="3200" dirty="0"/>
              <a:t>, entre outras), por meio dessas instalações o desenvolvedor incrementa as funcionalidades do Eclipse.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6280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24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7220F4-9D0C-4A1F-ADD2-1F0D34DA55FA}"/>
              </a:ext>
            </a:extLst>
          </p:cNvPr>
          <p:cNvSpPr/>
          <p:nvPr/>
        </p:nvSpPr>
        <p:spPr>
          <a:xfrm>
            <a:off x="658091" y="1457097"/>
            <a:ext cx="108758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oferece vários pacotes de desenvolvimento:</a:t>
            </a:r>
          </a:p>
          <a:p>
            <a:endParaRPr lang="pt-BR" sz="2800" dirty="0"/>
          </a:p>
          <a:p>
            <a:r>
              <a:rPr lang="pt-BR" sz="2800" dirty="0"/>
              <a:t>Eclipse JDT, a base para qualquer plug-in na linguagem Java </a:t>
            </a:r>
          </a:p>
          <a:p>
            <a:r>
              <a:rPr lang="pt-BR" sz="2800" dirty="0"/>
              <a:t>Eclipse SDK, um pacote de distribuição da IDE Java </a:t>
            </a:r>
          </a:p>
          <a:p>
            <a:r>
              <a:rPr lang="pt-BR" sz="2800" dirty="0"/>
              <a:t>Eclipse WTP (Web Tools Platform), usado para desenvolvimento de linguagem para web </a:t>
            </a:r>
          </a:p>
          <a:p>
            <a:r>
              <a:rPr lang="pt-BR" sz="2800" dirty="0"/>
              <a:t>compilador do JDT, que é seu próprio compilador Java, sendo mais rápido e de código aberto </a:t>
            </a:r>
          </a:p>
        </p:txBody>
      </p:sp>
    </p:spTree>
    <p:extLst>
      <p:ext uri="{BB962C8B-B14F-4D97-AF65-F5344CB8AC3E}">
        <p14:creationId xmlns:p14="http://schemas.microsoft.com/office/powerpoint/2010/main" val="9776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25</a:t>
            </a:fld>
            <a:endParaRPr lang="pt-BR"/>
          </a:p>
        </p:txBody>
      </p:sp>
      <p:pic>
        <p:nvPicPr>
          <p:cNvPr id="3" name="Picture 4" descr="Intellij IDEA Logo transparent PNG - StickPNG">
            <a:extLst>
              <a:ext uri="{FF2B5EF4-FFF2-40B4-BE49-F238E27FC236}">
                <a16:creationId xmlns:a16="http://schemas.microsoft.com/office/drawing/2014/main" id="{EDC5C1BE-A64B-46F7-8A53-ED84DB192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8506824-0793-4438-8A50-4392A982521A}"/>
              </a:ext>
            </a:extLst>
          </p:cNvPr>
          <p:cNvSpPr/>
          <p:nvPr/>
        </p:nvSpPr>
        <p:spPr>
          <a:xfrm>
            <a:off x="1205345" y="2143125"/>
            <a:ext cx="10148455" cy="325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Lançada em 2008 pela empresa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JetBrains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, a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IntelliJ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 IDEA fez sucesso entre programadores desde então. Logo na versão inicial, a aplicação já oferecia recursos importantes, tais como: Suporte a SQL, Java, framework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Seam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WebServices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RESTful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224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26</a:t>
            </a:fld>
            <a:endParaRPr lang="pt-BR"/>
          </a:p>
        </p:txBody>
      </p:sp>
      <p:pic>
        <p:nvPicPr>
          <p:cNvPr id="3" name="Picture 4" descr="NetBeans - Requisitos e como instalar">
            <a:extLst>
              <a:ext uri="{FF2B5EF4-FFF2-40B4-BE49-F238E27FC236}">
                <a16:creationId xmlns:a16="http://schemas.microsoft.com/office/drawing/2014/main" id="{E8BDD547-4B85-4B8C-8917-AF9B3E644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1016" cy="35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21C73A-BE0C-4172-8ECF-D97A21348812}"/>
              </a:ext>
            </a:extLst>
          </p:cNvPr>
          <p:cNvSpPr txBox="1"/>
          <p:nvPr/>
        </p:nvSpPr>
        <p:spPr>
          <a:xfrm>
            <a:off x="1233055" y="3133957"/>
            <a:ext cx="10958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Suporta inúmeras outras linguagens de programação importantes, no contexto tecnológico atual, a principal entre as funções desse IDE seria amenizar as falhas existentes no trabalho dos programadores, oferecendo ferramentas como: compilar, escrever, editar e remover bugs de código. </a:t>
            </a:r>
          </a:p>
        </p:txBody>
      </p:sp>
    </p:spTree>
    <p:extLst>
      <p:ext uri="{BB962C8B-B14F-4D97-AF65-F5344CB8AC3E}">
        <p14:creationId xmlns:p14="http://schemas.microsoft.com/office/powerpoint/2010/main" val="24920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DE0D86-5C56-42F9-8014-61676AE3B0E1}"/>
              </a:ext>
            </a:extLst>
          </p:cNvPr>
          <p:cNvSpPr/>
          <p:nvPr/>
        </p:nvSpPr>
        <p:spPr>
          <a:xfrm>
            <a:off x="471055" y="1039091"/>
            <a:ext cx="1126374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000000"/>
                </a:solidFill>
                <a:latin typeface="Arial" panose="020B0604020202020204" pitchFamily="34" charset="0"/>
              </a:rPr>
              <a:t>Histórico e principais características do Java </a:t>
            </a:r>
          </a:p>
          <a:p>
            <a:endParaRPr lang="pt-BR" sz="4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</a:rPr>
              <a:t>O Sistema Android foi desenvolvido por Andy Rubin,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Rich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</a:rPr>
              <a:t> Miner, Nick Sears e Chris White, empresários já iniciados no ramo da tecnologia. E veio a surgir em 2003, na cidade de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</a:rPr>
              <a:t>Palo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</a:rPr>
              <a:t> Alto na Califórnia.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4098" name="Picture 2" descr="Ao sair da Google, Andy Rubin ganhou US$ 90 mi, apesar de polêmica sexual -  Canaltech">
            <a:extLst>
              <a:ext uri="{FF2B5EF4-FFF2-40B4-BE49-F238E27FC236}">
                <a16:creationId xmlns:a16="http://schemas.microsoft.com/office/drawing/2014/main" id="{D8E2621F-6942-4F42-8D5E-AFDCACCA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6" y="14166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5D5D4BF-DF76-45E3-B884-523944EF9C52}"/>
              </a:ext>
            </a:extLst>
          </p:cNvPr>
          <p:cNvSpPr txBox="1"/>
          <p:nvPr/>
        </p:nvSpPr>
        <p:spPr>
          <a:xfrm>
            <a:off x="970972" y="3186610"/>
            <a:ext cx="166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Andy Rubin</a:t>
            </a:r>
          </a:p>
        </p:txBody>
      </p:sp>
      <p:pic>
        <p:nvPicPr>
          <p:cNvPr id="4100" name="Picture 4" descr="Boston Tech Leaders: Rich Miner, Google - The Boston Globe">
            <a:extLst>
              <a:ext uri="{FF2B5EF4-FFF2-40B4-BE49-F238E27FC236}">
                <a16:creationId xmlns:a16="http://schemas.microsoft.com/office/drawing/2014/main" id="{62BE91A5-EBF8-4CB1-8521-BA143BA6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15" y="214009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9D1D8E1-D89A-48D0-937E-CD2A919B7C8C}"/>
              </a:ext>
            </a:extLst>
          </p:cNvPr>
          <p:cNvSpPr/>
          <p:nvPr/>
        </p:nvSpPr>
        <p:spPr>
          <a:xfrm>
            <a:off x="4341547" y="3692670"/>
            <a:ext cx="140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Rich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Miner, </a:t>
            </a:r>
            <a:endParaRPr lang="pt-BR" dirty="0"/>
          </a:p>
        </p:txBody>
      </p:sp>
      <p:pic>
        <p:nvPicPr>
          <p:cNvPr id="4104" name="Picture 8" descr="Android Cofounder Nick Sears professional bio | Big Career - Big Career">
            <a:extLst>
              <a:ext uri="{FF2B5EF4-FFF2-40B4-BE49-F238E27FC236}">
                <a16:creationId xmlns:a16="http://schemas.microsoft.com/office/drawing/2014/main" id="{D7BA7DE8-0295-4638-8BD6-D9E05DEF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92" y="2214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5F7E6EB-D548-4691-B1A4-965D6691EE4E}"/>
              </a:ext>
            </a:extLst>
          </p:cNvPr>
          <p:cNvSpPr/>
          <p:nvPr/>
        </p:nvSpPr>
        <p:spPr>
          <a:xfrm>
            <a:off x="7246124" y="442873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Nick Sears </a:t>
            </a:r>
            <a:endParaRPr lang="pt-BR" dirty="0"/>
          </a:p>
        </p:txBody>
      </p:sp>
      <p:pic>
        <p:nvPicPr>
          <p:cNvPr id="4106" name="Picture 10" descr="Chris White">
            <a:extLst>
              <a:ext uri="{FF2B5EF4-FFF2-40B4-BE49-F238E27FC236}">
                <a16:creationId xmlns:a16="http://schemas.microsoft.com/office/drawing/2014/main" id="{365B2B63-A017-4339-9D0E-C8FB17D2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44" y="3016891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4049CE6-7634-4376-9F16-3E28982C4F4C}"/>
              </a:ext>
            </a:extLst>
          </p:cNvPr>
          <p:cNvSpPr/>
          <p:nvPr/>
        </p:nvSpPr>
        <p:spPr>
          <a:xfrm>
            <a:off x="9809609" y="495156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Chris White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D8ADA2-8B5A-4A16-B476-AA2C9B4C3F76}"/>
              </a:ext>
            </a:extLst>
          </p:cNvPr>
          <p:cNvSpPr txBox="1"/>
          <p:nvPr/>
        </p:nvSpPr>
        <p:spPr>
          <a:xfrm>
            <a:off x="3372715" y="1080655"/>
            <a:ext cx="798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Criadores dos Sistema Android</a:t>
            </a:r>
          </a:p>
        </p:txBody>
      </p:sp>
    </p:spTree>
    <p:extLst>
      <p:ext uri="{BB962C8B-B14F-4D97-AF65-F5344CB8AC3E}">
        <p14:creationId xmlns:p14="http://schemas.microsoft.com/office/powerpoint/2010/main" val="20755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9EFB0A-762B-4FEA-B354-EA0DF5FF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6" y="1080655"/>
            <a:ext cx="7327900" cy="4737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A59B391-4BF5-4F90-BF5B-415033E8DD6F}"/>
              </a:ext>
            </a:extLst>
          </p:cNvPr>
          <p:cNvSpPr txBox="1"/>
          <p:nvPr/>
        </p:nvSpPr>
        <p:spPr>
          <a:xfrm>
            <a:off x="8354291" y="2105891"/>
            <a:ext cx="2847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Seu Surgimento em 2003 na cidade de </a:t>
            </a:r>
            <a:r>
              <a:rPr lang="pt-BR" sz="2800" dirty="0" err="1"/>
              <a:t>Palo</a:t>
            </a:r>
            <a:r>
              <a:rPr lang="pt-BR" sz="2800" dirty="0"/>
              <a:t> Alto da Califórnia</a:t>
            </a:r>
          </a:p>
        </p:txBody>
      </p:sp>
    </p:spTree>
    <p:extLst>
      <p:ext uri="{BB962C8B-B14F-4D97-AF65-F5344CB8AC3E}">
        <p14:creationId xmlns:p14="http://schemas.microsoft.com/office/powerpoint/2010/main" val="383094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pic>
        <p:nvPicPr>
          <p:cNvPr id="2050" name="Picture 2" descr="Ficheiro:Samsung Logo.svg – Wikipédia, a enciclopédia livre">
            <a:extLst>
              <a:ext uri="{FF2B5EF4-FFF2-40B4-BE49-F238E27FC236}">
                <a16:creationId xmlns:a16="http://schemas.microsoft.com/office/drawing/2014/main" id="{C07CBD37-59EF-4B0A-995F-0BB8856A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268106"/>
            <a:ext cx="3714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y Logo – PNG e Vetor – Download de Logo">
            <a:extLst>
              <a:ext uri="{FF2B5EF4-FFF2-40B4-BE49-F238E27FC236}">
                <a16:creationId xmlns:a16="http://schemas.microsoft.com/office/drawing/2014/main" id="{0F6D289A-0688-4776-B178-641A6628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55" y="1987118"/>
            <a:ext cx="50958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c Logo - Free Transparent PNG Logos">
            <a:extLst>
              <a:ext uri="{FF2B5EF4-FFF2-40B4-BE49-F238E27FC236}">
                <a16:creationId xmlns:a16="http://schemas.microsoft.com/office/drawing/2014/main" id="{3500974A-FF38-4C6B-ADDF-79C00D2F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880" y="3496831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oogle - Vetores e Arquivos PSD Grátis para Download">
            <a:extLst>
              <a:ext uri="{FF2B5EF4-FFF2-40B4-BE49-F238E27FC236}">
                <a16:creationId xmlns:a16="http://schemas.microsoft.com/office/drawing/2014/main" id="{45A69359-94C1-4FF9-A77F-ECD989BF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67" y="421683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 último lucro líquido trimestral da Qualcomm chega a quase US$ 1,8 bilhão  - NotebookCheck.net News">
            <a:extLst>
              <a:ext uri="{FF2B5EF4-FFF2-40B4-BE49-F238E27FC236}">
                <a16:creationId xmlns:a16="http://schemas.microsoft.com/office/drawing/2014/main" id="{1AA8A4B9-D556-47A3-81EE-0FBDA365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93" y="5391150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0EDAE2-09F2-4886-B48D-1207E37FA95D}"/>
              </a:ext>
            </a:extLst>
          </p:cNvPr>
          <p:cNvSpPr txBox="1"/>
          <p:nvPr/>
        </p:nvSpPr>
        <p:spPr>
          <a:xfrm>
            <a:off x="1256867" y="924358"/>
            <a:ext cx="1009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Em 2007, empresas se reuniram para o grande passo para a criação do consórcio  </a:t>
            </a:r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7</a:t>
            </a:fld>
            <a:endParaRPr lang="pt-BR"/>
          </a:p>
        </p:txBody>
      </p:sp>
      <p:pic>
        <p:nvPicPr>
          <p:cNvPr id="3076" name="Picture 4" descr="1: Open Handset Alliance (OHA) [2]. | Download Scientific Diagram">
            <a:extLst>
              <a:ext uri="{FF2B5EF4-FFF2-40B4-BE49-F238E27FC236}">
                <a16:creationId xmlns:a16="http://schemas.microsoft.com/office/drawing/2014/main" id="{88C44D66-5AAA-46FE-AC0F-E9BEF8F8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819150"/>
            <a:ext cx="56578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8FC15F-0582-4CA7-9AC3-BC8D6AC6BE97}"/>
              </a:ext>
            </a:extLst>
          </p:cNvPr>
          <p:cNvSpPr txBox="1"/>
          <p:nvPr/>
        </p:nvSpPr>
        <p:spPr>
          <a:xfrm>
            <a:off x="7509164" y="1607127"/>
            <a:ext cx="43780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 objetivo era a criação de uma plataforma de código aberto para smartphones, e o resultado foi o primeiro Android comercial do mercado, rodando em um HTC Dream </a:t>
            </a:r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8</a:t>
            </a:fld>
            <a:endParaRPr lang="pt-BR"/>
          </a:p>
        </p:txBody>
      </p:sp>
      <p:pic>
        <p:nvPicPr>
          <p:cNvPr id="6146" name="Picture 2" descr="HTC Dream - Wikipedia, la enciclopedia libre">
            <a:extLst>
              <a:ext uri="{FF2B5EF4-FFF2-40B4-BE49-F238E27FC236}">
                <a16:creationId xmlns:a16="http://schemas.microsoft.com/office/drawing/2014/main" id="{71D2DC08-FD22-4B20-8C0F-D9ACD6A4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7" y="1079440"/>
            <a:ext cx="4862946" cy="39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54055D4-39D4-4DAA-BBE2-8607C40323D1}"/>
              </a:ext>
            </a:extLst>
          </p:cNvPr>
          <p:cNvSpPr/>
          <p:nvPr/>
        </p:nvSpPr>
        <p:spPr>
          <a:xfrm>
            <a:off x="5680364" y="107944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202122"/>
                </a:solidFill>
                <a:latin typeface="Arial" panose="020B0604020202020204" pitchFamily="34" charset="0"/>
              </a:rPr>
              <a:t>O </a:t>
            </a:r>
            <a:r>
              <a:rPr lang="pt-B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HTC Dream</a:t>
            </a:r>
            <a:r>
              <a:rPr lang="pt-BR" sz="2400" dirty="0">
                <a:solidFill>
                  <a:srgbClr val="202122"/>
                </a:solidFill>
                <a:latin typeface="Arial" panose="020B0604020202020204" pitchFamily="34" charset="0"/>
              </a:rPr>
              <a:t> (também comercializado como </a:t>
            </a:r>
            <a:r>
              <a:rPr lang="pt-BR" sz="2400" b="1" dirty="0">
                <a:solidFill>
                  <a:srgbClr val="202122"/>
                </a:solidFill>
                <a:latin typeface="Arial" panose="020B0604020202020204" pitchFamily="34" charset="0"/>
              </a:rPr>
              <a:t>T-Mobile G1</a:t>
            </a:r>
            <a:r>
              <a:rPr lang="pt-BR" sz="2400" dirty="0">
                <a:solidFill>
                  <a:srgbClr val="202122"/>
                </a:solidFill>
                <a:latin typeface="Arial" panose="020B0604020202020204" pitchFamily="34" charset="0"/>
              </a:rPr>
              <a:t> e popularmente </a:t>
            </a:r>
            <a:r>
              <a:rPr lang="pt-BR" sz="2400" dirty="0">
                <a:latin typeface="Arial" panose="020B0604020202020204" pitchFamily="34" charset="0"/>
              </a:rPr>
              <a:t>conhecido como Google Phone ou </a:t>
            </a:r>
            <a:r>
              <a:rPr lang="pt-BR" sz="2400" dirty="0" err="1">
                <a:latin typeface="Arial" panose="020B0604020202020204" pitchFamily="34" charset="0"/>
              </a:rPr>
              <a:t>GPhone</a:t>
            </a:r>
            <a:r>
              <a:rPr lang="pt-BR" sz="2400" dirty="0">
                <a:latin typeface="Arial" panose="020B0604020202020204" pitchFamily="34" charset="0"/>
              </a:rPr>
              <a:t>) foi um dispositivo de telefone móvel construído pela HTC . Foi lançado no mercado em 22 de outubro de 2008, com preço estimado de US$ 179 , sendo, segundo informações da empresa, </a:t>
            </a:r>
            <a:r>
              <a:rPr lang="pt-BR" sz="2400" baseline="30000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pt-BR" sz="2400" dirty="0">
                <a:latin typeface="Arial" panose="020B0604020202020204" pitchFamily="34" charset="0"/>
              </a:rPr>
              <a:t>o primeiro dispositivo de comunicação móvel a incorporar o sistema operacional móvel da Google, denominado Android</a:t>
            </a:r>
            <a:r>
              <a:rPr lang="pt-BR" sz="2400" dirty="0">
                <a:solidFill>
                  <a:srgbClr val="202122"/>
                </a:solidFill>
                <a:latin typeface="Arial" panose="020B0604020202020204" pitchFamily="34" charset="0"/>
              </a:rPr>
              <a:t> 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0794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9</a:t>
            </a:fld>
            <a:endParaRPr lang="pt-BR"/>
          </a:p>
        </p:txBody>
      </p:sp>
      <p:pic>
        <p:nvPicPr>
          <p:cNvPr id="7170" name="Picture 2" descr="Novo vírus pode atacar 90% dos celulares Android | VEJA">
            <a:extLst>
              <a:ext uri="{FF2B5EF4-FFF2-40B4-BE49-F238E27FC236}">
                <a16:creationId xmlns:a16="http://schemas.microsoft.com/office/drawing/2014/main" id="{BD347724-B47F-442E-806B-4298792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329" y="595312"/>
            <a:ext cx="4187920" cy="23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le:IMportante-731x445.png - Wikimedia Commons">
            <a:extLst>
              <a:ext uri="{FF2B5EF4-FFF2-40B4-BE49-F238E27FC236}">
                <a16:creationId xmlns:a16="http://schemas.microsoft.com/office/drawing/2014/main" id="{A6321BC0-41A8-43F3-9801-30A07B4E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39673" cy="27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943D4A-9FCB-4F4A-A9E0-B32FF738DFD2}"/>
              </a:ext>
            </a:extLst>
          </p:cNvPr>
          <p:cNvSpPr/>
          <p:nvPr/>
        </p:nvSpPr>
        <p:spPr>
          <a:xfrm>
            <a:off x="976747" y="3429000"/>
            <a:ext cx="99267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</a:rPr>
              <a:t>É importante mencionar que o Android sempre foi criticado por causa das brechas e dos malwares. O problema é que os alvos são quase sempre aparelhos com versões antigas do Android, que têm menos atualizações de segurança.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3067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1071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inter</vt:lpstr>
      <vt:lpstr>manrope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139</cp:revision>
  <dcterms:created xsi:type="dcterms:W3CDTF">2022-04-06T16:27:10Z</dcterms:created>
  <dcterms:modified xsi:type="dcterms:W3CDTF">2023-07-10T12:04:31Z</dcterms:modified>
</cp:coreProperties>
</file>