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101"/>
  </p:notesMasterIdLst>
  <p:sldIdLst>
    <p:sldId id="329" r:id="rId2"/>
    <p:sldId id="335" r:id="rId3"/>
    <p:sldId id="336" r:id="rId4"/>
    <p:sldId id="330" r:id="rId5"/>
    <p:sldId id="331" r:id="rId6"/>
    <p:sldId id="332" r:id="rId7"/>
    <p:sldId id="333" r:id="rId8"/>
    <p:sldId id="334" r:id="rId9"/>
    <p:sldId id="337" r:id="rId10"/>
    <p:sldId id="338" r:id="rId11"/>
    <p:sldId id="339" r:id="rId12"/>
    <p:sldId id="340" r:id="rId13"/>
    <p:sldId id="341" r:id="rId14"/>
    <p:sldId id="342" r:id="rId15"/>
    <p:sldId id="343" r:id="rId16"/>
    <p:sldId id="344" r:id="rId17"/>
    <p:sldId id="345" r:id="rId18"/>
    <p:sldId id="346" r:id="rId19"/>
    <p:sldId id="426" r:id="rId20"/>
    <p:sldId id="427" r:id="rId21"/>
    <p:sldId id="347" r:id="rId22"/>
    <p:sldId id="348" r:id="rId23"/>
    <p:sldId id="349" r:id="rId24"/>
    <p:sldId id="350" r:id="rId25"/>
    <p:sldId id="351" r:id="rId26"/>
    <p:sldId id="352" r:id="rId27"/>
    <p:sldId id="356" r:id="rId28"/>
    <p:sldId id="353" r:id="rId29"/>
    <p:sldId id="354" r:id="rId30"/>
    <p:sldId id="355" r:id="rId31"/>
    <p:sldId id="357" r:id="rId32"/>
    <p:sldId id="358" r:id="rId33"/>
    <p:sldId id="359" r:id="rId34"/>
    <p:sldId id="360" r:id="rId35"/>
    <p:sldId id="361" r:id="rId36"/>
    <p:sldId id="362" r:id="rId37"/>
    <p:sldId id="363" r:id="rId38"/>
    <p:sldId id="364" r:id="rId39"/>
    <p:sldId id="365" r:id="rId40"/>
    <p:sldId id="366" r:id="rId41"/>
    <p:sldId id="367" r:id="rId42"/>
    <p:sldId id="368" r:id="rId43"/>
    <p:sldId id="369" r:id="rId44"/>
    <p:sldId id="370" r:id="rId45"/>
    <p:sldId id="371" r:id="rId46"/>
    <p:sldId id="372" r:id="rId47"/>
    <p:sldId id="373" r:id="rId48"/>
    <p:sldId id="374" r:id="rId49"/>
    <p:sldId id="375" r:id="rId50"/>
    <p:sldId id="376" r:id="rId51"/>
    <p:sldId id="377" r:id="rId52"/>
    <p:sldId id="378" r:id="rId53"/>
    <p:sldId id="379" r:id="rId54"/>
    <p:sldId id="380" r:id="rId55"/>
    <p:sldId id="381" r:id="rId56"/>
    <p:sldId id="382" r:id="rId57"/>
    <p:sldId id="383" r:id="rId58"/>
    <p:sldId id="384" r:id="rId59"/>
    <p:sldId id="385" r:id="rId60"/>
    <p:sldId id="386" r:id="rId61"/>
    <p:sldId id="387" r:id="rId62"/>
    <p:sldId id="388" r:id="rId63"/>
    <p:sldId id="389" r:id="rId64"/>
    <p:sldId id="390" r:id="rId65"/>
    <p:sldId id="391" r:id="rId66"/>
    <p:sldId id="392" r:id="rId67"/>
    <p:sldId id="393" r:id="rId68"/>
    <p:sldId id="395" r:id="rId69"/>
    <p:sldId id="394" r:id="rId70"/>
    <p:sldId id="396" r:id="rId71"/>
    <p:sldId id="397" r:id="rId72"/>
    <p:sldId id="398" r:id="rId73"/>
    <p:sldId id="399" r:id="rId74"/>
    <p:sldId id="400" r:id="rId75"/>
    <p:sldId id="401" r:id="rId76"/>
    <p:sldId id="402" r:id="rId77"/>
    <p:sldId id="403" r:id="rId78"/>
    <p:sldId id="404" r:id="rId79"/>
    <p:sldId id="405" r:id="rId80"/>
    <p:sldId id="406" r:id="rId81"/>
    <p:sldId id="407" r:id="rId82"/>
    <p:sldId id="408" r:id="rId83"/>
    <p:sldId id="409" r:id="rId84"/>
    <p:sldId id="410" r:id="rId85"/>
    <p:sldId id="411" r:id="rId86"/>
    <p:sldId id="412" r:id="rId87"/>
    <p:sldId id="413" r:id="rId88"/>
    <p:sldId id="414" r:id="rId89"/>
    <p:sldId id="415" r:id="rId90"/>
    <p:sldId id="416" r:id="rId91"/>
    <p:sldId id="417" r:id="rId92"/>
    <p:sldId id="418" r:id="rId93"/>
    <p:sldId id="419" r:id="rId94"/>
    <p:sldId id="420" r:id="rId95"/>
    <p:sldId id="421" r:id="rId96"/>
    <p:sldId id="422" r:id="rId97"/>
    <p:sldId id="423" r:id="rId98"/>
    <p:sldId id="424" r:id="rId99"/>
    <p:sldId id="425" r:id="rId10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84" y="84"/>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5AE107-2813-4B24-BB95-1CA4371AD2D4}" type="datetimeFigureOut">
              <a:rPr lang="pt-BR" smtClean="0"/>
              <a:t>12/07/2023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7DB271-E007-43E7-A682-7A50D8531A8C}" type="slidenum">
              <a:rPr lang="pt-BR" smtClean="0"/>
              <a:t>‹nº›</a:t>
            </a:fld>
            <a:endParaRPr lang="pt-BR"/>
          </a:p>
        </p:txBody>
      </p:sp>
    </p:spTree>
    <p:extLst>
      <p:ext uri="{BB962C8B-B14F-4D97-AF65-F5344CB8AC3E}">
        <p14:creationId xmlns:p14="http://schemas.microsoft.com/office/powerpoint/2010/main" val="1474231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CDD6E4-7816-4B61-8E82-FBA043C49085}"/>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3C923076-52E5-4018-82C9-42BA64B0FC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D75D6804-F35C-4825-9751-F5D61EE37345}"/>
              </a:ext>
            </a:extLst>
          </p:cNvPr>
          <p:cNvSpPr>
            <a:spLocks noGrp="1"/>
          </p:cNvSpPr>
          <p:nvPr>
            <p:ph type="dt" sz="half" idx="10"/>
          </p:nvPr>
        </p:nvSpPr>
        <p:spPr/>
        <p:txBody>
          <a:bodyPr/>
          <a:lstStyle/>
          <a:p>
            <a:fld id="{83C65AA2-4D09-454A-99D9-0E87C149710B}" type="datetime1">
              <a:rPr lang="pt-BR" smtClean="0"/>
              <a:t>12/07/2023</a:t>
            </a:fld>
            <a:endParaRPr lang="pt-BR"/>
          </a:p>
        </p:txBody>
      </p:sp>
      <p:sp>
        <p:nvSpPr>
          <p:cNvPr id="5" name="Espaço Reservado para Rodapé 4">
            <a:extLst>
              <a:ext uri="{FF2B5EF4-FFF2-40B4-BE49-F238E27FC236}">
                <a16:creationId xmlns:a16="http://schemas.microsoft.com/office/drawing/2014/main" id="{9B22F49F-229A-4CBD-9CBB-5C27C84A6C5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190DEDB-3856-43AD-87EC-3B24FD8AB3A7}"/>
              </a:ext>
            </a:extLst>
          </p:cNvPr>
          <p:cNvSpPr>
            <a:spLocks noGrp="1"/>
          </p:cNvSpPr>
          <p:nvPr>
            <p:ph type="sldNum" sz="quarter" idx="12"/>
          </p:nvPr>
        </p:nvSpPr>
        <p:spPr/>
        <p:txBody>
          <a:bodyPr/>
          <a:lstStyle/>
          <a:p>
            <a:fld id="{900948DA-0000-4D30-AAD1-61C43CCFDFB7}" type="slidenum">
              <a:rPr lang="pt-BR" smtClean="0"/>
              <a:t>‹nº›</a:t>
            </a:fld>
            <a:endParaRPr lang="pt-BR"/>
          </a:p>
        </p:txBody>
      </p:sp>
    </p:spTree>
    <p:extLst>
      <p:ext uri="{BB962C8B-B14F-4D97-AF65-F5344CB8AC3E}">
        <p14:creationId xmlns:p14="http://schemas.microsoft.com/office/powerpoint/2010/main" val="3912347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42F118-C93B-4749-BF3F-CF19C12B08E3}"/>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2CFDEF80-2780-4F80-8C73-09ADFC9E2E35}"/>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6E75CA6-E158-407E-8FE0-D60409BE5655}"/>
              </a:ext>
            </a:extLst>
          </p:cNvPr>
          <p:cNvSpPr>
            <a:spLocks noGrp="1"/>
          </p:cNvSpPr>
          <p:nvPr>
            <p:ph type="dt" sz="half" idx="10"/>
          </p:nvPr>
        </p:nvSpPr>
        <p:spPr/>
        <p:txBody>
          <a:bodyPr/>
          <a:lstStyle/>
          <a:p>
            <a:fld id="{D992D6E8-6AC2-4ACC-85DE-6C19C04D3E31}" type="datetime1">
              <a:rPr lang="pt-BR" smtClean="0"/>
              <a:t>12/07/2023</a:t>
            </a:fld>
            <a:endParaRPr lang="pt-BR"/>
          </a:p>
        </p:txBody>
      </p:sp>
      <p:sp>
        <p:nvSpPr>
          <p:cNvPr id="5" name="Espaço Reservado para Rodapé 4">
            <a:extLst>
              <a:ext uri="{FF2B5EF4-FFF2-40B4-BE49-F238E27FC236}">
                <a16:creationId xmlns:a16="http://schemas.microsoft.com/office/drawing/2014/main" id="{D57A67DF-E8A7-4745-9077-C229E1083DC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152B35D-9292-4E82-8039-E3354CA39A4C}"/>
              </a:ext>
            </a:extLst>
          </p:cNvPr>
          <p:cNvSpPr>
            <a:spLocks noGrp="1"/>
          </p:cNvSpPr>
          <p:nvPr>
            <p:ph type="sldNum" sz="quarter" idx="12"/>
          </p:nvPr>
        </p:nvSpPr>
        <p:spPr/>
        <p:txBody>
          <a:bodyPr/>
          <a:lstStyle/>
          <a:p>
            <a:fld id="{900948DA-0000-4D30-AAD1-61C43CCFDFB7}" type="slidenum">
              <a:rPr lang="pt-BR" smtClean="0"/>
              <a:t>‹nº›</a:t>
            </a:fld>
            <a:endParaRPr lang="pt-BR"/>
          </a:p>
        </p:txBody>
      </p:sp>
    </p:spTree>
    <p:extLst>
      <p:ext uri="{BB962C8B-B14F-4D97-AF65-F5344CB8AC3E}">
        <p14:creationId xmlns:p14="http://schemas.microsoft.com/office/powerpoint/2010/main" val="2244496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9369F6A-5325-4529-9A71-094AE9305B63}"/>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F1B4B60B-F36F-4A68-9688-29986957410A}"/>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4FE9358-9BD8-48AA-A9E3-D7099063B7CD}"/>
              </a:ext>
            </a:extLst>
          </p:cNvPr>
          <p:cNvSpPr>
            <a:spLocks noGrp="1"/>
          </p:cNvSpPr>
          <p:nvPr>
            <p:ph type="dt" sz="half" idx="10"/>
          </p:nvPr>
        </p:nvSpPr>
        <p:spPr/>
        <p:txBody>
          <a:bodyPr/>
          <a:lstStyle/>
          <a:p>
            <a:fld id="{1745FAEE-04AA-4939-8FF6-D203DFA6EF48}" type="datetime1">
              <a:rPr lang="pt-BR" smtClean="0"/>
              <a:t>12/07/2023</a:t>
            </a:fld>
            <a:endParaRPr lang="pt-BR"/>
          </a:p>
        </p:txBody>
      </p:sp>
      <p:sp>
        <p:nvSpPr>
          <p:cNvPr id="5" name="Espaço Reservado para Rodapé 4">
            <a:extLst>
              <a:ext uri="{FF2B5EF4-FFF2-40B4-BE49-F238E27FC236}">
                <a16:creationId xmlns:a16="http://schemas.microsoft.com/office/drawing/2014/main" id="{A7B13DFA-F94D-4188-9DE5-8D203253A14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B2EFD92-B981-4A09-8C65-029B332F7DAA}"/>
              </a:ext>
            </a:extLst>
          </p:cNvPr>
          <p:cNvSpPr>
            <a:spLocks noGrp="1"/>
          </p:cNvSpPr>
          <p:nvPr>
            <p:ph type="sldNum" sz="quarter" idx="12"/>
          </p:nvPr>
        </p:nvSpPr>
        <p:spPr/>
        <p:txBody>
          <a:bodyPr/>
          <a:lstStyle/>
          <a:p>
            <a:fld id="{900948DA-0000-4D30-AAD1-61C43CCFDFB7}" type="slidenum">
              <a:rPr lang="pt-BR" smtClean="0"/>
              <a:t>‹nº›</a:t>
            </a:fld>
            <a:endParaRPr lang="pt-BR"/>
          </a:p>
        </p:txBody>
      </p:sp>
    </p:spTree>
    <p:extLst>
      <p:ext uri="{BB962C8B-B14F-4D97-AF65-F5344CB8AC3E}">
        <p14:creationId xmlns:p14="http://schemas.microsoft.com/office/powerpoint/2010/main" val="449914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A0A867-FC09-4DF7-AB43-E8416528E3E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6B0AA0C-47DA-4149-9421-C35CB23CA729}"/>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FC6592B-2F77-4D07-B4DE-B01B0F20B793}"/>
              </a:ext>
            </a:extLst>
          </p:cNvPr>
          <p:cNvSpPr>
            <a:spLocks noGrp="1"/>
          </p:cNvSpPr>
          <p:nvPr>
            <p:ph type="dt" sz="half" idx="10"/>
          </p:nvPr>
        </p:nvSpPr>
        <p:spPr/>
        <p:txBody>
          <a:bodyPr/>
          <a:lstStyle/>
          <a:p>
            <a:fld id="{2F843F7C-6C37-4600-B2C0-C00949B9023A}" type="datetime1">
              <a:rPr lang="pt-BR" smtClean="0"/>
              <a:t>12/07/2023</a:t>
            </a:fld>
            <a:endParaRPr lang="pt-BR"/>
          </a:p>
        </p:txBody>
      </p:sp>
      <p:sp>
        <p:nvSpPr>
          <p:cNvPr id="5" name="Espaço Reservado para Rodapé 4">
            <a:extLst>
              <a:ext uri="{FF2B5EF4-FFF2-40B4-BE49-F238E27FC236}">
                <a16:creationId xmlns:a16="http://schemas.microsoft.com/office/drawing/2014/main" id="{C807CD22-0D70-42E7-9C5F-E397BE69621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0195880-6CFE-4BCE-ACEC-70D74D4263D5}"/>
              </a:ext>
            </a:extLst>
          </p:cNvPr>
          <p:cNvSpPr>
            <a:spLocks noGrp="1"/>
          </p:cNvSpPr>
          <p:nvPr>
            <p:ph type="sldNum" sz="quarter" idx="12"/>
          </p:nvPr>
        </p:nvSpPr>
        <p:spPr/>
        <p:txBody>
          <a:bodyPr/>
          <a:lstStyle/>
          <a:p>
            <a:fld id="{900948DA-0000-4D30-AAD1-61C43CCFDFB7}" type="slidenum">
              <a:rPr lang="pt-BR" smtClean="0"/>
              <a:t>‹nº›</a:t>
            </a:fld>
            <a:endParaRPr lang="pt-BR"/>
          </a:p>
        </p:txBody>
      </p:sp>
    </p:spTree>
    <p:extLst>
      <p:ext uri="{BB962C8B-B14F-4D97-AF65-F5344CB8AC3E}">
        <p14:creationId xmlns:p14="http://schemas.microsoft.com/office/powerpoint/2010/main" val="3098663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B73447-AC51-480B-8E0E-F974E4AD7525}"/>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CC9A1C16-AF0F-4E1B-B408-F0168197DD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BFEC565E-1074-4910-BEB8-266AD1BE3015}"/>
              </a:ext>
            </a:extLst>
          </p:cNvPr>
          <p:cNvSpPr>
            <a:spLocks noGrp="1"/>
          </p:cNvSpPr>
          <p:nvPr>
            <p:ph type="dt" sz="half" idx="10"/>
          </p:nvPr>
        </p:nvSpPr>
        <p:spPr/>
        <p:txBody>
          <a:bodyPr/>
          <a:lstStyle/>
          <a:p>
            <a:fld id="{D0D00578-3BCF-4716-860F-F031C87FAB81}" type="datetime1">
              <a:rPr lang="pt-BR" smtClean="0"/>
              <a:t>12/07/2023</a:t>
            </a:fld>
            <a:endParaRPr lang="pt-BR"/>
          </a:p>
        </p:txBody>
      </p:sp>
      <p:sp>
        <p:nvSpPr>
          <p:cNvPr id="5" name="Espaço Reservado para Rodapé 4">
            <a:extLst>
              <a:ext uri="{FF2B5EF4-FFF2-40B4-BE49-F238E27FC236}">
                <a16:creationId xmlns:a16="http://schemas.microsoft.com/office/drawing/2014/main" id="{D21FF88C-68E1-45CC-A532-E46E54B1A44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BDC21F8-7A65-4E0D-A483-2DF15FCFD22A}"/>
              </a:ext>
            </a:extLst>
          </p:cNvPr>
          <p:cNvSpPr>
            <a:spLocks noGrp="1"/>
          </p:cNvSpPr>
          <p:nvPr>
            <p:ph type="sldNum" sz="quarter" idx="12"/>
          </p:nvPr>
        </p:nvSpPr>
        <p:spPr/>
        <p:txBody>
          <a:bodyPr/>
          <a:lstStyle/>
          <a:p>
            <a:fld id="{900948DA-0000-4D30-AAD1-61C43CCFDFB7}" type="slidenum">
              <a:rPr lang="pt-BR" smtClean="0"/>
              <a:t>‹nº›</a:t>
            </a:fld>
            <a:endParaRPr lang="pt-BR"/>
          </a:p>
        </p:txBody>
      </p:sp>
    </p:spTree>
    <p:extLst>
      <p:ext uri="{BB962C8B-B14F-4D97-AF65-F5344CB8AC3E}">
        <p14:creationId xmlns:p14="http://schemas.microsoft.com/office/powerpoint/2010/main" val="2815050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5BB025-2918-4A76-B591-9A1F2197458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5D96410-587B-4FA9-8EDC-6309A031DBD5}"/>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07C7E112-F203-48FF-B5D5-F3922DCA046B}"/>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7CB83974-97BA-4D11-B1C0-9D80C8DD3E4D}"/>
              </a:ext>
            </a:extLst>
          </p:cNvPr>
          <p:cNvSpPr>
            <a:spLocks noGrp="1"/>
          </p:cNvSpPr>
          <p:nvPr>
            <p:ph type="dt" sz="half" idx="10"/>
          </p:nvPr>
        </p:nvSpPr>
        <p:spPr/>
        <p:txBody>
          <a:bodyPr/>
          <a:lstStyle/>
          <a:p>
            <a:fld id="{28D24701-00E7-463F-8BC0-D40B55CA37A6}" type="datetime1">
              <a:rPr lang="pt-BR" smtClean="0"/>
              <a:t>12/07/2023</a:t>
            </a:fld>
            <a:endParaRPr lang="pt-BR"/>
          </a:p>
        </p:txBody>
      </p:sp>
      <p:sp>
        <p:nvSpPr>
          <p:cNvPr id="6" name="Espaço Reservado para Rodapé 5">
            <a:extLst>
              <a:ext uri="{FF2B5EF4-FFF2-40B4-BE49-F238E27FC236}">
                <a16:creationId xmlns:a16="http://schemas.microsoft.com/office/drawing/2014/main" id="{773E7059-2C68-4BD9-B8D4-B7C4617AEE0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7BD1E2A-304F-4124-8A98-89ABF7919F34}"/>
              </a:ext>
            </a:extLst>
          </p:cNvPr>
          <p:cNvSpPr>
            <a:spLocks noGrp="1"/>
          </p:cNvSpPr>
          <p:nvPr>
            <p:ph type="sldNum" sz="quarter" idx="12"/>
          </p:nvPr>
        </p:nvSpPr>
        <p:spPr/>
        <p:txBody>
          <a:bodyPr/>
          <a:lstStyle/>
          <a:p>
            <a:fld id="{900948DA-0000-4D30-AAD1-61C43CCFDFB7}" type="slidenum">
              <a:rPr lang="pt-BR" smtClean="0"/>
              <a:t>‹nº›</a:t>
            </a:fld>
            <a:endParaRPr lang="pt-BR"/>
          </a:p>
        </p:txBody>
      </p:sp>
    </p:spTree>
    <p:extLst>
      <p:ext uri="{BB962C8B-B14F-4D97-AF65-F5344CB8AC3E}">
        <p14:creationId xmlns:p14="http://schemas.microsoft.com/office/powerpoint/2010/main" val="677369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057F8C-4DF0-47E3-B1E4-E0F1B341B546}"/>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25F2BEAD-A4BB-4032-B3C3-E258B7B403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B34862F7-357C-4CBD-9FC2-7830496507B1}"/>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2D4EA4EB-4794-4485-AA28-F013A9A1FA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98B88B47-EA08-4E29-8B25-87CEFD9EF519}"/>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C13B7B76-0BCA-4392-B1C4-F2AD7ADA2A4F}"/>
              </a:ext>
            </a:extLst>
          </p:cNvPr>
          <p:cNvSpPr>
            <a:spLocks noGrp="1"/>
          </p:cNvSpPr>
          <p:nvPr>
            <p:ph type="dt" sz="half" idx="10"/>
          </p:nvPr>
        </p:nvSpPr>
        <p:spPr/>
        <p:txBody>
          <a:bodyPr/>
          <a:lstStyle/>
          <a:p>
            <a:fld id="{8BABBCDB-4634-4BAB-84ED-F2C4CB65B0A2}" type="datetime1">
              <a:rPr lang="pt-BR" smtClean="0"/>
              <a:t>12/07/2023</a:t>
            </a:fld>
            <a:endParaRPr lang="pt-BR"/>
          </a:p>
        </p:txBody>
      </p:sp>
      <p:sp>
        <p:nvSpPr>
          <p:cNvPr id="8" name="Espaço Reservado para Rodapé 7">
            <a:extLst>
              <a:ext uri="{FF2B5EF4-FFF2-40B4-BE49-F238E27FC236}">
                <a16:creationId xmlns:a16="http://schemas.microsoft.com/office/drawing/2014/main" id="{A44E79A6-BA9D-4E67-B1AF-A83AB0A6EF29}"/>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0A391ECB-5F15-42D8-AB94-978BFA91AAB2}"/>
              </a:ext>
            </a:extLst>
          </p:cNvPr>
          <p:cNvSpPr>
            <a:spLocks noGrp="1"/>
          </p:cNvSpPr>
          <p:nvPr>
            <p:ph type="sldNum" sz="quarter" idx="12"/>
          </p:nvPr>
        </p:nvSpPr>
        <p:spPr/>
        <p:txBody>
          <a:bodyPr/>
          <a:lstStyle/>
          <a:p>
            <a:fld id="{900948DA-0000-4D30-AAD1-61C43CCFDFB7}" type="slidenum">
              <a:rPr lang="pt-BR" smtClean="0"/>
              <a:t>‹nº›</a:t>
            </a:fld>
            <a:endParaRPr lang="pt-BR"/>
          </a:p>
        </p:txBody>
      </p:sp>
    </p:spTree>
    <p:extLst>
      <p:ext uri="{BB962C8B-B14F-4D97-AF65-F5344CB8AC3E}">
        <p14:creationId xmlns:p14="http://schemas.microsoft.com/office/powerpoint/2010/main" val="727994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FC058B-2C9D-4D65-A958-B4758788A724}"/>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052CA5FC-249E-4CD5-9CFC-4A3AFE6CA19A}"/>
              </a:ext>
            </a:extLst>
          </p:cNvPr>
          <p:cNvSpPr>
            <a:spLocks noGrp="1"/>
          </p:cNvSpPr>
          <p:nvPr>
            <p:ph type="dt" sz="half" idx="10"/>
          </p:nvPr>
        </p:nvSpPr>
        <p:spPr/>
        <p:txBody>
          <a:bodyPr/>
          <a:lstStyle/>
          <a:p>
            <a:fld id="{843A8B6F-B5F6-4272-96E7-A7AB6D81B1FB}" type="datetime1">
              <a:rPr lang="pt-BR" smtClean="0"/>
              <a:t>12/07/2023</a:t>
            </a:fld>
            <a:endParaRPr lang="pt-BR"/>
          </a:p>
        </p:txBody>
      </p:sp>
      <p:sp>
        <p:nvSpPr>
          <p:cNvPr id="4" name="Espaço Reservado para Rodapé 3">
            <a:extLst>
              <a:ext uri="{FF2B5EF4-FFF2-40B4-BE49-F238E27FC236}">
                <a16:creationId xmlns:a16="http://schemas.microsoft.com/office/drawing/2014/main" id="{44ACA320-236C-4B8C-8C67-B1EAEB59E1EC}"/>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117F857A-FE4D-4EA9-AA57-29942CE6C808}"/>
              </a:ext>
            </a:extLst>
          </p:cNvPr>
          <p:cNvSpPr>
            <a:spLocks noGrp="1"/>
          </p:cNvSpPr>
          <p:nvPr>
            <p:ph type="sldNum" sz="quarter" idx="12"/>
          </p:nvPr>
        </p:nvSpPr>
        <p:spPr/>
        <p:txBody>
          <a:bodyPr/>
          <a:lstStyle/>
          <a:p>
            <a:fld id="{900948DA-0000-4D30-AAD1-61C43CCFDFB7}" type="slidenum">
              <a:rPr lang="pt-BR" smtClean="0"/>
              <a:t>‹nº›</a:t>
            </a:fld>
            <a:endParaRPr lang="pt-BR"/>
          </a:p>
        </p:txBody>
      </p:sp>
    </p:spTree>
    <p:extLst>
      <p:ext uri="{BB962C8B-B14F-4D97-AF65-F5344CB8AC3E}">
        <p14:creationId xmlns:p14="http://schemas.microsoft.com/office/powerpoint/2010/main" val="148645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EA34C800-1D8B-4C60-BD21-9260E62503B6}"/>
              </a:ext>
            </a:extLst>
          </p:cNvPr>
          <p:cNvSpPr>
            <a:spLocks noGrp="1"/>
          </p:cNvSpPr>
          <p:nvPr>
            <p:ph type="dt" sz="half" idx="10"/>
          </p:nvPr>
        </p:nvSpPr>
        <p:spPr/>
        <p:txBody>
          <a:bodyPr/>
          <a:lstStyle/>
          <a:p>
            <a:fld id="{C406CFA0-81ED-4255-9D8B-56A26DDEF55B}" type="datetime1">
              <a:rPr lang="pt-BR" smtClean="0"/>
              <a:t>12/07/2023</a:t>
            </a:fld>
            <a:endParaRPr lang="pt-BR"/>
          </a:p>
        </p:txBody>
      </p:sp>
      <p:sp>
        <p:nvSpPr>
          <p:cNvPr id="3" name="Espaço Reservado para Rodapé 2">
            <a:extLst>
              <a:ext uri="{FF2B5EF4-FFF2-40B4-BE49-F238E27FC236}">
                <a16:creationId xmlns:a16="http://schemas.microsoft.com/office/drawing/2014/main" id="{44E51171-3A1D-47FA-9517-12883972145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37BC1BC6-78A2-4F0E-92C1-B0385C9CB31D}"/>
              </a:ext>
            </a:extLst>
          </p:cNvPr>
          <p:cNvSpPr>
            <a:spLocks noGrp="1"/>
          </p:cNvSpPr>
          <p:nvPr>
            <p:ph type="sldNum" sz="quarter" idx="12"/>
          </p:nvPr>
        </p:nvSpPr>
        <p:spPr/>
        <p:txBody>
          <a:bodyPr/>
          <a:lstStyle/>
          <a:p>
            <a:fld id="{900948DA-0000-4D30-AAD1-61C43CCFDFB7}" type="slidenum">
              <a:rPr lang="pt-BR" smtClean="0"/>
              <a:t>‹nº›</a:t>
            </a:fld>
            <a:endParaRPr lang="pt-BR"/>
          </a:p>
        </p:txBody>
      </p:sp>
    </p:spTree>
    <p:extLst>
      <p:ext uri="{BB962C8B-B14F-4D97-AF65-F5344CB8AC3E}">
        <p14:creationId xmlns:p14="http://schemas.microsoft.com/office/powerpoint/2010/main" val="839904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51BDAE-BAC1-45FE-92AA-7D58657D100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18E3016-E529-41A6-9122-236EF045A3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28F9E8A-FC7E-45B8-83CF-FF860A0BA9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B80762B0-C119-4FB2-94B5-831AE0135364}"/>
              </a:ext>
            </a:extLst>
          </p:cNvPr>
          <p:cNvSpPr>
            <a:spLocks noGrp="1"/>
          </p:cNvSpPr>
          <p:nvPr>
            <p:ph type="dt" sz="half" idx="10"/>
          </p:nvPr>
        </p:nvSpPr>
        <p:spPr/>
        <p:txBody>
          <a:bodyPr/>
          <a:lstStyle/>
          <a:p>
            <a:fld id="{C38766BE-183D-4416-BC84-57834865887D}" type="datetime1">
              <a:rPr lang="pt-BR" smtClean="0"/>
              <a:t>12/07/2023</a:t>
            </a:fld>
            <a:endParaRPr lang="pt-BR"/>
          </a:p>
        </p:txBody>
      </p:sp>
      <p:sp>
        <p:nvSpPr>
          <p:cNvPr id="6" name="Espaço Reservado para Rodapé 5">
            <a:extLst>
              <a:ext uri="{FF2B5EF4-FFF2-40B4-BE49-F238E27FC236}">
                <a16:creationId xmlns:a16="http://schemas.microsoft.com/office/drawing/2014/main" id="{41E46914-B9FA-47AB-98B5-2C0D7633D7E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0034A7C-300B-4103-B524-C65FAF3D5FE5}"/>
              </a:ext>
            </a:extLst>
          </p:cNvPr>
          <p:cNvSpPr>
            <a:spLocks noGrp="1"/>
          </p:cNvSpPr>
          <p:nvPr>
            <p:ph type="sldNum" sz="quarter" idx="12"/>
          </p:nvPr>
        </p:nvSpPr>
        <p:spPr/>
        <p:txBody>
          <a:bodyPr/>
          <a:lstStyle/>
          <a:p>
            <a:fld id="{900948DA-0000-4D30-AAD1-61C43CCFDFB7}" type="slidenum">
              <a:rPr lang="pt-BR" smtClean="0"/>
              <a:t>‹nº›</a:t>
            </a:fld>
            <a:endParaRPr lang="pt-BR"/>
          </a:p>
        </p:txBody>
      </p:sp>
    </p:spTree>
    <p:extLst>
      <p:ext uri="{BB962C8B-B14F-4D97-AF65-F5344CB8AC3E}">
        <p14:creationId xmlns:p14="http://schemas.microsoft.com/office/powerpoint/2010/main" val="2569348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2743C-6ADA-422D-947F-25C419D589D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CA331507-DA59-4F95-80BA-8583F51225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E165D0CA-112F-4000-93A2-42D4DA930A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7C94053B-AF4C-4798-A564-3F8F438B5CB7}"/>
              </a:ext>
            </a:extLst>
          </p:cNvPr>
          <p:cNvSpPr>
            <a:spLocks noGrp="1"/>
          </p:cNvSpPr>
          <p:nvPr>
            <p:ph type="dt" sz="half" idx="10"/>
          </p:nvPr>
        </p:nvSpPr>
        <p:spPr/>
        <p:txBody>
          <a:bodyPr/>
          <a:lstStyle/>
          <a:p>
            <a:fld id="{E51E15F7-270F-46ED-8F37-F6B34773D015}" type="datetime1">
              <a:rPr lang="pt-BR" smtClean="0"/>
              <a:t>12/07/2023</a:t>
            </a:fld>
            <a:endParaRPr lang="pt-BR"/>
          </a:p>
        </p:txBody>
      </p:sp>
      <p:sp>
        <p:nvSpPr>
          <p:cNvPr id="6" name="Espaço Reservado para Rodapé 5">
            <a:extLst>
              <a:ext uri="{FF2B5EF4-FFF2-40B4-BE49-F238E27FC236}">
                <a16:creationId xmlns:a16="http://schemas.microsoft.com/office/drawing/2014/main" id="{F03AC4A5-9043-4A8C-B881-C6D1B51384E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E1B6A3B-3F85-4BF5-918C-3565DEEB9B1F}"/>
              </a:ext>
            </a:extLst>
          </p:cNvPr>
          <p:cNvSpPr>
            <a:spLocks noGrp="1"/>
          </p:cNvSpPr>
          <p:nvPr>
            <p:ph type="sldNum" sz="quarter" idx="12"/>
          </p:nvPr>
        </p:nvSpPr>
        <p:spPr/>
        <p:txBody>
          <a:bodyPr/>
          <a:lstStyle/>
          <a:p>
            <a:fld id="{900948DA-0000-4D30-AAD1-61C43CCFDFB7}" type="slidenum">
              <a:rPr lang="pt-BR" smtClean="0"/>
              <a:t>‹nº›</a:t>
            </a:fld>
            <a:endParaRPr lang="pt-BR"/>
          </a:p>
        </p:txBody>
      </p:sp>
    </p:spTree>
    <p:extLst>
      <p:ext uri="{BB962C8B-B14F-4D97-AF65-F5344CB8AC3E}">
        <p14:creationId xmlns:p14="http://schemas.microsoft.com/office/powerpoint/2010/main" val="1397929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605CEF06-F9B0-4C0C-96FC-278594A06A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501905AA-065B-4004-81B6-4D2FA4E97F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F5AEBF9-72D8-4FF7-8329-F541B7D14A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2A4845-A640-486C-A2F6-26F77D5A34BE}" type="datetime1">
              <a:rPr lang="pt-BR" smtClean="0"/>
              <a:t>12/07/2023</a:t>
            </a:fld>
            <a:endParaRPr lang="pt-BR"/>
          </a:p>
        </p:txBody>
      </p:sp>
      <p:sp>
        <p:nvSpPr>
          <p:cNvPr id="5" name="Espaço Reservado para Rodapé 4">
            <a:extLst>
              <a:ext uri="{FF2B5EF4-FFF2-40B4-BE49-F238E27FC236}">
                <a16:creationId xmlns:a16="http://schemas.microsoft.com/office/drawing/2014/main" id="{249CFD8C-A346-4CD3-B655-39FF577112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143FEA84-19D0-4768-98DA-C7EA851853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0948DA-0000-4D30-AAD1-61C43CCFDFB7}" type="slidenum">
              <a:rPr lang="pt-BR" smtClean="0"/>
              <a:t>‹nº›</a:t>
            </a:fld>
            <a:endParaRPr lang="pt-BR"/>
          </a:p>
        </p:txBody>
      </p:sp>
    </p:spTree>
    <p:extLst>
      <p:ext uri="{BB962C8B-B14F-4D97-AF65-F5344CB8AC3E}">
        <p14:creationId xmlns:p14="http://schemas.microsoft.com/office/powerpoint/2010/main" val="3198777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a:t>
            </a:fld>
            <a:endParaRPr lang="pt-BR"/>
          </a:p>
        </p:txBody>
      </p:sp>
      <p:sp>
        <p:nvSpPr>
          <p:cNvPr id="3" name="CaixaDeTexto 2">
            <a:extLst>
              <a:ext uri="{FF2B5EF4-FFF2-40B4-BE49-F238E27FC236}">
                <a16:creationId xmlns:a16="http://schemas.microsoft.com/office/drawing/2014/main" id="{2FD1F392-0F48-3603-D2D8-6E39297B1296}"/>
              </a:ext>
            </a:extLst>
          </p:cNvPr>
          <p:cNvSpPr txBox="1"/>
          <p:nvPr/>
        </p:nvSpPr>
        <p:spPr>
          <a:xfrm>
            <a:off x="2001078" y="1987826"/>
            <a:ext cx="8653670" cy="2215991"/>
          </a:xfrm>
          <a:prstGeom prst="rect">
            <a:avLst/>
          </a:prstGeom>
          <a:noFill/>
        </p:spPr>
        <p:txBody>
          <a:bodyPr wrap="square" rtlCol="0">
            <a:spAutoFit/>
          </a:bodyPr>
          <a:lstStyle/>
          <a:p>
            <a:pPr algn="ctr"/>
            <a:r>
              <a:rPr lang="pt-BR" sz="13800" dirty="0"/>
              <a:t>Funções </a:t>
            </a:r>
          </a:p>
        </p:txBody>
      </p:sp>
    </p:spTree>
    <p:extLst>
      <p:ext uri="{BB962C8B-B14F-4D97-AF65-F5344CB8AC3E}">
        <p14:creationId xmlns:p14="http://schemas.microsoft.com/office/powerpoint/2010/main" val="2203531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10</a:t>
            </a:fld>
            <a:endParaRPr lang="pt-BR"/>
          </a:p>
        </p:txBody>
      </p:sp>
      <p:sp>
        <p:nvSpPr>
          <p:cNvPr id="4" name="CaixaDeTexto 3">
            <a:extLst>
              <a:ext uri="{FF2B5EF4-FFF2-40B4-BE49-F238E27FC236}">
                <a16:creationId xmlns:a16="http://schemas.microsoft.com/office/drawing/2014/main" id="{2DBC4EDE-50B8-BF06-E045-FCA691E36975}"/>
              </a:ext>
            </a:extLst>
          </p:cNvPr>
          <p:cNvSpPr txBox="1"/>
          <p:nvPr/>
        </p:nvSpPr>
        <p:spPr>
          <a:xfrm>
            <a:off x="966953" y="1576552"/>
            <a:ext cx="9543392" cy="3046988"/>
          </a:xfrm>
          <a:prstGeom prst="rect">
            <a:avLst/>
          </a:prstGeom>
          <a:noFill/>
        </p:spPr>
        <p:txBody>
          <a:bodyPr wrap="square">
            <a:spAutoFit/>
          </a:bodyPr>
          <a:lstStyle/>
          <a:p>
            <a:r>
              <a:rPr lang="pt-BR" sz="3200" dirty="0"/>
              <a:t>Um bloco de comando é formado por uma ou mais instruções entre chaves; pode ter espaços em branco e quebras de linhas. Por uma questão de organização de código, é aconselhável a correta </a:t>
            </a:r>
            <a:r>
              <a:rPr lang="pt-BR" sz="3200" dirty="0" err="1"/>
              <a:t>identação</a:t>
            </a:r>
            <a:r>
              <a:rPr lang="pt-BR" sz="3200" dirty="0"/>
              <a:t> dos níveis de blocos de comando e suas instruções internas, como você vê no exemplo a seguir</a:t>
            </a:r>
          </a:p>
        </p:txBody>
      </p:sp>
    </p:spTree>
    <p:extLst>
      <p:ext uri="{BB962C8B-B14F-4D97-AF65-F5344CB8AC3E}">
        <p14:creationId xmlns:p14="http://schemas.microsoft.com/office/powerpoint/2010/main" val="1277392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11</a:t>
            </a:fld>
            <a:endParaRPr lang="pt-BR"/>
          </a:p>
        </p:txBody>
      </p:sp>
      <p:pic>
        <p:nvPicPr>
          <p:cNvPr id="4" name="Imagem 3">
            <a:extLst>
              <a:ext uri="{FF2B5EF4-FFF2-40B4-BE49-F238E27FC236}">
                <a16:creationId xmlns:a16="http://schemas.microsoft.com/office/drawing/2014/main" id="{88BDC2DA-9DD4-A7BA-8327-F0813B752BA5}"/>
              </a:ext>
            </a:extLst>
          </p:cNvPr>
          <p:cNvPicPr>
            <a:picLocks noChangeAspect="1"/>
          </p:cNvPicPr>
          <p:nvPr/>
        </p:nvPicPr>
        <p:blipFill>
          <a:blip r:embed="rId2"/>
          <a:stretch>
            <a:fillRect/>
          </a:stretch>
        </p:blipFill>
        <p:spPr>
          <a:xfrm>
            <a:off x="424918" y="1842494"/>
            <a:ext cx="12552063" cy="3173012"/>
          </a:xfrm>
          <a:prstGeom prst="rect">
            <a:avLst/>
          </a:prstGeom>
        </p:spPr>
      </p:pic>
    </p:spTree>
    <p:extLst>
      <p:ext uri="{BB962C8B-B14F-4D97-AF65-F5344CB8AC3E}">
        <p14:creationId xmlns:p14="http://schemas.microsoft.com/office/powerpoint/2010/main" val="1910341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12</a:t>
            </a:fld>
            <a:endParaRPr lang="pt-BR"/>
          </a:p>
        </p:txBody>
      </p:sp>
      <p:sp>
        <p:nvSpPr>
          <p:cNvPr id="4" name="CaixaDeTexto 3">
            <a:extLst>
              <a:ext uri="{FF2B5EF4-FFF2-40B4-BE49-F238E27FC236}">
                <a16:creationId xmlns:a16="http://schemas.microsoft.com/office/drawing/2014/main" id="{F66D9780-5786-67BD-C615-F216DF6D4EB6}"/>
              </a:ext>
            </a:extLst>
          </p:cNvPr>
          <p:cNvSpPr txBox="1"/>
          <p:nvPr/>
        </p:nvSpPr>
        <p:spPr>
          <a:xfrm>
            <a:off x="1324303" y="2238703"/>
            <a:ext cx="9186041" cy="830997"/>
          </a:xfrm>
          <a:prstGeom prst="rect">
            <a:avLst/>
          </a:prstGeom>
          <a:noFill/>
        </p:spPr>
        <p:txBody>
          <a:bodyPr wrap="square">
            <a:spAutoFit/>
          </a:bodyPr>
          <a:lstStyle/>
          <a:p>
            <a:pPr algn="ctr"/>
            <a:r>
              <a:rPr lang="pt-BR" sz="4800" dirty="0"/>
              <a:t>O comando Escreva</a:t>
            </a:r>
          </a:p>
        </p:txBody>
      </p:sp>
    </p:spTree>
    <p:extLst>
      <p:ext uri="{BB962C8B-B14F-4D97-AF65-F5344CB8AC3E}">
        <p14:creationId xmlns:p14="http://schemas.microsoft.com/office/powerpoint/2010/main" val="1586779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13</a:t>
            </a:fld>
            <a:endParaRPr lang="pt-BR"/>
          </a:p>
        </p:txBody>
      </p:sp>
      <p:sp>
        <p:nvSpPr>
          <p:cNvPr id="4" name="CaixaDeTexto 3">
            <a:extLst>
              <a:ext uri="{FF2B5EF4-FFF2-40B4-BE49-F238E27FC236}">
                <a16:creationId xmlns:a16="http://schemas.microsoft.com/office/drawing/2014/main" id="{C2904DF0-1175-F479-11DE-ACDEB0B9F1AE}"/>
              </a:ext>
            </a:extLst>
          </p:cNvPr>
          <p:cNvSpPr txBox="1"/>
          <p:nvPr/>
        </p:nvSpPr>
        <p:spPr>
          <a:xfrm>
            <a:off x="1145627" y="1258642"/>
            <a:ext cx="9259613" cy="3970318"/>
          </a:xfrm>
          <a:prstGeom prst="rect">
            <a:avLst/>
          </a:prstGeom>
          <a:noFill/>
        </p:spPr>
        <p:txBody>
          <a:bodyPr wrap="square">
            <a:spAutoFit/>
          </a:bodyPr>
          <a:lstStyle/>
          <a:p>
            <a:r>
              <a:rPr lang="pt-BR" sz="2800" dirty="0"/>
              <a:t>Quando desejamos exibir alguma mensagem na tela do usuário utilizando o pseudocódigo, utilizamos o comando:</a:t>
            </a:r>
          </a:p>
          <a:p>
            <a:r>
              <a:rPr lang="pt-BR" sz="2800" dirty="0"/>
              <a:t>Com o auxílio dele é possível desde enviar uma simples mensagem ao usuário do programa, como também mostrar o resultado de uma conta. Na prática: tudo o que você deseja que o usuário veja, deverá utilizar este comando para mostrar. Em Java, por ser uma linguagem de programação, devemos indicar o caminho completo da operação de exibição de mensagem para o usuário, que é feita da seguinte forma: </a:t>
            </a:r>
          </a:p>
        </p:txBody>
      </p:sp>
    </p:spTree>
    <p:extLst>
      <p:ext uri="{BB962C8B-B14F-4D97-AF65-F5344CB8AC3E}">
        <p14:creationId xmlns:p14="http://schemas.microsoft.com/office/powerpoint/2010/main" val="1535983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14</a:t>
            </a:fld>
            <a:endParaRPr lang="pt-BR"/>
          </a:p>
        </p:txBody>
      </p:sp>
      <p:pic>
        <p:nvPicPr>
          <p:cNvPr id="4" name="Imagem 3">
            <a:extLst>
              <a:ext uri="{FF2B5EF4-FFF2-40B4-BE49-F238E27FC236}">
                <a16:creationId xmlns:a16="http://schemas.microsoft.com/office/drawing/2014/main" id="{5A1CEBAF-0CD4-D71F-0AE7-377436455D09}"/>
              </a:ext>
            </a:extLst>
          </p:cNvPr>
          <p:cNvPicPr>
            <a:picLocks noChangeAspect="1"/>
          </p:cNvPicPr>
          <p:nvPr/>
        </p:nvPicPr>
        <p:blipFill>
          <a:blip r:embed="rId2"/>
          <a:stretch>
            <a:fillRect/>
          </a:stretch>
        </p:blipFill>
        <p:spPr>
          <a:xfrm>
            <a:off x="0" y="1643817"/>
            <a:ext cx="11813628" cy="2904991"/>
          </a:xfrm>
          <a:prstGeom prst="rect">
            <a:avLst/>
          </a:prstGeom>
        </p:spPr>
      </p:pic>
    </p:spTree>
    <p:extLst>
      <p:ext uri="{BB962C8B-B14F-4D97-AF65-F5344CB8AC3E}">
        <p14:creationId xmlns:p14="http://schemas.microsoft.com/office/powerpoint/2010/main" val="2345704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15</a:t>
            </a:fld>
            <a:endParaRPr lang="pt-BR"/>
          </a:p>
        </p:txBody>
      </p:sp>
      <p:pic>
        <p:nvPicPr>
          <p:cNvPr id="4" name="Imagem 3">
            <a:extLst>
              <a:ext uri="{FF2B5EF4-FFF2-40B4-BE49-F238E27FC236}">
                <a16:creationId xmlns:a16="http://schemas.microsoft.com/office/drawing/2014/main" id="{8C4EBEAA-033B-6065-8EFA-4AA98CB73139}"/>
              </a:ext>
            </a:extLst>
          </p:cNvPr>
          <p:cNvPicPr>
            <a:picLocks noChangeAspect="1"/>
          </p:cNvPicPr>
          <p:nvPr/>
        </p:nvPicPr>
        <p:blipFill>
          <a:blip r:embed="rId2"/>
          <a:stretch>
            <a:fillRect/>
          </a:stretch>
        </p:blipFill>
        <p:spPr>
          <a:xfrm>
            <a:off x="389900" y="1628115"/>
            <a:ext cx="11412200" cy="2774731"/>
          </a:xfrm>
          <a:prstGeom prst="rect">
            <a:avLst/>
          </a:prstGeom>
        </p:spPr>
      </p:pic>
    </p:spTree>
    <p:extLst>
      <p:ext uri="{BB962C8B-B14F-4D97-AF65-F5344CB8AC3E}">
        <p14:creationId xmlns:p14="http://schemas.microsoft.com/office/powerpoint/2010/main" val="556325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16</a:t>
            </a:fld>
            <a:endParaRPr lang="pt-BR"/>
          </a:p>
        </p:txBody>
      </p:sp>
      <p:sp>
        <p:nvSpPr>
          <p:cNvPr id="4" name="CaixaDeTexto 3">
            <a:extLst>
              <a:ext uri="{FF2B5EF4-FFF2-40B4-BE49-F238E27FC236}">
                <a16:creationId xmlns:a16="http://schemas.microsoft.com/office/drawing/2014/main" id="{EA314422-08F5-9F23-5A50-D9577EFF80F5}"/>
              </a:ext>
            </a:extLst>
          </p:cNvPr>
          <p:cNvSpPr txBox="1"/>
          <p:nvPr/>
        </p:nvSpPr>
        <p:spPr>
          <a:xfrm>
            <a:off x="1114097" y="1650125"/>
            <a:ext cx="9637985" cy="3108543"/>
          </a:xfrm>
          <a:prstGeom prst="rect">
            <a:avLst/>
          </a:prstGeom>
          <a:noFill/>
        </p:spPr>
        <p:txBody>
          <a:bodyPr wrap="square">
            <a:spAutoFit/>
          </a:bodyPr>
          <a:lstStyle/>
          <a:p>
            <a:r>
              <a:rPr lang="pt-BR" sz="2800" dirty="0"/>
              <a:t>A resposta é muito simples: Depende do caso! O comando print escreverá a mensagem na tela sem efetuar nenhuma modificação na mensagem. O comando </a:t>
            </a:r>
            <a:r>
              <a:rPr lang="pt-BR" sz="2800" dirty="0" err="1"/>
              <a:t>println</a:t>
            </a:r>
            <a:r>
              <a:rPr lang="pt-BR" sz="2800" dirty="0"/>
              <a:t> pulará uma linha na tela, antes de iniciar a escrita da mensagem. Portanto, se a sua intenção é exibir a mensagem grudada na mensagem exibida anteriormente, utilize o print, caso você deseje que a mensagem seja exibida em uma nova linha, utilize o </a:t>
            </a:r>
            <a:r>
              <a:rPr lang="pt-BR" sz="2800" dirty="0" err="1"/>
              <a:t>println</a:t>
            </a:r>
            <a:r>
              <a:rPr lang="pt-BR" sz="2800" dirty="0"/>
              <a:t>. </a:t>
            </a:r>
          </a:p>
        </p:txBody>
      </p:sp>
    </p:spTree>
    <p:extLst>
      <p:ext uri="{BB962C8B-B14F-4D97-AF65-F5344CB8AC3E}">
        <p14:creationId xmlns:p14="http://schemas.microsoft.com/office/powerpoint/2010/main" val="3521867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17</a:t>
            </a:fld>
            <a:endParaRPr lang="pt-BR"/>
          </a:p>
        </p:txBody>
      </p:sp>
      <p:sp>
        <p:nvSpPr>
          <p:cNvPr id="4" name="CaixaDeTexto 3">
            <a:extLst>
              <a:ext uri="{FF2B5EF4-FFF2-40B4-BE49-F238E27FC236}">
                <a16:creationId xmlns:a16="http://schemas.microsoft.com/office/drawing/2014/main" id="{36D07556-34BC-BFED-35E8-E06A15C5F7C2}"/>
              </a:ext>
            </a:extLst>
          </p:cNvPr>
          <p:cNvSpPr txBox="1"/>
          <p:nvPr/>
        </p:nvSpPr>
        <p:spPr>
          <a:xfrm>
            <a:off x="1211317" y="2695535"/>
            <a:ext cx="10142483" cy="1200329"/>
          </a:xfrm>
          <a:prstGeom prst="rect">
            <a:avLst/>
          </a:prstGeom>
          <a:noFill/>
        </p:spPr>
        <p:txBody>
          <a:bodyPr wrap="square">
            <a:spAutoFit/>
          </a:bodyPr>
          <a:lstStyle/>
          <a:p>
            <a:r>
              <a:rPr lang="pt-BR" sz="3600" dirty="0"/>
              <a:t>Por exemplo: Desejamos que o usuário veja a seguinte mensagem: Olá, você está bem?</a:t>
            </a:r>
          </a:p>
        </p:txBody>
      </p:sp>
    </p:spTree>
    <p:extLst>
      <p:ext uri="{BB962C8B-B14F-4D97-AF65-F5344CB8AC3E}">
        <p14:creationId xmlns:p14="http://schemas.microsoft.com/office/powerpoint/2010/main" val="1606518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18</a:t>
            </a:fld>
            <a:endParaRPr lang="pt-BR"/>
          </a:p>
        </p:txBody>
      </p:sp>
      <p:pic>
        <p:nvPicPr>
          <p:cNvPr id="4" name="Imagem 3">
            <a:extLst>
              <a:ext uri="{FF2B5EF4-FFF2-40B4-BE49-F238E27FC236}">
                <a16:creationId xmlns:a16="http://schemas.microsoft.com/office/drawing/2014/main" id="{0F971135-69FF-F7C8-AE07-D3236018BDE7}"/>
              </a:ext>
            </a:extLst>
          </p:cNvPr>
          <p:cNvPicPr>
            <a:picLocks noChangeAspect="1"/>
          </p:cNvPicPr>
          <p:nvPr/>
        </p:nvPicPr>
        <p:blipFill>
          <a:blip r:embed="rId2"/>
          <a:stretch>
            <a:fillRect/>
          </a:stretch>
        </p:blipFill>
        <p:spPr>
          <a:xfrm>
            <a:off x="1314121" y="2088766"/>
            <a:ext cx="9818771" cy="2209965"/>
          </a:xfrm>
          <a:prstGeom prst="rect">
            <a:avLst/>
          </a:prstGeom>
        </p:spPr>
      </p:pic>
    </p:spTree>
    <p:extLst>
      <p:ext uri="{BB962C8B-B14F-4D97-AF65-F5344CB8AC3E}">
        <p14:creationId xmlns:p14="http://schemas.microsoft.com/office/powerpoint/2010/main" val="1147746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B81400FE-9626-20DC-7946-70C58F4FF599}"/>
              </a:ext>
            </a:extLst>
          </p:cNvPr>
          <p:cNvSpPr>
            <a:spLocks noGrp="1"/>
          </p:cNvSpPr>
          <p:nvPr>
            <p:ph type="sldNum" sz="quarter" idx="12"/>
          </p:nvPr>
        </p:nvSpPr>
        <p:spPr/>
        <p:txBody>
          <a:bodyPr/>
          <a:lstStyle/>
          <a:p>
            <a:fld id="{900948DA-0000-4D30-AAD1-61C43CCFDFB7}" type="slidenum">
              <a:rPr lang="pt-BR" smtClean="0"/>
              <a:t>19</a:t>
            </a:fld>
            <a:endParaRPr lang="pt-BR"/>
          </a:p>
        </p:txBody>
      </p:sp>
      <p:pic>
        <p:nvPicPr>
          <p:cNvPr id="4" name="Imagem 3">
            <a:extLst>
              <a:ext uri="{FF2B5EF4-FFF2-40B4-BE49-F238E27FC236}">
                <a16:creationId xmlns:a16="http://schemas.microsoft.com/office/drawing/2014/main" id="{284A70CC-CDB9-9EFD-BB95-044F0A3170E0}"/>
              </a:ext>
            </a:extLst>
          </p:cNvPr>
          <p:cNvPicPr>
            <a:picLocks noChangeAspect="1"/>
          </p:cNvPicPr>
          <p:nvPr/>
        </p:nvPicPr>
        <p:blipFill>
          <a:blip r:embed="rId2"/>
          <a:stretch>
            <a:fillRect/>
          </a:stretch>
        </p:blipFill>
        <p:spPr>
          <a:xfrm>
            <a:off x="383581" y="1631510"/>
            <a:ext cx="11808419" cy="3594979"/>
          </a:xfrm>
          <a:prstGeom prst="rect">
            <a:avLst/>
          </a:prstGeom>
        </p:spPr>
      </p:pic>
    </p:spTree>
    <p:extLst>
      <p:ext uri="{BB962C8B-B14F-4D97-AF65-F5344CB8AC3E}">
        <p14:creationId xmlns:p14="http://schemas.microsoft.com/office/powerpoint/2010/main" val="2444411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2</a:t>
            </a:fld>
            <a:endParaRPr lang="pt-BR"/>
          </a:p>
        </p:txBody>
      </p:sp>
      <p:sp>
        <p:nvSpPr>
          <p:cNvPr id="4" name="CaixaDeTexto 3">
            <a:extLst>
              <a:ext uri="{FF2B5EF4-FFF2-40B4-BE49-F238E27FC236}">
                <a16:creationId xmlns:a16="http://schemas.microsoft.com/office/drawing/2014/main" id="{08F91CF9-3A7E-06D0-6593-1D48A343F5EC}"/>
              </a:ext>
            </a:extLst>
          </p:cNvPr>
          <p:cNvSpPr txBox="1"/>
          <p:nvPr/>
        </p:nvSpPr>
        <p:spPr>
          <a:xfrm>
            <a:off x="1366345" y="1345324"/>
            <a:ext cx="9322676" cy="2862322"/>
          </a:xfrm>
          <a:prstGeom prst="rect">
            <a:avLst/>
          </a:prstGeom>
          <a:noFill/>
        </p:spPr>
        <p:txBody>
          <a:bodyPr wrap="square">
            <a:spAutoFit/>
          </a:bodyPr>
          <a:lstStyle/>
          <a:p>
            <a:r>
              <a:rPr lang="pt-BR" sz="3600" dirty="0"/>
              <a:t>A estrutura de um programa feito em Java Agora que você já criou um código Fonte em Java, você poderá aprender a estrutura básica de um programa. A seguir temos uma imagem representando um código fonte em Java:</a:t>
            </a:r>
          </a:p>
        </p:txBody>
      </p:sp>
    </p:spTree>
    <p:extLst>
      <p:ext uri="{BB962C8B-B14F-4D97-AF65-F5344CB8AC3E}">
        <p14:creationId xmlns:p14="http://schemas.microsoft.com/office/powerpoint/2010/main" val="1353961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4959F353-D332-609A-1A33-FE158447C482}"/>
              </a:ext>
            </a:extLst>
          </p:cNvPr>
          <p:cNvSpPr>
            <a:spLocks noGrp="1"/>
          </p:cNvSpPr>
          <p:nvPr>
            <p:ph type="sldNum" sz="quarter" idx="12"/>
          </p:nvPr>
        </p:nvSpPr>
        <p:spPr/>
        <p:txBody>
          <a:bodyPr/>
          <a:lstStyle/>
          <a:p>
            <a:fld id="{900948DA-0000-4D30-AAD1-61C43CCFDFB7}" type="slidenum">
              <a:rPr lang="pt-BR" smtClean="0"/>
              <a:t>20</a:t>
            </a:fld>
            <a:endParaRPr lang="pt-BR"/>
          </a:p>
        </p:txBody>
      </p:sp>
      <p:pic>
        <p:nvPicPr>
          <p:cNvPr id="4" name="Imagem 3">
            <a:extLst>
              <a:ext uri="{FF2B5EF4-FFF2-40B4-BE49-F238E27FC236}">
                <a16:creationId xmlns:a16="http://schemas.microsoft.com/office/drawing/2014/main" id="{387ECEB2-69AD-64E5-35E6-77F50772D95F}"/>
              </a:ext>
            </a:extLst>
          </p:cNvPr>
          <p:cNvPicPr>
            <a:picLocks noChangeAspect="1"/>
          </p:cNvPicPr>
          <p:nvPr/>
        </p:nvPicPr>
        <p:blipFill>
          <a:blip r:embed="rId2"/>
          <a:stretch>
            <a:fillRect/>
          </a:stretch>
        </p:blipFill>
        <p:spPr>
          <a:xfrm>
            <a:off x="973680" y="2123089"/>
            <a:ext cx="10471381" cy="2669627"/>
          </a:xfrm>
          <a:prstGeom prst="rect">
            <a:avLst/>
          </a:prstGeom>
        </p:spPr>
      </p:pic>
    </p:spTree>
    <p:extLst>
      <p:ext uri="{BB962C8B-B14F-4D97-AF65-F5344CB8AC3E}">
        <p14:creationId xmlns:p14="http://schemas.microsoft.com/office/powerpoint/2010/main" val="2356399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21</a:t>
            </a:fld>
            <a:endParaRPr lang="pt-BR"/>
          </a:p>
        </p:txBody>
      </p:sp>
      <p:sp>
        <p:nvSpPr>
          <p:cNvPr id="4" name="CaixaDeTexto 3">
            <a:extLst>
              <a:ext uri="{FF2B5EF4-FFF2-40B4-BE49-F238E27FC236}">
                <a16:creationId xmlns:a16="http://schemas.microsoft.com/office/drawing/2014/main" id="{F7934D22-3081-4739-9509-D2D39B0A424D}"/>
              </a:ext>
            </a:extLst>
          </p:cNvPr>
          <p:cNvSpPr txBox="1"/>
          <p:nvPr/>
        </p:nvSpPr>
        <p:spPr>
          <a:xfrm>
            <a:off x="2942896" y="2900120"/>
            <a:ext cx="6096000" cy="707886"/>
          </a:xfrm>
          <a:prstGeom prst="rect">
            <a:avLst/>
          </a:prstGeom>
          <a:noFill/>
        </p:spPr>
        <p:txBody>
          <a:bodyPr wrap="square">
            <a:spAutoFit/>
          </a:bodyPr>
          <a:lstStyle/>
          <a:p>
            <a:pPr algn="ctr"/>
            <a:r>
              <a:rPr lang="pt-BR" sz="4000" dirty="0"/>
              <a:t>Declarando uma variável</a:t>
            </a:r>
          </a:p>
        </p:txBody>
      </p:sp>
    </p:spTree>
    <p:extLst>
      <p:ext uri="{BB962C8B-B14F-4D97-AF65-F5344CB8AC3E}">
        <p14:creationId xmlns:p14="http://schemas.microsoft.com/office/powerpoint/2010/main" val="2423819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22</a:t>
            </a:fld>
            <a:endParaRPr lang="pt-BR"/>
          </a:p>
        </p:txBody>
      </p:sp>
      <p:pic>
        <p:nvPicPr>
          <p:cNvPr id="4" name="Imagem 3">
            <a:extLst>
              <a:ext uri="{FF2B5EF4-FFF2-40B4-BE49-F238E27FC236}">
                <a16:creationId xmlns:a16="http://schemas.microsoft.com/office/drawing/2014/main" id="{AC4C5306-C976-2C16-2079-5655C90799EF}"/>
              </a:ext>
            </a:extLst>
          </p:cNvPr>
          <p:cNvPicPr>
            <a:picLocks noChangeAspect="1"/>
          </p:cNvPicPr>
          <p:nvPr/>
        </p:nvPicPr>
        <p:blipFill>
          <a:blip r:embed="rId2"/>
          <a:stretch>
            <a:fillRect/>
          </a:stretch>
        </p:blipFill>
        <p:spPr>
          <a:xfrm>
            <a:off x="1208690" y="911437"/>
            <a:ext cx="8807669" cy="5876454"/>
          </a:xfrm>
          <a:prstGeom prst="rect">
            <a:avLst/>
          </a:prstGeom>
        </p:spPr>
      </p:pic>
    </p:spTree>
    <p:extLst>
      <p:ext uri="{BB962C8B-B14F-4D97-AF65-F5344CB8AC3E}">
        <p14:creationId xmlns:p14="http://schemas.microsoft.com/office/powerpoint/2010/main" val="152205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23</a:t>
            </a:fld>
            <a:endParaRPr lang="pt-BR"/>
          </a:p>
        </p:txBody>
      </p:sp>
      <p:sp>
        <p:nvSpPr>
          <p:cNvPr id="4" name="CaixaDeTexto 3">
            <a:extLst>
              <a:ext uri="{FF2B5EF4-FFF2-40B4-BE49-F238E27FC236}">
                <a16:creationId xmlns:a16="http://schemas.microsoft.com/office/drawing/2014/main" id="{6353F344-2FB9-C9D1-B1E2-598FE707D907}"/>
              </a:ext>
            </a:extLst>
          </p:cNvPr>
          <p:cNvSpPr txBox="1"/>
          <p:nvPr/>
        </p:nvSpPr>
        <p:spPr>
          <a:xfrm>
            <a:off x="1334814" y="1439918"/>
            <a:ext cx="9711558" cy="3970318"/>
          </a:xfrm>
          <a:prstGeom prst="rect">
            <a:avLst/>
          </a:prstGeom>
          <a:noFill/>
        </p:spPr>
        <p:txBody>
          <a:bodyPr wrap="square">
            <a:spAutoFit/>
          </a:bodyPr>
          <a:lstStyle/>
          <a:p>
            <a:r>
              <a:rPr lang="pt-BR" sz="2800" dirty="0"/>
              <a:t>Note que em Java, o único tipo de dado que se inicia com letra maiúscula é o </a:t>
            </a:r>
            <a:r>
              <a:rPr lang="pt-BR" sz="2800" dirty="0" err="1"/>
              <a:t>String</a:t>
            </a:r>
            <a:r>
              <a:rPr lang="pt-BR" sz="2800" dirty="0"/>
              <a:t>. Vale lembrar também que os números decimais são separados por ponto ( . ) ao invés de vírgula. Voltando ao caso da Agenda Telefônica, qual seria o tipo de dados que o número de telefone dado pelo Juvenal seria? O número de telefone seria uma variável do tipo </a:t>
            </a:r>
            <a:r>
              <a:rPr lang="pt-BR" sz="2800" dirty="0" err="1"/>
              <a:t>String</a:t>
            </a:r>
            <a:r>
              <a:rPr lang="pt-BR" sz="2800" dirty="0"/>
              <a:t>, pois apesar de ser um número de telefone, não efetuamos nenhum tipo de cálculo com este número, sendo assim, não é necessário definir este tipo de dado como inteiro. </a:t>
            </a:r>
          </a:p>
        </p:txBody>
      </p:sp>
    </p:spTree>
    <p:extLst>
      <p:ext uri="{BB962C8B-B14F-4D97-AF65-F5344CB8AC3E}">
        <p14:creationId xmlns:p14="http://schemas.microsoft.com/office/powerpoint/2010/main" val="2462809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24</a:t>
            </a:fld>
            <a:endParaRPr lang="pt-BR"/>
          </a:p>
        </p:txBody>
      </p:sp>
      <p:sp>
        <p:nvSpPr>
          <p:cNvPr id="4" name="CaixaDeTexto 3">
            <a:extLst>
              <a:ext uri="{FF2B5EF4-FFF2-40B4-BE49-F238E27FC236}">
                <a16:creationId xmlns:a16="http://schemas.microsoft.com/office/drawing/2014/main" id="{20D33F1A-29DE-4928-5E49-4A95899E57EA}"/>
              </a:ext>
            </a:extLst>
          </p:cNvPr>
          <p:cNvSpPr txBox="1"/>
          <p:nvPr/>
        </p:nvSpPr>
        <p:spPr>
          <a:xfrm>
            <a:off x="2942896" y="2406133"/>
            <a:ext cx="6096000" cy="584775"/>
          </a:xfrm>
          <a:prstGeom prst="rect">
            <a:avLst/>
          </a:prstGeom>
          <a:noFill/>
        </p:spPr>
        <p:txBody>
          <a:bodyPr wrap="square">
            <a:spAutoFit/>
          </a:bodyPr>
          <a:lstStyle/>
          <a:p>
            <a:pPr algn="ctr"/>
            <a:r>
              <a:rPr lang="pt-BR" sz="3200" dirty="0"/>
              <a:t>PALAVRAS-CHAVE</a:t>
            </a:r>
          </a:p>
        </p:txBody>
      </p:sp>
    </p:spTree>
    <p:extLst>
      <p:ext uri="{BB962C8B-B14F-4D97-AF65-F5344CB8AC3E}">
        <p14:creationId xmlns:p14="http://schemas.microsoft.com/office/powerpoint/2010/main" val="97763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25</a:t>
            </a:fld>
            <a:endParaRPr lang="pt-BR"/>
          </a:p>
        </p:txBody>
      </p:sp>
      <p:sp>
        <p:nvSpPr>
          <p:cNvPr id="4" name="CaixaDeTexto 3">
            <a:extLst>
              <a:ext uri="{FF2B5EF4-FFF2-40B4-BE49-F238E27FC236}">
                <a16:creationId xmlns:a16="http://schemas.microsoft.com/office/drawing/2014/main" id="{C2917CAE-15AD-7077-B314-AE804DF944FA}"/>
              </a:ext>
            </a:extLst>
          </p:cNvPr>
          <p:cNvSpPr txBox="1"/>
          <p:nvPr/>
        </p:nvSpPr>
        <p:spPr>
          <a:xfrm>
            <a:off x="1019503" y="1166648"/>
            <a:ext cx="9659007" cy="4046483"/>
          </a:xfrm>
          <a:prstGeom prst="rect">
            <a:avLst/>
          </a:prstGeom>
          <a:noFill/>
        </p:spPr>
        <p:txBody>
          <a:bodyPr wrap="square">
            <a:spAutoFit/>
          </a:bodyPr>
          <a:lstStyle/>
          <a:p>
            <a:r>
              <a:rPr lang="pt-BR" sz="3200" dirty="0"/>
              <a:t>Algumas palavras não podem ser utilizadas como identificadores em Java; normalmente representam algum comando a ser utilizado numa instrução. Ao longo do aprendizado, você irá conhecer a utilização da maioria dessas palavras. Por enquanto vamos apenas enumerá-las; tente memorizá-las, mas saiba que a maioria das </a:t>
            </a:r>
            <a:r>
              <a:rPr lang="pt-BR" sz="3200" dirty="0" err="1"/>
              <a:t>IDEs</a:t>
            </a:r>
            <a:r>
              <a:rPr lang="pt-BR" sz="3200" dirty="0"/>
              <a:t> irão avisar caso você esqueça e tente utilizar uma dessas palavras-chave:</a:t>
            </a:r>
          </a:p>
        </p:txBody>
      </p:sp>
    </p:spTree>
    <p:extLst>
      <p:ext uri="{BB962C8B-B14F-4D97-AF65-F5344CB8AC3E}">
        <p14:creationId xmlns:p14="http://schemas.microsoft.com/office/powerpoint/2010/main" val="1972243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26</a:t>
            </a:fld>
            <a:endParaRPr lang="pt-BR"/>
          </a:p>
        </p:txBody>
      </p:sp>
      <p:pic>
        <p:nvPicPr>
          <p:cNvPr id="4" name="Imagem 3">
            <a:extLst>
              <a:ext uri="{FF2B5EF4-FFF2-40B4-BE49-F238E27FC236}">
                <a16:creationId xmlns:a16="http://schemas.microsoft.com/office/drawing/2014/main" id="{BBE5FE99-730F-FF54-53D4-9FBC4D3909DD}"/>
              </a:ext>
            </a:extLst>
          </p:cNvPr>
          <p:cNvPicPr>
            <a:picLocks noChangeAspect="1"/>
          </p:cNvPicPr>
          <p:nvPr/>
        </p:nvPicPr>
        <p:blipFill>
          <a:blip r:embed="rId2"/>
          <a:stretch>
            <a:fillRect/>
          </a:stretch>
        </p:blipFill>
        <p:spPr>
          <a:xfrm>
            <a:off x="596094" y="1450428"/>
            <a:ext cx="10955991" cy="3941379"/>
          </a:xfrm>
          <a:prstGeom prst="rect">
            <a:avLst/>
          </a:prstGeom>
        </p:spPr>
      </p:pic>
    </p:spTree>
    <p:extLst>
      <p:ext uri="{BB962C8B-B14F-4D97-AF65-F5344CB8AC3E}">
        <p14:creationId xmlns:p14="http://schemas.microsoft.com/office/powerpoint/2010/main" val="2492056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27</a:t>
            </a:fld>
            <a:endParaRPr lang="pt-BR"/>
          </a:p>
        </p:txBody>
      </p:sp>
      <p:sp>
        <p:nvSpPr>
          <p:cNvPr id="4" name="CaixaDeTexto 3">
            <a:extLst>
              <a:ext uri="{FF2B5EF4-FFF2-40B4-BE49-F238E27FC236}">
                <a16:creationId xmlns:a16="http://schemas.microsoft.com/office/drawing/2014/main" id="{BF74E377-40F8-425B-C76C-FA89E35637B1}"/>
              </a:ext>
            </a:extLst>
          </p:cNvPr>
          <p:cNvSpPr txBox="1"/>
          <p:nvPr/>
        </p:nvSpPr>
        <p:spPr>
          <a:xfrm>
            <a:off x="467710" y="2373159"/>
            <a:ext cx="11256579" cy="830997"/>
          </a:xfrm>
          <a:prstGeom prst="rect">
            <a:avLst/>
          </a:prstGeom>
          <a:noFill/>
        </p:spPr>
        <p:txBody>
          <a:bodyPr wrap="square">
            <a:spAutoFit/>
          </a:bodyPr>
          <a:lstStyle/>
          <a:p>
            <a:pPr algn="ctr"/>
            <a:r>
              <a:rPr lang="pt-BR" sz="4800" dirty="0"/>
              <a:t>VARIÁVEIS</a:t>
            </a:r>
          </a:p>
        </p:txBody>
      </p:sp>
    </p:spTree>
    <p:extLst>
      <p:ext uri="{BB962C8B-B14F-4D97-AF65-F5344CB8AC3E}">
        <p14:creationId xmlns:p14="http://schemas.microsoft.com/office/powerpoint/2010/main" val="941779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28</a:t>
            </a:fld>
            <a:endParaRPr lang="pt-BR"/>
          </a:p>
        </p:txBody>
      </p:sp>
      <p:sp>
        <p:nvSpPr>
          <p:cNvPr id="4" name="CaixaDeTexto 3">
            <a:extLst>
              <a:ext uri="{FF2B5EF4-FFF2-40B4-BE49-F238E27FC236}">
                <a16:creationId xmlns:a16="http://schemas.microsoft.com/office/drawing/2014/main" id="{AD6B3057-D4AC-809F-7DDB-3CB96CB4514C}"/>
              </a:ext>
            </a:extLst>
          </p:cNvPr>
          <p:cNvSpPr txBox="1"/>
          <p:nvPr/>
        </p:nvSpPr>
        <p:spPr>
          <a:xfrm>
            <a:off x="924909" y="1450428"/>
            <a:ext cx="10089931" cy="4031873"/>
          </a:xfrm>
          <a:prstGeom prst="rect">
            <a:avLst/>
          </a:prstGeom>
          <a:noFill/>
        </p:spPr>
        <p:txBody>
          <a:bodyPr wrap="square">
            <a:spAutoFit/>
          </a:bodyPr>
          <a:lstStyle/>
          <a:p>
            <a:r>
              <a:rPr lang="pt-BR" sz="2800" dirty="0"/>
              <a:t>Uma variável contém um </a:t>
            </a:r>
            <a:r>
              <a:rPr lang="pt-BR" sz="3200" dirty="0"/>
              <a:t>identificador</a:t>
            </a:r>
            <a:r>
              <a:rPr lang="pt-BR" sz="2800" dirty="0"/>
              <a:t> e um tipo, os dois de acordo com as definições que você já estudou. Isso é o que chamamos de declaração de uma variável. </a:t>
            </a:r>
          </a:p>
          <a:p>
            <a:r>
              <a:rPr lang="pt-BR" sz="2800" dirty="0"/>
              <a:t>Além da declaração, uma variável também pode ser inicializada por meio do operador de atribuição “=”. As declarações de variáveis do mesmo tipo podem ser feitas todas na mesma linha, mas essa é considerada uma má prática, pois deixa o código ilegível, confuso e desorganizado. </a:t>
            </a:r>
          </a:p>
          <a:p>
            <a:r>
              <a:rPr lang="pt-BR" sz="2800" dirty="0"/>
              <a:t>Veja algumas operações com variáveis no exemplo a seguir: </a:t>
            </a:r>
          </a:p>
        </p:txBody>
      </p:sp>
    </p:spTree>
    <p:extLst>
      <p:ext uri="{BB962C8B-B14F-4D97-AF65-F5344CB8AC3E}">
        <p14:creationId xmlns:p14="http://schemas.microsoft.com/office/powerpoint/2010/main" val="1069323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29</a:t>
            </a:fld>
            <a:endParaRPr lang="pt-BR"/>
          </a:p>
        </p:txBody>
      </p:sp>
      <p:pic>
        <p:nvPicPr>
          <p:cNvPr id="4" name="Imagem 3">
            <a:extLst>
              <a:ext uri="{FF2B5EF4-FFF2-40B4-BE49-F238E27FC236}">
                <a16:creationId xmlns:a16="http://schemas.microsoft.com/office/drawing/2014/main" id="{2BFC650C-F861-676A-DF3D-0875A378AF06}"/>
              </a:ext>
            </a:extLst>
          </p:cNvPr>
          <p:cNvPicPr>
            <a:picLocks noChangeAspect="1"/>
          </p:cNvPicPr>
          <p:nvPr/>
        </p:nvPicPr>
        <p:blipFill>
          <a:blip r:embed="rId2"/>
          <a:stretch>
            <a:fillRect/>
          </a:stretch>
        </p:blipFill>
        <p:spPr>
          <a:xfrm>
            <a:off x="693683" y="1176650"/>
            <a:ext cx="10614342" cy="4425364"/>
          </a:xfrm>
          <a:prstGeom prst="rect">
            <a:avLst/>
          </a:prstGeom>
        </p:spPr>
      </p:pic>
    </p:spTree>
    <p:extLst>
      <p:ext uri="{BB962C8B-B14F-4D97-AF65-F5344CB8AC3E}">
        <p14:creationId xmlns:p14="http://schemas.microsoft.com/office/powerpoint/2010/main" val="2300238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3</a:t>
            </a:fld>
            <a:endParaRPr lang="pt-BR"/>
          </a:p>
        </p:txBody>
      </p:sp>
      <p:pic>
        <p:nvPicPr>
          <p:cNvPr id="4" name="Imagem 3">
            <a:extLst>
              <a:ext uri="{FF2B5EF4-FFF2-40B4-BE49-F238E27FC236}">
                <a16:creationId xmlns:a16="http://schemas.microsoft.com/office/drawing/2014/main" id="{645E18AD-E067-2A58-64CD-3701BBE9B51A}"/>
              </a:ext>
            </a:extLst>
          </p:cNvPr>
          <p:cNvPicPr>
            <a:picLocks noChangeAspect="1"/>
          </p:cNvPicPr>
          <p:nvPr/>
        </p:nvPicPr>
        <p:blipFill>
          <a:blip r:embed="rId2"/>
          <a:stretch>
            <a:fillRect/>
          </a:stretch>
        </p:blipFill>
        <p:spPr>
          <a:xfrm>
            <a:off x="89858" y="1313793"/>
            <a:ext cx="11788451" cy="4151585"/>
          </a:xfrm>
          <a:prstGeom prst="rect">
            <a:avLst/>
          </a:prstGeom>
        </p:spPr>
      </p:pic>
    </p:spTree>
    <p:extLst>
      <p:ext uri="{BB962C8B-B14F-4D97-AF65-F5344CB8AC3E}">
        <p14:creationId xmlns:p14="http://schemas.microsoft.com/office/powerpoint/2010/main" val="39649857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30</a:t>
            </a:fld>
            <a:endParaRPr lang="pt-BR"/>
          </a:p>
        </p:txBody>
      </p:sp>
      <p:sp>
        <p:nvSpPr>
          <p:cNvPr id="4" name="CaixaDeTexto 3">
            <a:extLst>
              <a:ext uri="{FF2B5EF4-FFF2-40B4-BE49-F238E27FC236}">
                <a16:creationId xmlns:a16="http://schemas.microsoft.com/office/drawing/2014/main" id="{506DD131-E5CD-B3F6-B1C0-A9C101AAE564}"/>
              </a:ext>
            </a:extLst>
          </p:cNvPr>
          <p:cNvSpPr txBox="1"/>
          <p:nvPr/>
        </p:nvSpPr>
        <p:spPr>
          <a:xfrm>
            <a:off x="788276" y="1177159"/>
            <a:ext cx="10615448" cy="707886"/>
          </a:xfrm>
          <a:prstGeom prst="rect">
            <a:avLst/>
          </a:prstGeom>
          <a:noFill/>
        </p:spPr>
        <p:txBody>
          <a:bodyPr wrap="square">
            <a:spAutoFit/>
          </a:bodyPr>
          <a:lstStyle/>
          <a:p>
            <a:r>
              <a:rPr lang="pt-BR" sz="2000" dirty="0"/>
              <a:t>Para exibir o valor de uma variável, utilizamos o método </a:t>
            </a:r>
            <a:r>
              <a:rPr lang="pt-BR" sz="2000" dirty="0" err="1"/>
              <a:t>println</a:t>
            </a:r>
            <a:r>
              <a:rPr lang="pt-BR" sz="2000" dirty="0"/>
              <a:t>( ) de </a:t>
            </a:r>
            <a:r>
              <a:rPr lang="pt-BR" sz="2000" dirty="0" err="1"/>
              <a:t>System.out</a:t>
            </a:r>
            <a:r>
              <a:rPr lang="pt-BR" sz="2000" dirty="0"/>
              <a:t> passando a variável como argumento ou, caso queira, a própria </a:t>
            </a:r>
            <a:r>
              <a:rPr lang="pt-BR" sz="2000" dirty="0" err="1"/>
              <a:t>String</a:t>
            </a:r>
            <a:r>
              <a:rPr lang="pt-BR" sz="2000" dirty="0"/>
              <a:t> entre aspas (“...”)</a:t>
            </a:r>
          </a:p>
        </p:txBody>
      </p:sp>
      <p:pic>
        <p:nvPicPr>
          <p:cNvPr id="6" name="Imagem 5">
            <a:extLst>
              <a:ext uri="{FF2B5EF4-FFF2-40B4-BE49-F238E27FC236}">
                <a16:creationId xmlns:a16="http://schemas.microsoft.com/office/drawing/2014/main" id="{34AAE2EE-7835-FFB6-ABF8-DB0F90D2FA36}"/>
              </a:ext>
            </a:extLst>
          </p:cNvPr>
          <p:cNvPicPr>
            <a:picLocks noChangeAspect="1"/>
          </p:cNvPicPr>
          <p:nvPr/>
        </p:nvPicPr>
        <p:blipFill>
          <a:blip r:embed="rId2"/>
          <a:stretch>
            <a:fillRect/>
          </a:stretch>
        </p:blipFill>
        <p:spPr>
          <a:xfrm>
            <a:off x="1008993" y="2352771"/>
            <a:ext cx="12400479" cy="3328070"/>
          </a:xfrm>
          <a:prstGeom prst="rect">
            <a:avLst/>
          </a:prstGeom>
        </p:spPr>
      </p:pic>
    </p:spTree>
    <p:extLst>
      <p:ext uri="{BB962C8B-B14F-4D97-AF65-F5344CB8AC3E}">
        <p14:creationId xmlns:p14="http://schemas.microsoft.com/office/powerpoint/2010/main" val="25652732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31</a:t>
            </a:fld>
            <a:endParaRPr lang="pt-BR"/>
          </a:p>
        </p:txBody>
      </p:sp>
      <p:sp>
        <p:nvSpPr>
          <p:cNvPr id="4" name="CaixaDeTexto 3">
            <a:extLst>
              <a:ext uri="{FF2B5EF4-FFF2-40B4-BE49-F238E27FC236}">
                <a16:creationId xmlns:a16="http://schemas.microsoft.com/office/drawing/2014/main" id="{E37D5392-349D-0405-F32C-49EF382FBD5A}"/>
              </a:ext>
            </a:extLst>
          </p:cNvPr>
          <p:cNvSpPr txBox="1"/>
          <p:nvPr/>
        </p:nvSpPr>
        <p:spPr>
          <a:xfrm>
            <a:off x="2443655" y="2900118"/>
            <a:ext cx="7304689" cy="707886"/>
          </a:xfrm>
          <a:prstGeom prst="rect">
            <a:avLst/>
          </a:prstGeom>
          <a:noFill/>
        </p:spPr>
        <p:txBody>
          <a:bodyPr wrap="square">
            <a:spAutoFit/>
          </a:bodyPr>
          <a:lstStyle/>
          <a:p>
            <a:pPr algn="ctr"/>
            <a:r>
              <a:rPr lang="pt-BR" sz="4000" dirty="0"/>
              <a:t>Como nomear uma variável</a:t>
            </a:r>
          </a:p>
        </p:txBody>
      </p:sp>
    </p:spTree>
    <p:extLst>
      <p:ext uri="{BB962C8B-B14F-4D97-AF65-F5344CB8AC3E}">
        <p14:creationId xmlns:p14="http://schemas.microsoft.com/office/powerpoint/2010/main" val="7552738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32</a:t>
            </a:fld>
            <a:endParaRPr lang="pt-BR"/>
          </a:p>
        </p:txBody>
      </p:sp>
      <p:sp>
        <p:nvSpPr>
          <p:cNvPr id="4" name="CaixaDeTexto 3">
            <a:extLst>
              <a:ext uri="{FF2B5EF4-FFF2-40B4-BE49-F238E27FC236}">
                <a16:creationId xmlns:a16="http://schemas.microsoft.com/office/drawing/2014/main" id="{D8957A5B-C96A-8F46-C71F-4740EBA3FA3E}"/>
              </a:ext>
            </a:extLst>
          </p:cNvPr>
          <p:cNvSpPr txBox="1"/>
          <p:nvPr/>
        </p:nvSpPr>
        <p:spPr>
          <a:xfrm>
            <a:off x="1103585" y="1702676"/>
            <a:ext cx="8849711" cy="2677656"/>
          </a:xfrm>
          <a:prstGeom prst="rect">
            <a:avLst/>
          </a:prstGeom>
          <a:noFill/>
        </p:spPr>
        <p:txBody>
          <a:bodyPr wrap="square">
            <a:spAutoFit/>
          </a:bodyPr>
          <a:lstStyle/>
          <a:p>
            <a:r>
              <a:rPr lang="pt-BR" sz="2800" dirty="0"/>
              <a:t>As variáveis devem ser nomeadas de forma objetiva, que esclareça facilmente o programador qual é a sua função, para garantir um rápido entendimento e continuidade do desenvolvimento do software caso necessário. </a:t>
            </a:r>
          </a:p>
          <a:p>
            <a:r>
              <a:rPr lang="pt-BR" sz="2800" dirty="0"/>
              <a:t>Quando nomeamos as variáveis, é imprescindível também seguir algumas regras, que são:</a:t>
            </a:r>
          </a:p>
        </p:txBody>
      </p:sp>
    </p:spTree>
    <p:extLst>
      <p:ext uri="{BB962C8B-B14F-4D97-AF65-F5344CB8AC3E}">
        <p14:creationId xmlns:p14="http://schemas.microsoft.com/office/powerpoint/2010/main" val="20985373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33</a:t>
            </a:fld>
            <a:endParaRPr lang="pt-BR"/>
          </a:p>
        </p:txBody>
      </p:sp>
      <p:pic>
        <p:nvPicPr>
          <p:cNvPr id="4" name="Imagem 3">
            <a:extLst>
              <a:ext uri="{FF2B5EF4-FFF2-40B4-BE49-F238E27FC236}">
                <a16:creationId xmlns:a16="http://schemas.microsoft.com/office/drawing/2014/main" id="{40370EF6-FA53-3DC3-09E9-1E11D5052615}"/>
              </a:ext>
            </a:extLst>
          </p:cNvPr>
          <p:cNvPicPr>
            <a:picLocks noChangeAspect="1"/>
          </p:cNvPicPr>
          <p:nvPr/>
        </p:nvPicPr>
        <p:blipFill>
          <a:blip r:embed="rId2"/>
          <a:stretch>
            <a:fillRect/>
          </a:stretch>
        </p:blipFill>
        <p:spPr>
          <a:xfrm>
            <a:off x="599082" y="1608083"/>
            <a:ext cx="10993835" cy="3469874"/>
          </a:xfrm>
          <a:prstGeom prst="rect">
            <a:avLst/>
          </a:prstGeom>
        </p:spPr>
      </p:pic>
    </p:spTree>
    <p:extLst>
      <p:ext uri="{BB962C8B-B14F-4D97-AF65-F5344CB8AC3E}">
        <p14:creationId xmlns:p14="http://schemas.microsoft.com/office/powerpoint/2010/main" val="25933739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34</a:t>
            </a:fld>
            <a:endParaRPr lang="pt-BR"/>
          </a:p>
        </p:txBody>
      </p:sp>
      <p:sp>
        <p:nvSpPr>
          <p:cNvPr id="4" name="CaixaDeTexto 3">
            <a:extLst>
              <a:ext uri="{FF2B5EF4-FFF2-40B4-BE49-F238E27FC236}">
                <a16:creationId xmlns:a16="http://schemas.microsoft.com/office/drawing/2014/main" id="{ECE82CF7-B6F3-95BC-9EA7-4AD3474DF7EC}"/>
              </a:ext>
            </a:extLst>
          </p:cNvPr>
          <p:cNvSpPr txBox="1"/>
          <p:nvPr/>
        </p:nvSpPr>
        <p:spPr>
          <a:xfrm>
            <a:off x="1481959" y="1692165"/>
            <a:ext cx="9322675" cy="3108543"/>
          </a:xfrm>
          <a:prstGeom prst="rect">
            <a:avLst/>
          </a:prstGeom>
          <a:noFill/>
        </p:spPr>
        <p:txBody>
          <a:bodyPr wrap="square">
            <a:spAutoFit/>
          </a:bodyPr>
          <a:lstStyle/>
          <a:p>
            <a:r>
              <a:rPr lang="pt-BR" sz="2800" dirty="0"/>
              <a:t>Caso você necessite de mais de uma palavra para definir o nome de uma variável, junte as palavras ou então separe-as apenas com um </a:t>
            </a:r>
            <a:r>
              <a:rPr lang="pt-BR" sz="2800" dirty="0" err="1"/>
              <a:t>underline</a:t>
            </a:r>
            <a:r>
              <a:rPr lang="pt-BR" sz="2800" dirty="0"/>
              <a:t> _ . </a:t>
            </a:r>
          </a:p>
          <a:p>
            <a:r>
              <a:rPr lang="pt-BR" sz="2800" dirty="0"/>
              <a:t>Remova as preposições do nome da variável, assim o nome dela ficará mais objetivo e fácil de entender. Não inclua mais do que duas palavras em um nome de variável, seja sempre objetivo.</a:t>
            </a:r>
          </a:p>
        </p:txBody>
      </p:sp>
    </p:spTree>
    <p:extLst>
      <p:ext uri="{BB962C8B-B14F-4D97-AF65-F5344CB8AC3E}">
        <p14:creationId xmlns:p14="http://schemas.microsoft.com/office/powerpoint/2010/main" val="17778615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35</a:t>
            </a:fld>
            <a:endParaRPr lang="pt-BR"/>
          </a:p>
        </p:txBody>
      </p:sp>
      <p:sp>
        <p:nvSpPr>
          <p:cNvPr id="4" name="CaixaDeTexto 3">
            <a:extLst>
              <a:ext uri="{FF2B5EF4-FFF2-40B4-BE49-F238E27FC236}">
                <a16:creationId xmlns:a16="http://schemas.microsoft.com/office/drawing/2014/main" id="{D83E7C5D-2464-F423-09AA-26158FE34A48}"/>
              </a:ext>
            </a:extLst>
          </p:cNvPr>
          <p:cNvSpPr txBox="1"/>
          <p:nvPr/>
        </p:nvSpPr>
        <p:spPr>
          <a:xfrm>
            <a:off x="1124607" y="1228397"/>
            <a:ext cx="9522372" cy="4401205"/>
          </a:xfrm>
          <a:prstGeom prst="rect">
            <a:avLst/>
          </a:prstGeom>
          <a:noFill/>
        </p:spPr>
        <p:txBody>
          <a:bodyPr wrap="square">
            <a:spAutoFit/>
          </a:bodyPr>
          <a:lstStyle/>
          <a:p>
            <a:r>
              <a:rPr lang="pt-BR" sz="2800" dirty="0"/>
              <a:t>As variáveis nunca podem conter caracteres especiais em seu nome.</a:t>
            </a:r>
          </a:p>
          <a:p>
            <a:r>
              <a:rPr lang="pt-BR" sz="2800" dirty="0"/>
              <a:t> Em uma linguagem de programação, os caracteres especiais são palavras reservadas que são utilizadas pela linguagem para trabalhar comandos especiais, cálculos etc. Se você utilizar caracteres especiais em nome de variáveis, o computador não entenderá se ele deverá demarcar o espaço da variável na memória ou se iniciará algum procedimento especial do computador, por isto tentar colocar um nome destes resultará em erro de compilação</a:t>
            </a:r>
          </a:p>
        </p:txBody>
      </p:sp>
    </p:spTree>
    <p:extLst>
      <p:ext uri="{BB962C8B-B14F-4D97-AF65-F5344CB8AC3E}">
        <p14:creationId xmlns:p14="http://schemas.microsoft.com/office/powerpoint/2010/main" val="1902886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36</a:t>
            </a:fld>
            <a:endParaRPr lang="pt-BR"/>
          </a:p>
        </p:txBody>
      </p:sp>
      <p:pic>
        <p:nvPicPr>
          <p:cNvPr id="4" name="Imagem 3">
            <a:extLst>
              <a:ext uri="{FF2B5EF4-FFF2-40B4-BE49-F238E27FC236}">
                <a16:creationId xmlns:a16="http://schemas.microsoft.com/office/drawing/2014/main" id="{33E49CD1-5CC1-66A1-55C5-ACD7E453075B}"/>
              </a:ext>
            </a:extLst>
          </p:cNvPr>
          <p:cNvPicPr>
            <a:picLocks noChangeAspect="1"/>
          </p:cNvPicPr>
          <p:nvPr/>
        </p:nvPicPr>
        <p:blipFill>
          <a:blip r:embed="rId2"/>
          <a:stretch>
            <a:fillRect/>
          </a:stretch>
        </p:blipFill>
        <p:spPr>
          <a:xfrm>
            <a:off x="0" y="1038099"/>
            <a:ext cx="11926138" cy="3373450"/>
          </a:xfrm>
          <a:prstGeom prst="rect">
            <a:avLst/>
          </a:prstGeom>
        </p:spPr>
      </p:pic>
      <p:sp>
        <p:nvSpPr>
          <p:cNvPr id="6" name="CaixaDeTexto 5">
            <a:extLst>
              <a:ext uri="{FF2B5EF4-FFF2-40B4-BE49-F238E27FC236}">
                <a16:creationId xmlns:a16="http://schemas.microsoft.com/office/drawing/2014/main" id="{A2DF366D-FB79-6814-1185-71C14B173626}"/>
              </a:ext>
            </a:extLst>
          </p:cNvPr>
          <p:cNvSpPr txBox="1"/>
          <p:nvPr/>
        </p:nvSpPr>
        <p:spPr>
          <a:xfrm>
            <a:off x="783906" y="4656479"/>
            <a:ext cx="11142232" cy="830997"/>
          </a:xfrm>
          <a:prstGeom prst="rect">
            <a:avLst/>
          </a:prstGeom>
          <a:noFill/>
        </p:spPr>
        <p:txBody>
          <a:bodyPr wrap="square">
            <a:spAutoFit/>
          </a:bodyPr>
          <a:lstStyle/>
          <a:p>
            <a:r>
              <a:rPr lang="pt-BR" sz="2400" dirty="0"/>
              <a:t>Entende-se por caracteres especiais os seguintes sinais: !, @, #, $, %, \ , /, ], [, (, ), {, }, e todos os caracteres não alfanuméricos.</a:t>
            </a:r>
          </a:p>
        </p:txBody>
      </p:sp>
    </p:spTree>
    <p:extLst>
      <p:ext uri="{BB962C8B-B14F-4D97-AF65-F5344CB8AC3E}">
        <p14:creationId xmlns:p14="http://schemas.microsoft.com/office/powerpoint/2010/main" val="17721723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37</a:t>
            </a:fld>
            <a:endParaRPr lang="pt-BR"/>
          </a:p>
        </p:txBody>
      </p:sp>
      <p:sp>
        <p:nvSpPr>
          <p:cNvPr id="4" name="CaixaDeTexto 3">
            <a:extLst>
              <a:ext uri="{FF2B5EF4-FFF2-40B4-BE49-F238E27FC236}">
                <a16:creationId xmlns:a16="http://schemas.microsoft.com/office/drawing/2014/main" id="{89A12694-4E06-6121-8650-CC7550787DE2}"/>
              </a:ext>
            </a:extLst>
          </p:cNvPr>
          <p:cNvSpPr txBox="1"/>
          <p:nvPr/>
        </p:nvSpPr>
        <p:spPr>
          <a:xfrm>
            <a:off x="957431" y="1721224"/>
            <a:ext cx="10477948" cy="2597575"/>
          </a:xfrm>
          <a:prstGeom prst="rect">
            <a:avLst/>
          </a:prstGeom>
          <a:noFill/>
        </p:spPr>
        <p:txBody>
          <a:bodyPr wrap="square">
            <a:spAutoFit/>
          </a:bodyPr>
          <a:lstStyle/>
          <a:p>
            <a:r>
              <a:rPr lang="pt-BR" sz="3200" dirty="0"/>
              <a:t>Nomes de variáveis não podem receber acentuação. Como as linguagens de programação são todas escritas no idioma Inglês, onde não há acentuação nas palavras, não podemos utiliza-los em declarações de variáveis. O (Ç) apesar de ser um caractere, também entra nesta regra.</a:t>
            </a:r>
          </a:p>
        </p:txBody>
      </p:sp>
    </p:spTree>
    <p:extLst>
      <p:ext uri="{BB962C8B-B14F-4D97-AF65-F5344CB8AC3E}">
        <p14:creationId xmlns:p14="http://schemas.microsoft.com/office/powerpoint/2010/main" val="21425372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38</a:t>
            </a:fld>
            <a:endParaRPr lang="pt-BR"/>
          </a:p>
        </p:txBody>
      </p:sp>
      <p:pic>
        <p:nvPicPr>
          <p:cNvPr id="4" name="Imagem 3">
            <a:extLst>
              <a:ext uri="{FF2B5EF4-FFF2-40B4-BE49-F238E27FC236}">
                <a16:creationId xmlns:a16="http://schemas.microsoft.com/office/drawing/2014/main" id="{07AB9850-4EBE-CD88-59E3-736B3156EE58}"/>
              </a:ext>
            </a:extLst>
          </p:cNvPr>
          <p:cNvPicPr>
            <a:picLocks noChangeAspect="1"/>
          </p:cNvPicPr>
          <p:nvPr/>
        </p:nvPicPr>
        <p:blipFill>
          <a:blip r:embed="rId2"/>
          <a:stretch>
            <a:fillRect/>
          </a:stretch>
        </p:blipFill>
        <p:spPr>
          <a:xfrm>
            <a:off x="325278" y="1828799"/>
            <a:ext cx="11257121" cy="3121559"/>
          </a:xfrm>
          <a:prstGeom prst="rect">
            <a:avLst/>
          </a:prstGeom>
        </p:spPr>
      </p:pic>
    </p:spTree>
    <p:extLst>
      <p:ext uri="{BB962C8B-B14F-4D97-AF65-F5344CB8AC3E}">
        <p14:creationId xmlns:p14="http://schemas.microsoft.com/office/powerpoint/2010/main" val="1767109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39</a:t>
            </a:fld>
            <a:endParaRPr lang="pt-BR"/>
          </a:p>
        </p:txBody>
      </p:sp>
      <p:sp>
        <p:nvSpPr>
          <p:cNvPr id="4" name="CaixaDeTexto 3">
            <a:extLst>
              <a:ext uri="{FF2B5EF4-FFF2-40B4-BE49-F238E27FC236}">
                <a16:creationId xmlns:a16="http://schemas.microsoft.com/office/drawing/2014/main" id="{10C79F31-BF34-6715-F7C5-495B416D7164}"/>
              </a:ext>
            </a:extLst>
          </p:cNvPr>
          <p:cNvSpPr txBox="1"/>
          <p:nvPr/>
        </p:nvSpPr>
        <p:spPr>
          <a:xfrm>
            <a:off x="1250731" y="1282262"/>
            <a:ext cx="9743090" cy="4401205"/>
          </a:xfrm>
          <a:prstGeom prst="rect">
            <a:avLst/>
          </a:prstGeom>
          <a:noFill/>
        </p:spPr>
        <p:txBody>
          <a:bodyPr wrap="square">
            <a:spAutoFit/>
          </a:bodyPr>
          <a:lstStyle/>
          <a:p>
            <a:r>
              <a:rPr lang="pt-BR" sz="2800" dirty="0"/>
              <a:t>Nomes de variáveis não podem ser iniciados por números. </a:t>
            </a:r>
          </a:p>
          <a:p>
            <a:r>
              <a:rPr lang="pt-BR" sz="2800" dirty="0"/>
              <a:t>Quando a linguagem de programação encontra um número em uma codificação, logo ela entende que deverá ser feito um cálculo. </a:t>
            </a:r>
          </a:p>
          <a:p>
            <a:r>
              <a:rPr lang="pt-BR" sz="2800" dirty="0"/>
              <a:t>Caso este número venha junto com um caractere em seguida, o computador não identificará o caractere como sendo um número válido para efetuar um cálculo, assim gerando um erro de compilação. Você poderá utilizar um número normalmente no nome da sua variável desde que este número não seja o primeiro caractere de seu nome.</a:t>
            </a:r>
          </a:p>
        </p:txBody>
      </p:sp>
    </p:spTree>
    <p:extLst>
      <p:ext uri="{BB962C8B-B14F-4D97-AF65-F5344CB8AC3E}">
        <p14:creationId xmlns:p14="http://schemas.microsoft.com/office/powerpoint/2010/main" val="1804736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4</a:t>
            </a:fld>
            <a:endParaRPr lang="pt-BR"/>
          </a:p>
        </p:txBody>
      </p:sp>
      <p:sp>
        <p:nvSpPr>
          <p:cNvPr id="3" name="Retângulo 2">
            <a:extLst>
              <a:ext uri="{FF2B5EF4-FFF2-40B4-BE49-F238E27FC236}">
                <a16:creationId xmlns:a16="http://schemas.microsoft.com/office/drawing/2014/main" id="{D34CCCAB-A834-F816-4AC7-8BBA01B445AB}"/>
              </a:ext>
            </a:extLst>
          </p:cNvPr>
          <p:cNvSpPr/>
          <p:nvPr/>
        </p:nvSpPr>
        <p:spPr>
          <a:xfrm>
            <a:off x="1559442" y="1462290"/>
            <a:ext cx="9794358" cy="3539430"/>
          </a:xfrm>
          <a:prstGeom prst="rect">
            <a:avLst/>
          </a:prstGeom>
        </p:spPr>
        <p:txBody>
          <a:bodyPr wrap="square">
            <a:spAutoFit/>
          </a:bodyPr>
          <a:lstStyle/>
          <a:p>
            <a:pPr algn="ctr"/>
            <a:r>
              <a:rPr lang="pt-BR" sz="3200" dirty="0"/>
              <a:t>Elementos da Aplicação</a:t>
            </a:r>
          </a:p>
          <a:p>
            <a:endParaRPr lang="pt-BR" sz="3200" dirty="0"/>
          </a:p>
          <a:p>
            <a:r>
              <a:rPr lang="pt-BR" sz="3200" b="1" dirty="0"/>
              <a:t> </a:t>
            </a:r>
            <a:r>
              <a:rPr lang="pt-BR" sz="3200" b="1" dirty="0" err="1"/>
              <a:t>public</a:t>
            </a:r>
            <a:r>
              <a:rPr lang="pt-BR" sz="3200" b="1" dirty="0"/>
              <a:t>  </a:t>
            </a:r>
          </a:p>
          <a:p>
            <a:r>
              <a:rPr lang="pt-BR" sz="3200" dirty="0"/>
              <a:t>É um quantificador do método que indica que este é acessível externamente a esta classe (por outras classes que eventualmente seriam criadas). Este tópico será abordado posteriormente. </a:t>
            </a:r>
          </a:p>
        </p:txBody>
      </p:sp>
    </p:spTree>
    <p:extLst>
      <p:ext uri="{BB962C8B-B14F-4D97-AF65-F5344CB8AC3E}">
        <p14:creationId xmlns:p14="http://schemas.microsoft.com/office/powerpoint/2010/main" val="4806943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40</a:t>
            </a:fld>
            <a:endParaRPr lang="pt-BR"/>
          </a:p>
        </p:txBody>
      </p:sp>
      <p:pic>
        <p:nvPicPr>
          <p:cNvPr id="4" name="Imagem 3">
            <a:extLst>
              <a:ext uri="{FF2B5EF4-FFF2-40B4-BE49-F238E27FC236}">
                <a16:creationId xmlns:a16="http://schemas.microsoft.com/office/drawing/2014/main" id="{A2BA2388-7B38-8D82-B69C-569032C3FEA3}"/>
              </a:ext>
            </a:extLst>
          </p:cNvPr>
          <p:cNvPicPr>
            <a:picLocks noChangeAspect="1"/>
          </p:cNvPicPr>
          <p:nvPr/>
        </p:nvPicPr>
        <p:blipFill>
          <a:blip r:embed="rId2"/>
          <a:stretch>
            <a:fillRect/>
          </a:stretch>
        </p:blipFill>
        <p:spPr>
          <a:xfrm>
            <a:off x="399422" y="1671146"/>
            <a:ext cx="11342065" cy="3499944"/>
          </a:xfrm>
          <a:prstGeom prst="rect">
            <a:avLst/>
          </a:prstGeom>
        </p:spPr>
      </p:pic>
    </p:spTree>
    <p:extLst>
      <p:ext uri="{BB962C8B-B14F-4D97-AF65-F5344CB8AC3E}">
        <p14:creationId xmlns:p14="http://schemas.microsoft.com/office/powerpoint/2010/main" val="17526997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41</a:t>
            </a:fld>
            <a:endParaRPr lang="pt-BR"/>
          </a:p>
        </p:txBody>
      </p:sp>
      <p:sp>
        <p:nvSpPr>
          <p:cNvPr id="4" name="CaixaDeTexto 3">
            <a:extLst>
              <a:ext uri="{FF2B5EF4-FFF2-40B4-BE49-F238E27FC236}">
                <a16:creationId xmlns:a16="http://schemas.microsoft.com/office/drawing/2014/main" id="{DF189E0C-DBCC-8AE9-52F0-408339B3DA7F}"/>
              </a:ext>
            </a:extLst>
          </p:cNvPr>
          <p:cNvSpPr txBox="1"/>
          <p:nvPr/>
        </p:nvSpPr>
        <p:spPr>
          <a:xfrm>
            <a:off x="746234" y="2795016"/>
            <a:ext cx="10920248" cy="830997"/>
          </a:xfrm>
          <a:prstGeom prst="rect">
            <a:avLst/>
          </a:prstGeom>
          <a:noFill/>
        </p:spPr>
        <p:txBody>
          <a:bodyPr wrap="square">
            <a:spAutoFit/>
          </a:bodyPr>
          <a:lstStyle/>
          <a:p>
            <a:pPr algn="ctr"/>
            <a:r>
              <a:rPr lang="pt-BR" sz="4800" dirty="0"/>
              <a:t>OPERADORES</a:t>
            </a:r>
          </a:p>
        </p:txBody>
      </p:sp>
    </p:spTree>
    <p:extLst>
      <p:ext uri="{BB962C8B-B14F-4D97-AF65-F5344CB8AC3E}">
        <p14:creationId xmlns:p14="http://schemas.microsoft.com/office/powerpoint/2010/main" val="39441807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42</a:t>
            </a:fld>
            <a:endParaRPr lang="pt-BR"/>
          </a:p>
        </p:txBody>
      </p:sp>
      <p:sp>
        <p:nvSpPr>
          <p:cNvPr id="4" name="CaixaDeTexto 3">
            <a:extLst>
              <a:ext uri="{FF2B5EF4-FFF2-40B4-BE49-F238E27FC236}">
                <a16:creationId xmlns:a16="http://schemas.microsoft.com/office/drawing/2014/main" id="{95536AE8-AE0C-FABE-F865-99B58AC5CDB9}"/>
              </a:ext>
            </a:extLst>
          </p:cNvPr>
          <p:cNvSpPr txBox="1"/>
          <p:nvPr/>
        </p:nvSpPr>
        <p:spPr>
          <a:xfrm>
            <a:off x="1681655" y="1618592"/>
            <a:ext cx="9238593" cy="2062103"/>
          </a:xfrm>
          <a:prstGeom prst="rect">
            <a:avLst/>
          </a:prstGeom>
          <a:noFill/>
        </p:spPr>
        <p:txBody>
          <a:bodyPr wrap="square">
            <a:spAutoFit/>
          </a:bodyPr>
          <a:lstStyle/>
          <a:p>
            <a:r>
              <a:rPr lang="pt-BR" sz="3200" dirty="0"/>
              <a:t>Todos os tipos comuns de operadores existentes nas linguagens de programação estruturadas estão presentes em Java. Veja quais são eles, suas principais características e formas de sua utilização.</a:t>
            </a:r>
          </a:p>
        </p:txBody>
      </p:sp>
    </p:spTree>
    <p:extLst>
      <p:ext uri="{BB962C8B-B14F-4D97-AF65-F5344CB8AC3E}">
        <p14:creationId xmlns:p14="http://schemas.microsoft.com/office/powerpoint/2010/main" val="28419813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43</a:t>
            </a:fld>
            <a:endParaRPr lang="pt-BR"/>
          </a:p>
        </p:txBody>
      </p:sp>
      <p:sp>
        <p:nvSpPr>
          <p:cNvPr id="4" name="CaixaDeTexto 3">
            <a:extLst>
              <a:ext uri="{FF2B5EF4-FFF2-40B4-BE49-F238E27FC236}">
                <a16:creationId xmlns:a16="http://schemas.microsoft.com/office/drawing/2014/main" id="{E05D35FB-B37D-3F95-9847-76296E7CF111}"/>
              </a:ext>
            </a:extLst>
          </p:cNvPr>
          <p:cNvSpPr txBox="1"/>
          <p:nvPr/>
        </p:nvSpPr>
        <p:spPr>
          <a:xfrm>
            <a:off x="1382110" y="966952"/>
            <a:ext cx="9427779" cy="2308324"/>
          </a:xfrm>
          <a:prstGeom prst="rect">
            <a:avLst/>
          </a:prstGeom>
          <a:noFill/>
        </p:spPr>
        <p:txBody>
          <a:bodyPr wrap="square">
            <a:spAutoFit/>
          </a:bodyPr>
          <a:lstStyle/>
          <a:p>
            <a:r>
              <a:rPr lang="pt-BR" sz="3600" dirty="0"/>
              <a:t>Operadores aritméticos </a:t>
            </a:r>
          </a:p>
          <a:p>
            <a:endParaRPr lang="pt-BR" sz="3600" dirty="0"/>
          </a:p>
          <a:p>
            <a:r>
              <a:rPr lang="pt-BR" sz="3600" dirty="0"/>
              <a:t>Operadores aritméticos são aqueles utilizados para efetuar operações matemáticas</a:t>
            </a:r>
          </a:p>
        </p:txBody>
      </p:sp>
    </p:spTree>
    <p:extLst>
      <p:ext uri="{BB962C8B-B14F-4D97-AF65-F5344CB8AC3E}">
        <p14:creationId xmlns:p14="http://schemas.microsoft.com/office/powerpoint/2010/main" val="24027318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44</a:t>
            </a:fld>
            <a:endParaRPr lang="pt-BR"/>
          </a:p>
        </p:txBody>
      </p:sp>
      <p:pic>
        <p:nvPicPr>
          <p:cNvPr id="4" name="Imagem 3">
            <a:extLst>
              <a:ext uri="{FF2B5EF4-FFF2-40B4-BE49-F238E27FC236}">
                <a16:creationId xmlns:a16="http://schemas.microsoft.com/office/drawing/2014/main" id="{0563DD8F-E377-5773-1CAE-C2E2762EF424}"/>
              </a:ext>
            </a:extLst>
          </p:cNvPr>
          <p:cNvPicPr>
            <a:picLocks noChangeAspect="1"/>
          </p:cNvPicPr>
          <p:nvPr/>
        </p:nvPicPr>
        <p:blipFill>
          <a:blip r:embed="rId2"/>
          <a:stretch>
            <a:fillRect/>
          </a:stretch>
        </p:blipFill>
        <p:spPr>
          <a:xfrm>
            <a:off x="363703" y="1576552"/>
            <a:ext cx="11936188" cy="3857296"/>
          </a:xfrm>
          <a:prstGeom prst="rect">
            <a:avLst/>
          </a:prstGeom>
        </p:spPr>
      </p:pic>
    </p:spTree>
    <p:extLst>
      <p:ext uri="{BB962C8B-B14F-4D97-AF65-F5344CB8AC3E}">
        <p14:creationId xmlns:p14="http://schemas.microsoft.com/office/powerpoint/2010/main" val="6362870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45</a:t>
            </a:fld>
            <a:endParaRPr lang="pt-BR"/>
          </a:p>
        </p:txBody>
      </p:sp>
      <p:sp>
        <p:nvSpPr>
          <p:cNvPr id="4" name="CaixaDeTexto 3">
            <a:extLst>
              <a:ext uri="{FF2B5EF4-FFF2-40B4-BE49-F238E27FC236}">
                <a16:creationId xmlns:a16="http://schemas.microsoft.com/office/drawing/2014/main" id="{73A43747-8A9B-AE54-8B05-68F5D5E7A085}"/>
              </a:ext>
            </a:extLst>
          </p:cNvPr>
          <p:cNvSpPr txBox="1"/>
          <p:nvPr/>
        </p:nvSpPr>
        <p:spPr>
          <a:xfrm>
            <a:off x="1208690" y="1502979"/>
            <a:ext cx="10145110" cy="3046988"/>
          </a:xfrm>
          <a:prstGeom prst="rect">
            <a:avLst/>
          </a:prstGeom>
          <a:noFill/>
        </p:spPr>
        <p:txBody>
          <a:bodyPr wrap="square">
            <a:spAutoFit/>
          </a:bodyPr>
          <a:lstStyle/>
          <a:p>
            <a:r>
              <a:rPr lang="pt-BR" sz="3200" dirty="0"/>
              <a:t>Esses operadores são aplicados a tipos numéricos, que possuem tamanhos e características diferentes, conforme seu tipo. Assim, caso você opere com duas variáveis numéricas de tipos diferentes, por exemplo, um </a:t>
            </a:r>
            <a:r>
              <a:rPr lang="pt-BR" sz="3200" dirty="0" err="1"/>
              <a:t>int</a:t>
            </a:r>
            <a:r>
              <a:rPr lang="pt-BR" sz="3200" dirty="0"/>
              <a:t> multiplicado por um </a:t>
            </a:r>
            <a:r>
              <a:rPr lang="pt-BR" sz="3200" dirty="0" err="1"/>
              <a:t>double</a:t>
            </a:r>
            <a:r>
              <a:rPr lang="pt-BR" sz="3200" dirty="0"/>
              <a:t>, o resultado será sempre do maior tipo; no exemplo anterior, um </a:t>
            </a:r>
            <a:r>
              <a:rPr lang="pt-BR" sz="3200" dirty="0" err="1"/>
              <a:t>double</a:t>
            </a:r>
            <a:r>
              <a:rPr lang="pt-BR" sz="3200" dirty="0"/>
              <a:t>.</a:t>
            </a:r>
          </a:p>
        </p:txBody>
      </p:sp>
    </p:spTree>
    <p:extLst>
      <p:ext uri="{BB962C8B-B14F-4D97-AF65-F5344CB8AC3E}">
        <p14:creationId xmlns:p14="http://schemas.microsoft.com/office/powerpoint/2010/main" val="42602358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46</a:t>
            </a:fld>
            <a:endParaRPr lang="pt-BR"/>
          </a:p>
        </p:txBody>
      </p:sp>
      <p:pic>
        <p:nvPicPr>
          <p:cNvPr id="4" name="Imagem 3">
            <a:extLst>
              <a:ext uri="{FF2B5EF4-FFF2-40B4-BE49-F238E27FC236}">
                <a16:creationId xmlns:a16="http://schemas.microsoft.com/office/drawing/2014/main" id="{5B2C11A6-255B-CEDF-578B-B6C445A7C0EB}"/>
              </a:ext>
            </a:extLst>
          </p:cNvPr>
          <p:cNvPicPr>
            <a:picLocks noChangeAspect="1"/>
          </p:cNvPicPr>
          <p:nvPr/>
        </p:nvPicPr>
        <p:blipFill>
          <a:blip r:embed="rId2"/>
          <a:stretch>
            <a:fillRect/>
          </a:stretch>
        </p:blipFill>
        <p:spPr>
          <a:xfrm>
            <a:off x="834179" y="2102069"/>
            <a:ext cx="10769242" cy="2235987"/>
          </a:xfrm>
          <a:prstGeom prst="rect">
            <a:avLst/>
          </a:prstGeom>
        </p:spPr>
      </p:pic>
    </p:spTree>
    <p:extLst>
      <p:ext uri="{BB962C8B-B14F-4D97-AF65-F5344CB8AC3E}">
        <p14:creationId xmlns:p14="http://schemas.microsoft.com/office/powerpoint/2010/main" val="35267544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47</a:t>
            </a:fld>
            <a:endParaRPr lang="pt-BR"/>
          </a:p>
        </p:txBody>
      </p:sp>
      <p:sp>
        <p:nvSpPr>
          <p:cNvPr id="6" name="CaixaDeTexto 5">
            <a:extLst>
              <a:ext uri="{FF2B5EF4-FFF2-40B4-BE49-F238E27FC236}">
                <a16:creationId xmlns:a16="http://schemas.microsoft.com/office/drawing/2014/main" id="{8BEC2213-0FF9-AA2F-9802-D993E964C218}"/>
              </a:ext>
            </a:extLst>
          </p:cNvPr>
          <p:cNvSpPr txBox="1"/>
          <p:nvPr/>
        </p:nvSpPr>
        <p:spPr>
          <a:xfrm>
            <a:off x="1208689" y="1460938"/>
            <a:ext cx="9312165" cy="3539430"/>
          </a:xfrm>
          <a:prstGeom prst="rect">
            <a:avLst/>
          </a:prstGeom>
          <a:noFill/>
        </p:spPr>
        <p:txBody>
          <a:bodyPr wrap="square">
            <a:spAutoFit/>
          </a:bodyPr>
          <a:lstStyle/>
          <a:p>
            <a:r>
              <a:rPr lang="pt-BR" sz="2800" dirty="0"/>
              <a:t>O comando Leia O comando Leia é o comando responsável por receber dados inseridos pelo usuário. Em geral estes dados são inseridos através do teclado, podendo ser numérico ou caractere dependendo do tipo de dados que a variável que receberá o valor estiver configurada. Como o computador não saberá qual será o valor que o usuário digitará, sempre teremos que utilizar uma variável para armazenar o valor obtido através do comando Leia. A sintaxe do comando Leia é:</a:t>
            </a:r>
          </a:p>
        </p:txBody>
      </p:sp>
    </p:spTree>
    <p:extLst>
      <p:ext uri="{BB962C8B-B14F-4D97-AF65-F5344CB8AC3E}">
        <p14:creationId xmlns:p14="http://schemas.microsoft.com/office/powerpoint/2010/main" val="41277033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48</a:t>
            </a:fld>
            <a:endParaRPr lang="pt-BR"/>
          </a:p>
        </p:txBody>
      </p:sp>
      <p:pic>
        <p:nvPicPr>
          <p:cNvPr id="4" name="Imagem 3">
            <a:extLst>
              <a:ext uri="{FF2B5EF4-FFF2-40B4-BE49-F238E27FC236}">
                <a16:creationId xmlns:a16="http://schemas.microsoft.com/office/drawing/2014/main" id="{A065EF42-9FFD-91C4-8ECE-5DDD1616A92C}"/>
              </a:ext>
            </a:extLst>
          </p:cNvPr>
          <p:cNvPicPr>
            <a:picLocks noChangeAspect="1"/>
          </p:cNvPicPr>
          <p:nvPr/>
        </p:nvPicPr>
        <p:blipFill>
          <a:blip r:embed="rId2"/>
          <a:stretch>
            <a:fillRect/>
          </a:stretch>
        </p:blipFill>
        <p:spPr>
          <a:xfrm>
            <a:off x="1919234" y="1996965"/>
            <a:ext cx="8491481" cy="2911365"/>
          </a:xfrm>
          <a:prstGeom prst="rect">
            <a:avLst/>
          </a:prstGeom>
        </p:spPr>
      </p:pic>
    </p:spTree>
    <p:extLst>
      <p:ext uri="{BB962C8B-B14F-4D97-AF65-F5344CB8AC3E}">
        <p14:creationId xmlns:p14="http://schemas.microsoft.com/office/powerpoint/2010/main" val="19655486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49</a:t>
            </a:fld>
            <a:endParaRPr lang="pt-BR"/>
          </a:p>
        </p:txBody>
      </p:sp>
      <p:sp>
        <p:nvSpPr>
          <p:cNvPr id="4" name="CaixaDeTexto 3">
            <a:extLst>
              <a:ext uri="{FF2B5EF4-FFF2-40B4-BE49-F238E27FC236}">
                <a16:creationId xmlns:a16="http://schemas.microsoft.com/office/drawing/2014/main" id="{58BC72DC-DF93-98AB-4FDA-8CF1001008C8}"/>
              </a:ext>
            </a:extLst>
          </p:cNvPr>
          <p:cNvSpPr txBox="1"/>
          <p:nvPr/>
        </p:nvSpPr>
        <p:spPr>
          <a:xfrm>
            <a:off x="1051033" y="1376854"/>
            <a:ext cx="10121463" cy="3108543"/>
          </a:xfrm>
          <a:prstGeom prst="rect">
            <a:avLst/>
          </a:prstGeom>
          <a:noFill/>
        </p:spPr>
        <p:txBody>
          <a:bodyPr wrap="square">
            <a:spAutoFit/>
          </a:bodyPr>
          <a:lstStyle/>
          <a:p>
            <a:r>
              <a:rPr lang="pt-BR" sz="2800" dirty="0"/>
              <a:t>Java: Em Java um programa inicial contém apenas o suporte a exibição de mensagens no monitor, processamentos básicos de dados e utilização de variáveis com o objetivo de garantir a otimização do espaço de seu programa em disco e consequentemente, o peso da sua aplicação. Para que seja possível a utilização de recursos diferentes, é necessário realizar uma importação de uma biblioteca de classes para o seu Projeto. </a:t>
            </a:r>
          </a:p>
        </p:txBody>
      </p:sp>
    </p:spTree>
    <p:extLst>
      <p:ext uri="{BB962C8B-B14F-4D97-AF65-F5344CB8AC3E}">
        <p14:creationId xmlns:p14="http://schemas.microsoft.com/office/powerpoint/2010/main" val="572795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5</a:t>
            </a:fld>
            <a:endParaRPr lang="pt-BR"/>
          </a:p>
        </p:txBody>
      </p:sp>
      <p:sp>
        <p:nvSpPr>
          <p:cNvPr id="3" name="Retângulo 2">
            <a:extLst>
              <a:ext uri="{FF2B5EF4-FFF2-40B4-BE49-F238E27FC236}">
                <a16:creationId xmlns:a16="http://schemas.microsoft.com/office/drawing/2014/main" id="{ABA2073E-544F-7E2C-A8F0-A3BF12A3B456}"/>
              </a:ext>
            </a:extLst>
          </p:cNvPr>
          <p:cNvSpPr/>
          <p:nvPr/>
        </p:nvSpPr>
        <p:spPr>
          <a:xfrm>
            <a:off x="1463748" y="1467591"/>
            <a:ext cx="10040680" cy="4031873"/>
          </a:xfrm>
          <a:prstGeom prst="rect">
            <a:avLst/>
          </a:prstGeom>
        </p:spPr>
        <p:txBody>
          <a:bodyPr wrap="square">
            <a:spAutoFit/>
          </a:bodyPr>
          <a:lstStyle/>
          <a:p>
            <a:r>
              <a:rPr lang="pt-BR" sz="3200" b="1" dirty="0" err="1"/>
              <a:t>static</a:t>
            </a:r>
            <a:r>
              <a:rPr lang="pt-BR" sz="3200" dirty="0"/>
              <a:t> </a:t>
            </a:r>
          </a:p>
          <a:p>
            <a:r>
              <a:rPr lang="pt-BR" sz="3200" dirty="0"/>
              <a:t> É um qualificador que indica que este método é um método de classe, ou seja, há uma cópia somente por classe. Os métodos </a:t>
            </a:r>
            <a:r>
              <a:rPr lang="pt-BR" sz="3200" dirty="0" err="1"/>
              <a:t>static</a:t>
            </a:r>
            <a:r>
              <a:rPr lang="pt-BR" sz="3200" dirty="0"/>
              <a:t> podem ser invocados, mesmo quando não for criado nenhum objeto para a classe, para tal deve-se seguir a sintaxe:   </a:t>
            </a:r>
          </a:p>
          <a:p>
            <a:endParaRPr lang="pt-BR" sz="3200" dirty="0"/>
          </a:p>
          <a:p>
            <a:r>
              <a:rPr lang="pt-BR" sz="3200" dirty="0"/>
              <a:t>&lt;</a:t>
            </a:r>
            <a:r>
              <a:rPr lang="pt-BR" sz="3200" dirty="0" err="1"/>
              <a:t>NomeCasse</a:t>
            </a:r>
            <a:r>
              <a:rPr lang="pt-BR" sz="3200" dirty="0"/>
              <a:t>&gt;.&lt;</a:t>
            </a:r>
            <a:r>
              <a:rPr lang="pt-BR" sz="3200" dirty="0" err="1"/>
              <a:t>NomeMetodoStatic</a:t>
            </a:r>
            <a:r>
              <a:rPr lang="pt-BR" sz="3200" dirty="0"/>
              <a:t>&gt;(argumentos) </a:t>
            </a:r>
          </a:p>
        </p:txBody>
      </p:sp>
    </p:spTree>
    <p:extLst>
      <p:ext uri="{BB962C8B-B14F-4D97-AF65-F5344CB8AC3E}">
        <p14:creationId xmlns:p14="http://schemas.microsoft.com/office/powerpoint/2010/main" val="20755381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50</a:t>
            </a:fld>
            <a:endParaRPr lang="pt-BR"/>
          </a:p>
        </p:txBody>
      </p:sp>
      <p:sp>
        <p:nvSpPr>
          <p:cNvPr id="4" name="CaixaDeTexto 3">
            <a:extLst>
              <a:ext uri="{FF2B5EF4-FFF2-40B4-BE49-F238E27FC236}">
                <a16:creationId xmlns:a16="http://schemas.microsoft.com/office/drawing/2014/main" id="{E7031E1E-1BCD-F3C6-DD69-F324B883254E}"/>
              </a:ext>
            </a:extLst>
          </p:cNvPr>
          <p:cNvSpPr txBox="1"/>
          <p:nvPr/>
        </p:nvSpPr>
        <p:spPr>
          <a:xfrm>
            <a:off x="1345324" y="1397876"/>
            <a:ext cx="8891752" cy="3539430"/>
          </a:xfrm>
          <a:prstGeom prst="rect">
            <a:avLst/>
          </a:prstGeom>
          <a:noFill/>
        </p:spPr>
        <p:txBody>
          <a:bodyPr wrap="square">
            <a:spAutoFit/>
          </a:bodyPr>
          <a:lstStyle/>
          <a:p>
            <a:r>
              <a:rPr lang="pt-BR" sz="2800" dirty="0"/>
              <a:t>Estas bibliotecas contém as instruções necessárias para que o Java consiga trabalhar com novas funções conforme a necessidade do programador. Vale lembrar que não é recomendado que você faça uma importação de biblioteca em seu programa caso não seja a intenção utiliza-la, podendo acarretar perca de desempenho desnecessária na sua aplicação. Para importar uma biblioteca, basta seguir o seguinte comando:</a:t>
            </a:r>
          </a:p>
        </p:txBody>
      </p:sp>
    </p:spTree>
    <p:extLst>
      <p:ext uri="{BB962C8B-B14F-4D97-AF65-F5344CB8AC3E}">
        <p14:creationId xmlns:p14="http://schemas.microsoft.com/office/powerpoint/2010/main" val="31834622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51</a:t>
            </a:fld>
            <a:endParaRPr lang="pt-BR"/>
          </a:p>
        </p:txBody>
      </p:sp>
      <p:pic>
        <p:nvPicPr>
          <p:cNvPr id="4" name="Imagem 3">
            <a:extLst>
              <a:ext uri="{FF2B5EF4-FFF2-40B4-BE49-F238E27FC236}">
                <a16:creationId xmlns:a16="http://schemas.microsoft.com/office/drawing/2014/main" id="{C8C6EE06-633B-89AF-2705-8E95928AFAA3}"/>
              </a:ext>
            </a:extLst>
          </p:cNvPr>
          <p:cNvPicPr>
            <a:picLocks noChangeAspect="1"/>
          </p:cNvPicPr>
          <p:nvPr/>
        </p:nvPicPr>
        <p:blipFill>
          <a:blip r:embed="rId2"/>
          <a:stretch>
            <a:fillRect/>
          </a:stretch>
        </p:blipFill>
        <p:spPr>
          <a:xfrm>
            <a:off x="1394550" y="664655"/>
            <a:ext cx="9578249" cy="4309536"/>
          </a:xfrm>
          <a:prstGeom prst="rect">
            <a:avLst/>
          </a:prstGeom>
        </p:spPr>
      </p:pic>
    </p:spTree>
    <p:extLst>
      <p:ext uri="{BB962C8B-B14F-4D97-AF65-F5344CB8AC3E}">
        <p14:creationId xmlns:p14="http://schemas.microsoft.com/office/powerpoint/2010/main" val="41500906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52</a:t>
            </a:fld>
            <a:endParaRPr lang="pt-BR"/>
          </a:p>
        </p:txBody>
      </p:sp>
      <p:sp>
        <p:nvSpPr>
          <p:cNvPr id="4" name="CaixaDeTexto 3">
            <a:extLst>
              <a:ext uri="{FF2B5EF4-FFF2-40B4-BE49-F238E27FC236}">
                <a16:creationId xmlns:a16="http://schemas.microsoft.com/office/drawing/2014/main" id="{4E33267C-1BA4-A27B-E5CE-F4B762610920}"/>
              </a:ext>
            </a:extLst>
          </p:cNvPr>
          <p:cNvSpPr txBox="1"/>
          <p:nvPr/>
        </p:nvSpPr>
        <p:spPr>
          <a:xfrm>
            <a:off x="1271751" y="1702676"/>
            <a:ext cx="9228083" cy="2308324"/>
          </a:xfrm>
          <a:prstGeom prst="rect">
            <a:avLst/>
          </a:prstGeom>
          <a:noFill/>
        </p:spPr>
        <p:txBody>
          <a:bodyPr wrap="square">
            <a:spAutoFit/>
          </a:bodyPr>
          <a:lstStyle/>
          <a:p>
            <a:r>
              <a:rPr lang="pt-BR" sz="3600" dirty="0"/>
              <a:t>Note que o comando </a:t>
            </a:r>
            <a:r>
              <a:rPr lang="pt-BR" sz="3600" dirty="0" err="1"/>
              <a:t>import</a:t>
            </a:r>
            <a:r>
              <a:rPr lang="pt-BR" sz="3600" dirty="0"/>
              <a:t> deve ser inserido na primeira linha do seu código, antes mesmo de todos os códigos gerados automaticamente pelo </a:t>
            </a:r>
            <a:r>
              <a:rPr lang="pt-BR" sz="3600" dirty="0" err="1"/>
              <a:t>IntellJ</a:t>
            </a:r>
            <a:endParaRPr lang="pt-BR" sz="3600" dirty="0"/>
          </a:p>
        </p:txBody>
      </p:sp>
    </p:spTree>
    <p:extLst>
      <p:ext uri="{BB962C8B-B14F-4D97-AF65-F5344CB8AC3E}">
        <p14:creationId xmlns:p14="http://schemas.microsoft.com/office/powerpoint/2010/main" val="16645443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53</a:t>
            </a:fld>
            <a:endParaRPr lang="pt-BR"/>
          </a:p>
        </p:txBody>
      </p:sp>
      <p:sp>
        <p:nvSpPr>
          <p:cNvPr id="4" name="CaixaDeTexto 3">
            <a:extLst>
              <a:ext uri="{FF2B5EF4-FFF2-40B4-BE49-F238E27FC236}">
                <a16:creationId xmlns:a16="http://schemas.microsoft.com/office/drawing/2014/main" id="{62C70950-4349-C0DA-1AC2-345D75F61947}"/>
              </a:ext>
            </a:extLst>
          </p:cNvPr>
          <p:cNvSpPr txBox="1"/>
          <p:nvPr/>
        </p:nvSpPr>
        <p:spPr>
          <a:xfrm>
            <a:off x="1923393" y="2185416"/>
            <a:ext cx="7788166" cy="707886"/>
          </a:xfrm>
          <a:prstGeom prst="rect">
            <a:avLst/>
          </a:prstGeom>
          <a:noFill/>
        </p:spPr>
        <p:txBody>
          <a:bodyPr wrap="square">
            <a:spAutoFit/>
          </a:bodyPr>
          <a:lstStyle/>
          <a:p>
            <a:r>
              <a:rPr lang="pt-BR" sz="4000" dirty="0"/>
              <a:t>Para entender melhor o comando:</a:t>
            </a:r>
          </a:p>
        </p:txBody>
      </p:sp>
    </p:spTree>
    <p:extLst>
      <p:ext uri="{BB962C8B-B14F-4D97-AF65-F5344CB8AC3E}">
        <p14:creationId xmlns:p14="http://schemas.microsoft.com/office/powerpoint/2010/main" val="42324065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54</a:t>
            </a:fld>
            <a:endParaRPr lang="pt-BR"/>
          </a:p>
        </p:txBody>
      </p:sp>
      <p:sp>
        <p:nvSpPr>
          <p:cNvPr id="4" name="CaixaDeTexto 3">
            <a:extLst>
              <a:ext uri="{FF2B5EF4-FFF2-40B4-BE49-F238E27FC236}">
                <a16:creationId xmlns:a16="http://schemas.microsoft.com/office/drawing/2014/main" id="{C683A798-74A8-8E68-2E8E-28F32B7F9F9C}"/>
              </a:ext>
            </a:extLst>
          </p:cNvPr>
          <p:cNvSpPr txBox="1"/>
          <p:nvPr/>
        </p:nvSpPr>
        <p:spPr>
          <a:xfrm>
            <a:off x="1040524" y="1439917"/>
            <a:ext cx="9764110" cy="3970318"/>
          </a:xfrm>
          <a:prstGeom prst="rect">
            <a:avLst/>
          </a:prstGeom>
          <a:noFill/>
        </p:spPr>
        <p:txBody>
          <a:bodyPr wrap="square">
            <a:spAutoFit/>
          </a:bodyPr>
          <a:lstStyle/>
          <a:p>
            <a:r>
              <a:rPr lang="pt-BR" sz="3600" dirty="0"/>
              <a:t>Imagine que você está trabalhando na construção de um objeto sobre uma mesa. Na mesa ficarão apenas as ferramentas mais utilizadas, como chave de fenda e alicate. Caso você necessite de uma chave inglesa, você deverá ir até a sua mala de ferramentas, no compartimento de chaves e trazer a chave inglesa para a sua mesa, não é mesmo?</a:t>
            </a:r>
          </a:p>
        </p:txBody>
      </p:sp>
    </p:spTree>
    <p:extLst>
      <p:ext uri="{BB962C8B-B14F-4D97-AF65-F5344CB8AC3E}">
        <p14:creationId xmlns:p14="http://schemas.microsoft.com/office/powerpoint/2010/main" val="29305636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55</a:t>
            </a:fld>
            <a:endParaRPr lang="pt-BR"/>
          </a:p>
        </p:txBody>
      </p:sp>
      <p:sp>
        <p:nvSpPr>
          <p:cNvPr id="4" name="CaixaDeTexto 3">
            <a:extLst>
              <a:ext uri="{FF2B5EF4-FFF2-40B4-BE49-F238E27FC236}">
                <a16:creationId xmlns:a16="http://schemas.microsoft.com/office/drawing/2014/main" id="{9794FCB4-7A25-E038-0F53-2A01CAF741BF}"/>
              </a:ext>
            </a:extLst>
          </p:cNvPr>
          <p:cNvSpPr txBox="1"/>
          <p:nvPr/>
        </p:nvSpPr>
        <p:spPr>
          <a:xfrm>
            <a:off x="1303282" y="1891861"/>
            <a:ext cx="9259614" cy="2862322"/>
          </a:xfrm>
          <a:prstGeom prst="rect">
            <a:avLst/>
          </a:prstGeom>
          <a:noFill/>
        </p:spPr>
        <p:txBody>
          <a:bodyPr wrap="square">
            <a:spAutoFit/>
          </a:bodyPr>
          <a:lstStyle/>
          <a:p>
            <a:r>
              <a:rPr lang="pt-BR" sz="3600" dirty="0"/>
              <a:t>Na prática, caso a ferramenta que você necessite não esteja disponível, provavelmente você encontrará na sua mala de ferramentas (biblioteca Java), e dentro do compartimento de chaves (</a:t>
            </a:r>
            <a:r>
              <a:rPr lang="pt-BR" sz="3600" dirty="0" err="1"/>
              <a:t>util</a:t>
            </a:r>
            <a:r>
              <a:rPr lang="pt-BR" sz="3600" dirty="0"/>
              <a:t>). </a:t>
            </a:r>
          </a:p>
        </p:txBody>
      </p:sp>
    </p:spTree>
    <p:extLst>
      <p:ext uri="{BB962C8B-B14F-4D97-AF65-F5344CB8AC3E}">
        <p14:creationId xmlns:p14="http://schemas.microsoft.com/office/powerpoint/2010/main" val="26712993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56</a:t>
            </a:fld>
            <a:endParaRPr lang="pt-BR"/>
          </a:p>
        </p:txBody>
      </p:sp>
      <p:sp>
        <p:nvSpPr>
          <p:cNvPr id="4" name="CaixaDeTexto 3">
            <a:extLst>
              <a:ext uri="{FF2B5EF4-FFF2-40B4-BE49-F238E27FC236}">
                <a16:creationId xmlns:a16="http://schemas.microsoft.com/office/drawing/2014/main" id="{CBCC0830-C893-34FE-546B-C380F5698CE7}"/>
              </a:ext>
            </a:extLst>
          </p:cNvPr>
          <p:cNvSpPr txBox="1"/>
          <p:nvPr/>
        </p:nvSpPr>
        <p:spPr>
          <a:xfrm>
            <a:off x="1019503" y="1376855"/>
            <a:ext cx="10258097" cy="3539430"/>
          </a:xfrm>
          <a:prstGeom prst="rect">
            <a:avLst/>
          </a:prstGeom>
          <a:noFill/>
        </p:spPr>
        <p:txBody>
          <a:bodyPr wrap="square">
            <a:spAutoFit/>
          </a:bodyPr>
          <a:lstStyle/>
          <a:p>
            <a:r>
              <a:rPr lang="pt-BR" sz="2800" dirty="0"/>
              <a:t>Mas existe apenas a biblioteca Java para ser importada? Não! O Java possui inúmeras bibliotecas que poderão ser importadas sempre que necessário. Além disto você também poderá importar bibliotecas feitas por outras pessoas, com o objetivo de poupar muito trabalho no desenvolvimento de uma nova ferramenta da estaca zero. Voltando a leitura de dados. Após a importação da ferramenta Scanner, precisamos “cria-la” dentro do nosso programa, utilizando o seguinte comando: </a:t>
            </a:r>
          </a:p>
        </p:txBody>
      </p:sp>
    </p:spTree>
    <p:extLst>
      <p:ext uri="{BB962C8B-B14F-4D97-AF65-F5344CB8AC3E}">
        <p14:creationId xmlns:p14="http://schemas.microsoft.com/office/powerpoint/2010/main" val="31483476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57</a:t>
            </a:fld>
            <a:endParaRPr lang="pt-BR"/>
          </a:p>
        </p:txBody>
      </p:sp>
      <p:pic>
        <p:nvPicPr>
          <p:cNvPr id="4" name="Imagem 3">
            <a:extLst>
              <a:ext uri="{FF2B5EF4-FFF2-40B4-BE49-F238E27FC236}">
                <a16:creationId xmlns:a16="http://schemas.microsoft.com/office/drawing/2014/main" id="{62A3001E-3BFF-FD9B-4BBE-4575A6BAC0C2}"/>
              </a:ext>
            </a:extLst>
          </p:cNvPr>
          <p:cNvPicPr>
            <a:picLocks noChangeAspect="1"/>
          </p:cNvPicPr>
          <p:nvPr/>
        </p:nvPicPr>
        <p:blipFill>
          <a:blip r:embed="rId2"/>
          <a:stretch>
            <a:fillRect/>
          </a:stretch>
        </p:blipFill>
        <p:spPr>
          <a:xfrm>
            <a:off x="933549" y="1743233"/>
            <a:ext cx="10161731" cy="2478471"/>
          </a:xfrm>
          <a:prstGeom prst="rect">
            <a:avLst/>
          </a:prstGeom>
        </p:spPr>
      </p:pic>
    </p:spTree>
    <p:extLst>
      <p:ext uri="{BB962C8B-B14F-4D97-AF65-F5344CB8AC3E}">
        <p14:creationId xmlns:p14="http://schemas.microsoft.com/office/powerpoint/2010/main" val="34967316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58</a:t>
            </a:fld>
            <a:endParaRPr lang="pt-BR"/>
          </a:p>
        </p:txBody>
      </p:sp>
      <p:sp>
        <p:nvSpPr>
          <p:cNvPr id="4" name="CaixaDeTexto 3">
            <a:extLst>
              <a:ext uri="{FF2B5EF4-FFF2-40B4-BE49-F238E27FC236}">
                <a16:creationId xmlns:a16="http://schemas.microsoft.com/office/drawing/2014/main" id="{B5A06E3F-B99C-D31E-2EC7-766A6BA66064}"/>
              </a:ext>
            </a:extLst>
          </p:cNvPr>
          <p:cNvSpPr txBox="1"/>
          <p:nvPr/>
        </p:nvSpPr>
        <p:spPr>
          <a:xfrm>
            <a:off x="1156138" y="2151727"/>
            <a:ext cx="10363200" cy="2554545"/>
          </a:xfrm>
          <a:prstGeom prst="rect">
            <a:avLst/>
          </a:prstGeom>
          <a:noFill/>
        </p:spPr>
        <p:txBody>
          <a:bodyPr wrap="square">
            <a:spAutoFit/>
          </a:bodyPr>
          <a:lstStyle/>
          <a:p>
            <a:r>
              <a:rPr lang="pt-BR" sz="3200" dirty="0"/>
              <a:t>O comando para criar o leitor dentro do nosso programa é chamado de instância. Na instância é onde a sua ferramenta importada cria vida, tornando-se funcional e utilizável na sua aplicação. A partir deste momento, o leitor será carregado na memória do computador junto com a sua aplicação.</a:t>
            </a:r>
          </a:p>
        </p:txBody>
      </p:sp>
    </p:spTree>
    <p:extLst>
      <p:ext uri="{BB962C8B-B14F-4D97-AF65-F5344CB8AC3E}">
        <p14:creationId xmlns:p14="http://schemas.microsoft.com/office/powerpoint/2010/main" val="4132604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59</a:t>
            </a:fld>
            <a:endParaRPr lang="pt-BR"/>
          </a:p>
        </p:txBody>
      </p:sp>
      <p:sp>
        <p:nvSpPr>
          <p:cNvPr id="4" name="CaixaDeTexto 3">
            <a:extLst>
              <a:ext uri="{FF2B5EF4-FFF2-40B4-BE49-F238E27FC236}">
                <a16:creationId xmlns:a16="http://schemas.microsoft.com/office/drawing/2014/main" id="{63FBE9B3-6C26-542A-C30A-FCAD5A9E6EED}"/>
              </a:ext>
            </a:extLst>
          </p:cNvPr>
          <p:cNvSpPr txBox="1"/>
          <p:nvPr/>
        </p:nvSpPr>
        <p:spPr>
          <a:xfrm>
            <a:off x="914400" y="1303283"/>
            <a:ext cx="10068910" cy="3539430"/>
          </a:xfrm>
          <a:prstGeom prst="rect">
            <a:avLst/>
          </a:prstGeom>
          <a:noFill/>
        </p:spPr>
        <p:txBody>
          <a:bodyPr wrap="square">
            <a:spAutoFit/>
          </a:bodyPr>
          <a:lstStyle/>
          <a:p>
            <a:r>
              <a:rPr lang="pt-BR" sz="3200" dirty="0"/>
              <a:t>Leitura de dados utilizando a ferramenta Scanner Agora que já temos o nosso leitor, estamos prontos para ler uma entrada de dados feita pelo usuário através do teclado e armazena-la em uma variável. Para que esta leitura seja feita de forma adequada pelo Java, devemos adotar uma leitura específica para cada tipo de variável, conforme a tabela a seguir:</a:t>
            </a:r>
          </a:p>
        </p:txBody>
      </p:sp>
    </p:spTree>
    <p:extLst>
      <p:ext uri="{BB962C8B-B14F-4D97-AF65-F5344CB8AC3E}">
        <p14:creationId xmlns:p14="http://schemas.microsoft.com/office/powerpoint/2010/main" val="3801794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6</a:t>
            </a:fld>
            <a:endParaRPr lang="pt-BR"/>
          </a:p>
        </p:txBody>
      </p:sp>
      <p:sp>
        <p:nvSpPr>
          <p:cNvPr id="3" name="Retângulo 2">
            <a:extLst>
              <a:ext uri="{FF2B5EF4-FFF2-40B4-BE49-F238E27FC236}">
                <a16:creationId xmlns:a16="http://schemas.microsoft.com/office/drawing/2014/main" id="{6533668B-20DB-B277-2DE5-A26E44CC298A}"/>
              </a:ext>
            </a:extLst>
          </p:cNvPr>
          <p:cNvSpPr/>
          <p:nvPr/>
        </p:nvSpPr>
        <p:spPr>
          <a:xfrm>
            <a:off x="850606" y="1733683"/>
            <a:ext cx="10419906" cy="2554545"/>
          </a:xfrm>
          <a:prstGeom prst="rect">
            <a:avLst/>
          </a:prstGeom>
        </p:spPr>
        <p:txBody>
          <a:bodyPr wrap="square">
            <a:spAutoFit/>
          </a:bodyPr>
          <a:lstStyle/>
          <a:p>
            <a:r>
              <a:rPr lang="pt-BR" sz="3200" b="1" dirty="0" err="1"/>
              <a:t>void</a:t>
            </a:r>
            <a:r>
              <a:rPr lang="pt-BR" sz="3200" b="1" dirty="0"/>
              <a:t> </a:t>
            </a:r>
          </a:p>
          <a:p>
            <a:r>
              <a:rPr lang="pt-BR" sz="3200" dirty="0"/>
              <a:t> Semelhante ao </a:t>
            </a:r>
            <a:r>
              <a:rPr lang="pt-BR" sz="3200" dirty="0" err="1"/>
              <a:t>void</a:t>
            </a:r>
            <a:r>
              <a:rPr lang="pt-BR" sz="3200" dirty="0"/>
              <a:t> do C/C++, corresponde ao valor de retorno da função. Quando a função não retorna nenhum valor ela possui a palavra reservada </a:t>
            </a:r>
            <a:r>
              <a:rPr lang="pt-BR" sz="3200" dirty="0" err="1"/>
              <a:t>void</a:t>
            </a:r>
            <a:r>
              <a:rPr lang="pt-BR" sz="3200" dirty="0"/>
              <a:t> no local de retorno, uma espécie de valor vazio que tem que ser especificado. </a:t>
            </a:r>
          </a:p>
        </p:txBody>
      </p:sp>
    </p:spTree>
    <p:extLst>
      <p:ext uri="{BB962C8B-B14F-4D97-AF65-F5344CB8AC3E}">
        <p14:creationId xmlns:p14="http://schemas.microsoft.com/office/powerpoint/2010/main" val="38309488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60</a:t>
            </a:fld>
            <a:endParaRPr lang="pt-BR"/>
          </a:p>
        </p:txBody>
      </p:sp>
      <p:pic>
        <p:nvPicPr>
          <p:cNvPr id="4" name="Imagem 3">
            <a:extLst>
              <a:ext uri="{FF2B5EF4-FFF2-40B4-BE49-F238E27FC236}">
                <a16:creationId xmlns:a16="http://schemas.microsoft.com/office/drawing/2014/main" id="{15F43574-67DC-D6C9-9003-C4FF3457D535}"/>
              </a:ext>
            </a:extLst>
          </p:cNvPr>
          <p:cNvPicPr>
            <a:picLocks noChangeAspect="1"/>
          </p:cNvPicPr>
          <p:nvPr/>
        </p:nvPicPr>
        <p:blipFill>
          <a:blip r:embed="rId2"/>
          <a:stretch>
            <a:fillRect/>
          </a:stretch>
        </p:blipFill>
        <p:spPr>
          <a:xfrm>
            <a:off x="1351872" y="719137"/>
            <a:ext cx="8764370" cy="6002338"/>
          </a:xfrm>
          <a:prstGeom prst="rect">
            <a:avLst/>
          </a:prstGeom>
        </p:spPr>
      </p:pic>
    </p:spTree>
    <p:extLst>
      <p:ext uri="{BB962C8B-B14F-4D97-AF65-F5344CB8AC3E}">
        <p14:creationId xmlns:p14="http://schemas.microsoft.com/office/powerpoint/2010/main" val="27303134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61</a:t>
            </a:fld>
            <a:endParaRPr lang="pt-BR"/>
          </a:p>
        </p:txBody>
      </p:sp>
      <p:sp>
        <p:nvSpPr>
          <p:cNvPr id="4" name="CaixaDeTexto 3">
            <a:extLst>
              <a:ext uri="{FF2B5EF4-FFF2-40B4-BE49-F238E27FC236}">
                <a16:creationId xmlns:a16="http://schemas.microsoft.com/office/drawing/2014/main" id="{1343B99A-A69D-4736-AF93-E97DCB877C7F}"/>
              </a:ext>
            </a:extLst>
          </p:cNvPr>
          <p:cNvSpPr txBox="1"/>
          <p:nvPr/>
        </p:nvSpPr>
        <p:spPr>
          <a:xfrm>
            <a:off x="909145" y="2035284"/>
            <a:ext cx="10373710" cy="1815882"/>
          </a:xfrm>
          <a:prstGeom prst="rect">
            <a:avLst/>
          </a:prstGeom>
          <a:noFill/>
        </p:spPr>
        <p:txBody>
          <a:bodyPr wrap="square">
            <a:spAutoFit/>
          </a:bodyPr>
          <a:lstStyle/>
          <a:p>
            <a:r>
              <a:rPr lang="pt-BR" sz="2800" dirty="0"/>
              <a:t>Agora que já vimos individualmente as principais ferramentas de uma linguagem de programação, chegou a hora de praticarmos, produzindo um programa completo. Para tanto criar um programa que calcule a soma de dois números digitados pelo usuário:</a:t>
            </a:r>
          </a:p>
        </p:txBody>
      </p:sp>
    </p:spTree>
    <p:extLst>
      <p:ext uri="{BB962C8B-B14F-4D97-AF65-F5344CB8AC3E}">
        <p14:creationId xmlns:p14="http://schemas.microsoft.com/office/powerpoint/2010/main" val="23728020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62</a:t>
            </a:fld>
            <a:endParaRPr lang="pt-BR"/>
          </a:p>
        </p:txBody>
      </p:sp>
      <p:sp>
        <p:nvSpPr>
          <p:cNvPr id="4" name="CaixaDeTexto 3">
            <a:extLst>
              <a:ext uri="{FF2B5EF4-FFF2-40B4-BE49-F238E27FC236}">
                <a16:creationId xmlns:a16="http://schemas.microsoft.com/office/drawing/2014/main" id="{5100E4C8-329D-7BBD-DEE7-20AF85708C50}"/>
              </a:ext>
            </a:extLst>
          </p:cNvPr>
          <p:cNvSpPr txBox="1"/>
          <p:nvPr/>
        </p:nvSpPr>
        <p:spPr>
          <a:xfrm>
            <a:off x="1145627" y="1660634"/>
            <a:ext cx="9743089" cy="1815882"/>
          </a:xfrm>
          <a:prstGeom prst="rect">
            <a:avLst/>
          </a:prstGeom>
          <a:noFill/>
        </p:spPr>
        <p:txBody>
          <a:bodyPr wrap="square">
            <a:spAutoFit/>
          </a:bodyPr>
          <a:lstStyle/>
          <a:p>
            <a:r>
              <a:rPr lang="pt-BR" sz="2800" dirty="0"/>
              <a:t>Passo 1: Definir a sequência lógica do programa. Por ser o nosso primeiro programa, antes de construir o fluxograma, precisamos identificar a entrada, o processamento e a saída dos dados dentro do nosso programa:</a:t>
            </a:r>
          </a:p>
        </p:txBody>
      </p:sp>
    </p:spTree>
    <p:extLst>
      <p:ext uri="{BB962C8B-B14F-4D97-AF65-F5344CB8AC3E}">
        <p14:creationId xmlns:p14="http://schemas.microsoft.com/office/powerpoint/2010/main" val="22290526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63</a:t>
            </a:fld>
            <a:endParaRPr lang="pt-BR"/>
          </a:p>
        </p:txBody>
      </p:sp>
      <p:sp>
        <p:nvSpPr>
          <p:cNvPr id="4" name="CaixaDeTexto 3">
            <a:extLst>
              <a:ext uri="{FF2B5EF4-FFF2-40B4-BE49-F238E27FC236}">
                <a16:creationId xmlns:a16="http://schemas.microsoft.com/office/drawing/2014/main" id="{C06C3F07-CD07-77A2-24C7-6CAAF9E1CA1A}"/>
              </a:ext>
            </a:extLst>
          </p:cNvPr>
          <p:cNvSpPr txBox="1"/>
          <p:nvPr/>
        </p:nvSpPr>
        <p:spPr>
          <a:xfrm>
            <a:off x="1303282" y="1720840"/>
            <a:ext cx="10050517" cy="2862322"/>
          </a:xfrm>
          <a:prstGeom prst="rect">
            <a:avLst/>
          </a:prstGeom>
          <a:noFill/>
        </p:spPr>
        <p:txBody>
          <a:bodyPr wrap="square">
            <a:spAutoFit/>
          </a:bodyPr>
          <a:lstStyle/>
          <a:p>
            <a:r>
              <a:rPr lang="pt-BR" sz="3600" dirty="0"/>
              <a:t>Entrada: O programa deverá solicitar para que o usuário digite dois números, do tipo numérico. Processamento: O programa calculará a soma destes números. Saída: O programa exibirá a soma destes números.</a:t>
            </a:r>
          </a:p>
        </p:txBody>
      </p:sp>
    </p:spTree>
    <p:extLst>
      <p:ext uri="{BB962C8B-B14F-4D97-AF65-F5344CB8AC3E}">
        <p14:creationId xmlns:p14="http://schemas.microsoft.com/office/powerpoint/2010/main" val="25550819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64</a:t>
            </a:fld>
            <a:endParaRPr lang="pt-BR"/>
          </a:p>
        </p:txBody>
      </p:sp>
      <p:pic>
        <p:nvPicPr>
          <p:cNvPr id="4" name="Imagem 3">
            <a:extLst>
              <a:ext uri="{FF2B5EF4-FFF2-40B4-BE49-F238E27FC236}">
                <a16:creationId xmlns:a16="http://schemas.microsoft.com/office/drawing/2014/main" id="{E1E6E6F4-C462-121B-55E2-CC99E4F49F6F}"/>
              </a:ext>
            </a:extLst>
          </p:cNvPr>
          <p:cNvPicPr>
            <a:picLocks noChangeAspect="1"/>
          </p:cNvPicPr>
          <p:nvPr/>
        </p:nvPicPr>
        <p:blipFill>
          <a:blip r:embed="rId2"/>
          <a:stretch>
            <a:fillRect/>
          </a:stretch>
        </p:blipFill>
        <p:spPr>
          <a:xfrm>
            <a:off x="964671" y="1891862"/>
            <a:ext cx="9398529" cy="2815418"/>
          </a:xfrm>
          <a:prstGeom prst="rect">
            <a:avLst/>
          </a:prstGeom>
        </p:spPr>
      </p:pic>
    </p:spTree>
    <p:extLst>
      <p:ext uri="{BB962C8B-B14F-4D97-AF65-F5344CB8AC3E}">
        <p14:creationId xmlns:p14="http://schemas.microsoft.com/office/powerpoint/2010/main" val="30504382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65</a:t>
            </a:fld>
            <a:endParaRPr lang="pt-BR"/>
          </a:p>
        </p:txBody>
      </p:sp>
      <p:sp>
        <p:nvSpPr>
          <p:cNvPr id="4" name="CaixaDeTexto 3">
            <a:extLst>
              <a:ext uri="{FF2B5EF4-FFF2-40B4-BE49-F238E27FC236}">
                <a16:creationId xmlns:a16="http://schemas.microsoft.com/office/drawing/2014/main" id="{397B847D-50A3-B66D-6661-2860F8C004BE}"/>
              </a:ext>
            </a:extLst>
          </p:cNvPr>
          <p:cNvSpPr txBox="1"/>
          <p:nvPr/>
        </p:nvSpPr>
        <p:spPr>
          <a:xfrm>
            <a:off x="756745" y="1082566"/>
            <a:ext cx="10110952" cy="4401205"/>
          </a:xfrm>
          <a:prstGeom prst="rect">
            <a:avLst/>
          </a:prstGeom>
          <a:noFill/>
        </p:spPr>
        <p:txBody>
          <a:bodyPr wrap="square">
            <a:spAutoFit/>
          </a:bodyPr>
          <a:lstStyle/>
          <a:p>
            <a:r>
              <a:rPr lang="pt-BR" sz="2800" dirty="0"/>
              <a:t>Definir quais serão as variáveis necessárias para o programa. Seguindo a definição de variáveis, precisamos identificar quais dados não serão fixos no nosso programa. Verificando as informações construídas no passo 1, nota-se que os dois números que o usuário digitar e a soma deles não são fixos, podendo ser modificado a cada vez em que o usuário utilizar o programa. </a:t>
            </a:r>
          </a:p>
          <a:p>
            <a:r>
              <a:rPr lang="pt-BR" sz="2800" dirty="0"/>
              <a:t>Logo, as variáveis serão: </a:t>
            </a:r>
          </a:p>
          <a:p>
            <a:r>
              <a:rPr lang="pt-BR" sz="2800" dirty="0"/>
              <a:t>numero1 como inteiro</a:t>
            </a:r>
          </a:p>
          <a:p>
            <a:r>
              <a:rPr lang="pt-BR" sz="2800" dirty="0"/>
              <a:t> numero2 como inteiro </a:t>
            </a:r>
          </a:p>
          <a:p>
            <a:r>
              <a:rPr lang="pt-BR" sz="2800" dirty="0"/>
              <a:t>Soma como inteiro</a:t>
            </a:r>
          </a:p>
        </p:txBody>
      </p:sp>
    </p:spTree>
    <p:extLst>
      <p:ext uri="{BB962C8B-B14F-4D97-AF65-F5344CB8AC3E}">
        <p14:creationId xmlns:p14="http://schemas.microsoft.com/office/powerpoint/2010/main" val="38617714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66</a:t>
            </a:fld>
            <a:endParaRPr lang="pt-BR"/>
          </a:p>
        </p:txBody>
      </p:sp>
      <p:sp>
        <p:nvSpPr>
          <p:cNvPr id="4" name="CaixaDeTexto 3">
            <a:extLst>
              <a:ext uri="{FF2B5EF4-FFF2-40B4-BE49-F238E27FC236}">
                <a16:creationId xmlns:a16="http://schemas.microsoft.com/office/drawing/2014/main" id="{2AFB4344-F0B5-D5FA-D835-F569FFCE1C23}"/>
              </a:ext>
            </a:extLst>
          </p:cNvPr>
          <p:cNvSpPr txBox="1"/>
          <p:nvPr/>
        </p:nvSpPr>
        <p:spPr>
          <a:xfrm>
            <a:off x="798786" y="1282262"/>
            <a:ext cx="9984828" cy="2228193"/>
          </a:xfrm>
          <a:prstGeom prst="rect">
            <a:avLst/>
          </a:prstGeom>
          <a:noFill/>
        </p:spPr>
        <p:txBody>
          <a:bodyPr wrap="square">
            <a:spAutoFit/>
          </a:bodyPr>
          <a:lstStyle/>
          <a:p>
            <a:r>
              <a:rPr lang="pt-BR" sz="2800" dirty="0"/>
              <a:t>Construir o Fluxograma.</a:t>
            </a:r>
          </a:p>
          <a:p>
            <a:endParaRPr lang="pt-BR" sz="2800" dirty="0"/>
          </a:p>
          <a:p>
            <a:r>
              <a:rPr lang="pt-BR" sz="2800" dirty="0"/>
              <a:t>Agora que já sabemos as variáveis e a sequência lógica do nosso programa, podemos construir o fluxograma conforme a simbologia apresentada anteriormente: </a:t>
            </a:r>
          </a:p>
        </p:txBody>
      </p:sp>
    </p:spTree>
    <p:extLst>
      <p:ext uri="{BB962C8B-B14F-4D97-AF65-F5344CB8AC3E}">
        <p14:creationId xmlns:p14="http://schemas.microsoft.com/office/powerpoint/2010/main" val="23345881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67</a:t>
            </a:fld>
            <a:endParaRPr lang="pt-BR"/>
          </a:p>
        </p:txBody>
      </p:sp>
      <p:pic>
        <p:nvPicPr>
          <p:cNvPr id="4" name="Imagem 3">
            <a:extLst>
              <a:ext uri="{FF2B5EF4-FFF2-40B4-BE49-F238E27FC236}">
                <a16:creationId xmlns:a16="http://schemas.microsoft.com/office/drawing/2014/main" id="{9368504A-B5C9-BF55-C6E6-AF1178AEC3C4}"/>
              </a:ext>
            </a:extLst>
          </p:cNvPr>
          <p:cNvPicPr>
            <a:picLocks noChangeAspect="1"/>
          </p:cNvPicPr>
          <p:nvPr/>
        </p:nvPicPr>
        <p:blipFill>
          <a:blip r:embed="rId2"/>
          <a:stretch>
            <a:fillRect/>
          </a:stretch>
        </p:blipFill>
        <p:spPr>
          <a:xfrm>
            <a:off x="1923393" y="122571"/>
            <a:ext cx="7809186" cy="6598904"/>
          </a:xfrm>
          <a:prstGeom prst="rect">
            <a:avLst/>
          </a:prstGeom>
        </p:spPr>
      </p:pic>
    </p:spTree>
    <p:extLst>
      <p:ext uri="{BB962C8B-B14F-4D97-AF65-F5344CB8AC3E}">
        <p14:creationId xmlns:p14="http://schemas.microsoft.com/office/powerpoint/2010/main" val="10736922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68</a:t>
            </a:fld>
            <a:endParaRPr lang="pt-BR"/>
          </a:p>
        </p:txBody>
      </p:sp>
      <p:sp>
        <p:nvSpPr>
          <p:cNvPr id="4" name="CaixaDeTexto 3">
            <a:extLst>
              <a:ext uri="{FF2B5EF4-FFF2-40B4-BE49-F238E27FC236}">
                <a16:creationId xmlns:a16="http://schemas.microsoft.com/office/drawing/2014/main" id="{9FF5B216-BDF9-B5F3-86B6-69EE6BA16AE8}"/>
              </a:ext>
            </a:extLst>
          </p:cNvPr>
          <p:cNvSpPr txBox="1"/>
          <p:nvPr/>
        </p:nvSpPr>
        <p:spPr>
          <a:xfrm>
            <a:off x="1093075" y="2097603"/>
            <a:ext cx="10510345" cy="1754326"/>
          </a:xfrm>
          <a:prstGeom prst="rect">
            <a:avLst/>
          </a:prstGeom>
          <a:noFill/>
        </p:spPr>
        <p:txBody>
          <a:bodyPr wrap="square">
            <a:spAutoFit/>
          </a:bodyPr>
          <a:lstStyle/>
          <a:p>
            <a:r>
              <a:rPr lang="pt-BR" sz="3600" dirty="0"/>
              <a:t>Construir o Pseudocódigo Após construir o fluxograma, ficará muito fácil criar o Pseudocódigo, basta “traduzir” a simbologia do Fluxograma para o Pseudocódigo: </a:t>
            </a:r>
          </a:p>
        </p:txBody>
      </p:sp>
    </p:spTree>
    <p:extLst>
      <p:ext uri="{BB962C8B-B14F-4D97-AF65-F5344CB8AC3E}">
        <p14:creationId xmlns:p14="http://schemas.microsoft.com/office/powerpoint/2010/main" val="6587152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69</a:t>
            </a:fld>
            <a:endParaRPr lang="pt-BR"/>
          </a:p>
        </p:txBody>
      </p:sp>
      <p:pic>
        <p:nvPicPr>
          <p:cNvPr id="4" name="Imagem 3">
            <a:extLst>
              <a:ext uri="{FF2B5EF4-FFF2-40B4-BE49-F238E27FC236}">
                <a16:creationId xmlns:a16="http://schemas.microsoft.com/office/drawing/2014/main" id="{A7B7B029-9885-0D06-EAD3-855AE6B00B48}"/>
              </a:ext>
            </a:extLst>
          </p:cNvPr>
          <p:cNvPicPr>
            <a:picLocks noChangeAspect="1"/>
          </p:cNvPicPr>
          <p:nvPr/>
        </p:nvPicPr>
        <p:blipFill>
          <a:blip r:embed="rId2"/>
          <a:stretch>
            <a:fillRect/>
          </a:stretch>
        </p:blipFill>
        <p:spPr>
          <a:xfrm>
            <a:off x="1534510" y="929653"/>
            <a:ext cx="9175531" cy="5027487"/>
          </a:xfrm>
          <a:prstGeom prst="rect">
            <a:avLst/>
          </a:prstGeom>
        </p:spPr>
      </p:pic>
    </p:spTree>
    <p:extLst>
      <p:ext uri="{BB962C8B-B14F-4D97-AF65-F5344CB8AC3E}">
        <p14:creationId xmlns:p14="http://schemas.microsoft.com/office/powerpoint/2010/main" val="3744491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7</a:t>
            </a:fld>
            <a:endParaRPr lang="pt-BR"/>
          </a:p>
        </p:txBody>
      </p:sp>
      <p:sp>
        <p:nvSpPr>
          <p:cNvPr id="3" name="Retângulo 2">
            <a:extLst>
              <a:ext uri="{FF2B5EF4-FFF2-40B4-BE49-F238E27FC236}">
                <a16:creationId xmlns:a16="http://schemas.microsoft.com/office/drawing/2014/main" id="{6ECF59C9-3C7A-951D-2CE7-C3C7D0B966DA}"/>
              </a:ext>
            </a:extLst>
          </p:cNvPr>
          <p:cNvSpPr/>
          <p:nvPr/>
        </p:nvSpPr>
        <p:spPr>
          <a:xfrm>
            <a:off x="1244010" y="1680519"/>
            <a:ext cx="10109790" cy="2554545"/>
          </a:xfrm>
          <a:prstGeom prst="rect">
            <a:avLst/>
          </a:prstGeom>
        </p:spPr>
        <p:txBody>
          <a:bodyPr wrap="square">
            <a:spAutoFit/>
          </a:bodyPr>
          <a:lstStyle/>
          <a:p>
            <a:r>
              <a:rPr lang="pt-BR" sz="3200" b="1" dirty="0" err="1"/>
              <a:t>main</a:t>
            </a:r>
            <a:r>
              <a:rPr lang="pt-BR" sz="3200" dirty="0"/>
              <a:t>  </a:t>
            </a:r>
          </a:p>
          <a:p>
            <a:r>
              <a:rPr lang="pt-BR" sz="3200" dirty="0"/>
              <a:t>É um nome particular do método que indica para o compilador o início do programa, é dentro deste método e através de interações entre os atributos e argumentos visíveis nele que o programa se desenvolve. </a:t>
            </a:r>
          </a:p>
        </p:txBody>
      </p:sp>
    </p:spTree>
    <p:extLst>
      <p:ext uri="{BB962C8B-B14F-4D97-AF65-F5344CB8AC3E}">
        <p14:creationId xmlns:p14="http://schemas.microsoft.com/office/powerpoint/2010/main" val="13079478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70</a:t>
            </a:fld>
            <a:endParaRPr lang="pt-BR"/>
          </a:p>
        </p:txBody>
      </p:sp>
      <p:sp>
        <p:nvSpPr>
          <p:cNvPr id="4" name="CaixaDeTexto 3">
            <a:extLst>
              <a:ext uri="{FF2B5EF4-FFF2-40B4-BE49-F238E27FC236}">
                <a16:creationId xmlns:a16="http://schemas.microsoft.com/office/drawing/2014/main" id="{8FA7E6C7-A617-6602-F147-08676C860620}"/>
              </a:ext>
            </a:extLst>
          </p:cNvPr>
          <p:cNvSpPr txBox="1"/>
          <p:nvPr/>
        </p:nvSpPr>
        <p:spPr>
          <a:xfrm>
            <a:off x="409903" y="1082566"/>
            <a:ext cx="11151476" cy="5078313"/>
          </a:xfrm>
          <a:prstGeom prst="rect">
            <a:avLst/>
          </a:prstGeom>
          <a:noFill/>
        </p:spPr>
        <p:txBody>
          <a:bodyPr wrap="square">
            <a:spAutoFit/>
          </a:bodyPr>
          <a:lstStyle/>
          <a:p>
            <a:r>
              <a:rPr lang="pt-BR" sz="3600" dirty="0"/>
              <a:t>Construir o programa em Java. </a:t>
            </a:r>
            <a:endParaRPr lang="pt-BR" sz="3200" dirty="0"/>
          </a:p>
          <a:p>
            <a:endParaRPr lang="pt-BR" sz="3600" dirty="0"/>
          </a:p>
          <a:p>
            <a:r>
              <a:rPr lang="pt-BR" sz="3600" dirty="0"/>
              <a:t>Assim como fizemos com o Pseudocódigo, basta aplicar as regras básicas da linguagem Java. Em primeiro lugar, criaremos um novo projeto para este exemplo da mesma forma na qual vimos anteriormente. A seguir, aplicamos o Pseudocódigo, adaptando-o para a linguagem Java. Não podemos esquecer de importar a biblioteca responsável pela leitura de dados:</a:t>
            </a:r>
          </a:p>
        </p:txBody>
      </p:sp>
    </p:spTree>
    <p:extLst>
      <p:ext uri="{BB962C8B-B14F-4D97-AF65-F5344CB8AC3E}">
        <p14:creationId xmlns:p14="http://schemas.microsoft.com/office/powerpoint/2010/main" val="29078304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71</a:t>
            </a:fld>
            <a:endParaRPr lang="pt-BR"/>
          </a:p>
        </p:txBody>
      </p:sp>
      <p:pic>
        <p:nvPicPr>
          <p:cNvPr id="4" name="Imagem 3">
            <a:extLst>
              <a:ext uri="{FF2B5EF4-FFF2-40B4-BE49-F238E27FC236}">
                <a16:creationId xmlns:a16="http://schemas.microsoft.com/office/drawing/2014/main" id="{0B6D095F-F9F3-FCC8-AD48-C06558EA746C}"/>
              </a:ext>
            </a:extLst>
          </p:cNvPr>
          <p:cNvPicPr>
            <a:picLocks noChangeAspect="1"/>
          </p:cNvPicPr>
          <p:nvPr/>
        </p:nvPicPr>
        <p:blipFill>
          <a:blip r:embed="rId2"/>
          <a:stretch>
            <a:fillRect/>
          </a:stretch>
        </p:blipFill>
        <p:spPr>
          <a:xfrm>
            <a:off x="620111" y="165896"/>
            <a:ext cx="10006295" cy="6555579"/>
          </a:xfrm>
          <a:prstGeom prst="rect">
            <a:avLst/>
          </a:prstGeom>
        </p:spPr>
      </p:pic>
    </p:spTree>
    <p:extLst>
      <p:ext uri="{BB962C8B-B14F-4D97-AF65-F5344CB8AC3E}">
        <p14:creationId xmlns:p14="http://schemas.microsoft.com/office/powerpoint/2010/main" val="2066004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72</a:t>
            </a:fld>
            <a:endParaRPr lang="pt-BR"/>
          </a:p>
        </p:txBody>
      </p:sp>
    </p:spTree>
    <p:extLst>
      <p:ext uri="{BB962C8B-B14F-4D97-AF65-F5344CB8AC3E}">
        <p14:creationId xmlns:p14="http://schemas.microsoft.com/office/powerpoint/2010/main" val="17901905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73</a:t>
            </a:fld>
            <a:endParaRPr lang="pt-BR"/>
          </a:p>
        </p:txBody>
      </p:sp>
    </p:spTree>
    <p:extLst>
      <p:ext uri="{BB962C8B-B14F-4D97-AF65-F5344CB8AC3E}">
        <p14:creationId xmlns:p14="http://schemas.microsoft.com/office/powerpoint/2010/main" val="7188263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74</a:t>
            </a:fld>
            <a:endParaRPr lang="pt-BR"/>
          </a:p>
        </p:txBody>
      </p:sp>
    </p:spTree>
    <p:extLst>
      <p:ext uri="{BB962C8B-B14F-4D97-AF65-F5344CB8AC3E}">
        <p14:creationId xmlns:p14="http://schemas.microsoft.com/office/powerpoint/2010/main" val="34648046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75</a:t>
            </a:fld>
            <a:endParaRPr lang="pt-BR"/>
          </a:p>
        </p:txBody>
      </p:sp>
    </p:spTree>
    <p:extLst>
      <p:ext uri="{BB962C8B-B14F-4D97-AF65-F5344CB8AC3E}">
        <p14:creationId xmlns:p14="http://schemas.microsoft.com/office/powerpoint/2010/main" val="30984835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76</a:t>
            </a:fld>
            <a:endParaRPr lang="pt-BR"/>
          </a:p>
        </p:txBody>
      </p:sp>
    </p:spTree>
    <p:extLst>
      <p:ext uri="{BB962C8B-B14F-4D97-AF65-F5344CB8AC3E}">
        <p14:creationId xmlns:p14="http://schemas.microsoft.com/office/powerpoint/2010/main" val="41398661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77</a:t>
            </a:fld>
            <a:endParaRPr lang="pt-BR"/>
          </a:p>
        </p:txBody>
      </p:sp>
    </p:spTree>
    <p:extLst>
      <p:ext uri="{BB962C8B-B14F-4D97-AF65-F5344CB8AC3E}">
        <p14:creationId xmlns:p14="http://schemas.microsoft.com/office/powerpoint/2010/main" val="41046061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78</a:t>
            </a:fld>
            <a:endParaRPr lang="pt-BR"/>
          </a:p>
        </p:txBody>
      </p:sp>
    </p:spTree>
    <p:extLst>
      <p:ext uri="{BB962C8B-B14F-4D97-AF65-F5344CB8AC3E}">
        <p14:creationId xmlns:p14="http://schemas.microsoft.com/office/powerpoint/2010/main" val="11616198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79</a:t>
            </a:fld>
            <a:endParaRPr lang="pt-BR"/>
          </a:p>
        </p:txBody>
      </p:sp>
    </p:spTree>
    <p:extLst>
      <p:ext uri="{BB962C8B-B14F-4D97-AF65-F5344CB8AC3E}">
        <p14:creationId xmlns:p14="http://schemas.microsoft.com/office/powerpoint/2010/main" val="908522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8</a:t>
            </a:fld>
            <a:endParaRPr lang="pt-BR"/>
          </a:p>
        </p:txBody>
      </p:sp>
      <p:sp>
        <p:nvSpPr>
          <p:cNvPr id="3" name="Retângulo 2">
            <a:extLst>
              <a:ext uri="{FF2B5EF4-FFF2-40B4-BE49-F238E27FC236}">
                <a16:creationId xmlns:a16="http://schemas.microsoft.com/office/drawing/2014/main" id="{2629DA4B-5F1E-227E-984F-FD29D1BF5A47}"/>
              </a:ext>
            </a:extLst>
          </p:cNvPr>
          <p:cNvSpPr/>
          <p:nvPr/>
        </p:nvSpPr>
        <p:spPr>
          <a:xfrm>
            <a:off x="999460" y="1403797"/>
            <a:ext cx="10249787" cy="3046988"/>
          </a:xfrm>
          <a:prstGeom prst="rect">
            <a:avLst/>
          </a:prstGeom>
        </p:spPr>
        <p:txBody>
          <a:bodyPr wrap="square">
            <a:spAutoFit/>
          </a:bodyPr>
          <a:lstStyle/>
          <a:p>
            <a:r>
              <a:rPr lang="pt-BR" sz="3200" b="1" dirty="0" err="1"/>
              <a:t>String</a:t>
            </a:r>
            <a:r>
              <a:rPr lang="pt-BR" sz="3200" b="1" dirty="0"/>
              <a:t>[] </a:t>
            </a:r>
            <a:r>
              <a:rPr lang="pt-BR" sz="3200" b="1" dirty="0" err="1"/>
              <a:t>args</a:t>
            </a:r>
            <a:endParaRPr lang="pt-BR" sz="3200" b="1" dirty="0"/>
          </a:p>
          <a:p>
            <a:r>
              <a:rPr lang="pt-BR" sz="3200" dirty="0"/>
              <a:t>  É o argumento do método </a:t>
            </a:r>
            <a:r>
              <a:rPr lang="pt-BR" sz="3200" dirty="0" err="1"/>
              <a:t>main</a:t>
            </a:r>
            <a:r>
              <a:rPr lang="pt-BR" sz="3200" dirty="0"/>
              <a:t> e por consequência, do programa todo, é um </a:t>
            </a:r>
            <a:r>
              <a:rPr lang="pt-BR" sz="3200" dirty="0" err="1"/>
              <a:t>array</a:t>
            </a:r>
            <a:r>
              <a:rPr lang="pt-BR" sz="3200" dirty="0"/>
              <a:t> de </a:t>
            </a:r>
            <a:r>
              <a:rPr lang="pt-BR" sz="3200" dirty="0" err="1"/>
              <a:t>Strings</a:t>
            </a:r>
            <a:r>
              <a:rPr lang="pt-BR" sz="3200" dirty="0"/>
              <a:t> que é formado quando são passados ou não argumentos através da invocação do nome do programa na linha de comando do sistema operacional. </a:t>
            </a:r>
          </a:p>
        </p:txBody>
      </p:sp>
    </p:spTree>
    <p:extLst>
      <p:ext uri="{BB962C8B-B14F-4D97-AF65-F5344CB8AC3E}">
        <p14:creationId xmlns:p14="http://schemas.microsoft.com/office/powerpoint/2010/main" val="37761644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80</a:t>
            </a:fld>
            <a:endParaRPr lang="pt-BR"/>
          </a:p>
        </p:txBody>
      </p:sp>
    </p:spTree>
    <p:extLst>
      <p:ext uri="{BB962C8B-B14F-4D97-AF65-F5344CB8AC3E}">
        <p14:creationId xmlns:p14="http://schemas.microsoft.com/office/powerpoint/2010/main" val="42621561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81</a:t>
            </a:fld>
            <a:endParaRPr lang="pt-BR"/>
          </a:p>
        </p:txBody>
      </p:sp>
    </p:spTree>
    <p:extLst>
      <p:ext uri="{BB962C8B-B14F-4D97-AF65-F5344CB8AC3E}">
        <p14:creationId xmlns:p14="http://schemas.microsoft.com/office/powerpoint/2010/main" val="3647894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82</a:t>
            </a:fld>
            <a:endParaRPr lang="pt-BR"/>
          </a:p>
        </p:txBody>
      </p:sp>
    </p:spTree>
    <p:extLst>
      <p:ext uri="{BB962C8B-B14F-4D97-AF65-F5344CB8AC3E}">
        <p14:creationId xmlns:p14="http://schemas.microsoft.com/office/powerpoint/2010/main" val="24997939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83</a:t>
            </a:fld>
            <a:endParaRPr lang="pt-BR"/>
          </a:p>
        </p:txBody>
      </p:sp>
    </p:spTree>
    <p:extLst>
      <p:ext uri="{BB962C8B-B14F-4D97-AF65-F5344CB8AC3E}">
        <p14:creationId xmlns:p14="http://schemas.microsoft.com/office/powerpoint/2010/main" val="290218014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84</a:t>
            </a:fld>
            <a:endParaRPr lang="pt-BR"/>
          </a:p>
        </p:txBody>
      </p:sp>
    </p:spTree>
    <p:extLst>
      <p:ext uri="{BB962C8B-B14F-4D97-AF65-F5344CB8AC3E}">
        <p14:creationId xmlns:p14="http://schemas.microsoft.com/office/powerpoint/2010/main" val="32522513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85</a:t>
            </a:fld>
            <a:endParaRPr lang="pt-BR"/>
          </a:p>
        </p:txBody>
      </p:sp>
    </p:spTree>
    <p:extLst>
      <p:ext uri="{BB962C8B-B14F-4D97-AF65-F5344CB8AC3E}">
        <p14:creationId xmlns:p14="http://schemas.microsoft.com/office/powerpoint/2010/main" val="19994253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86</a:t>
            </a:fld>
            <a:endParaRPr lang="pt-BR"/>
          </a:p>
        </p:txBody>
      </p:sp>
    </p:spTree>
    <p:extLst>
      <p:ext uri="{BB962C8B-B14F-4D97-AF65-F5344CB8AC3E}">
        <p14:creationId xmlns:p14="http://schemas.microsoft.com/office/powerpoint/2010/main" val="173044995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87</a:t>
            </a:fld>
            <a:endParaRPr lang="pt-BR"/>
          </a:p>
        </p:txBody>
      </p:sp>
    </p:spTree>
    <p:extLst>
      <p:ext uri="{BB962C8B-B14F-4D97-AF65-F5344CB8AC3E}">
        <p14:creationId xmlns:p14="http://schemas.microsoft.com/office/powerpoint/2010/main" val="292599575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88</a:t>
            </a:fld>
            <a:endParaRPr lang="pt-BR"/>
          </a:p>
        </p:txBody>
      </p:sp>
    </p:spTree>
    <p:extLst>
      <p:ext uri="{BB962C8B-B14F-4D97-AF65-F5344CB8AC3E}">
        <p14:creationId xmlns:p14="http://schemas.microsoft.com/office/powerpoint/2010/main" val="76835642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89</a:t>
            </a:fld>
            <a:endParaRPr lang="pt-BR"/>
          </a:p>
        </p:txBody>
      </p:sp>
    </p:spTree>
    <p:extLst>
      <p:ext uri="{BB962C8B-B14F-4D97-AF65-F5344CB8AC3E}">
        <p14:creationId xmlns:p14="http://schemas.microsoft.com/office/powerpoint/2010/main" val="1240522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9</a:t>
            </a:fld>
            <a:endParaRPr lang="pt-BR"/>
          </a:p>
        </p:txBody>
      </p:sp>
      <p:sp>
        <p:nvSpPr>
          <p:cNvPr id="4" name="CaixaDeTexto 3">
            <a:extLst>
              <a:ext uri="{FF2B5EF4-FFF2-40B4-BE49-F238E27FC236}">
                <a16:creationId xmlns:a16="http://schemas.microsoft.com/office/drawing/2014/main" id="{CF3F53A5-2AAA-478C-4158-E89E43881773}"/>
              </a:ext>
            </a:extLst>
          </p:cNvPr>
          <p:cNvSpPr txBox="1"/>
          <p:nvPr/>
        </p:nvSpPr>
        <p:spPr>
          <a:xfrm>
            <a:off x="1566041" y="2500725"/>
            <a:ext cx="9280635" cy="707886"/>
          </a:xfrm>
          <a:prstGeom prst="rect">
            <a:avLst/>
          </a:prstGeom>
          <a:noFill/>
        </p:spPr>
        <p:txBody>
          <a:bodyPr wrap="square">
            <a:spAutoFit/>
          </a:bodyPr>
          <a:lstStyle/>
          <a:p>
            <a:pPr algn="ctr"/>
            <a:r>
              <a:rPr lang="pt-BR" sz="4000" dirty="0"/>
              <a:t>INSTRUÇÕES E BLOCOS DE COMANDO</a:t>
            </a:r>
          </a:p>
        </p:txBody>
      </p:sp>
    </p:spTree>
    <p:extLst>
      <p:ext uri="{BB962C8B-B14F-4D97-AF65-F5344CB8AC3E}">
        <p14:creationId xmlns:p14="http://schemas.microsoft.com/office/powerpoint/2010/main" val="5530676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90</a:t>
            </a:fld>
            <a:endParaRPr lang="pt-BR"/>
          </a:p>
        </p:txBody>
      </p:sp>
    </p:spTree>
    <p:extLst>
      <p:ext uri="{BB962C8B-B14F-4D97-AF65-F5344CB8AC3E}">
        <p14:creationId xmlns:p14="http://schemas.microsoft.com/office/powerpoint/2010/main" val="5914111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91</a:t>
            </a:fld>
            <a:endParaRPr lang="pt-BR"/>
          </a:p>
        </p:txBody>
      </p:sp>
    </p:spTree>
    <p:extLst>
      <p:ext uri="{BB962C8B-B14F-4D97-AF65-F5344CB8AC3E}">
        <p14:creationId xmlns:p14="http://schemas.microsoft.com/office/powerpoint/2010/main" val="358628318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92</a:t>
            </a:fld>
            <a:endParaRPr lang="pt-BR"/>
          </a:p>
        </p:txBody>
      </p:sp>
    </p:spTree>
    <p:extLst>
      <p:ext uri="{BB962C8B-B14F-4D97-AF65-F5344CB8AC3E}">
        <p14:creationId xmlns:p14="http://schemas.microsoft.com/office/powerpoint/2010/main" val="9725949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93</a:t>
            </a:fld>
            <a:endParaRPr lang="pt-BR"/>
          </a:p>
        </p:txBody>
      </p:sp>
    </p:spTree>
    <p:extLst>
      <p:ext uri="{BB962C8B-B14F-4D97-AF65-F5344CB8AC3E}">
        <p14:creationId xmlns:p14="http://schemas.microsoft.com/office/powerpoint/2010/main" val="354341091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94</a:t>
            </a:fld>
            <a:endParaRPr lang="pt-BR"/>
          </a:p>
        </p:txBody>
      </p:sp>
    </p:spTree>
    <p:extLst>
      <p:ext uri="{BB962C8B-B14F-4D97-AF65-F5344CB8AC3E}">
        <p14:creationId xmlns:p14="http://schemas.microsoft.com/office/powerpoint/2010/main" val="13405769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95</a:t>
            </a:fld>
            <a:endParaRPr lang="pt-BR"/>
          </a:p>
        </p:txBody>
      </p:sp>
    </p:spTree>
    <p:extLst>
      <p:ext uri="{BB962C8B-B14F-4D97-AF65-F5344CB8AC3E}">
        <p14:creationId xmlns:p14="http://schemas.microsoft.com/office/powerpoint/2010/main" val="33414773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96</a:t>
            </a:fld>
            <a:endParaRPr lang="pt-BR"/>
          </a:p>
        </p:txBody>
      </p:sp>
    </p:spTree>
    <p:extLst>
      <p:ext uri="{BB962C8B-B14F-4D97-AF65-F5344CB8AC3E}">
        <p14:creationId xmlns:p14="http://schemas.microsoft.com/office/powerpoint/2010/main" val="21819686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97</a:t>
            </a:fld>
            <a:endParaRPr lang="pt-BR"/>
          </a:p>
        </p:txBody>
      </p:sp>
    </p:spTree>
    <p:extLst>
      <p:ext uri="{BB962C8B-B14F-4D97-AF65-F5344CB8AC3E}">
        <p14:creationId xmlns:p14="http://schemas.microsoft.com/office/powerpoint/2010/main" val="198468509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98</a:t>
            </a:fld>
            <a:endParaRPr lang="pt-BR"/>
          </a:p>
        </p:txBody>
      </p:sp>
    </p:spTree>
    <p:extLst>
      <p:ext uri="{BB962C8B-B14F-4D97-AF65-F5344CB8AC3E}">
        <p14:creationId xmlns:p14="http://schemas.microsoft.com/office/powerpoint/2010/main" val="80174027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99</a:t>
            </a:fld>
            <a:endParaRPr lang="pt-BR"/>
          </a:p>
        </p:txBody>
      </p:sp>
    </p:spTree>
    <p:extLst>
      <p:ext uri="{BB962C8B-B14F-4D97-AF65-F5344CB8AC3E}">
        <p14:creationId xmlns:p14="http://schemas.microsoft.com/office/powerpoint/2010/main" val="70054145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1565</TotalTime>
  <Words>2265</Words>
  <Application>Microsoft Office PowerPoint</Application>
  <PresentationFormat>Widescreen</PresentationFormat>
  <Paragraphs>174</Paragraphs>
  <Slides>99</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99</vt:i4>
      </vt:variant>
    </vt:vector>
  </HeadingPairs>
  <TitlesOfParts>
    <vt:vector size="103" baseType="lpstr">
      <vt:lpstr>Arial</vt:lpstr>
      <vt:lpstr>Calibri</vt:lpstr>
      <vt:lpstr>Calibri Light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Douglas Dos Reis</dc:creator>
  <cp:lastModifiedBy>Douglas Dos Reis</cp:lastModifiedBy>
  <cp:revision>132</cp:revision>
  <dcterms:created xsi:type="dcterms:W3CDTF">2022-04-06T16:27:10Z</dcterms:created>
  <dcterms:modified xsi:type="dcterms:W3CDTF">2023-07-12T06:29:06Z</dcterms:modified>
</cp:coreProperties>
</file>