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5" r:id="rId15"/>
    <p:sldId id="276" r:id="rId16"/>
    <p:sldId id="271" r:id="rId17"/>
    <p:sldId id="277" r:id="rId18"/>
    <p:sldId id="273" r:id="rId19"/>
    <p:sldId id="274" r:id="rId20"/>
  </p:sldIdLst>
  <p:sldSz cx="12192000" cy="6858000"/>
  <p:notesSz cx="6858000" cy="9144000"/>
  <p:embeddedFontLst>
    <p:embeddedFont>
      <p:font typeface="Avenir" panose="02000503020000020003" pitchFamily="2" charset="0"/>
      <p:regular r:id="rId22"/>
      <p:italic r:id="rId23"/>
    </p:embeddedFont>
    <p:embeddedFont>
      <p:font typeface="Avenir Next Demi Bold" panose="020B0503020202020204" pitchFamily="34" charset="0"/>
      <p:regular r:id="rId24"/>
      <p:bold r:id="rId25"/>
      <p:italic r:id="rId26"/>
      <p:boldItalic r:id="rId27"/>
    </p:embeddedFont>
    <p:embeddedFont>
      <p:font typeface="IBM Plex Sans Light" panose="020F0302020204030204" pitchFamily="34" charset="0"/>
      <p:regular r:id="rId28"/>
      <p:italic r:id="rId29"/>
    </p:embeddedFont>
    <p:embeddedFont>
      <p:font typeface="Merriweather"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5ICmXzJnCNxHdQEXZwJtrJnis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4"/>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scene3d>
              <a:camera prst="orthographicFront"/>
              <a:lightRig rig="threePt" dir="t"/>
            </a:scene3d>
          </c:spPr>
          <c:dPt>
            <c:idx val="0"/>
            <c:bubble3D val="0"/>
            <c:spPr>
              <a:solidFill>
                <a:schemeClr val="accent1"/>
              </a:solidFill>
              <a:ln>
                <a:noFill/>
              </a:ln>
              <a:effectLst/>
              <a:scene3d>
                <a:camera prst="orthographicFront"/>
                <a:lightRig rig="threePt" dir="t"/>
              </a:scene3d>
            </c:spPr>
            <c:extLst>
              <c:ext xmlns:c16="http://schemas.microsoft.com/office/drawing/2014/chart" uri="{C3380CC4-5D6E-409C-BE32-E72D297353CC}">
                <c16:uniqueId val="{00000001-A898-8E43-AFE3-05C52FD899E6}"/>
              </c:ext>
            </c:extLst>
          </c:dPt>
          <c:dPt>
            <c:idx val="1"/>
            <c:bubble3D val="0"/>
            <c:spPr>
              <a:solidFill>
                <a:schemeClr val="accent2"/>
              </a:solidFill>
              <a:ln>
                <a:noFill/>
              </a:ln>
              <a:effectLst/>
              <a:scene3d>
                <a:camera prst="orthographicFront"/>
                <a:lightRig rig="threePt" dir="t"/>
              </a:scene3d>
            </c:spPr>
            <c:extLst>
              <c:ext xmlns:c16="http://schemas.microsoft.com/office/drawing/2014/chart" uri="{C3380CC4-5D6E-409C-BE32-E72D297353CC}">
                <c16:uniqueId val="{00000003-A898-8E43-AFE3-05C52FD899E6}"/>
              </c:ext>
            </c:extLst>
          </c:dPt>
          <c:dPt>
            <c:idx val="2"/>
            <c:bubble3D val="0"/>
            <c:spPr>
              <a:solidFill>
                <a:schemeClr val="accent3"/>
              </a:solidFill>
              <a:ln>
                <a:noFill/>
              </a:ln>
              <a:effectLst/>
              <a:scene3d>
                <a:camera prst="orthographicFront"/>
                <a:lightRig rig="threePt" dir="t"/>
              </a:scene3d>
            </c:spPr>
            <c:extLst>
              <c:ext xmlns:c16="http://schemas.microsoft.com/office/drawing/2014/chart" uri="{C3380CC4-5D6E-409C-BE32-E72D297353CC}">
                <c16:uniqueId val="{00000005-A898-8E43-AFE3-05C52FD899E6}"/>
              </c:ext>
            </c:extLst>
          </c:dPt>
          <c:dPt>
            <c:idx val="3"/>
            <c:bubble3D val="0"/>
            <c:spPr>
              <a:solidFill>
                <a:schemeClr val="accent4"/>
              </a:solidFill>
              <a:ln>
                <a:noFill/>
              </a:ln>
              <a:effectLst/>
              <a:scene3d>
                <a:camera prst="orthographicFront"/>
                <a:lightRig rig="threePt" dir="t"/>
              </a:scene3d>
            </c:spPr>
            <c:extLst>
              <c:ext xmlns:c16="http://schemas.microsoft.com/office/drawing/2014/chart" uri="{C3380CC4-5D6E-409C-BE32-E72D297353CC}">
                <c16:uniqueId val="{00000001-C375-C745-BD22-0DD0B3A92B9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C375-C745-BD22-0DD0B3A92B94}"/>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66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abf20019e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abf20019e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Week 32 is the second week of August. Avg demand 381</a:t>
            </a:r>
            <a:endParaRPr dirty="0"/>
          </a:p>
        </p:txBody>
      </p:sp>
      <p:sp>
        <p:nvSpPr>
          <p:cNvPr id="265" name="Google Shape;265;g2cabf20019e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980627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abf20019e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abf20019e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Week 47 is the last week of November. 2329 is Avg demand</a:t>
            </a:r>
            <a:endParaRPr dirty="0"/>
          </a:p>
        </p:txBody>
      </p:sp>
      <p:sp>
        <p:nvSpPr>
          <p:cNvPr id="265" name="Google Shape;265;g2cabf20019e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abf20019e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abf20019e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2998 is Avg</a:t>
            </a:r>
            <a:endParaRPr dirty="0"/>
          </a:p>
        </p:txBody>
      </p:sp>
      <p:sp>
        <p:nvSpPr>
          <p:cNvPr id="265" name="Google Shape;265;g2cabf20019e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223126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500">
                <a:latin typeface="Arial"/>
                <a:ea typeface="Arial"/>
                <a:cs typeface="Arial"/>
                <a:sym typeface="Arial"/>
              </a:rPr>
              <a:t>The dashed line represents the line of perfect prediction, where the predicted values exactly match the actual values. The closer the dots are to this line, the more accurate the predictions. </a:t>
            </a:r>
            <a:endParaRPr sz="1100">
              <a:latin typeface="Arial"/>
              <a:ea typeface="Arial"/>
              <a:cs typeface="Arial"/>
              <a:sym typeface="Arial"/>
            </a:endParaRPr>
          </a:p>
          <a:p>
            <a:pPr marL="0" lvl="0" indent="0" algn="l" rtl="0">
              <a:spcBef>
                <a:spcPts val="0"/>
              </a:spcBef>
              <a:spcAft>
                <a:spcPts val="0"/>
              </a:spcAft>
              <a:buClr>
                <a:schemeClr val="dk1"/>
              </a:buClr>
              <a:buFont typeface="Arial"/>
              <a:buNone/>
            </a:pPr>
            <a:endParaRPr sz="1500">
              <a:highlight>
                <a:schemeClr val="lt1"/>
              </a:highlight>
              <a:latin typeface="Arial"/>
              <a:ea typeface="Arial"/>
              <a:cs typeface="Arial"/>
              <a:sym typeface="Arial"/>
            </a:endParaRPr>
          </a:p>
          <a:p>
            <a:pPr marL="0" lvl="0" indent="0" algn="l" rtl="0">
              <a:spcBef>
                <a:spcPts val="0"/>
              </a:spcBef>
              <a:spcAft>
                <a:spcPts val="0"/>
              </a:spcAft>
              <a:buClr>
                <a:schemeClr val="dk1"/>
              </a:buClr>
              <a:buFont typeface="Arial"/>
              <a:buNone/>
            </a:pPr>
            <a:r>
              <a:rPr lang="en-US" sz="1500">
                <a:latin typeface="Arial"/>
                <a:ea typeface="Arial"/>
                <a:cs typeface="Arial"/>
                <a:sym typeface="Arial"/>
              </a:rPr>
              <a:t>In this plot, we can see that most of the dots are clustered around the line, which suggests that the model has a good fit to the data</a:t>
            </a:r>
            <a:endParaRPr sz="900"/>
          </a:p>
        </p:txBody>
      </p:sp>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600">
                <a:latin typeface="Arial"/>
                <a:ea typeface="Arial"/>
                <a:cs typeface="Arial"/>
                <a:sym typeface="Arial"/>
              </a:rPr>
              <a:t>The dashed line represents the line of perfect prediction, where the predicted values exactly match the actual values. The closer the dots are to this line, the more accurate the predictions. </a:t>
            </a:r>
            <a:endParaRPr>
              <a:latin typeface="Arial"/>
              <a:ea typeface="Arial"/>
              <a:cs typeface="Arial"/>
              <a:sym typeface="Arial"/>
            </a:endParaRPr>
          </a:p>
          <a:p>
            <a:pPr marL="0" lvl="0" indent="0" algn="l" rtl="0">
              <a:spcBef>
                <a:spcPts val="0"/>
              </a:spcBef>
              <a:spcAft>
                <a:spcPts val="0"/>
              </a:spcAft>
              <a:buClr>
                <a:schemeClr val="dk1"/>
              </a:buClr>
              <a:buFont typeface="Arial"/>
              <a:buNone/>
            </a:pPr>
            <a:endParaRPr sz="1600">
              <a:highlight>
                <a:schemeClr val="lt1"/>
              </a:highlight>
              <a:latin typeface="Arial"/>
              <a:ea typeface="Arial"/>
              <a:cs typeface="Arial"/>
              <a:sym typeface="Arial"/>
            </a:endParaRPr>
          </a:p>
          <a:p>
            <a:pPr marL="0" lvl="0" indent="0" algn="l" rtl="0">
              <a:spcBef>
                <a:spcPts val="0"/>
              </a:spcBef>
              <a:spcAft>
                <a:spcPts val="0"/>
              </a:spcAft>
              <a:buClr>
                <a:schemeClr val="dk1"/>
              </a:buClr>
              <a:buFont typeface="Arial"/>
              <a:buNone/>
            </a:pPr>
            <a:r>
              <a:rPr lang="en-US" sz="1600">
                <a:latin typeface="Arial"/>
                <a:ea typeface="Arial"/>
                <a:cs typeface="Arial"/>
                <a:sym typeface="Arial"/>
              </a:rPr>
              <a:t>The below chart shows the change between the previous iteration and a K-Folds CV of the data.</a:t>
            </a:r>
            <a:endParaRPr sz="1600"/>
          </a:p>
          <a:p>
            <a:pPr marL="0" lvl="0" indent="0" algn="l" rtl="0">
              <a:spcBef>
                <a:spcPts val="0"/>
              </a:spcBef>
              <a:spcAft>
                <a:spcPts val="0"/>
              </a:spcAft>
              <a:buNone/>
            </a:pPr>
            <a:endParaRPr sz="1000"/>
          </a:p>
        </p:txBody>
      </p:sp>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1"/>
        </a:solidFill>
        <a:effectLst/>
      </p:bgPr>
    </p:bg>
    <p:spTree>
      <p:nvGrpSpPr>
        <p:cNvPr id="1" name="Shape 15"/>
        <p:cNvGrpSpPr/>
        <p:nvPr/>
      </p:nvGrpSpPr>
      <p:grpSpPr>
        <a:xfrm>
          <a:off x="0" y="0"/>
          <a:ext cx="0" cy="0"/>
          <a:chOff x="0" y="0"/>
          <a:chExt cx="0" cy="0"/>
        </a:xfrm>
      </p:grpSpPr>
      <p:sp>
        <p:nvSpPr>
          <p:cNvPr id="16" name="Google Shape;16;p19"/>
          <p:cNvSpPr/>
          <p:nvPr/>
        </p:nvSpPr>
        <p:spPr>
          <a:xfrm>
            <a:off x="0" y="-2"/>
            <a:ext cx="12192000" cy="6858002"/>
          </a:xfrm>
          <a:prstGeom prst="rect">
            <a:avLst/>
          </a:prstGeom>
          <a:solidFill>
            <a:srgbClr val="1E1E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7" name="Google Shape;17;p19"/>
          <p:cNvPicPr preferRelativeResize="0"/>
          <p:nvPr/>
        </p:nvPicPr>
        <p:blipFill rotWithShape="1">
          <a:blip r:embed="rId2">
            <a:alphaModFix amt="54000"/>
          </a:blip>
          <a:srcRect r="21682" b="21682"/>
          <a:stretch/>
        </p:blipFill>
        <p:spPr>
          <a:xfrm>
            <a:off x="-1" y="-2"/>
            <a:ext cx="12192000" cy="6858002"/>
          </a:xfrm>
          <a:prstGeom prst="rect">
            <a:avLst/>
          </a:prstGeom>
          <a:noFill/>
          <a:ln>
            <a:noFill/>
          </a:ln>
        </p:spPr>
      </p:pic>
      <p:grpSp>
        <p:nvGrpSpPr>
          <p:cNvPr id="18" name="Google Shape;18;p19"/>
          <p:cNvGrpSpPr/>
          <p:nvPr/>
        </p:nvGrpSpPr>
        <p:grpSpPr>
          <a:xfrm>
            <a:off x="-635908" y="-673644"/>
            <a:ext cx="5332552" cy="5082108"/>
            <a:chOff x="-635908" y="-673644"/>
            <a:chExt cx="5332552" cy="5082108"/>
          </a:xfrm>
        </p:grpSpPr>
        <p:sp>
          <p:nvSpPr>
            <p:cNvPr id="19" name="Google Shape;19;p19"/>
            <p:cNvSpPr/>
            <p:nvPr/>
          </p:nvSpPr>
          <p:spPr>
            <a:xfrm rot="2700000">
              <a:off x="-359956" y="-397692"/>
              <a:ext cx="1332412" cy="133241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19"/>
            <p:cNvSpPr/>
            <p:nvPr/>
          </p:nvSpPr>
          <p:spPr>
            <a:xfrm rot="2700000">
              <a:off x="1744617" y="275950"/>
              <a:ext cx="1332412" cy="133241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19"/>
            <p:cNvSpPr/>
            <p:nvPr/>
          </p:nvSpPr>
          <p:spPr>
            <a:xfrm rot="2700000">
              <a:off x="264185" y="1491637"/>
              <a:ext cx="940298" cy="940298"/>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19"/>
            <p:cNvSpPr/>
            <p:nvPr/>
          </p:nvSpPr>
          <p:spPr>
            <a:xfrm rot="2700000">
              <a:off x="1707856" y="2213063"/>
              <a:ext cx="832759" cy="832759"/>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19"/>
            <p:cNvSpPr/>
            <p:nvPr/>
          </p:nvSpPr>
          <p:spPr>
            <a:xfrm rot="2700000">
              <a:off x="3079125" y="1763878"/>
              <a:ext cx="1019930" cy="1019930"/>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19"/>
            <p:cNvSpPr/>
            <p:nvPr/>
          </p:nvSpPr>
          <p:spPr>
            <a:xfrm rot="2700000">
              <a:off x="3737757" y="433033"/>
              <a:ext cx="794368" cy="794368"/>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19"/>
            <p:cNvSpPr/>
            <p:nvPr/>
          </p:nvSpPr>
          <p:spPr>
            <a:xfrm rot="2700000">
              <a:off x="239373" y="3035790"/>
              <a:ext cx="1073652" cy="107365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19"/>
            <p:cNvSpPr/>
            <p:nvPr/>
          </p:nvSpPr>
          <p:spPr>
            <a:xfrm rot="2700000">
              <a:off x="2390029" y="3403235"/>
              <a:ext cx="832759" cy="832759"/>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chemeClr val="lt1"/>
        </a:solidFill>
        <a:effectLst/>
      </p:bgPr>
    </p:bg>
    <p:spTree>
      <p:nvGrpSpPr>
        <p:cNvPr id="1" name="Shape 27"/>
        <p:cNvGrpSpPr/>
        <p:nvPr/>
      </p:nvGrpSpPr>
      <p:grpSpPr>
        <a:xfrm>
          <a:off x="0" y="0"/>
          <a:ext cx="0" cy="0"/>
          <a:chOff x="0" y="0"/>
          <a:chExt cx="0" cy="0"/>
        </a:xfrm>
      </p:grpSpPr>
      <p:grpSp>
        <p:nvGrpSpPr>
          <p:cNvPr id="28" name="Google Shape;28;p20"/>
          <p:cNvGrpSpPr/>
          <p:nvPr/>
        </p:nvGrpSpPr>
        <p:grpSpPr>
          <a:xfrm>
            <a:off x="-635908" y="-673644"/>
            <a:ext cx="5332552" cy="5082108"/>
            <a:chOff x="-635908" y="-673644"/>
            <a:chExt cx="5332552" cy="5082108"/>
          </a:xfrm>
        </p:grpSpPr>
        <p:sp>
          <p:nvSpPr>
            <p:cNvPr id="29" name="Google Shape;29;p20"/>
            <p:cNvSpPr/>
            <p:nvPr/>
          </p:nvSpPr>
          <p:spPr>
            <a:xfrm rot="2700000">
              <a:off x="-359956" y="-397692"/>
              <a:ext cx="1332412" cy="133241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30;p20"/>
            <p:cNvSpPr/>
            <p:nvPr/>
          </p:nvSpPr>
          <p:spPr>
            <a:xfrm rot="2700000">
              <a:off x="1744617" y="275950"/>
              <a:ext cx="1332412" cy="133241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20"/>
            <p:cNvSpPr/>
            <p:nvPr/>
          </p:nvSpPr>
          <p:spPr>
            <a:xfrm rot="2700000">
              <a:off x="264185" y="1491637"/>
              <a:ext cx="940298" cy="940298"/>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20"/>
            <p:cNvSpPr/>
            <p:nvPr/>
          </p:nvSpPr>
          <p:spPr>
            <a:xfrm rot="2700000">
              <a:off x="1707856" y="2213063"/>
              <a:ext cx="832759" cy="832759"/>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20"/>
            <p:cNvSpPr/>
            <p:nvPr/>
          </p:nvSpPr>
          <p:spPr>
            <a:xfrm rot="2700000">
              <a:off x="3079125" y="1763878"/>
              <a:ext cx="1019930" cy="1019930"/>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20"/>
            <p:cNvSpPr/>
            <p:nvPr/>
          </p:nvSpPr>
          <p:spPr>
            <a:xfrm rot="2700000">
              <a:off x="3737757" y="433033"/>
              <a:ext cx="794368" cy="794368"/>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20"/>
            <p:cNvSpPr/>
            <p:nvPr/>
          </p:nvSpPr>
          <p:spPr>
            <a:xfrm rot="2700000">
              <a:off x="239373" y="3035790"/>
              <a:ext cx="1073652" cy="107365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20"/>
            <p:cNvSpPr/>
            <p:nvPr/>
          </p:nvSpPr>
          <p:spPr>
            <a:xfrm rot="2700000">
              <a:off x="2390029" y="3403235"/>
              <a:ext cx="832759" cy="832759"/>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7" name="Google Shape;37;p20"/>
          <p:cNvSpPr/>
          <p:nvPr/>
        </p:nvSpPr>
        <p:spPr>
          <a:xfrm>
            <a:off x="0" y="-2"/>
            <a:ext cx="12192000" cy="6858002"/>
          </a:xfrm>
          <a:prstGeom prst="rect">
            <a:avLst/>
          </a:prstGeom>
          <a:solidFill>
            <a:srgbClr val="1E1E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8" name="Google Shape;38;p20"/>
          <p:cNvPicPr preferRelativeResize="0"/>
          <p:nvPr/>
        </p:nvPicPr>
        <p:blipFill rotWithShape="1">
          <a:blip r:embed="rId2">
            <a:alphaModFix amt="54000"/>
          </a:blip>
          <a:srcRect r="21682" b="21682"/>
          <a:stretch/>
        </p:blipFill>
        <p:spPr>
          <a:xfrm>
            <a:off x="-1" y="-2"/>
            <a:ext cx="12192000" cy="68580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Slide">
  <p:cSld name="3_Title Slide">
    <p:bg>
      <p:bgPr>
        <a:solidFill>
          <a:schemeClr val="lt1"/>
        </a:solidFill>
        <a:effectLst/>
      </p:bgPr>
    </p:bg>
    <p:spTree>
      <p:nvGrpSpPr>
        <p:cNvPr id="1" name="Shape 39"/>
        <p:cNvGrpSpPr/>
        <p:nvPr/>
      </p:nvGrpSpPr>
      <p:grpSpPr>
        <a:xfrm>
          <a:off x="0" y="0"/>
          <a:ext cx="0" cy="0"/>
          <a:chOff x="0" y="0"/>
          <a:chExt cx="0" cy="0"/>
        </a:xfrm>
      </p:grpSpPr>
      <p:sp>
        <p:nvSpPr>
          <p:cNvPr id="40" name="Google Shape;40;p21"/>
          <p:cNvSpPr/>
          <p:nvPr/>
        </p:nvSpPr>
        <p:spPr>
          <a:xfrm>
            <a:off x="0" y="-2"/>
            <a:ext cx="12192000" cy="6858002"/>
          </a:xfrm>
          <a:prstGeom prst="rect">
            <a:avLst/>
          </a:prstGeom>
          <a:solidFill>
            <a:srgbClr val="1E1E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1" name="Google Shape;41;p21"/>
          <p:cNvPicPr preferRelativeResize="0"/>
          <p:nvPr/>
        </p:nvPicPr>
        <p:blipFill rotWithShape="1">
          <a:blip r:embed="rId2">
            <a:alphaModFix amt="54000"/>
          </a:blip>
          <a:srcRect r="21682" b="21682"/>
          <a:stretch/>
        </p:blipFill>
        <p:spPr>
          <a:xfrm>
            <a:off x="-1" y="-2"/>
            <a:ext cx="12192000" cy="6858002"/>
          </a:xfrm>
          <a:prstGeom prst="rect">
            <a:avLst/>
          </a:prstGeom>
          <a:noFill/>
          <a:ln>
            <a:noFill/>
          </a:ln>
        </p:spPr>
      </p:pic>
      <p:sp>
        <p:nvSpPr>
          <p:cNvPr id="42" name="Google Shape;42;p21"/>
          <p:cNvSpPr txBox="1">
            <a:spLocks noGrp="1"/>
          </p:cNvSpPr>
          <p:nvPr>
            <p:ph type="title"/>
          </p:nvPr>
        </p:nvSpPr>
        <p:spPr>
          <a:xfrm>
            <a:off x="838200" y="622299"/>
            <a:ext cx="10515600" cy="7207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F2F2F2"/>
              </a:buClr>
              <a:buSzPts val="4400"/>
              <a:buFont typeface="Avenir"/>
              <a:buNone/>
              <a:defRPr b="0" i="0">
                <a:solidFill>
                  <a:srgbClr val="F2F2F2"/>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838200" y="1281239"/>
            <a:ext cx="10515600" cy="385763"/>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F2F2F2"/>
              </a:buClr>
              <a:buSzPts val="1600"/>
              <a:buNone/>
              <a:defRPr sz="1600" b="0" i="0">
                <a:solidFill>
                  <a:srgbClr val="F2F2F2"/>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Title Slide">
  <p:cSld name="5_Title Slide">
    <p:bg>
      <p:bgPr>
        <a:solidFill>
          <a:schemeClr val="lt1"/>
        </a:solidFill>
        <a:effectLst/>
      </p:bgPr>
    </p:bg>
    <p:spTree>
      <p:nvGrpSpPr>
        <p:cNvPr id="1" name="Shape 44"/>
        <p:cNvGrpSpPr/>
        <p:nvPr/>
      </p:nvGrpSpPr>
      <p:grpSpPr>
        <a:xfrm>
          <a:off x="0" y="0"/>
          <a:ext cx="0" cy="0"/>
          <a:chOff x="0" y="0"/>
          <a:chExt cx="0" cy="0"/>
        </a:xfrm>
      </p:grpSpPr>
      <p:sp>
        <p:nvSpPr>
          <p:cNvPr id="45" name="Google Shape;45;p22"/>
          <p:cNvSpPr/>
          <p:nvPr/>
        </p:nvSpPr>
        <p:spPr>
          <a:xfrm>
            <a:off x="0" y="-2"/>
            <a:ext cx="12192000" cy="6858002"/>
          </a:xfrm>
          <a:prstGeom prst="rect">
            <a:avLst/>
          </a:prstGeom>
          <a:solidFill>
            <a:srgbClr val="1E1E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6" name="Google Shape;46;p22"/>
          <p:cNvPicPr preferRelativeResize="0"/>
          <p:nvPr/>
        </p:nvPicPr>
        <p:blipFill rotWithShape="1">
          <a:blip r:embed="rId2">
            <a:alphaModFix amt="54000"/>
          </a:blip>
          <a:srcRect r="21682" b="21682"/>
          <a:stretch/>
        </p:blipFill>
        <p:spPr>
          <a:xfrm>
            <a:off x="-1" y="-2"/>
            <a:ext cx="12192000" cy="6858002"/>
          </a:xfrm>
          <a:prstGeom prst="rect">
            <a:avLst/>
          </a:prstGeom>
          <a:noFill/>
          <a:ln>
            <a:noFill/>
          </a:ln>
        </p:spPr>
      </p:pic>
      <p:grpSp>
        <p:nvGrpSpPr>
          <p:cNvPr id="47" name="Google Shape;47;p22"/>
          <p:cNvGrpSpPr/>
          <p:nvPr/>
        </p:nvGrpSpPr>
        <p:grpSpPr>
          <a:xfrm>
            <a:off x="-635908" y="-673644"/>
            <a:ext cx="5332552" cy="5082108"/>
            <a:chOff x="-635908" y="-673644"/>
            <a:chExt cx="5332552" cy="5082108"/>
          </a:xfrm>
        </p:grpSpPr>
        <p:sp>
          <p:nvSpPr>
            <p:cNvPr id="48" name="Google Shape;48;p22"/>
            <p:cNvSpPr/>
            <p:nvPr/>
          </p:nvSpPr>
          <p:spPr>
            <a:xfrm rot="2700000">
              <a:off x="-359956" y="-397692"/>
              <a:ext cx="1332412" cy="133241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22"/>
            <p:cNvSpPr/>
            <p:nvPr/>
          </p:nvSpPr>
          <p:spPr>
            <a:xfrm rot="2700000">
              <a:off x="1744617" y="275950"/>
              <a:ext cx="1332412" cy="133241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 name="Google Shape;50;p22"/>
            <p:cNvSpPr/>
            <p:nvPr/>
          </p:nvSpPr>
          <p:spPr>
            <a:xfrm rot="2700000">
              <a:off x="264185" y="1491637"/>
              <a:ext cx="940298" cy="940298"/>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22"/>
            <p:cNvSpPr/>
            <p:nvPr/>
          </p:nvSpPr>
          <p:spPr>
            <a:xfrm rot="2700000">
              <a:off x="1707856" y="2213063"/>
              <a:ext cx="832759" cy="832759"/>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22"/>
            <p:cNvSpPr/>
            <p:nvPr/>
          </p:nvSpPr>
          <p:spPr>
            <a:xfrm rot="2700000">
              <a:off x="3079125" y="1763878"/>
              <a:ext cx="1019930" cy="1019930"/>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22"/>
            <p:cNvSpPr/>
            <p:nvPr/>
          </p:nvSpPr>
          <p:spPr>
            <a:xfrm rot="2700000">
              <a:off x="3737757" y="433033"/>
              <a:ext cx="794368" cy="794368"/>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22"/>
            <p:cNvSpPr/>
            <p:nvPr/>
          </p:nvSpPr>
          <p:spPr>
            <a:xfrm rot="2700000">
              <a:off x="239373" y="3035790"/>
              <a:ext cx="1073652" cy="107365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22"/>
            <p:cNvSpPr/>
            <p:nvPr/>
          </p:nvSpPr>
          <p:spPr>
            <a:xfrm rot="2700000">
              <a:off x="2390029" y="3403235"/>
              <a:ext cx="832759" cy="832759"/>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6" name="Google Shape;56;p22"/>
          <p:cNvSpPr txBox="1">
            <a:spLocks noGrp="1"/>
          </p:cNvSpPr>
          <p:nvPr>
            <p:ph type="title"/>
          </p:nvPr>
        </p:nvSpPr>
        <p:spPr>
          <a:xfrm>
            <a:off x="838200" y="622299"/>
            <a:ext cx="10515600" cy="7207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F2F2F2"/>
              </a:buClr>
              <a:buSzPts val="4400"/>
              <a:buFont typeface="Avenir"/>
              <a:buNone/>
              <a:defRPr b="0" i="0">
                <a:solidFill>
                  <a:srgbClr val="F2F2F2"/>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2"/>
          <p:cNvSpPr txBox="1">
            <a:spLocks noGrp="1"/>
          </p:cNvSpPr>
          <p:nvPr>
            <p:ph type="body" idx="1"/>
          </p:nvPr>
        </p:nvSpPr>
        <p:spPr>
          <a:xfrm>
            <a:off x="838200" y="1281239"/>
            <a:ext cx="10515600" cy="385763"/>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F2F2F2"/>
              </a:buClr>
              <a:buSzPts val="1600"/>
              <a:buNone/>
              <a:defRPr sz="1600" b="0" i="0">
                <a:solidFill>
                  <a:srgbClr val="F2F2F2"/>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Slide">
  <p:cSld name="4_Title Slide">
    <p:bg>
      <p:bgPr>
        <a:solidFill>
          <a:schemeClr val="lt1"/>
        </a:solidFill>
        <a:effectLst/>
      </p:bgPr>
    </p:bg>
    <p:spTree>
      <p:nvGrpSpPr>
        <p:cNvPr id="1" name="Shape 58"/>
        <p:cNvGrpSpPr/>
        <p:nvPr/>
      </p:nvGrpSpPr>
      <p:grpSpPr>
        <a:xfrm>
          <a:off x="0" y="0"/>
          <a:ext cx="0" cy="0"/>
          <a:chOff x="0" y="0"/>
          <a:chExt cx="0" cy="0"/>
        </a:xfrm>
      </p:grpSpPr>
      <p:sp>
        <p:nvSpPr>
          <p:cNvPr id="59" name="Google Shape;59;p23"/>
          <p:cNvSpPr/>
          <p:nvPr/>
        </p:nvSpPr>
        <p:spPr>
          <a:xfrm>
            <a:off x="0" y="-2"/>
            <a:ext cx="12192000" cy="6858002"/>
          </a:xfrm>
          <a:prstGeom prst="rect">
            <a:avLst/>
          </a:prstGeom>
          <a:solidFill>
            <a:srgbClr val="1E1E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0" name="Google Shape;60;p23"/>
          <p:cNvPicPr preferRelativeResize="0"/>
          <p:nvPr/>
        </p:nvPicPr>
        <p:blipFill rotWithShape="1">
          <a:blip r:embed="rId2">
            <a:alphaModFix amt="54000"/>
          </a:blip>
          <a:srcRect r="21682" b="21682"/>
          <a:stretch/>
        </p:blipFill>
        <p:spPr>
          <a:xfrm>
            <a:off x="-1" y="-2"/>
            <a:ext cx="12192000" cy="6858002"/>
          </a:xfrm>
          <a:prstGeom prst="rect">
            <a:avLst/>
          </a:prstGeom>
          <a:noFill/>
          <a:ln>
            <a:noFill/>
          </a:ln>
        </p:spPr>
      </p:pic>
      <p:grpSp>
        <p:nvGrpSpPr>
          <p:cNvPr id="61" name="Google Shape;61;p23"/>
          <p:cNvGrpSpPr/>
          <p:nvPr/>
        </p:nvGrpSpPr>
        <p:grpSpPr>
          <a:xfrm>
            <a:off x="-635908" y="-673644"/>
            <a:ext cx="5332552" cy="5082108"/>
            <a:chOff x="-635908" y="-673644"/>
            <a:chExt cx="5332552" cy="5082108"/>
          </a:xfrm>
        </p:grpSpPr>
        <p:sp>
          <p:nvSpPr>
            <p:cNvPr id="62" name="Google Shape;62;p23"/>
            <p:cNvSpPr/>
            <p:nvPr/>
          </p:nvSpPr>
          <p:spPr>
            <a:xfrm rot="2700000">
              <a:off x="-359956" y="-397692"/>
              <a:ext cx="1332412" cy="133241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63;p23"/>
            <p:cNvSpPr/>
            <p:nvPr/>
          </p:nvSpPr>
          <p:spPr>
            <a:xfrm rot="2700000">
              <a:off x="1744617" y="275950"/>
              <a:ext cx="1332412" cy="133241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23"/>
            <p:cNvSpPr/>
            <p:nvPr/>
          </p:nvSpPr>
          <p:spPr>
            <a:xfrm rot="2700000">
              <a:off x="264185" y="1491637"/>
              <a:ext cx="940298" cy="940298"/>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Google Shape;65;p23"/>
            <p:cNvSpPr/>
            <p:nvPr/>
          </p:nvSpPr>
          <p:spPr>
            <a:xfrm rot="2700000">
              <a:off x="1707856" y="2213063"/>
              <a:ext cx="832759" cy="832759"/>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23"/>
            <p:cNvSpPr/>
            <p:nvPr/>
          </p:nvSpPr>
          <p:spPr>
            <a:xfrm rot="2700000">
              <a:off x="3079125" y="1763878"/>
              <a:ext cx="1019930" cy="1019930"/>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23"/>
            <p:cNvSpPr/>
            <p:nvPr/>
          </p:nvSpPr>
          <p:spPr>
            <a:xfrm rot="2700000">
              <a:off x="3737757" y="433033"/>
              <a:ext cx="794368" cy="794368"/>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23"/>
            <p:cNvSpPr/>
            <p:nvPr/>
          </p:nvSpPr>
          <p:spPr>
            <a:xfrm rot="2700000">
              <a:off x="239373" y="3035790"/>
              <a:ext cx="1073652" cy="1073652"/>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23"/>
            <p:cNvSpPr/>
            <p:nvPr/>
          </p:nvSpPr>
          <p:spPr>
            <a:xfrm rot="2700000">
              <a:off x="2390029" y="3403235"/>
              <a:ext cx="832759" cy="832759"/>
            </a:xfrm>
            <a:prstGeom prst="plus">
              <a:avLst>
                <a:gd name="adj" fmla="val 33272"/>
              </a:avLst>
            </a:prstGeom>
            <a:noFill/>
            <a:ln w="9525" cap="flat" cmpd="sng">
              <a:solidFill>
                <a:srgbClr val="F2F2F2">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0" name="Google Shape;70;p23"/>
          <p:cNvSpPr/>
          <p:nvPr/>
        </p:nvSpPr>
        <p:spPr>
          <a:xfrm>
            <a:off x="0" y="-2"/>
            <a:ext cx="12192000" cy="6858002"/>
          </a:xfrm>
          <a:prstGeom prst="frame">
            <a:avLst>
              <a:gd name="adj1" fmla="val 4796"/>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lt1"/>
        </a:solidFill>
        <a:effectLst/>
      </p:bgPr>
    </p:bg>
    <p:spTree>
      <p:nvGrpSpPr>
        <p:cNvPr id="1" name="Shape 7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p:nvPr/>
        </p:nvSpPr>
        <p:spPr>
          <a:xfrm>
            <a:off x="8010809" y="2482160"/>
            <a:ext cx="3698951" cy="189368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dk1"/>
              </a:buClr>
              <a:buSzPts val="4400"/>
              <a:buFont typeface="Calibri"/>
              <a:buNone/>
            </a:pPr>
            <a:endParaRPr sz="4400" b="0" i="0" u="none" strike="noStrike" cap="none">
              <a:solidFill>
                <a:schemeClr val="lt1"/>
              </a:solidFill>
              <a:latin typeface="Calibri"/>
              <a:ea typeface="Calibri"/>
              <a:cs typeface="Calibri"/>
              <a:sym typeface="Calibri"/>
            </a:endParaRPr>
          </a:p>
          <a:p>
            <a:pPr marL="0" marR="0" lvl="0" indent="0" algn="r"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INNOVATION</a:t>
            </a:r>
            <a:endParaRPr/>
          </a:p>
          <a:p>
            <a:pPr marL="0" marR="0" lvl="0" indent="0" algn="r"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PRODUCTS</a:t>
            </a:r>
            <a:endParaRPr sz="4400" b="0" i="0" u="none" strike="noStrike" cap="none">
              <a:solidFill>
                <a:schemeClr val="lt1"/>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C241A9B2-5CFB-889B-AEDF-F4C4AA8E1579}"/>
              </a:ext>
            </a:extLst>
          </p:cNvPr>
          <p:cNvGrpSpPr/>
          <p:nvPr/>
        </p:nvGrpSpPr>
        <p:grpSpPr>
          <a:xfrm>
            <a:off x="3584097" y="555501"/>
            <a:ext cx="8141504" cy="2426529"/>
            <a:chOff x="3584097" y="555501"/>
            <a:chExt cx="8141504" cy="2426529"/>
          </a:xfrm>
        </p:grpSpPr>
        <p:pic>
          <p:nvPicPr>
            <p:cNvPr id="78" name="Google Shape;78;p1" descr="A red and black logo&#10;&#10;Description automatically generated"/>
            <p:cNvPicPr preferRelativeResize="0"/>
            <p:nvPr/>
          </p:nvPicPr>
          <p:blipFill rotWithShape="1">
            <a:blip r:embed="rId3">
              <a:alphaModFix/>
            </a:blip>
            <a:srcRect r="-1120"/>
            <a:stretch/>
          </p:blipFill>
          <p:spPr>
            <a:xfrm>
              <a:off x="3584098" y="770947"/>
              <a:ext cx="8141503" cy="2210018"/>
            </a:xfrm>
            <a:custGeom>
              <a:avLst/>
              <a:gdLst/>
              <a:ahLst/>
              <a:cxnLst/>
              <a:rect l="l" t="t" r="r" b="b"/>
              <a:pathLst>
                <a:path w="3998826" h="1085485" extrusionOk="0">
                  <a:moveTo>
                    <a:pt x="3954483" y="694248"/>
                  </a:moveTo>
                  <a:lnTo>
                    <a:pt x="3998826" y="707776"/>
                  </a:lnTo>
                  <a:lnTo>
                    <a:pt x="3963469" y="919917"/>
                  </a:lnTo>
                  <a:lnTo>
                    <a:pt x="3954483" y="919917"/>
                  </a:lnTo>
                  <a:close/>
                  <a:moveTo>
                    <a:pt x="2770940" y="70135"/>
                  </a:moveTo>
                  <a:cubicBezTo>
                    <a:pt x="2845717" y="70135"/>
                    <a:pt x="2898346" y="85781"/>
                    <a:pt x="2928826" y="117074"/>
                  </a:cubicBezTo>
                  <a:cubicBezTo>
                    <a:pt x="2959306" y="148367"/>
                    <a:pt x="2974546" y="193680"/>
                    <a:pt x="2974546" y="253015"/>
                  </a:cubicBezTo>
                  <a:cubicBezTo>
                    <a:pt x="2974546" y="320477"/>
                    <a:pt x="2959509" y="371277"/>
                    <a:pt x="2929435" y="405415"/>
                  </a:cubicBezTo>
                  <a:cubicBezTo>
                    <a:pt x="2899362" y="439552"/>
                    <a:pt x="2858315" y="456621"/>
                    <a:pt x="2806296" y="456621"/>
                  </a:cubicBezTo>
                  <a:lnTo>
                    <a:pt x="2736802" y="456621"/>
                  </a:lnTo>
                  <a:cubicBezTo>
                    <a:pt x="2698600" y="456621"/>
                    <a:pt x="2673403" y="456215"/>
                    <a:pt x="2661211" y="455402"/>
                  </a:cubicBezTo>
                  <a:lnTo>
                    <a:pt x="2661211" y="77450"/>
                  </a:lnTo>
                  <a:cubicBezTo>
                    <a:pt x="2666088" y="77450"/>
                    <a:pt x="2676654" y="76637"/>
                    <a:pt x="2692911" y="75012"/>
                  </a:cubicBezTo>
                  <a:cubicBezTo>
                    <a:pt x="2718920" y="71760"/>
                    <a:pt x="2744930" y="70135"/>
                    <a:pt x="2770940" y="70135"/>
                  </a:cubicBezTo>
                  <a:close/>
                  <a:moveTo>
                    <a:pt x="1944017" y="14051"/>
                  </a:moveTo>
                  <a:lnTo>
                    <a:pt x="1944017" y="75012"/>
                  </a:lnTo>
                  <a:lnTo>
                    <a:pt x="2057403" y="89642"/>
                  </a:lnTo>
                  <a:lnTo>
                    <a:pt x="2057403" y="847984"/>
                  </a:lnTo>
                  <a:lnTo>
                    <a:pt x="1945236" y="860176"/>
                  </a:lnTo>
                  <a:lnTo>
                    <a:pt x="1945236" y="919917"/>
                  </a:lnTo>
                  <a:lnTo>
                    <a:pt x="2302462" y="919917"/>
                  </a:lnTo>
                  <a:lnTo>
                    <a:pt x="2302462" y="861396"/>
                  </a:lnTo>
                  <a:lnTo>
                    <a:pt x="2189076" y="847984"/>
                  </a:lnTo>
                  <a:lnTo>
                    <a:pt x="2189076" y="89642"/>
                  </a:lnTo>
                  <a:lnTo>
                    <a:pt x="2302462" y="75012"/>
                  </a:lnTo>
                  <a:lnTo>
                    <a:pt x="2302462" y="14051"/>
                  </a:lnTo>
                  <a:close/>
                  <a:moveTo>
                    <a:pt x="635815" y="14051"/>
                  </a:moveTo>
                  <a:lnTo>
                    <a:pt x="635815" y="75012"/>
                  </a:lnTo>
                  <a:lnTo>
                    <a:pt x="716283" y="90861"/>
                  </a:lnTo>
                  <a:lnTo>
                    <a:pt x="975972" y="926013"/>
                  </a:lnTo>
                  <a:lnTo>
                    <a:pt x="1091796" y="926013"/>
                  </a:lnTo>
                  <a:lnTo>
                    <a:pt x="1272238" y="315194"/>
                  </a:lnTo>
                  <a:lnTo>
                    <a:pt x="1458775" y="926013"/>
                  </a:lnTo>
                  <a:lnTo>
                    <a:pt x="1578257" y="926013"/>
                  </a:lnTo>
                  <a:lnTo>
                    <a:pt x="1820878" y="89642"/>
                  </a:lnTo>
                  <a:lnTo>
                    <a:pt x="1901345" y="75012"/>
                  </a:lnTo>
                  <a:lnTo>
                    <a:pt x="1901345" y="14051"/>
                  </a:lnTo>
                  <a:lnTo>
                    <a:pt x="1611176" y="14051"/>
                  </a:lnTo>
                  <a:lnTo>
                    <a:pt x="1611176" y="75012"/>
                  </a:lnTo>
                  <a:lnTo>
                    <a:pt x="1731876" y="89642"/>
                  </a:lnTo>
                  <a:lnTo>
                    <a:pt x="1578257" y="657789"/>
                  </a:lnTo>
                  <a:lnTo>
                    <a:pt x="1544120" y="840669"/>
                  </a:lnTo>
                  <a:lnTo>
                    <a:pt x="1502667" y="657789"/>
                  </a:lnTo>
                  <a:lnTo>
                    <a:pt x="1338075" y="89642"/>
                  </a:lnTo>
                  <a:lnTo>
                    <a:pt x="1457556" y="75012"/>
                  </a:lnTo>
                  <a:lnTo>
                    <a:pt x="1457556" y="14051"/>
                  </a:lnTo>
                  <a:lnTo>
                    <a:pt x="1114961" y="14051"/>
                  </a:lnTo>
                  <a:lnTo>
                    <a:pt x="1114961" y="75012"/>
                  </a:lnTo>
                  <a:lnTo>
                    <a:pt x="1201524" y="89642"/>
                  </a:lnTo>
                  <a:lnTo>
                    <a:pt x="1234443" y="193274"/>
                  </a:lnTo>
                  <a:lnTo>
                    <a:pt x="1094235" y="657789"/>
                  </a:lnTo>
                  <a:lnTo>
                    <a:pt x="1054001" y="827258"/>
                  </a:lnTo>
                  <a:lnTo>
                    <a:pt x="1018644" y="657789"/>
                  </a:lnTo>
                  <a:lnTo>
                    <a:pt x="851614" y="89642"/>
                  </a:lnTo>
                  <a:lnTo>
                    <a:pt x="966219" y="75012"/>
                  </a:lnTo>
                  <a:lnTo>
                    <a:pt x="966219" y="14051"/>
                  </a:lnTo>
                  <a:close/>
                  <a:moveTo>
                    <a:pt x="2783132" y="4298"/>
                  </a:moveTo>
                  <a:cubicBezTo>
                    <a:pt x="2760373" y="4298"/>
                    <a:pt x="2728674" y="5924"/>
                    <a:pt x="2688034" y="9175"/>
                  </a:cubicBezTo>
                  <a:cubicBezTo>
                    <a:pt x="2649019" y="12426"/>
                    <a:pt x="2618133" y="14051"/>
                    <a:pt x="2595375" y="14051"/>
                  </a:cubicBezTo>
                  <a:lnTo>
                    <a:pt x="2435660" y="14051"/>
                  </a:lnTo>
                  <a:lnTo>
                    <a:pt x="2435660" y="73792"/>
                  </a:lnTo>
                  <a:lnTo>
                    <a:pt x="2530757" y="89642"/>
                  </a:lnTo>
                  <a:lnTo>
                    <a:pt x="2530757" y="847984"/>
                  </a:lnTo>
                  <a:lnTo>
                    <a:pt x="2429563" y="860176"/>
                  </a:lnTo>
                  <a:lnTo>
                    <a:pt x="2429563" y="919917"/>
                  </a:lnTo>
                  <a:lnTo>
                    <a:pt x="2781912" y="919917"/>
                  </a:lnTo>
                  <a:lnTo>
                    <a:pt x="2781912" y="860176"/>
                  </a:lnTo>
                  <a:lnTo>
                    <a:pt x="2661211" y="847984"/>
                  </a:lnTo>
                  <a:lnTo>
                    <a:pt x="2661211" y="521239"/>
                  </a:lnTo>
                  <a:cubicBezTo>
                    <a:pt x="2677467" y="522052"/>
                    <a:pt x="2729080" y="522458"/>
                    <a:pt x="2816050" y="522458"/>
                  </a:cubicBezTo>
                  <a:cubicBezTo>
                    <a:pt x="2837183" y="533024"/>
                    <a:pt x="2858519" y="557205"/>
                    <a:pt x="2880058" y="595000"/>
                  </a:cubicBezTo>
                  <a:cubicBezTo>
                    <a:pt x="2901597" y="632796"/>
                    <a:pt x="2926997" y="683799"/>
                    <a:pt x="2956258" y="748010"/>
                  </a:cubicBezTo>
                  <a:cubicBezTo>
                    <a:pt x="2983080" y="806532"/>
                    <a:pt x="3004619" y="849813"/>
                    <a:pt x="3020876" y="877855"/>
                  </a:cubicBezTo>
                  <a:cubicBezTo>
                    <a:pt x="3037132" y="905896"/>
                    <a:pt x="3051762" y="919917"/>
                    <a:pt x="3064767" y="919917"/>
                  </a:cubicBezTo>
                  <a:lnTo>
                    <a:pt x="3233016" y="919917"/>
                  </a:lnTo>
                  <a:lnTo>
                    <a:pt x="3233016" y="860176"/>
                  </a:lnTo>
                  <a:lnTo>
                    <a:pt x="3185468" y="847984"/>
                  </a:lnTo>
                  <a:cubicBezTo>
                    <a:pt x="3173276" y="845546"/>
                    <a:pt x="3160474" y="833760"/>
                    <a:pt x="3147063" y="812628"/>
                  </a:cubicBezTo>
                  <a:cubicBezTo>
                    <a:pt x="3133652" y="791495"/>
                    <a:pt x="3114347" y="758170"/>
                    <a:pt x="3089151" y="712653"/>
                  </a:cubicBezTo>
                  <a:cubicBezTo>
                    <a:pt x="3056639" y="652506"/>
                    <a:pt x="3029207" y="605567"/>
                    <a:pt x="3006855" y="571836"/>
                  </a:cubicBezTo>
                  <a:cubicBezTo>
                    <a:pt x="2984502" y="538104"/>
                    <a:pt x="2960322" y="514330"/>
                    <a:pt x="2934312" y="500512"/>
                  </a:cubicBezTo>
                  <a:cubicBezTo>
                    <a:pt x="2990395" y="483444"/>
                    <a:pt x="3034490" y="450932"/>
                    <a:pt x="3066595" y="402976"/>
                  </a:cubicBezTo>
                  <a:cubicBezTo>
                    <a:pt x="3098701" y="355021"/>
                    <a:pt x="3114754" y="302189"/>
                    <a:pt x="3114754" y="244480"/>
                  </a:cubicBezTo>
                  <a:cubicBezTo>
                    <a:pt x="3114754" y="161575"/>
                    <a:pt x="3089354" y="100818"/>
                    <a:pt x="3038554" y="62210"/>
                  </a:cubicBezTo>
                  <a:cubicBezTo>
                    <a:pt x="2987754" y="23602"/>
                    <a:pt x="2902613" y="4298"/>
                    <a:pt x="2783132" y="4298"/>
                  </a:cubicBezTo>
                  <a:close/>
                  <a:moveTo>
                    <a:pt x="317909" y="4298"/>
                  </a:moveTo>
                  <a:cubicBezTo>
                    <a:pt x="257762" y="4298"/>
                    <a:pt x="205133" y="14458"/>
                    <a:pt x="160023" y="34778"/>
                  </a:cubicBezTo>
                  <a:cubicBezTo>
                    <a:pt x="114912" y="55098"/>
                    <a:pt x="80368" y="82936"/>
                    <a:pt x="56391" y="118293"/>
                  </a:cubicBezTo>
                  <a:cubicBezTo>
                    <a:pt x="32413" y="153650"/>
                    <a:pt x="20424" y="193680"/>
                    <a:pt x="20424" y="238384"/>
                  </a:cubicBezTo>
                  <a:cubicBezTo>
                    <a:pt x="20424" y="287965"/>
                    <a:pt x="32819" y="330434"/>
                    <a:pt x="57610" y="365791"/>
                  </a:cubicBezTo>
                  <a:cubicBezTo>
                    <a:pt x="82400" y="401148"/>
                    <a:pt x="111661" y="429392"/>
                    <a:pt x="145392" y="450525"/>
                  </a:cubicBezTo>
                  <a:cubicBezTo>
                    <a:pt x="179123" y="471658"/>
                    <a:pt x="218747" y="492384"/>
                    <a:pt x="264264" y="512704"/>
                  </a:cubicBezTo>
                  <a:cubicBezTo>
                    <a:pt x="314658" y="534650"/>
                    <a:pt x="354282" y="553751"/>
                    <a:pt x="383136" y="570007"/>
                  </a:cubicBezTo>
                  <a:cubicBezTo>
                    <a:pt x="411991" y="586263"/>
                    <a:pt x="435155" y="605770"/>
                    <a:pt x="452631" y="628528"/>
                  </a:cubicBezTo>
                  <a:cubicBezTo>
                    <a:pt x="470106" y="651287"/>
                    <a:pt x="478843" y="678516"/>
                    <a:pt x="478843" y="710215"/>
                  </a:cubicBezTo>
                  <a:cubicBezTo>
                    <a:pt x="478843" y="758983"/>
                    <a:pt x="462791" y="797184"/>
                    <a:pt x="430685" y="824820"/>
                  </a:cubicBezTo>
                  <a:cubicBezTo>
                    <a:pt x="398579" y="852455"/>
                    <a:pt x="351640" y="866272"/>
                    <a:pt x="289867" y="866272"/>
                  </a:cubicBezTo>
                  <a:cubicBezTo>
                    <a:pt x="252479" y="866272"/>
                    <a:pt x="218138" y="861192"/>
                    <a:pt x="186845" y="851032"/>
                  </a:cubicBezTo>
                  <a:cubicBezTo>
                    <a:pt x="155552" y="840872"/>
                    <a:pt x="132997" y="829290"/>
                    <a:pt x="119179" y="816285"/>
                  </a:cubicBezTo>
                  <a:lnTo>
                    <a:pt x="98453" y="657789"/>
                  </a:lnTo>
                  <a:lnTo>
                    <a:pt x="20424" y="657789"/>
                  </a:lnTo>
                  <a:lnTo>
                    <a:pt x="10671" y="878464"/>
                  </a:lnTo>
                  <a:cubicBezTo>
                    <a:pt x="22863" y="879277"/>
                    <a:pt x="41151" y="884154"/>
                    <a:pt x="65535" y="893095"/>
                  </a:cubicBezTo>
                  <a:cubicBezTo>
                    <a:pt x="105362" y="905287"/>
                    <a:pt x="141938" y="915040"/>
                    <a:pt x="175263" y="922356"/>
                  </a:cubicBezTo>
                  <a:cubicBezTo>
                    <a:pt x="208587" y="929671"/>
                    <a:pt x="246383" y="933328"/>
                    <a:pt x="288648" y="933328"/>
                  </a:cubicBezTo>
                  <a:cubicBezTo>
                    <a:pt x="358549" y="933328"/>
                    <a:pt x="418087" y="920527"/>
                    <a:pt x="467261" y="894924"/>
                  </a:cubicBezTo>
                  <a:cubicBezTo>
                    <a:pt x="516435" y="869320"/>
                    <a:pt x="553011" y="836605"/>
                    <a:pt x="576989" y="796778"/>
                  </a:cubicBezTo>
                  <a:cubicBezTo>
                    <a:pt x="600967" y="756951"/>
                    <a:pt x="612955" y="715498"/>
                    <a:pt x="612955" y="672420"/>
                  </a:cubicBezTo>
                  <a:cubicBezTo>
                    <a:pt x="612955" y="626903"/>
                    <a:pt x="600967" y="587685"/>
                    <a:pt x="576989" y="554767"/>
                  </a:cubicBezTo>
                  <a:cubicBezTo>
                    <a:pt x="553011" y="521848"/>
                    <a:pt x="524360" y="495229"/>
                    <a:pt x="491035" y="474909"/>
                  </a:cubicBezTo>
                  <a:cubicBezTo>
                    <a:pt x="457711" y="454589"/>
                    <a:pt x="414632" y="431831"/>
                    <a:pt x="361800" y="406634"/>
                  </a:cubicBezTo>
                  <a:cubicBezTo>
                    <a:pt x="304904" y="379812"/>
                    <a:pt x="263451" y="358679"/>
                    <a:pt x="237442" y="343236"/>
                  </a:cubicBezTo>
                  <a:cubicBezTo>
                    <a:pt x="211432" y="327792"/>
                    <a:pt x="189690" y="309098"/>
                    <a:pt x="172215" y="287152"/>
                  </a:cubicBezTo>
                  <a:cubicBezTo>
                    <a:pt x="154739" y="265207"/>
                    <a:pt x="146002" y="237978"/>
                    <a:pt x="146002" y="205466"/>
                  </a:cubicBezTo>
                  <a:cubicBezTo>
                    <a:pt x="146002" y="160762"/>
                    <a:pt x="160429" y="126624"/>
                    <a:pt x="189283" y="103053"/>
                  </a:cubicBezTo>
                  <a:cubicBezTo>
                    <a:pt x="218138" y="79482"/>
                    <a:pt x="260607" y="67696"/>
                    <a:pt x="316690" y="67696"/>
                  </a:cubicBezTo>
                  <a:cubicBezTo>
                    <a:pt x="346763" y="67696"/>
                    <a:pt x="374602" y="71354"/>
                    <a:pt x="400205" y="78669"/>
                  </a:cubicBezTo>
                  <a:cubicBezTo>
                    <a:pt x="425808" y="85984"/>
                    <a:pt x="442674" y="93706"/>
                    <a:pt x="450802" y="101834"/>
                  </a:cubicBezTo>
                  <a:lnTo>
                    <a:pt x="475186" y="251795"/>
                  </a:lnTo>
                  <a:lnTo>
                    <a:pt x="549557" y="251795"/>
                  </a:lnTo>
                  <a:lnTo>
                    <a:pt x="556872" y="46970"/>
                  </a:lnTo>
                  <a:cubicBezTo>
                    <a:pt x="545493" y="45344"/>
                    <a:pt x="531675" y="41687"/>
                    <a:pt x="515419" y="35997"/>
                  </a:cubicBezTo>
                  <a:cubicBezTo>
                    <a:pt x="478843" y="26243"/>
                    <a:pt x="446128" y="18522"/>
                    <a:pt x="417274" y="12832"/>
                  </a:cubicBezTo>
                  <a:cubicBezTo>
                    <a:pt x="388419" y="7143"/>
                    <a:pt x="355298" y="4298"/>
                    <a:pt x="317909" y="4298"/>
                  </a:cubicBezTo>
                  <a:close/>
                  <a:moveTo>
                    <a:pt x="0" y="0"/>
                  </a:moveTo>
                  <a:lnTo>
                    <a:pt x="3954483" y="0"/>
                  </a:lnTo>
                  <a:lnTo>
                    <a:pt x="3954483" y="694248"/>
                  </a:lnTo>
                  <a:lnTo>
                    <a:pt x="3926894" y="685831"/>
                  </a:lnTo>
                  <a:lnTo>
                    <a:pt x="3862276" y="839450"/>
                  </a:lnTo>
                  <a:lnTo>
                    <a:pt x="3518461" y="851642"/>
                  </a:lnTo>
                  <a:lnTo>
                    <a:pt x="3518461" y="488320"/>
                  </a:lnTo>
                  <a:lnTo>
                    <a:pt x="3722068" y="491978"/>
                  </a:lnTo>
                  <a:lnTo>
                    <a:pt x="3739137" y="596829"/>
                  </a:lnTo>
                  <a:lnTo>
                    <a:pt x="3806193" y="596829"/>
                  </a:lnTo>
                  <a:lnTo>
                    <a:pt x="3806193" y="316413"/>
                  </a:lnTo>
                  <a:lnTo>
                    <a:pt x="3739137" y="316413"/>
                  </a:lnTo>
                  <a:lnTo>
                    <a:pt x="3722068" y="417607"/>
                  </a:lnTo>
                  <a:lnTo>
                    <a:pt x="3518461" y="421264"/>
                  </a:lnTo>
                  <a:lnTo>
                    <a:pt x="3518461" y="77450"/>
                  </a:lnTo>
                  <a:lnTo>
                    <a:pt x="3820823" y="84765"/>
                  </a:lnTo>
                  <a:lnTo>
                    <a:pt x="3856180" y="203028"/>
                  </a:lnTo>
                  <a:lnTo>
                    <a:pt x="3925674" y="203028"/>
                  </a:lnTo>
                  <a:lnTo>
                    <a:pt x="3908606" y="14051"/>
                  </a:lnTo>
                  <a:lnTo>
                    <a:pt x="3288033" y="14051"/>
                  </a:lnTo>
                  <a:lnTo>
                    <a:pt x="3288033" y="75012"/>
                  </a:lnTo>
                  <a:lnTo>
                    <a:pt x="3388007" y="89642"/>
                  </a:lnTo>
                  <a:lnTo>
                    <a:pt x="3388007" y="847984"/>
                  </a:lnTo>
                  <a:lnTo>
                    <a:pt x="3286814" y="860176"/>
                  </a:lnTo>
                  <a:lnTo>
                    <a:pt x="3286814" y="919917"/>
                  </a:lnTo>
                  <a:lnTo>
                    <a:pt x="3954483" y="919917"/>
                  </a:lnTo>
                  <a:lnTo>
                    <a:pt x="3954483" y="1085485"/>
                  </a:lnTo>
                  <a:lnTo>
                    <a:pt x="0" y="1085485"/>
                  </a:lnTo>
                  <a:close/>
                </a:path>
              </a:pathLst>
            </a:custGeom>
            <a:noFill/>
            <a:ln>
              <a:noFill/>
            </a:ln>
          </p:spPr>
        </p:pic>
        <p:sp>
          <p:nvSpPr>
            <p:cNvPr id="79" name="Google Shape;79;p1"/>
            <p:cNvSpPr/>
            <p:nvPr/>
          </p:nvSpPr>
          <p:spPr>
            <a:xfrm>
              <a:off x="3584097" y="555501"/>
              <a:ext cx="8044790" cy="2421850"/>
            </a:xfrm>
            <a:prstGeom prst="rect">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0" name="Google Shape;80;p1"/>
            <p:cNvGrpSpPr/>
            <p:nvPr/>
          </p:nvGrpSpPr>
          <p:grpSpPr>
            <a:xfrm>
              <a:off x="3597108" y="775698"/>
              <a:ext cx="8119774" cy="1891480"/>
              <a:chOff x="3764667" y="3702101"/>
              <a:chExt cx="3988155" cy="929030"/>
            </a:xfrm>
          </p:grpSpPr>
          <p:sp>
            <p:nvSpPr>
              <p:cNvPr id="81" name="Google Shape;81;p1"/>
              <p:cNvSpPr/>
              <p:nvPr/>
            </p:nvSpPr>
            <p:spPr>
              <a:xfrm>
                <a:off x="3764667" y="3702101"/>
                <a:ext cx="602285" cy="929030"/>
              </a:xfrm>
              <a:custGeom>
                <a:avLst/>
                <a:gdLst/>
                <a:ahLst/>
                <a:cxnLst/>
                <a:rect l="l" t="t" r="r" b="b"/>
                <a:pathLst>
                  <a:path w="602285" h="929030" extrusionOk="0">
                    <a:moveTo>
                      <a:pt x="307238" y="0"/>
                    </a:moveTo>
                    <a:cubicBezTo>
                      <a:pt x="344627" y="0"/>
                      <a:pt x="377748" y="2845"/>
                      <a:pt x="406603" y="8534"/>
                    </a:cubicBezTo>
                    <a:cubicBezTo>
                      <a:pt x="435457" y="14224"/>
                      <a:pt x="468172" y="21945"/>
                      <a:pt x="504748" y="31699"/>
                    </a:cubicBezTo>
                    <a:cubicBezTo>
                      <a:pt x="521004" y="37389"/>
                      <a:pt x="534822" y="41046"/>
                      <a:pt x="546201" y="42672"/>
                    </a:cubicBezTo>
                    <a:lnTo>
                      <a:pt x="538886" y="247497"/>
                    </a:lnTo>
                    <a:lnTo>
                      <a:pt x="464515" y="247497"/>
                    </a:lnTo>
                    <a:lnTo>
                      <a:pt x="440131" y="97536"/>
                    </a:lnTo>
                    <a:cubicBezTo>
                      <a:pt x="432003" y="89408"/>
                      <a:pt x="415137" y="81686"/>
                      <a:pt x="389534" y="74371"/>
                    </a:cubicBezTo>
                    <a:cubicBezTo>
                      <a:pt x="363931" y="67056"/>
                      <a:pt x="336092" y="63398"/>
                      <a:pt x="306019" y="63398"/>
                    </a:cubicBezTo>
                    <a:cubicBezTo>
                      <a:pt x="249936" y="63398"/>
                      <a:pt x="207467" y="75184"/>
                      <a:pt x="178612" y="98755"/>
                    </a:cubicBezTo>
                    <a:cubicBezTo>
                      <a:pt x="149758" y="122326"/>
                      <a:pt x="135331" y="156464"/>
                      <a:pt x="135331" y="201168"/>
                    </a:cubicBezTo>
                    <a:cubicBezTo>
                      <a:pt x="135331" y="233680"/>
                      <a:pt x="144068" y="260909"/>
                      <a:pt x="161544" y="282854"/>
                    </a:cubicBezTo>
                    <a:cubicBezTo>
                      <a:pt x="179019" y="304800"/>
                      <a:pt x="200761" y="323494"/>
                      <a:pt x="226771" y="338938"/>
                    </a:cubicBezTo>
                    <a:cubicBezTo>
                      <a:pt x="252780" y="354381"/>
                      <a:pt x="294233" y="375514"/>
                      <a:pt x="351129" y="402336"/>
                    </a:cubicBezTo>
                    <a:cubicBezTo>
                      <a:pt x="403961" y="427533"/>
                      <a:pt x="447040" y="450291"/>
                      <a:pt x="480365" y="470611"/>
                    </a:cubicBezTo>
                    <a:cubicBezTo>
                      <a:pt x="513689" y="490931"/>
                      <a:pt x="542340" y="517550"/>
                      <a:pt x="566318" y="550469"/>
                    </a:cubicBezTo>
                    <a:cubicBezTo>
                      <a:pt x="590296" y="583387"/>
                      <a:pt x="602285" y="622605"/>
                      <a:pt x="602285" y="668122"/>
                    </a:cubicBezTo>
                    <a:cubicBezTo>
                      <a:pt x="602285" y="711200"/>
                      <a:pt x="590296" y="752653"/>
                      <a:pt x="566318" y="792480"/>
                    </a:cubicBezTo>
                    <a:cubicBezTo>
                      <a:pt x="542340" y="832307"/>
                      <a:pt x="505764" y="865022"/>
                      <a:pt x="456590" y="890626"/>
                    </a:cubicBezTo>
                    <a:cubicBezTo>
                      <a:pt x="407416" y="916229"/>
                      <a:pt x="347878" y="929030"/>
                      <a:pt x="277977" y="929030"/>
                    </a:cubicBezTo>
                    <a:cubicBezTo>
                      <a:pt x="235712" y="929030"/>
                      <a:pt x="197916" y="925373"/>
                      <a:pt x="164592" y="918058"/>
                    </a:cubicBezTo>
                    <a:cubicBezTo>
                      <a:pt x="131267" y="910742"/>
                      <a:pt x="94691" y="900989"/>
                      <a:pt x="54864" y="888797"/>
                    </a:cubicBezTo>
                    <a:cubicBezTo>
                      <a:pt x="30480" y="879856"/>
                      <a:pt x="12192" y="874979"/>
                      <a:pt x="0" y="874166"/>
                    </a:cubicBezTo>
                    <a:lnTo>
                      <a:pt x="9753" y="653491"/>
                    </a:lnTo>
                    <a:lnTo>
                      <a:pt x="87782" y="653491"/>
                    </a:lnTo>
                    <a:lnTo>
                      <a:pt x="108508" y="811987"/>
                    </a:lnTo>
                    <a:cubicBezTo>
                      <a:pt x="122326" y="824992"/>
                      <a:pt x="144881" y="836574"/>
                      <a:pt x="176174" y="846734"/>
                    </a:cubicBezTo>
                    <a:cubicBezTo>
                      <a:pt x="207467" y="856894"/>
                      <a:pt x="241808" y="861974"/>
                      <a:pt x="279196" y="861974"/>
                    </a:cubicBezTo>
                    <a:cubicBezTo>
                      <a:pt x="340969" y="861974"/>
                      <a:pt x="387908" y="848157"/>
                      <a:pt x="420014" y="820522"/>
                    </a:cubicBezTo>
                    <a:cubicBezTo>
                      <a:pt x="452120" y="792886"/>
                      <a:pt x="468172" y="754685"/>
                      <a:pt x="468172" y="705917"/>
                    </a:cubicBezTo>
                    <a:cubicBezTo>
                      <a:pt x="468172" y="674218"/>
                      <a:pt x="459435" y="646989"/>
                      <a:pt x="441960" y="624230"/>
                    </a:cubicBezTo>
                    <a:cubicBezTo>
                      <a:pt x="424484" y="601472"/>
                      <a:pt x="401320" y="581965"/>
                      <a:pt x="372465" y="565709"/>
                    </a:cubicBezTo>
                    <a:cubicBezTo>
                      <a:pt x="343611" y="549453"/>
                      <a:pt x="303987" y="530352"/>
                      <a:pt x="253593" y="508406"/>
                    </a:cubicBezTo>
                    <a:cubicBezTo>
                      <a:pt x="208076" y="488086"/>
                      <a:pt x="168452" y="467360"/>
                      <a:pt x="134721" y="446227"/>
                    </a:cubicBezTo>
                    <a:cubicBezTo>
                      <a:pt x="100990" y="425094"/>
                      <a:pt x="71729" y="396850"/>
                      <a:pt x="46939" y="361493"/>
                    </a:cubicBezTo>
                    <a:cubicBezTo>
                      <a:pt x="22148" y="326136"/>
                      <a:pt x="9753" y="283667"/>
                      <a:pt x="9753" y="234086"/>
                    </a:cubicBezTo>
                    <a:cubicBezTo>
                      <a:pt x="9753" y="189382"/>
                      <a:pt x="21742" y="149352"/>
                      <a:pt x="45720" y="113995"/>
                    </a:cubicBezTo>
                    <a:cubicBezTo>
                      <a:pt x="69697" y="78638"/>
                      <a:pt x="104241" y="50800"/>
                      <a:pt x="149352" y="30480"/>
                    </a:cubicBezTo>
                    <a:cubicBezTo>
                      <a:pt x="194462" y="10160"/>
                      <a:pt x="247091" y="0"/>
                      <a:pt x="3072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600">
                  <a:solidFill>
                    <a:schemeClr val="lt1"/>
                  </a:solidFill>
                  <a:latin typeface="Merriweather"/>
                  <a:ea typeface="Merriweather"/>
                  <a:cs typeface="Merriweather"/>
                  <a:sym typeface="Merriweather"/>
                </a:endParaRPr>
              </a:p>
            </p:txBody>
          </p:sp>
          <p:sp>
            <p:nvSpPr>
              <p:cNvPr id="82" name="Google Shape;82;p1"/>
              <p:cNvSpPr/>
              <p:nvPr/>
            </p:nvSpPr>
            <p:spPr>
              <a:xfrm>
                <a:off x="6183559" y="3702102"/>
                <a:ext cx="803453" cy="915619"/>
              </a:xfrm>
              <a:custGeom>
                <a:avLst/>
                <a:gdLst/>
                <a:ahLst/>
                <a:cxnLst/>
                <a:rect l="l" t="t" r="r" b="b"/>
                <a:pathLst>
                  <a:path w="803453" h="915619" extrusionOk="0">
                    <a:moveTo>
                      <a:pt x="353569" y="0"/>
                    </a:moveTo>
                    <a:cubicBezTo>
                      <a:pt x="473050" y="0"/>
                      <a:pt x="558191" y="19304"/>
                      <a:pt x="608991" y="57912"/>
                    </a:cubicBezTo>
                    <a:cubicBezTo>
                      <a:pt x="659791" y="96520"/>
                      <a:pt x="685191" y="157277"/>
                      <a:pt x="685191" y="240182"/>
                    </a:cubicBezTo>
                    <a:cubicBezTo>
                      <a:pt x="685191" y="297891"/>
                      <a:pt x="669138" y="350723"/>
                      <a:pt x="637032" y="398678"/>
                    </a:cubicBezTo>
                    <a:cubicBezTo>
                      <a:pt x="604927" y="446634"/>
                      <a:pt x="560832" y="479146"/>
                      <a:pt x="504749" y="496214"/>
                    </a:cubicBezTo>
                    <a:cubicBezTo>
                      <a:pt x="530759" y="510032"/>
                      <a:pt x="554939" y="533806"/>
                      <a:pt x="577292" y="567538"/>
                    </a:cubicBezTo>
                    <a:cubicBezTo>
                      <a:pt x="599644" y="601269"/>
                      <a:pt x="627076" y="648208"/>
                      <a:pt x="659588" y="708355"/>
                    </a:cubicBezTo>
                    <a:cubicBezTo>
                      <a:pt x="684784" y="753872"/>
                      <a:pt x="704089" y="787197"/>
                      <a:pt x="717500" y="808330"/>
                    </a:cubicBezTo>
                    <a:cubicBezTo>
                      <a:pt x="730911" y="829462"/>
                      <a:pt x="743713" y="841248"/>
                      <a:pt x="755905" y="843686"/>
                    </a:cubicBezTo>
                    <a:lnTo>
                      <a:pt x="803453" y="855878"/>
                    </a:lnTo>
                    <a:lnTo>
                      <a:pt x="803453" y="915619"/>
                    </a:lnTo>
                    <a:lnTo>
                      <a:pt x="635204" y="915619"/>
                    </a:lnTo>
                    <a:cubicBezTo>
                      <a:pt x="622199" y="915619"/>
                      <a:pt x="607569" y="901598"/>
                      <a:pt x="591313" y="873557"/>
                    </a:cubicBezTo>
                    <a:cubicBezTo>
                      <a:pt x="575056" y="845515"/>
                      <a:pt x="553517" y="802234"/>
                      <a:pt x="526695" y="743712"/>
                    </a:cubicBezTo>
                    <a:cubicBezTo>
                      <a:pt x="497434" y="679501"/>
                      <a:pt x="472034" y="628498"/>
                      <a:pt x="450495" y="590702"/>
                    </a:cubicBezTo>
                    <a:cubicBezTo>
                      <a:pt x="428956" y="552907"/>
                      <a:pt x="407620" y="528726"/>
                      <a:pt x="386487" y="518160"/>
                    </a:cubicBezTo>
                    <a:cubicBezTo>
                      <a:pt x="299517" y="518160"/>
                      <a:pt x="247904" y="517754"/>
                      <a:pt x="231648" y="516941"/>
                    </a:cubicBezTo>
                    <a:lnTo>
                      <a:pt x="231648" y="843686"/>
                    </a:lnTo>
                    <a:lnTo>
                      <a:pt x="352349" y="855878"/>
                    </a:lnTo>
                    <a:lnTo>
                      <a:pt x="352349" y="915619"/>
                    </a:lnTo>
                    <a:lnTo>
                      <a:pt x="0" y="915619"/>
                    </a:lnTo>
                    <a:lnTo>
                      <a:pt x="0" y="855878"/>
                    </a:lnTo>
                    <a:lnTo>
                      <a:pt x="101194" y="843686"/>
                    </a:lnTo>
                    <a:lnTo>
                      <a:pt x="101194" y="85344"/>
                    </a:lnTo>
                    <a:lnTo>
                      <a:pt x="6097" y="69494"/>
                    </a:lnTo>
                    <a:lnTo>
                      <a:pt x="6097" y="9753"/>
                    </a:lnTo>
                    <a:lnTo>
                      <a:pt x="165812" y="9753"/>
                    </a:lnTo>
                    <a:cubicBezTo>
                      <a:pt x="188570" y="9753"/>
                      <a:pt x="219456" y="8128"/>
                      <a:pt x="258471" y="4877"/>
                    </a:cubicBezTo>
                    <a:cubicBezTo>
                      <a:pt x="299111" y="1626"/>
                      <a:pt x="330810" y="0"/>
                      <a:pt x="353569" y="0"/>
                    </a:cubicBezTo>
                    <a:close/>
                    <a:moveTo>
                      <a:pt x="341377" y="65837"/>
                    </a:moveTo>
                    <a:cubicBezTo>
                      <a:pt x="315367" y="65837"/>
                      <a:pt x="289357" y="67462"/>
                      <a:pt x="263348" y="70714"/>
                    </a:cubicBezTo>
                    <a:cubicBezTo>
                      <a:pt x="247091" y="72339"/>
                      <a:pt x="236525" y="73152"/>
                      <a:pt x="231648" y="73152"/>
                    </a:cubicBezTo>
                    <a:lnTo>
                      <a:pt x="231648" y="451104"/>
                    </a:lnTo>
                    <a:cubicBezTo>
                      <a:pt x="243840" y="451917"/>
                      <a:pt x="269037" y="452323"/>
                      <a:pt x="307239" y="452323"/>
                    </a:cubicBezTo>
                    <a:lnTo>
                      <a:pt x="376733" y="452323"/>
                    </a:lnTo>
                    <a:cubicBezTo>
                      <a:pt x="428752" y="452323"/>
                      <a:pt x="469799" y="435254"/>
                      <a:pt x="499872" y="401117"/>
                    </a:cubicBezTo>
                    <a:cubicBezTo>
                      <a:pt x="529946" y="366979"/>
                      <a:pt x="544983" y="316179"/>
                      <a:pt x="544983" y="248717"/>
                    </a:cubicBezTo>
                    <a:cubicBezTo>
                      <a:pt x="544983" y="189382"/>
                      <a:pt x="529743" y="144069"/>
                      <a:pt x="499263" y="112776"/>
                    </a:cubicBezTo>
                    <a:cubicBezTo>
                      <a:pt x="468783" y="81483"/>
                      <a:pt x="416154" y="65837"/>
                      <a:pt x="341377" y="658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600">
                  <a:solidFill>
                    <a:schemeClr val="lt1"/>
                  </a:solidFill>
                  <a:latin typeface="Merriweather"/>
                  <a:ea typeface="Merriweather"/>
                  <a:cs typeface="Merriweather"/>
                  <a:sym typeface="Merriweather"/>
                </a:endParaRPr>
              </a:p>
            </p:txBody>
          </p:sp>
          <p:sp>
            <p:nvSpPr>
              <p:cNvPr id="83" name="Google Shape;83;p1"/>
              <p:cNvSpPr/>
              <p:nvPr/>
            </p:nvSpPr>
            <p:spPr>
              <a:xfrm>
                <a:off x="4389811" y="3711854"/>
                <a:ext cx="1265530" cy="911962"/>
              </a:xfrm>
              <a:custGeom>
                <a:avLst/>
                <a:gdLst/>
                <a:ahLst/>
                <a:cxnLst/>
                <a:rect l="l" t="t" r="r" b="b"/>
                <a:pathLst>
                  <a:path w="1265530" h="911962" extrusionOk="0">
                    <a:moveTo>
                      <a:pt x="0" y="0"/>
                    </a:moveTo>
                    <a:lnTo>
                      <a:pt x="330404" y="0"/>
                    </a:lnTo>
                    <a:lnTo>
                      <a:pt x="330404" y="60961"/>
                    </a:lnTo>
                    <a:lnTo>
                      <a:pt x="215799" y="75591"/>
                    </a:lnTo>
                    <a:lnTo>
                      <a:pt x="382829" y="643738"/>
                    </a:lnTo>
                    <a:lnTo>
                      <a:pt x="418186" y="813207"/>
                    </a:lnTo>
                    <a:lnTo>
                      <a:pt x="458420" y="643738"/>
                    </a:lnTo>
                    <a:lnTo>
                      <a:pt x="598628" y="179223"/>
                    </a:lnTo>
                    <a:lnTo>
                      <a:pt x="565709" y="75591"/>
                    </a:lnTo>
                    <a:lnTo>
                      <a:pt x="479146" y="60961"/>
                    </a:lnTo>
                    <a:lnTo>
                      <a:pt x="479146" y="0"/>
                    </a:lnTo>
                    <a:lnTo>
                      <a:pt x="821741" y="0"/>
                    </a:lnTo>
                    <a:lnTo>
                      <a:pt x="821741" y="60961"/>
                    </a:lnTo>
                    <a:lnTo>
                      <a:pt x="702260" y="75591"/>
                    </a:lnTo>
                    <a:lnTo>
                      <a:pt x="866852" y="643738"/>
                    </a:lnTo>
                    <a:lnTo>
                      <a:pt x="908305" y="826618"/>
                    </a:lnTo>
                    <a:lnTo>
                      <a:pt x="942442" y="643738"/>
                    </a:lnTo>
                    <a:lnTo>
                      <a:pt x="1096061" y="75591"/>
                    </a:lnTo>
                    <a:lnTo>
                      <a:pt x="975361" y="60961"/>
                    </a:lnTo>
                    <a:lnTo>
                      <a:pt x="975361" y="0"/>
                    </a:lnTo>
                    <a:lnTo>
                      <a:pt x="1265530" y="0"/>
                    </a:lnTo>
                    <a:lnTo>
                      <a:pt x="1265530" y="60961"/>
                    </a:lnTo>
                    <a:lnTo>
                      <a:pt x="1185063" y="75591"/>
                    </a:lnTo>
                    <a:lnTo>
                      <a:pt x="942442" y="911962"/>
                    </a:lnTo>
                    <a:lnTo>
                      <a:pt x="822960" y="911962"/>
                    </a:lnTo>
                    <a:lnTo>
                      <a:pt x="636423" y="301143"/>
                    </a:lnTo>
                    <a:lnTo>
                      <a:pt x="455981" y="911962"/>
                    </a:lnTo>
                    <a:lnTo>
                      <a:pt x="340157" y="911962"/>
                    </a:lnTo>
                    <a:lnTo>
                      <a:pt x="80468" y="76810"/>
                    </a:lnTo>
                    <a:lnTo>
                      <a:pt x="0" y="609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600">
                  <a:solidFill>
                    <a:schemeClr val="lt1"/>
                  </a:solidFill>
                  <a:latin typeface="Merriweather"/>
                  <a:ea typeface="Merriweather"/>
                  <a:cs typeface="Merriweather"/>
                  <a:sym typeface="Merriweather"/>
                </a:endParaRPr>
              </a:p>
            </p:txBody>
          </p:sp>
          <p:sp>
            <p:nvSpPr>
              <p:cNvPr id="84" name="Google Shape;84;p1"/>
              <p:cNvSpPr/>
              <p:nvPr/>
            </p:nvSpPr>
            <p:spPr>
              <a:xfrm>
                <a:off x="5698013" y="3711854"/>
                <a:ext cx="358445" cy="905866"/>
              </a:xfrm>
              <a:custGeom>
                <a:avLst/>
                <a:gdLst/>
                <a:ahLst/>
                <a:cxnLst/>
                <a:rect l="l" t="t" r="r" b="b"/>
                <a:pathLst>
                  <a:path w="358445" h="905866" extrusionOk="0">
                    <a:moveTo>
                      <a:pt x="0" y="0"/>
                    </a:moveTo>
                    <a:lnTo>
                      <a:pt x="358445" y="0"/>
                    </a:lnTo>
                    <a:lnTo>
                      <a:pt x="358445" y="60961"/>
                    </a:lnTo>
                    <a:lnTo>
                      <a:pt x="245059" y="75591"/>
                    </a:lnTo>
                    <a:lnTo>
                      <a:pt x="245059" y="833933"/>
                    </a:lnTo>
                    <a:lnTo>
                      <a:pt x="358445" y="847345"/>
                    </a:lnTo>
                    <a:lnTo>
                      <a:pt x="358445" y="905866"/>
                    </a:lnTo>
                    <a:lnTo>
                      <a:pt x="1219" y="905866"/>
                    </a:lnTo>
                    <a:lnTo>
                      <a:pt x="1219" y="846125"/>
                    </a:lnTo>
                    <a:lnTo>
                      <a:pt x="113386" y="833933"/>
                    </a:lnTo>
                    <a:lnTo>
                      <a:pt x="113386" y="75591"/>
                    </a:lnTo>
                    <a:lnTo>
                      <a:pt x="0" y="609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600">
                  <a:solidFill>
                    <a:schemeClr val="lt1"/>
                  </a:solidFill>
                  <a:latin typeface="Merriweather"/>
                  <a:ea typeface="Merriweather"/>
                  <a:cs typeface="Merriweather"/>
                  <a:sym typeface="Merriweather"/>
                </a:endParaRPr>
              </a:p>
            </p:txBody>
          </p:sp>
          <p:sp>
            <p:nvSpPr>
              <p:cNvPr id="85" name="Google Shape;85;p1"/>
              <p:cNvSpPr/>
              <p:nvPr/>
            </p:nvSpPr>
            <p:spPr>
              <a:xfrm>
                <a:off x="7040810" y="3711854"/>
                <a:ext cx="712012" cy="905866"/>
              </a:xfrm>
              <a:custGeom>
                <a:avLst/>
                <a:gdLst/>
                <a:ahLst/>
                <a:cxnLst/>
                <a:rect l="l" t="t" r="r" b="b"/>
                <a:pathLst>
                  <a:path w="712012" h="905866" extrusionOk="0">
                    <a:moveTo>
                      <a:pt x="1219" y="0"/>
                    </a:moveTo>
                    <a:lnTo>
                      <a:pt x="621792" y="0"/>
                    </a:lnTo>
                    <a:lnTo>
                      <a:pt x="638860" y="188977"/>
                    </a:lnTo>
                    <a:lnTo>
                      <a:pt x="569366" y="188977"/>
                    </a:lnTo>
                    <a:lnTo>
                      <a:pt x="534009" y="70714"/>
                    </a:lnTo>
                    <a:lnTo>
                      <a:pt x="231647" y="63399"/>
                    </a:lnTo>
                    <a:lnTo>
                      <a:pt x="231647" y="407213"/>
                    </a:lnTo>
                    <a:lnTo>
                      <a:pt x="435254" y="403556"/>
                    </a:lnTo>
                    <a:lnTo>
                      <a:pt x="452323" y="302362"/>
                    </a:lnTo>
                    <a:lnTo>
                      <a:pt x="519379" y="302362"/>
                    </a:lnTo>
                    <a:lnTo>
                      <a:pt x="519379" y="582778"/>
                    </a:lnTo>
                    <a:lnTo>
                      <a:pt x="452323" y="582778"/>
                    </a:lnTo>
                    <a:lnTo>
                      <a:pt x="435254" y="477927"/>
                    </a:lnTo>
                    <a:lnTo>
                      <a:pt x="231647" y="474269"/>
                    </a:lnTo>
                    <a:lnTo>
                      <a:pt x="231647" y="837591"/>
                    </a:lnTo>
                    <a:lnTo>
                      <a:pt x="575462" y="825399"/>
                    </a:lnTo>
                    <a:lnTo>
                      <a:pt x="640080" y="671780"/>
                    </a:lnTo>
                    <a:lnTo>
                      <a:pt x="712012" y="693725"/>
                    </a:lnTo>
                    <a:lnTo>
                      <a:pt x="676655" y="905866"/>
                    </a:lnTo>
                    <a:lnTo>
                      <a:pt x="0" y="905866"/>
                    </a:lnTo>
                    <a:lnTo>
                      <a:pt x="0" y="846125"/>
                    </a:lnTo>
                    <a:lnTo>
                      <a:pt x="101193" y="833933"/>
                    </a:lnTo>
                    <a:lnTo>
                      <a:pt x="101193" y="75591"/>
                    </a:lnTo>
                    <a:lnTo>
                      <a:pt x="1219" y="60961"/>
                    </a:lnTo>
                    <a:lnTo>
                      <a:pt x="121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600">
                  <a:solidFill>
                    <a:schemeClr val="lt1"/>
                  </a:solidFill>
                  <a:latin typeface="Merriweather"/>
                  <a:ea typeface="Merriweather"/>
                  <a:cs typeface="Merriweather"/>
                  <a:sym typeface="Merriweather"/>
                </a:endParaRPr>
              </a:p>
            </p:txBody>
          </p:sp>
        </p:grpSp>
        <p:pic>
          <p:nvPicPr>
            <p:cNvPr id="86" name="Google Shape;86;p1" descr="A red and black logo&#10;&#10;Description automatically generated"/>
            <p:cNvPicPr preferRelativeResize="0"/>
            <p:nvPr/>
          </p:nvPicPr>
          <p:blipFill rotWithShape="1">
            <a:blip r:embed="rId3">
              <a:alphaModFix/>
            </a:blip>
            <a:srcRect l="59499"/>
            <a:stretch/>
          </p:blipFill>
          <p:spPr>
            <a:xfrm>
              <a:off x="8350010" y="772012"/>
              <a:ext cx="3260790" cy="2210018"/>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p:nvPr/>
        </p:nvSpPr>
        <p:spPr>
          <a:xfrm>
            <a:off x="3876502" y="422762"/>
            <a:ext cx="44389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lt1"/>
                </a:solidFill>
                <a:latin typeface="Avenir"/>
                <a:ea typeface="Avenir"/>
                <a:cs typeface="Avenir"/>
                <a:sym typeface="Avenir"/>
              </a:rPr>
              <a:t>FEATURE IMPORTANCE</a:t>
            </a:r>
            <a:endParaRPr/>
          </a:p>
        </p:txBody>
      </p:sp>
      <p:pic>
        <p:nvPicPr>
          <p:cNvPr id="199" name="Google Shape;199;p11"/>
          <p:cNvPicPr preferRelativeResize="0"/>
          <p:nvPr/>
        </p:nvPicPr>
        <p:blipFill rotWithShape="1">
          <a:blip r:embed="rId3">
            <a:alphaModFix/>
          </a:blip>
          <a:srcRect/>
          <a:stretch/>
        </p:blipFill>
        <p:spPr>
          <a:xfrm>
            <a:off x="1251599" y="1097756"/>
            <a:ext cx="9688801" cy="5517982"/>
          </a:xfrm>
          <a:prstGeom prst="rect">
            <a:avLst/>
          </a:prstGeom>
          <a:noFill/>
          <a:ln>
            <a:noFill/>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p:nvPr/>
        </p:nvSpPr>
        <p:spPr>
          <a:xfrm>
            <a:off x="1103095" y="1821356"/>
            <a:ext cx="10099019" cy="34163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rgbClr val="F2F2F2"/>
                </a:solidFill>
                <a:latin typeface="Avenir"/>
                <a:ea typeface="Avenir"/>
                <a:cs typeface="Avenir"/>
                <a:sym typeface="Avenir"/>
              </a:rPr>
              <a:t>STATISTICAL AND PREDICTIVE</a:t>
            </a:r>
            <a:endParaRPr dirty="0"/>
          </a:p>
          <a:p>
            <a:pPr marL="0" marR="0" lvl="0" indent="0" algn="ctr" rtl="0">
              <a:spcBef>
                <a:spcPts val="0"/>
              </a:spcBef>
              <a:spcAft>
                <a:spcPts val="0"/>
              </a:spcAft>
              <a:buNone/>
            </a:pPr>
            <a:r>
              <a:rPr lang="en-US" sz="7200" b="1" dirty="0">
                <a:solidFill>
                  <a:srgbClr val="F2F2F2"/>
                </a:solidFill>
                <a:latin typeface="Avenir"/>
                <a:ea typeface="Avenir"/>
                <a:cs typeface="Avenir"/>
                <a:sym typeface="Avenir"/>
              </a:rPr>
              <a:t>MODEL ANALYSIS</a:t>
            </a:r>
            <a:endParaRPr sz="7200" b="1" dirty="0">
              <a:solidFill>
                <a:srgbClr val="F2F2F2"/>
              </a:solidFill>
              <a:latin typeface="Avenir"/>
              <a:ea typeface="Avenir"/>
              <a:cs typeface="Avenir"/>
              <a:sym typeface="Avenir"/>
            </a:endParaRPr>
          </a:p>
        </p:txBody>
      </p:sp>
      <p:sp>
        <p:nvSpPr>
          <p:cNvPr id="205" name="Google Shape;205;p12"/>
          <p:cNvSpPr/>
          <p:nvPr/>
        </p:nvSpPr>
        <p:spPr>
          <a:xfrm>
            <a:off x="989886" y="1534119"/>
            <a:ext cx="10541726" cy="3789761"/>
          </a:xfrm>
          <a:custGeom>
            <a:avLst/>
            <a:gdLst/>
            <a:ahLst/>
            <a:cxnLst/>
            <a:rect l="l" t="t" r="r" b="b"/>
            <a:pathLst>
              <a:path w="6943336" h="2215991" extrusionOk="0">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rgbClr val="F2F2F2"/>
          </a:solidFill>
          <a:ln w="12700" cap="flat" cmpd="sng">
            <a:solidFill>
              <a:srgbClr val="5A5E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838200" y="622299"/>
            <a:ext cx="10515600" cy="7207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Avenir"/>
              <a:buNone/>
            </a:pPr>
            <a:r>
              <a:rPr lang="en-US"/>
              <a:t>Random Forest Metrics</a:t>
            </a:r>
            <a:endParaRPr/>
          </a:p>
        </p:txBody>
      </p:sp>
      <p:sp>
        <p:nvSpPr>
          <p:cNvPr id="211" name="Google Shape;211;p13"/>
          <p:cNvSpPr txBox="1">
            <a:spLocks noGrp="1"/>
          </p:cNvSpPr>
          <p:nvPr>
            <p:ph type="body" idx="1"/>
          </p:nvPr>
        </p:nvSpPr>
        <p:spPr>
          <a:xfrm>
            <a:off x="838200" y="1281239"/>
            <a:ext cx="10515600" cy="3857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2F2F2"/>
              </a:buClr>
              <a:buSzPts val="1600"/>
              <a:buNone/>
            </a:pPr>
            <a:r>
              <a:rPr lang="en-US"/>
              <a:t>RESULTS FROM RANDOM FOREST MODEL</a:t>
            </a:r>
            <a:endParaRPr/>
          </a:p>
        </p:txBody>
      </p:sp>
      <p:sp>
        <p:nvSpPr>
          <p:cNvPr id="212" name="Google Shape;212;p13"/>
          <p:cNvSpPr/>
          <p:nvPr/>
        </p:nvSpPr>
        <p:spPr>
          <a:xfrm rot="-5400000">
            <a:off x="4493903" y="2228928"/>
            <a:ext cx="1562100" cy="1982326"/>
          </a:xfrm>
          <a:custGeom>
            <a:avLst/>
            <a:gdLst/>
            <a:ahLst/>
            <a:cxnLst/>
            <a:rect l="l" t="t" r="r" b="b"/>
            <a:pathLst>
              <a:path w="1562100" h="1982326" extrusionOk="0">
                <a:moveTo>
                  <a:pt x="1562100" y="260355"/>
                </a:moveTo>
                <a:lnTo>
                  <a:pt x="1562100" y="1562100"/>
                </a:lnTo>
                <a:lnTo>
                  <a:pt x="907953" y="1562100"/>
                </a:lnTo>
                <a:lnTo>
                  <a:pt x="884954" y="1654097"/>
                </a:lnTo>
                <a:lnTo>
                  <a:pt x="910010" y="1670991"/>
                </a:lnTo>
                <a:cubicBezTo>
                  <a:pt x="943014" y="1703994"/>
                  <a:pt x="963427" y="1749588"/>
                  <a:pt x="963427" y="1799950"/>
                </a:cubicBezTo>
                <a:cubicBezTo>
                  <a:pt x="963427" y="1900673"/>
                  <a:pt x="881774" y="1982326"/>
                  <a:pt x="781051" y="1982326"/>
                </a:cubicBezTo>
                <a:cubicBezTo>
                  <a:pt x="680328" y="1982326"/>
                  <a:pt x="598675" y="1900673"/>
                  <a:pt x="598675" y="1799950"/>
                </a:cubicBezTo>
                <a:cubicBezTo>
                  <a:pt x="598675" y="1749588"/>
                  <a:pt x="619088" y="1703994"/>
                  <a:pt x="652092" y="1670991"/>
                </a:cubicBezTo>
                <a:lnTo>
                  <a:pt x="677148" y="1654097"/>
                </a:lnTo>
                <a:lnTo>
                  <a:pt x="654149" y="1562100"/>
                </a:lnTo>
                <a:lnTo>
                  <a:pt x="0" y="1562100"/>
                </a:lnTo>
                <a:lnTo>
                  <a:pt x="0" y="907952"/>
                </a:lnTo>
                <a:lnTo>
                  <a:pt x="91997" y="884953"/>
                </a:lnTo>
                <a:lnTo>
                  <a:pt x="108891" y="910009"/>
                </a:lnTo>
                <a:cubicBezTo>
                  <a:pt x="141894" y="943013"/>
                  <a:pt x="187488" y="963426"/>
                  <a:pt x="237850" y="963426"/>
                </a:cubicBezTo>
                <a:cubicBezTo>
                  <a:pt x="338573" y="963426"/>
                  <a:pt x="420226" y="881773"/>
                  <a:pt x="420226" y="781050"/>
                </a:cubicBezTo>
                <a:cubicBezTo>
                  <a:pt x="420226" y="680327"/>
                  <a:pt x="338573" y="598674"/>
                  <a:pt x="237850" y="598674"/>
                </a:cubicBezTo>
                <a:cubicBezTo>
                  <a:pt x="187488" y="598674"/>
                  <a:pt x="141894" y="619087"/>
                  <a:pt x="108891" y="652091"/>
                </a:cubicBezTo>
                <a:lnTo>
                  <a:pt x="91997" y="677147"/>
                </a:lnTo>
                <a:lnTo>
                  <a:pt x="0" y="654148"/>
                </a:lnTo>
                <a:lnTo>
                  <a:pt x="0" y="0"/>
                </a:lnTo>
                <a:lnTo>
                  <a:pt x="1301745" y="0"/>
                </a:lnTo>
                <a:cubicBezTo>
                  <a:pt x="1445535" y="0"/>
                  <a:pt x="1562100" y="116565"/>
                  <a:pt x="1562100" y="260355"/>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13"/>
          <p:cNvSpPr/>
          <p:nvPr/>
        </p:nvSpPr>
        <p:spPr>
          <a:xfrm rot="-2222829">
            <a:off x="6614431" y="1767507"/>
            <a:ext cx="1562100" cy="1982326"/>
          </a:xfrm>
          <a:custGeom>
            <a:avLst/>
            <a:gdLst/>
            <a:ahLst/>
            <a:cxnLst/>
            <a:rect l="l" t="t" r="r" b="b"/>
            <a:pathLst>
              <a:path w="1562100" h="1982326" extrusionOk="0">
                <a:moveTo>
                  <a:pt x="1562100" y="260355"/>
                </a:moveTo>
                <a:lnTo>
                  <a:pt x="1562100" y="1562100"/>
                </a:lnTo>
                <a:lnTo>
                  <a:pt x="907953" y="1562100"/>
                </a:lnTo>
                <a:lnTo>
                  <a:pt x="884954" y="1654097"/>
                </a:lnTo>
                <a:lnTo>
                  <a:pt x="910010" y="1670991"/>
                </a:lnTo>
                <a:cubicBezTo>
                  <a:pt x="943014" y="1703994"/>
                  <a:pt x="963427" y="1749588"/>
                  <a:pt x="963427" y="1799950"/>
                </a:cubicBezTo>
                <a:cubicBezTo>
                  <a:pt x="963427" y="1900673"/>
                  <a:pt x="881774" y="1982326"/>
                  <a:pt x="781051" y="1982326"/>
                </a:cubicBezTo>
                <a:cubicBezTo>
                  <a:pt x="680328" y="1982326"/>
                  <a:pt x="598675" y="1900673"/>
                  <a:pt x="598675" y="1799950"/>
                </a:cubicBezTo>
                <a:cubicBezTo>
                  <a:pt x="598675" y="1749588"/>
                  <a:pt x="619088" y="1703994"/>
                  <a:pt x="652092" y="1670991"/>
                </a:cubicBezTo>
                <a:lnTo>
                  <a:pt x="677148" y="1654097"/>
                </a:lnTo>
                <a:lnTo>
                  <a:pt x="654149" y="1562100"/>
                </a:lnTo>
                <a:lnTo>
                  <a:pt x="0" y="1562100"/>
                </a:lnTo>
                <a:lnTo>
                  <a:pt x="0" y="907952"/>
                </a:lnTo>
                <a:lnTo>
                  <a:pt x="91997" y="884953"/>
                </a:lnTo>
                <a:lnTo>
                  <a:pt x="108891" y="910009"/>
                </a:lnTo>
                <a:cubicBezTo>
                  <a:pt x="141894" y="943013"/>
                  <a:pt x="187488" y="963426"/>
                  <a:pt x="237850" y="963426"/>
                </a:cubicBezTo>
                <a:cubicBezTo>
                  <a:pt x="338573" y="963426"/>
                  <a:pt x="420226" y="881773"/>
                  <a:pt x="420226" y="781050"/>
                </a:cubicBezTo>
                <a:cubicBezTo>
                  <a:pt x="420226" y="680327"/>
                  <a:pt x="338573" y="598674"/>
                  <a:pt x="237850" y="598674"/>
                </a:cubicBezTo>
                <a:cubicBezTo>
                  <a:pt x="187488" y="598674"/>
                  <a:pt x="141894" y="619087"/>
                  <a:pt x="108891" y="652091"/>
                </a:cubicBezTo>
                <a:lnTo>
                  <a:pt x="91997" y="677147"/>
                </a:lnTo>
                <a:lnTo>
                  <a:pt x="0" y="654148"/>
                </a:lnTo>
                <a:lnTo>
                  <a:pt x="0" y="0"/>
                </a:lnTo>
                <a:lnTo>
                  <a:pt x="1301745" y="0"/>
                </a:lnTo>
                <a:cubicBezTo>
                  <a:pt x="1445535" y="0"/>
                  <a:pt x="1562100" y="116565"/>
                  <a:pt x="1562100" y="260355"/>
                </a:cubicBezTo>
                <a:close/>
              </a:path>
            </a:pathLst>
          </a:cu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13"/>
          <p:cNvSpPr/>
          <p:nvPr/>
        </p:nvSpPr>
        <p:spPr>
          <a:xfrm rot="5400000">
            <a:off x="5642074" y="3791029"/>
            <a:ext cx="1562100" cy="1982326"/>
          </a:xfrm>
          <a:custGeom>
            <a:avLst/>
            <a:gdLst/>
            <a:ahLst/>
            <a:cxnLst/>
            <a:rect l="l" t="t" r="r" b="b"/>
            <a:pathLst>
              <a:path w="1562100" h="1982326" extrusionOk="0">
                <a:moveTo>
                  <a:pt x="1562100" y="260355"/>
                </a:moveTo>
                <a:lnTo>
                  <a:pt x="1562100" y="1562100"/>
                </a:lnTo>
                <a:lnTo>
                  <a:pt x="907953" y="1562100"/>
                </a:lnTo>
                <a:lnTo>
                  <a:pt x="884954" y="1654097"/>
                </a:lnTo>
                <a:lnTo>
                  <a:pt x="910010" y="1670991"/>
                </a:lnTo>
                <a:cubicBezTo>
                  <a:pt x="943014" y="1703994"/>
                  <a:pt x="963427" y="1749588"/>
                  <a:pt x="963427" y="1799950"/>
                </a:cubicBezTo>
                <a:cubicBezTo>
                  <a:pt x="963427" y="1900673"/>
                  <a:pt x="881774" y="1982326"/>
                  <a:pt x="781051" y="1982326"/>
                </a:cubicBezTo>
                <a:cubicBezTo>
                  <a:pt x="680328" y="1982326"/>
                  <a:pt x="598675" y="1900673"/>
                  <a:pt x="598675" y="1799950"/>
                </a:cubicBezTo>
                <a:cubicBezTo>
                  <a:pt x="598675" y="1749588"/>
                  <a:pt x="619088" y="1703994"/>
                  <a:pt x="652092" y="1670991"/>
                </a:cubicBezTo>
                <a:lnTo>
                  <a:pt x="677148" y="1654097"/>
                </a:lnTo>
                <a:lnTo>
                  <a:pt x="654149" y="1562100"/>
                </a:lnTo>
                <a:lnTo>
                  <a:pt x="0" y="1562100"/>
                </a:lnTo>
                <a:lnTo>
                  <a:pt x="0" y="907952"/>
                </a:lnTo>
                <a:lnTo>
                  <a:pt x="91997" y="884953"/>
                </a:lnTo>
                <a:lnTo>
                  <a:pt x="108891" y="910009"/>
                </a:lnTo>
                <a:cubicBezTo>
                  <a:pt x="141894" y="943013"/>
                  <a:pt x="187488" y="963426"/>
                  <a:pt x="237850" y="963426"/>
                </a:cubicBezTo>
                <a:cubicBezTo>
                  <a:pt x="338573" y="963426"/>
                  <a:pt x="420226" y="881773"/>
                  <a:pt x="420226" y="781050"/>
                </a:cubicBezTo>
                <a:cubicBezTo>
                  <a:pt x="420226" y="680327"/>
                  <a:pt x="338573" y="598674"/>
                  <a:pt x="237850" y="598674"/>
                </a:cubicBezTo>
                <a:cubicBezTo>
                  <a:pt x="187488" y="598674"/>
                  <a:pt x="141894" y="619087"/>
                  <a:pt x="108891" y="652091"/>
                </a:cubicBezTo>
                <a:lnTo>
                  <a:pt x="91997" y="677147"/>
                </a:lnTo>
                <a:lnTo>
                  <a:pt x="0" y="654148"/>
                </a:lnTo>
                <a:lnTo>
                  <a:pt x="0" y="0"/>
                </a:lnTo>
                <a:lnTo>
                  <a:pt x="1301745" y="0"/>
                </a:lnTo>
                <a:cubicBezTo>
                  <a:pt x="1445535" y="0"/>
                  <a:pt x="1562100" y="116565"/>
                  <a:pt x="1562100" y="260355"/>
                </a:cubicBezTo>
                <a:close/>
              </a:path>
            </a:pathLst>
          </a:cu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13"/>
          <p:cNvSpPr/>
          <p:nvPr/>
        </p:nvSpPr>
        <p:spPr>
          <a:xfrm rot="10800000">
            <a:off x="4283790" y="3580917"/>
            <a:ext cx="1562100" cy="1982326"/>
          </a:xfrm>
          <a:custGeom>
            <a:avLst/>
            <a:gdLst/>
            <a:ahLst/>
            <a:cxnLst/>
            <a:rect l="l" t="t" r="r" b="b"/>
            <a:pathLst>
              <a:path w="1562100" h="1982326" extrusionOk="0">
                <a:moveTo>
                  <a:pt x="1562100" y="260355"/>
                </a:moveTo>
                <a:lnTo>
                  <a:pt x="1562100" y="1562100"/>
                </a:lnTo>
                <a:lnTo>
                  <a:pt x="907953" y="1562100"/>
                </a:lnTo>
                <a:lnTo>
                  <a:pt x="884954" y="1654097"/>
                </a:lnTo>
                <a:lnTo>
                  <a:pt x="910010" y="1670991"/>
                </a:lnTo>
                <a:cubicBezTo>
                  <a:pt x="943014" y="1703994"/>
                  <a:pt x="963427" y="1749588"/>
                  <a:pt x="963427" y="1799950"/>
                </a:cubicBezTo>
                <a:cubicBezTo>
                  <a:pt x="963427" y="1900673"/>
                  <a:pt x="881774" y="1982326"/>
                  <a:pt x="781051" y="1982326"/>
                </a:cubicBezTo>
                <a:cubicBezTo>
                  <a:pt x="680328" y="1982326"/>
                  <a:pt x="598675" y="1900673"/>
                  <a:pt x="598675" y="1799950"/>
                </a:cubicBezTo>
                <a:cubicBezTo>
                  <a:pt x="598675" y="1749588"/>
                  <a:pt x="619088" y="1703994"/>
                  <a:pt x="652092" y="1670991"/>
                </a:cubicBezTo>
                <a:lnTo>
                  <a:pt x="677148" y="1654097"/>
                </a:lnTo>
                <a:lnTo>
                  <a:pt x="654149" y="1562100"/>
                </a:lnTo>
                <a:lnTo>
                  <a:pt x="0" y="1562100"/>
                </a:lnTo>
                <a:lnTo>
                  <a:pt x="0" y="907952"/>
                </a:lnTo>
                <a:lnTo>
                  <a:pt x="91997" y="884953"/>
                </a:lnTo>
                <a:lnTo>
                  <a:pt x="108891" y="910009"/>
                </a:lnTo>
                <a:cubicBezTo>
                  <a:pt x="141894" y="943013"/>
                  <a:pt x="187488" y="963426"/>
                  <a:pt x="237850" y="963426"/>
                </a:cubicBezTo>
                <a:cubicBezTo>
                  <a:pt x="338573" y="963426"/>
                  <a:pt x="420226" y="881773"/>
                  <a:pt x="420226" y="781050"/>
                </a:cubicBezTo>
                <a:cubicBezTo>
                  <a:pt x="420226" y="680327"/>
                  <a:pt x="338573" y="598674"/>
                  <a:pt x="237850" y="598674"/>
                </a:cubicBezTo>
                <a:cubicBezTo>
                  <a:pt x="187488" y="598674"/>
                  <a:pt x="141894" y="619087"/>
                  <a:pt x="108891" y="652091"/>
                </a:cubicBezTo>
                <a:lnTo>
                  <a:pt x="91997" y="677147"/>
                </a:lnTo>
                <a:lnTo>
                  <a:pt x="0" y="654148"/>
                </a:lnTo>
                <a:lnTo>
                  <a:pt x="0" y="0"/>
                </a:lnTo>
                <a:lnTo>
                  <a:pt x="1301745" y="0"/>
                </a:lnTo>
                <a:cubicBezTo>
                  <a:pt x="1445535" y="0"/>
                  <a:pt x="1562100" y="116565"/>
                  <a:pt x="1562100" y="260355"/>
                </a:cubicBezTo>
                <a:close/>
              </a:path>
            </a:pathLst>
          </a:custGeom>
          <a:solidFill>
            <a:schemeClr val="accent4"/>
          </a:solid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13"/>
          <p:cNvSpPr txBox="1"/>
          <p:nvPr/>
        </p:nvSpPr>
        <p:spPr>
          <a:xfrm>
            <a:off x="4179502" y="2989257"/>
            <a:ext cx="171798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venir"/>
                <a:ea typeface="Avenir"/>
                <a:cs typeface="Avenir"/>
                <a:sym typeface="Avenir"/>
              </a:rPr>
              <a:t>90 mins</a:t>
            </a:r>
            <a:endParaRPr sz="2400" b="1">
              <a:solidFill>
                <a:schemeClr val="lt1"/>
              </a:solidFill>
              <a:latin typeface="Avenir"/>
              <a:ea typeface="Avenir"/>
              <a:cs typeface="Avenir"/>
              <a:sym typeface="Avenir"/>
            </a:endParaRPr>
          </a:p>
        </p:txBody>
      </p:sp>
      <p:sp>
        <p:nvSpPr>
          <p:cNvPr id="217" name="Google Shape;217;p13"/>
          <p:cNvSpPr txBox="1"/>
          <p:nvPr/>
        </p:nvSpPr>
        <p:spPr>
          <a:xfrm rot="-2192618">
            <a:off x="6851535" y="2279263"/>
            <a:ext cx="108789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venir"/>
                <a:ea typeface="Avenir"/>
                <a:cs typeface="Avenir"/>
                <a:sym typeface="Avenir"/>
              </a:rPr>
              <a:t>0.77</a:t>
            </a:r>
            <a:endParaRPr sz="2400" b="1">
              <a:solidFill>
                <a:schemeClr val="lt1"/>
              </a:solidFill>
              <a:latin typeface="Avenir"/>
              <a:ea typeface="Avenir"/>
              <a:cs typeface="Avenir"/>
              <a:sym typeface="Avenir"/>
            </a:endParaRPr>
          </a:p>
        </p:txBody>
      </p:sp>
      <p:sp>
        <p:nvSpPr>
          <p:cNvPr id="218" name="Google Shape;218;p13"/>
          <p:cNvSpPr txBox="1"/>
          <p:nvPr/>
        </p:nvSpPr>
        <p:spPr>
          <a:xfrm>
            <a:off x="3998882" y="4565937"/>
            <a:ext cx="171798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venir"/>
                <a:ea typeface="Avenir"/>
                <a:cs typeface="Avenir"/>
                <a:sym typeface="Avenir"/>
              </a:rPr>
              <a:t>102.65</a:t>
            </a:r>
            <a:endParaRPr sz="2400" b="1">
              <a:solidFill>
                <a:schemeClr val="lt1"/>
              </a:solidFill>
              <a:latin typeface="Avenir"/>
              <a:ea typeface="Avenir"/>
              <a:cs typeface="Avenir"/>
              <a:sym typeface="Avenir"/>
            </a:endParaRPr>
          </a:p>
        </p:txBody>
      </p:sp>
      <p:sp>
        <p:nvSpPr>
          <p:cNvPr id="219" name="Google Shape;219;p13"/>
          <p:cNvSpPr txBox="1"/>
          <p:nvPr/>
        </p:nvSpPr>
        <p:spPr>
          <a:xfrm>
            <a:off x="5755190" y="4560947"/>
            <a:ext cx="17616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venir"/>
                <a:ea typeface="Avenir"/>
                <a:cs typeface="Avenir"/>
                <a:sym typeface="Avenir"/>
              </a:rPr>
              <a:t>88.34</a:t>
            </a:r>
            <a:endParaRPr sz="2400" b="1">
              <a:solidFill>
                <a:schemeClr val="lt1"/>
              </a:solidFill>
              <a:latin typeface="Avenir"/>
              <a:ea typeface="Avenir"/>
              <a:cs typeface="Avenir"/>
              <a:sym typeface="Avenir"/>
            </a:endParaRPr>
          </a:p>
        </p:txBody>
      </p:sp>
      <p:sp>
        <p:nvSpPr>
          <p:cNvPr id="220" name="Google Shape;220;p13"/>
          <p:cNvSpPr txBox="1"/>
          <p:nvPr/>
        </p:nvSpPr>
        <p:spPr>
          <a:xfrm>
            <a:off x="1346551" y="2868144"/>
            <a:ext cx="25246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Avenir"/>
                <a:ea typeface="Avenir"/>
                <a:cs typeface="Avenir"/>
                <a:sym typeface="Avenir"/>
              </a:rPr>
              <a:t>Execution Time</a:t>
            </a:r>
            <a:endParaRPr sz="1100" b="1">
              <a:solidFill>
                <a:schemeClr val="lt1"/>
              </a:solidFill>
              <a:latin typeface="Avenir"/>
              <a:ea typeface="Avenir"/>
              <a:cs typeface="Avenir"/>
              <a:sym typeface="Avenir"/>
            </a:endParaRPr>
          </a:p>
        </p:txBody>
      </p:sp>
      <p:sp>
        <p:nvSpPr>
          <p:cNvPr id="221" name="Google Shape;221;p13"/>
          <p:cNvSpPr txBox="1"/>
          <p:nvPr/>
        </p:nvSpPr>
        <p:spPr>
          <a:xfrm>
            <a:off x="1346550" y="3171090"/>
            <a:ext cx="293408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Avenir"/>
                <a:ea typeface="Avenir"/>
                <a:cs typeface="Avenir"/>
                <a:sym typeface="Avenir"/>
              </a:rPr>
              <a:t>Time to run the model</a:t>
            </a:r>
            <a:endParaRPr sz="1100">
              <a:solidFill>
                <a:schemeClr val="lt1"/>
              </a:solidFill>
              <a:latin typeface="Avenir"/>
              <a:ea typeface="Avenir"/>
              <a:cs typeface="Avenir"/>
              <a:sym typeface="Avenir"/>
            </a:endParaRPr>
          </a:p>
        </p:txBody>
      </p:sp>
      <p:sp>
        <p:nvSpPr>
          <p:cNvPr id="222" name="Google Shape;222;p13"/>
          <p:cNvSpPr txBox="1"/>
          <p:nvPr/>
        </p:nvSpPr>
        <p:spPr>
          <a:xfrm>
            <a:off x="1346551" y="4304327"/>
            <a:ext cx="25246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Avenir"/>
                <a:ea typeface="Avenir"/>
                <a:cs typeface="Avenir"/>
                <a:sym typeface="Avenir"/>
              </a:rPr>
              <a:t>RMSE</a:t>
            </a:r>
            <a:endParaRPr sz="1100" b="1">
              <a:solidFill>
                <a:schemeClr val="lt1"/>
              </a:solidFill>
              <a:latin typeface="Avenir"/>
              <a:ea typeface="Avenir"/>
              <a:cs typeface="Avenir"/>
              <a:sym typeface="Avenir"/>
            </a:endParaRPr>
          </a:p>
        </p:txBody>
      </p:sp>
      <p:sp>
        <p:nvSpPr>
          <p:cNvPr id="223" name="Google Shape;223;p13"/>
          <p:cNvSpPr txBox="1"/>
          <p:nvPr/>
        </p:nvSpPr>
        <p:spPr>
          <a:xfrm>
            <a:off x="1346550" y="4607273"/>
            <a:ext cx="293408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Avenir"/>
                <a:ea typeface="Avenir"/>
                <a:cs typeface="Avenir"/>
                <a:sym typeface="Avenir"/>
              </a:rPr>
              <a:t>Mean squared error</a:t>
            </a:r>
            <a:endParaRPr sz="1100">
              <a:solidFill>
                <a:schemeClr val="lt1"/>
              </a:solidFill>
              <a:latin typeface="Avenir"/>
              <a:ea typeface="Avenir"/>
              <a:cs typeface="Avenir"/>
              <a:sym typeface="Avenir"/>
            </a:endParaRPr>
          </a:p>
        </p:txBody>
      </p:sp>
      <p:sp>
        <p:nvSpPr>
          <p:cNvPr id="224" name="Google Shape;224;p13"/>
          <p:cNvSpPr txBox="1"/>
          <p:nvPr/>
        </p:nvSpPr>
        <p:spPr>
          <a:xfrm>
            <a:off x="7904105" y="4304327"/>
            <a:ext cx="25246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Avenir"/>
                <a:ea typeface="Avenir"/>
                <a:cs typeface="Avenir"/>
                <a:sym typeface="Avenir"/>
              </a:rPr>
              <a:t>MAE</a:t>
            </a:r>
            <a:endParaRPr sz="1100" b="1">
              <a:solidFill>
                <a:schemeClr val="lt1"/>
              </a:solidFill>
              <a:latin typeface="Avenir"/>
              <a:ea typeface="Avenir"/>
              <a:cs typeface="Avenir"/>
              <a:sym typeface="Avenir"/>
            </a:endParaRPr>
          </a:p>
        </p:txBody>
      </p:sp>
      <p:sp>
        <p:nvSpPr>
          <p:cNvPr id="225" name="Google Shape;225;p13"/>
          <p:cNvSpPr txBox="1"/>
          <p:nvPr/>
        </p:nvSpPr>
        <p:spPr>
          <a:xfrm>
            <a:off x="7904104" y="4607273"/>
            <a:ext cx="306987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Avenir"/>
                <a:ea typeface="Avenir"/>
                <a:cs typeface="Avenir"/>
                <a:sym typeface="Avenir"/>
              </a:rPr>
              <a:t>Mean Absolute Error</a:t>
            </a:r>
            <a:endParaRPr sz="1100">
              <a:solidFill>
                <a:schemeClr val="lt1"/>
              </a:solidFill>
              <a:latin typeface="Avenir"/>
              <a:ea typeface="Avenir"/>
              <a:cs typeface="Avenir"/>
              <a:sym typeface="Avenir"/>
            </a:endParaRPr>
          </a:p>
        </p:txBody>
      </p:sp>
      <p:sp>
        <p:nvSpPr>
          <p:cNvPr id="226" name="Google Shape;226;p13"/>
          <p:cNvSpPr txBox="1"/>
          <p:nvPr/>
        </p:nvSpPr>
        <p:spPr>
          <a:xfrm>
            <a:off x="8644334" y="2635969"/>
            <a:ext cx="25246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Avenir"/>
                <a:ea typeface="Avenir"/>
                <a:cs typeface="Avenir"/>
                <a:sym typeface="Avenir"/>
              </a:rPr>
              <a:t>R-Squared</a:t>
            </a:r>
            <a:endParaRPr sz="1100" b="1">
              <a:solidFill>
                <a:schemeClr val="lt1"/>
              </a:solidFill>
              <a:latin typeface="Avenir"/>
              <a:ea typeface="Avenir"/>
              <a:cs typeface="Avenir"/>
              <a:sym typeface="Avenir"/>
            </a:endParaRPr>
          </a:p>
        </p:txBody>
      </p:sp>
      <p:sp>
        <p:nvSpPr>
          <p:cNvPr id="227" name="Google Shape;227;p13"/>
          <p:cNvSpPr txBox="1"/>
          <p:nvPr/>
        </p:nvSpPr>
        <p:spPr>
          <a:xfrm>
            <a:off x="8644333" y="2938915"/>
            <a:ext cx="306987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lt1"/>
                </a:solidFill>
                <a:latin typeface="Avenir"/>
                <a:ea typeface="Avenir"/>
                <a:cs typeface="Avenir"/>
                <a:sym typeface="Avenir"/>
              </a:rPr>
              <a:t>R-squared Score</a:t>
            </a:r>
            <a:endParaRPr sz="1100" dirty="0">
              <a:solidFill>
                <a:schemeClr val="lt1"/>
              </a:solidFill>
              <a:latin typeface="Avenir"/>
              <a:ea typeface="Avenir"/>
              <a:cs typeface="Avenir"/>
              <a:sym typeface="Aveni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1000"/>
                                        <p:tgtEl>
                                          <p:spTgt spid="22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 calcmode="lin" valueType="num">
                                      <p:cBhvr additive="base">
                                        <p:cTn id="10" dur="1000"/>
                                        <p:tgtEl>
                                          <p:spTgt spid="22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16"/>
                                        </p:tgtEl>
                                        <p:attrNameLst>
                                          <p:attrName>style.visibility</p:attrName>
                                        </p:attrNameLst>
                                      </p:cBhvr>
                                      <p:to>
                                        <p:strVal val="visible"/>
                                      </p:to>
                                    </p:set>
                                    <p:anim calcmode="lin" valueType="num">
                                      <p:cBhvr additive="base">
                                        <p:cTn id="13" dur="1000"/>
                                        <p:tgtEl>
                                          <p:spTgt spid="216"/>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12"/>
                                        </p:tgtEl>
                                        <p:attrNameLst>
                                          <p:attrName>style.visibility</p:attrName>
                                        </p:attrNameLst>
                                      </p:cBhvr>
                                      <p:to>
                                        <p:strVal val="visible"/>
                                      </p:to>
                                    </p:set>
                                    <p:anim calcmode="lin" valueType="num">
                                      <p:cBhvr additive="base">
                                        <p:cTn id="16" dur="1000"/>
                                        <p:tgtEl>
                                          <p:spTgt spid="212"/>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2"/>
                                        </p:tgtEl>
                                        <p:attrNameLst>
                                          <p:attrName>style.visibility</p:attrName>
                                        </p:attrNameLst>
                                      </p:cBhvr>
                                      <p:to>
                                        <p:strVal val="visible"/>
                                      </p:to>
                                    </p:set>
                                    <p:anim calcmode="lin" valueType="num">
                                      <p:cBhvr additive="base">
                                        <p:cTn id="21" dur="1000"/>
                                        <p:tgtEl>
                                          <p:spTgt spid="222"/>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3"/>
                                        </p:tgtEl>
                                        <p:attrNameLst>
                                          <p:attrName>style.visibility</p:attrName>
                                        </p:attrNameLst>
                                      </p:cBhvr>
                                      <p:to>
                                        <p:strVal val="visible"/>
                                      </p:to>
                                    </p:set>
                                    <p:anim calcmode="lin" valueType="num">
                                      <p:cBhvr additive="base">
                                        <p:cTn id="24" dur="1000"/>
                                        <p:tgtEl>
                                          <p:spTgt spid="223"/>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5"/>
                                        </p:tgtEl>
                                        <p:attrNameLst>
                                          <p:attrName>style.visibility</p:attrName>
                                        </p:attrNameLst>
                                      </p:cBhvr>
                                      <p:to>
                                        <p:strVal val="visible"/>
                                      </p:to>
                                    </p:set>
                                    <p:anim calcmode="lin" valueType="num">
                                      <p:cBhvr additive="base">
                                        <p:cTn id="27" dur="1000"/>
                                        <p:tgtEl>
                                          <p:spTgt spid="215"/>
                                        </p:tgtEl>
                                        <p:attrNameLst>
                                          <p:attrName>ppt_y</p:attrName>
                                        </p:attrNameLst>
                                      </p:cBhvr>
                                      <p:tavLst>
                                        <p:tav tm="0">
                                          <p:val>
                                            <p:strVal val="#ppt_y+1"/>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18"/>
                                        </p:tgtEl>
                                        <p:attrNameLst>
                                          <p:attrName>style.visibility</p:attrName>
                                        </p:attrNameLst>
                                      </p:cBhvr>
                                      <p:to>
                                        <p:strVal val="visible"/>
                                      </p:to>
                                    </p:set>
                                    <p:anim calcmode="lin" valueType="num">
                                      <p:cBhvr additive="base">
                                        <p:cTn id="30" dur="1000"/>
                                        <p:tgtEl>
                                          <p:spTgt spid="2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24"/>
                                        </p:tgtEl>
                                        <p:attrNameLst>
                                          <p:attrName>style.visibility</p:attrName>
                                        </p:attrNameLst>
                                      </p:cBhvr>
                                      <p:to>
                                        <p:strVal val="visible"/>
                                      </p:to>
                                    </p:set>
                                    <p:anim calcmode="lin" valueType="num">
                                      <p:cBhvr additive="base">
                                        <p:cTn id="35" dur="1000"/>
                                        <p:tgtEl>
                                          <p:spTgt spid="224"/>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25"/>
                                        </p:tgtEl>
                                        <p:attrNameLst>
                                          <p:attrName>style.visibility</p:attrName>
                                        </p:attrNameLst>
                                      </p:cBhvr>
                                      <p:to>
                                        <p:strVal val="visible"/>
                                      </p:to>
                                    </p:set>
                                    <p:anim calcmode="lin" valueType="num">
                                      <p:cBhvr additive="base">
                                        <p:cTn id="38" dur="1000"/>
                                        <p:tgtEl>
                                          <p:spTgt spid="225"/>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4"/>
                                        </p:tgtEl>
                                        <p:attrNameLst>
                                          <p:attrName>style.visibility</p:attrName>
                                        </p:attrNameLst>
                                      </p:cBhvr>
                                      <p:to>
                                        <p:strVal val="visible"/>
                                      </p:to>
                                    </p:set>
                                    <p:anim calcmode="lin" valueType="num">
                                      <p:cBhvr additive="base">
                                        <p:cTn id="41" dur="1000"/>
                                        <p:tgtEl>
                                          <p:spTgt spid="214"/>
                                        </p:tgtEl>
                                        <p:attrNameLst>
                                          <p:attrName>ppt_y</p:attrName>
                                        </p:attrNameLst>
                                      </p:cBhvr>
                                      <p:tavLst>
                                        <p:tav tm="0">
                                          <p:val>
                                            <p:strVal val="#ppt_y+1"/>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19"/>
                                        </p:tgtEl>
                                        <p:attrNameLst>
                                          <p:attrName>style.visibility</p:attrName>
                                        </p:attrNameLst>
                                      </p:cBhvr>
                                      <p:to>
                                        <p:strVal val="visible"/>
                                      </p:to>
                                    </p:set>
                                    <p:anim calcmode="lin" valueType="num">
                                      <p:cBhvr additive="base">
                                        <p:cTn id="44" dur="1000"/>
                                        <p:tgtEl>
                                          <p:spTgt spid="2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27"/>
                                        </p:tgtEl>
                                        <p:attrNameLst>
                                          <p:attrName>style.visibility</p:attrName>
                                        </p:attrNameLst>
                                      </p:cBhvr>
                                      <p:to>
                                        <p:strVal val="visible"/>
                                      </p:to>
                                    </p:set>
                                    <p:anim calcmode="lin" valueType="num">
                                      <p:cBhvr additive="base">
                                        <p:cTn id="49" dur="1000"/>
                                        <p:tgtEl>
                                          <p:spTgt spid="227"/>
                                        </p:tgtEl>
                                        <p:attrNameLst>
                                          <p:attrName>ppt_x</p:attrName>
                                        </p:attrNameLst>
                                      </p:cBhvr>
                                      <p:tavLst>
                                        <p:tav tm="0">
                                          <p:val>
                                            <p:strVal val="#ppt_x+1"/>
                                          </p:val>
                                        </p:tav>
                                        <p:tav tm="100000">
                                          <p:val>
                                            <p:strVal val="#ppt_x"/>
                                          </p:val>
                                        </p:tav>
                                      </p:tavLst>
                                    </p:anim>
                                  </p:childTnLst>
                                </p:cTn>
                              </p:par>
                              <p:par>
                                <p:cTn id="50" presetID="2" presetClass="entr" presetSubtype="2"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 calcmode="lin" valueType="num">
                                      <p:cBhvr additive="base">
                                        <p:cTn id="52" dur="1000"/>
                                        <p:tgtEl>
                                          <p:spTgt spid="226"/>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213"/>
                                        </p:tgtEl>
                                        <p:attrNameLst>
                                          <p:attrName>style.visibility</p:attrName>
                                        </p:attrNameLst>
                                      </p:cBhvr>
                                      <p:to>
                                        <p:strVal val="visible"/>
                                      </p:to>
                                    </p:set>
                                    <p:anim calcmode="lin" valueType="num">
                                      <p:cBhvr additive="base">
                                        <p:cTn id="55" dur="1000"/>
                                        <p:tgtEl>
                                          <p:spTgt spid="213"/>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217"/>
                                        </p:tgtEl>
                                        <p:attrNameLst>
                                          <p:attrName>style.visibility</p:attrName>
                                        </p:attrNameLst>
                                      </p:cBhvr>
                                      <p:to>
                                        <p:strVal val="visible"/>
                                      </p:to>
                                    </p:set>
                                    <p:anim calcmode="lin" valueType="num">
                                      <p:cBhvr additive="base">
                                        <p:cTn id="58" dur="1000"/>
                                        <p:tgtEl>
                                          <p:spTgt spid="2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a:off x="838200" y="622299"/>
            <a:ext cx="10515600" cy="7207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Avenir"/>
              <a:buNone/>
            </a:pPr>
            <a:r>
              <a:rPr lang="en-US"/>
              <a:t>XGBoost Metrics</a:t>
            </a:r>
            <a:endParaRPr/>
          </a:p>
        </p:txBody>
      </p:sp>
      <p:sp>
        <p:nvSpPr>
          <p:cNvPr id="233" name="Google Shape;233;p14"/>
          <p:cNvSpPr txBox="1">
            <a:spLocks noGrp="1"/>
          </p:cNvSpPr>
          <p:nvPr>
            <p:ph type="body" idx="1"/>
          </p:nvPr>
        </p:nvSpPr>
        <p:spPr>
          <a:xfrm>
            <a:off x="838200" y="1281239"/>
            <a:ext cx="10515600" cy="3857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2F2F2"/>
              </a:buClr>
              <a:buSzPts val="1600"/>
              <a:buNone/>
            </a:pPr>
            <a:r>
              <a:rPr lang="en-US"/>
              <a:t>RESULTS FROM XGBOOST</a:t>
            </a:r>
            <a:endParaRPr/>
          </a:p>
        </p:txBody>
      </p:sp>
      <p:sp>
        <p:nvSpPr>
          <p:cNvPr id="234" name="Google Shape;234;p14"/>
          <p:cNvSpPr/>
          <p:nvPr/>
        </p:nvSpPr>
        <p:spPr>
          <a:xfrm rot="-5400000">
            <a:off x="4493903" y="2228928"/>
            <a:ext cx="1562100" cy="1982326"/>
          </a:xfrm>
          <a:custGeom>
            <a:avLst/>
            <a:gdLst/>
            <a:ahLst/>
            <a:cxnLst/>
            <a:rect l="l" t="t" r="r" b="b"/>
            <a:pathLst>
              <a:path w="1562100" h="1982326" extrusionOk="0">
                <a:moveTo>
                  <a:pt x="1562100" y="260355"/>
                </a:moveTo>
                <a:lnTo>
                  <a:pt x="1562100" y="1562100"/>
                </a:lnTo>
                <a:lnTo>
                  <a:pt x="907953" y="1562100"/>
                </a:lnTo>
                <a:lnTo>
                  <a:pt x="884954" y="1654097"/>
                </a:lnTo>
                <a:lnTo>
                  <a:pt x="910010" y="1670991"/>
                </a:lnTo>
                <a:cubicBezTo>
                  <a:pt x="943014" y="1703994"/>
                  <a:pt x="963427" y="1749588"/>
                  <a:pt x="963427" y="1799950"/>
                </a:cubicBezTo>
                <a:cubicBezTo>
                  <a:pt x="963427" y="1900673"/>
                  <a:pt x="881774" y="1982326"/>
                  <a:pt x="781051" y="1982326"/>
                </a:cubicBezTo>
                <a:cubicBezTo>
                  <a:pt x="680328" y="1982326"/>
                  <a:pt x="598675" y="1900673"/>
                  <a:pt x="598675" y="1799950"/>
                </a:cubicBezTo>
                <a:cubicBezTo>
                  <a:pt x="598675" y="1749588"/>
                  <a:pt x="619088" y="1703994"/>
                  <a:pt x="652092" y="1670991"/>
                </a:cubicBezTo>
                <a:lnTo>
                  <a:pt x="677148" y="1654097"/>
                </a:lnTo>
                <a:lnTo>
                  <a:pt x="654149" y="1562100"/>
                </a:lnTo>
                <a:lnTo>
                  <a:pt x="0" y="1562100"/>
                </a:lnTo>
                <a:lnTo>
                  <a:pt x="0" y="907952"/>
                </a:lnTo>
                <a:lnTo>
                  <a:pt x="91997" y="884953"/>
                </a:lnTo>
                <a:lnTo>
                  <a:pt x="108891" y="910009"/>
                </a:lnTo>
                <a:cubicBezTo>
                  <a:pt x="141894" y="943013"/>
                  <a:pt x="187488" y="963426"/>
                  <a:pt x="237850" y="963426"/>
                </a:cubicBezTo>
                <a:cubicBezTo>
                  <a:pt x="338573" y="963426"/>
                  <a:pt x="420226" y="881773"/>
                  <a:pt x="420226" y="781050"/>
                </a:cubicBezTo>
                <a:cubicBezTo>
                  <a:pt x="420226" y="680327"/>
                  <a:pt x="338573" y="598674"/>
                  <a:pt x="237850" y="598674"/>
                </a:cubicBezTo>
                <a:cubicBezTo>
                  <a:pt x="187488" y="598674"/>
                  <a:pt x="141894" y="619087"/>
                  <a:pt x="108891" y="652091"/>
                </a:cubicBezTo>
                <a:lnTo>
                  <a:pt x="91997" y="677147"/>
                </a:lnTo>
                <a:lnTo>
                  <a:pt x="0" y="654148"/>
                </a:lnTo>
                <a:lnTo>
                  <a:pt x="0" y="0"/>
                </a:lnTo>
                <a:lnTo>
                  <a:pt x="1301745" y="0"/>
                </a:lnTo>
                <a:cubicBezTo>
                  <a:pt x="1445535" y="0"/>
                  <a:pt x="1562100" y="116565"/>
                  <a:pt x="1562100" y="260355"/>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4"/>
          <p:cNvSpPr/>
          <p:nvPr/>
        </p:nvSpPr>
        <p:spPr>
          <a:xfrm rot="-2222829">
            <a:off x="6614431" y="1767507"/>
            <a:ext cx="1562100" cy="1982326"/>
          </a:xfrm>
          <a:custGeom>
            <a:avLst/>
            <a:gdLst/>
            <a:ahLst/>
            <a:cxnLst/>
            <a:rect l="l" t="t" r="r" b="b"/>
            <a:pathLst>
              <a:path w="1562100" h="1982326" extrusionOk="0">
                <a:moveTo>
                  <a:pt x="1562100" y="260355"/>
                </a:moveTo>
                <a:lnTo>
                  <a:pt x="1562100" y="1562100"/>
                </a:lnTo>
                <a:lnTo>
                  <a:pt x="907953" y="1562100"/>
                </a:lnTo>
                <a:lnTo>
                  <a:pt x="884954" y="1654097"/>
                </a:lnTo>
                <a:lnTo>
                  <a:pt x="910010" y="1670991"/>
                </a:lnTo>
                <a:cubicBezTo>
                  <a:pt x="943014" y="1703994"/>
                  <a:pt x="963427" y="1749588"/>
                  <a:pt x="963427" y="1799950"/>
                </a:cubicBezTo>
                <a:cubicBezTo>
                  <a:pt x="963427" y="1900673"/>
                  <a:pt x="881774" y="1982326"/>
                  <a:pt x="781051" y="1982326"/>
                </a:cubicBezTo>
                <a:cubicBezTo>
                  <a:pt x="680328" y="1982326"/>
                  <a:pt x="598675" y="1900673"/>
                  <a:pt x="598675" y="1799950"/>
                </a:cubicBezTo>
                <a:cubicBezTo>
                  <a:pt x="598675" y="1749588"/>
                  <a:pt x="619088" y="1703994"/>
                  <a:pt x="652092" y="1670991"/>
                </a:cubicBezTo>
                <a:lnTo>
                  <a:pt x="677148" y="1654097"/>
                </a:lnTo>
                <a:lnTo>
                  <a:pt x="654149" y="1562100"/>
                </a:lnTo>
                <a:lnTo>
                  <a:pt x="0" y="1562100"/>
                </a:lnTo>
                <a:lnTo>
                  <a:pt x="0" y="907952"/>
                </a:lnTo>
                <a:lnTo>
                  <a:pt x="91997" y="884953"/>
                </a:lnTo>
                <a:lnTo>
                  <a:pt x="108891" y="910009"/>
                </a:lnTo>
                <a:cubicBezTo>
                  <a:pt x="141894" y="943013"/>
                  <a:pt x="187488" y="963426"/>
                  <a:pt x="237850" y="963426"/>
                </a:cubicBezTo>
                <a:cubicBezTo>
                  <a:pt x="338573" y="963426"/>
                  <a:pt x="420226" y="881773"/>
                  <a:pt x="420226" y="781050"/>
                </a:cubicBezTo>
                <a:cubicBezTo>
                  <a:pt x="420226" y="680327"/>
                  <a:pt x="338573" y="598674"/>
                  <a:pt x="237850" y="598674"/>
                </a:cubicBezTo>
                <a:cubicBezTo>
                  <a:pt x="187488" y="598674"/>
                  <a:pt x="141894" y="619087"/>
                  <a:pt x="108891" y="652091"/>
                </a:cubicBezTo>
                <a:lnTo>
                  <a:pt x="91997" y="677147"/>
                </a:lnTo>
                <a:lnTo>
                  <a:pt x="0" y="654148"/>
                </a:lnTo>
                <a:lnTo>
                  <a:pt x="0" y="0"/>
                </a:lnTo>
                <a:lnTo>
                  <a:pt x="1301745" y="0"/>
                </a:lnTo>
                <a:cubicBezTo>
                  <a:pt x="1445535" y="0"/>
                  <a:pt x="1562100" y="116565"/>
                  <a:pt x="1562100" y="260355"/>
                </a:cubicBezTo>
                <a:close/>
              </a:path>
            </a:pathLst>
          </a:cu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4"/>
          <p:cNvSpPr/>
          <p:nvPr/>
        </p:nvSpPr>
        <p:spPr>
          <a:xfrm rot="5400000">
            <a:off x="5642074" y="3791029"/>
            <a:ext cx="1562100" cy="1982326"/>
          </a:xfrm>
          <a:custGeom>
            <a:avLst/>
            <a:gdLst/>
            <a:ahLst/>
            <a:cxnLst/>
            <a:rect l="l" t="t" r="r" b="b"/>
            <a:pathLst>
              <a:path w="1562100" h="1982326" extrusionOk="0">
                <a:moveTo>
                  <a:pt x="1562100" y="260355"/>
                </a:moveTo>
                <a:lnTo>
                  <a:pt x="1562100" y="1562100"/>
                </a:lnTo>
                <a:lnTo>
                  <a:pt x="907953" y="1562100"/>
                </a:lnTo>
                <a:lnTo>
                  <a:pt x="884954" y="1654097"/>
                </a:lnTo>
                <a:lnTo>
                  <a:pt x="910010" y="1670991"/>
                </a:lnTo>
                <a:cubicBezTo>
                  <a:pt x="943014" y="1703994"/>
                  <a:pt x="963427" y="1749588"/>
                  <a:pt x="963427" y="1799950"/>
                </a:cubicBezTo>
                <a:cubicBezTo>
                  <a:pt x="963427" y="1900673"/>
                  <a:pt x="881774" y="1982326"/>
                  <a:pt x="781051" y="1982326"/>
                </a:cubicBezTo>
                <a:cubicBezTo>
                  <a:pt x="680328" y="1982326"/>
                  <a:pt x="598675" y="1900673"/>
                  <a:pt x="598675" y="1799950"/>
                </a:cubicBezTo>
                <a:cubicBezTo>
                  <a:pt x="598675" y="1749588"/>
                  <a:pt x="619088" y="1703994"/>
                  <a:pt x="652092" y="1670991"/>
                </a:cubicBezTo>
                <a:lnTo>
                  <a:pt x="677148" y="1654097"/>
                </a:lnTo>
                <a:lnTo>
                  <a:pt x="654149" y="1562100"/>
                </a:lnTo>
                <a:lnTo>
                  <a:pt x="0" y="1562100"/>
                </a:lnTo>
                <a:lnTo>
                  <a:pt x="0" y="907952"/>
                </a:lnTo>
                <a:lnTo>
                  <a:pt x="91997" y="884953"/>
                </a:lnTo>
                <a:lnTo>
                  <a:pt x="108891" y="910009"/>
                </a:lnTo>
                <a:cubicBezTo>
                  <a:pt x="141894" y="943013"/>
                  <a:pt x="187488" y="963426"/>
                  <a:pt x="237850" y="963426"/>
                </a:cubicBezTo>
                <a:cubicBezTo>
                  <a:pt x="338573" y="963426"/>
                  <a:pt x="420226" y="881773"/>
                  <a:pt x="420226" y="781050"/>
                </a:cubicBezTo>
                <a:cubicBezTo>
                  <a:pt x="420226" y="680327"/>
                  <a:pt x="338573" y="598674"/>
                  <a:pt x="237850" y="598674"/>
                </a:cubicBezTo>
                <a:cubicBezTo>
                  <a:pt x="187488" y="598674"/>
                  <a:pt x="141894" y="619087"/>
                  <a:pt x="108891" y="652091"/>
                </a:cubicBezTo>
                <a:lnTo>
                  <a:pt x="91997" y="677147"/>
                </a:lnTo>
                <a:lnTo>
                  <a:pt x="0" y="654148"/>
                </a:lnTo>
                <a:lnTo>
                  <a:pt x="0" y="0"/>
                </a:lnTo>
                <a:lnTo>
                  <a:pt x="1301745" y="0"/>
                </a:lnTo>
                <a:cubicBezTo>
                  <a:pt x="1445535" y="0"/>
                  <a:pt x="1562100" y="116565"/>
                  <a:pt x="1562100" y="260355"/>
                </a:cubicBezTo>
                <a:close/>
              </a:path>
            </a:pathLst>
          </a:cu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4"/>
          <p:cNvSpPr/>
          <p:nvPr/>
        </p:nvSpPr>
        <p:spPr>
          <a:xfrm rot="10800000">
            <a:off x="4283790" y="3580917"/>
            <a:ext cx="1562100" cy="1982326"/>
          </a:xfrm>
          <a:custGeom>
            <a:avLst/>
            <a:gdLst/>
            <a:ahLst/>
            <a:cxnLst/>
            <a:rect l="l" t="t" r="r" b="b"/>
            <a:pathLst>
              <a:path w="1562100" h="1982326" extrusionOk="0">
                <a:moveTo>
                  <a:pt x="1562100" y="260355"/>
                </a:moveTo>
                <a:lnTo>
                  <a:pt x="1562100" y="1562100"/>
                </a:lnTo>
                <a:lnTo>
                  <a:pt x="907953" y="1562100"/>
                </a:lnTo>
                <a:lnTo>
                  <a:pt x="884954" y="1654097"/>
                </a:lnTo>
                <a:lnTo>
                  <a:pt x="910010" y="1670991"/>
                </a:lnTo>
                <a:cubicBezTo>
                  <a:pt x="943014" y="1703994"/>
                  <a:pt x="963427" y="1749588"/>
                  <a:pt x="963427" y="1799950"/>
                </a:cubicBezTo>
                <a:cubicBezTo>
                  <a:pt x="963427" y="1900673"/>
                  <a:pt x="881774" y="1982326"/>
                  <a:pt x="781051" y="1982326"/>
                </a:cubicBezTo>
                <a:cubicBezTo>
                  <a:pt x="680328" y="1982326"/>
                  <a:pt x="598675" y="1900673"/>
                  <a:pt x="598675" y="1799950"/>
                </a:cubicBezTo>
                <a:cubicBezTo>
                  <a:pt x="598675" y="1749588"/>
                  <a:pt x="619088" y="1703994"/>
                  <a:pt x="652092" y="1670991"/>
                </a:cubicBezTo>
                <a:lnTo>
                  <a:pt x="677148" y="1654097"/>
                </a:lnTo>
                <a:lnTo>
                  <a:pt x="654149" y="1562100"/>
                </a:lnTo>
                <a:lnTo>
                  <a:pt x="0" y="1562100"/>
                </a:lnTo>
                <a:lnTo>
                  <a:pt x="0" y="907952"/>
                </a:lnTo>
                <a:lnTo>
                  <a:pt x="91997" y="884953"/>
                </a:lnTo>
                <a:lnTo>
                  <a:pt x="108891" y="910009"/>
                </a:lnTo>
                <a:cubicBezTo>
                  <a:pt x="141894" y="943013"/>
                  <a:pt x="187488" y="963426"/>
                  <a:pt x="237850" y="963426"/>
                </a:cubicBezTo>
                <a:cubicBezTo>
                  <a:pt x="338573" y="963426"/>
                  <a:pt x="420226" y="881773"/>
                  <a:pt x="420226" y="781050"/>
                </a:cubicBezTo>
                <a:cubicBezTo>
                  <a:pt x="420226" y="680327"/>
                  <a:pt x="338573" y="598674"/>
                  <a:pt x="237850" y="598674"/>
                </a:cubicBezTo>
                <a:cubicBezTo>
                  <a:pt x="187488" y="598674"/>
                  <a:pt x="141894" y="619087"/>
                  <a:pt x="108891" y="652091"/>
                </a:cubicBezTo>
                <a:lnTo>
                  <a:pt x="91997" y="677147"/>
                </a:lnTo>
                <a:lnTo>
                  <a:pt x="0" y="654148"/>
                </a:lnTo>
                <a:lnTo>
                  <a:pt x="0" y="0"/>
                </a:lnTo>
                <a:lnTo>
                  <a:pt x="1301745" y="0"/>
                </a:lnTo>
                <a:cubicBezTo>
                  <a:pt x="1445535" y="0"/>
                  <a:pt x="1562100" y="116565"/>
                  <a:pt x="1562100" y="260355"/>
                </a:cubicBezTo>
                <a:close/>
              </a:path>
            </a:pathLst>
          </a:custGeom>
          <a:solidFill>
            <a:schemeClr val="accent4"/>
          </a:solid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4"/>
          <p:cNvSpPr txBox="1"/>
          <p:nvPr/>
        </p:nvSpPr>
        <p:spPr>
          <a:xfrm>
            <a:off x="4232533" y="2989257"/>
            <a:ext cx="171798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bg1"/>
                </a:solidFill>
                <a:latin typeface="Avenir"/>
                <a:ea typeface="Avenir"/>
                <a:cs typeface="Avenir"/>
                <a:sym typeface="Avenir"/>
              </a:rPr>
              <a:t>141 secs</a:t>
            </a:r>
            <a:endParaRPr sz="2400" b="1" dirty="0">
              <a:solidFill>
                <a:schemeClr val="bg1"/>
              </a:solidFill>
              <a:latin typeface="Avenir"/>
              <a:ea typeface="Avenir"/>
              <a:cs typeface="Avenir"/>
              <a:sym typeface="Avenir"/>
            </a:endParaRPr>
          </a:p>
        </p:txBody>
      </p:sp>
      <p:sp>
        <p:nvSpPr>
          <p:cNvPr id="239" name="Google Shape;239;p14"/>
          <p:cNvSpPr txBox="1"/>
          <p:nvPr/>
        </p:nvSpPr>
        <p:spPr>
          <a:xfrm rot="-2192618">
            <a:off x="6851534" y="2288860"/>
            <a:ext cx="108789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venir"/>
                <a:ea typeface="Avenir"/>
                <a:cs typeface="Avenir"/>
                <a:sym typeface="Avenir"/>
              </a:rPr>
              <a:t>0.96</a:t>
            </a:r>
            <a:endParaRPr sz="2400" b="1">
              <a:solidFill>
                <a:schemeClr val="lt1"/>
              </a:solidFill>
              <a:latin typeface="Avenir"/>
              <a:ea typeface="Avenir"/>
              <a:cs typeface="Avenir"/>
              <a:sym typeface="Avenir"/>
            </a:endParaRPr>
          </a:p>
        </p:txBody>
      </p:sp>
      <p:sp>
        <p:nvSpPr>
          <p:cNvPr id="240" name="Google Shape;240;p14"/>
          <p:cNvSpPr txBox="1"/>
          <p:nvPr/>
        </p:nvSpPr>
        <p:spPr>
          <a:xfrm>
            <a:off x="4181190" y="4596394"/>
            <a:ext cx="129409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venir"/>
                <a:ea typeface="Avenir"/>
                <a:cs typeface="Avenir"/>
                <a:sym typeface="Avenir"/>
              </a:rPr>
              <a:t>169.29</a:t>
            </a:r>
            <a:endParaRPr sz="2400" b="1">
              <a:solidFill>
                <a:schemeClr val="lt1"/>
              </a:solidFill>
              <a:latin typeface="Avenir"/>
              <a:ea typeface="Avenir"/>
              <a:cs typeface="Avenir"/>
              <a:sym typeface="Avenir"/>
            </a:endParaRPr>
          </a:p>
        </p:txBody>
      </p:sp>
      <p:sp>
        <p:nvSpPr>
          <p:cNvPr id="241" name="Google Shape;241;p14"/>
          <p:cNvSpPr txBox="1"/>
          <p:nvPr/>
        </p:nvSpPr>
        <p:spPr>
          <a:xfrm>
            <a:off x="5749241" y="4581563"/>
            <a:ext cx="176169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venir"/>
                <a:ea typeface="Avenir"/>
                <a:cs typeface="Avenir"/>
                <a:sym typeface="Avenir"/>
              </a:rPr>
              <a:t>24.03</a:t>
            </a:r>
            <a:endParaRPr sz="2400" b="1">
              <a:solidFill>
                <a:schemeClr val="lt1"/>
              </a:solidFill>
              <a:latin typeface="Avenir"/>
              <a:ea typeface="Avenir"/>
              <a:cs typeface="Avenir"/>
              <a:sym typeface="Avenir"/>
            </a:endParaRPr>
          </a:p>
        </p:txBody>
      </p:sp>
      <p:sp>
        <p:nvSpPr>
          <p:cNvPr id="242" name="Google Shape;242;p14"/>
          <p:cNvSpPr txBox="1"/>
          <p:nvPr/>
        </p:nvSpPr>
        <p:spPr>
          <a:xfrm>
            <a:off x="1346551" y="2868144"/>
            <a:ext cx="25246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Avenir"/>
                <a:ea typeface="Avenir"/>
                <a:cs typeface="Avenir"/>
                <a:sym typeface="Avenir"/>
              </a:rPr>
              <a:t>Execution Time</a:t>
            </a:r>
            <a:endParaRPr sz="1100" b="1">
              <a:solidFill>
                <a:schemeClr val="lt1"/>
              </a:solidFill>
              <a:latin typeface="Avenir"/>
              <a:ea typeface="Avenir"/>
              <a:cs typeface="Avenir"/>
              <a:sym typeface="Avenir"/>
            </a:endParaRPr>
          </a:p>
        </p:txBody>
      </p:sp>
      <p:sp>
        <p:nvSpPr>
          <p:cNvPr id="243" name="Google Shape;243;p14"/>
          <p:cNvSpPr txBox="1"/>
          <p:nvPr/>
        </p:nvSpPr>
        <p:spPr>
          <a:xfrm>
            <a:off x="1346550" y="3171090"/>
            <a:ext cx="293408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Avenir"/>
                <a:ea typeface="Avenir"/>
                <a:cs typeface="Avenir"/>
                <a:sym typeface="Avenir"/>
              </a:rPr>
              <a:t>Time to run the model</a:t>
            </a:r>
            <a:endParaRPr sz="1100">
              <a:solidFill>
                <a:schemeClr val="lt1"/>
              </a:solidFill>
              <a:latin typeface="Avenir"/>
              <a:ea typeface="Avenir"/>
              <a:cs typeface="Avenir"/>
              <a:sym typeface="Avenir"/>
            </a:endParaRPr>
          </a:p>
        </p:txBody>
      </p:sp>
      <p:sp>
        <p:nvSpPr>
          <p:cNvPr id="244" name="Google Shape;244;p14"/>
          <p:cNvSpPr txBox="1"/>
          <p:nvPr/>
        </p:nvSpPr>
        <p:spPr>
          <a:xfrm>
            <a:off x="1346551" y="4304327"/>
            <a:ext cx="25246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Avenir"/>
                <a:ea typeface="Avenir"/>
                <a:cs typeface="Avenir"/>
                <a:sym typeface="Avenir"/>
              </a:rPr>
              <a:t>RMSE</a:t>
            </a:r>
            <a:endParaRPr sz="1100" b="1">
              <a:solidFill>
                <a:schemeClr val="lt1"/>
              </a:solidFill>
              <a:latin typeface="Avenir"/>
              <a:ea typeface="Avenir"/>
              <a:cs typeface="Avenir"/>
              <a:sym typeface="Avenir"/>
            </a:endParaRPr>
          </a:p>
        </p:txBody>
      </p:sp>
      <p:sp>
        <p:nvSpPr>
          <p:cNvPr id="245" name="Google Shape;245;p14"/>
          <p:cNvSpPr txBox="1"/>
          <p:nvPr/>
        </p:nvSpPr>
        <p:spPr>
          <a:xfrm>
            <a:off x="1346550" y="4607273"/>
            <a:ext cx="293408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Avenir"/>
                <a:ea typeface="Avenir"/>
                <a:cs typeface="Avenir"/>
                <a:sym typeface="Avenir"/>
              </a:rPr>
              <a:t>Mean squared error</a:t>
            </a:r>
            <a:endParaRPr sz="1100">
              <a:solidFill>
                <a:schemeClr val="lt1"/>
              </a:solidFill>
              <a:latin typeface="Avenir"/>
              <a:ea typeface="Avenir"/>
              <a:cs typeface="Avenir"/>
              <a:sym typeface="Avenir"/>
            </a:endParaRPr>
          </a:p>
        </p:txBody>
      </p:sp>
      <p:sp>
        <p:nvSpPr>
          <p:cNvPr id="246" name="Google Shape;246;p14"/>
          <p:cNvSpPr txBox="1"/>
          <p:nvPr/>
        </p:nvSpPr>
        <p:spPr>
          <a:xfrm>
            <a:off x="7904105" y="4304327"/>
            <a:ext cx="25246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Avenir"/>
                <a:ea typeface="Avenir"/>
                <a:cs typeface="Avenir"/>
                <a:sym typeface="Avenir"/>
              </a:rPr>
              <a:t>MAE</a:t>
            </a:r>
            <a:endParaRPr sz="1100" b="1">
              <a:solidFill>
                <a:schemeClr val="lt1"/>
              </a:solidFill>
              <a:latin typeface="Avenir"/>
              <a:ea typeface="Avenir"/>
              <a:cs typeface="Avenir"/>
              <a:sym typeface="Avenir"/>
            </a:endParaRPr>
          </a:p>
        </p:txBody>
      </p:sp>
      <p:sp>
        <p:nvSpPr>
          <p:cNvPr id="247" name="Google Shape;247;p14"/>
          <p:cNvSpPr txBox="1"/>
          <p:nvPr/>
        </p:nvSpPr>
        <p:spPr>
          <a:xfrm>
            <a:off x="7904104" y="4607273"/>
            <a:ext cx="306987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Avenir"/>
                <a:ea typeface="Avenir"/>
                <a:cs typeface="Avenir"/>
                <a:sym typeface="Avenir"/>
              </a:rPr>
              <a:t>Mean Absolute Error</a:t>
            </a:r>
            <a:endParaRPr sz="1100">
              <a:solidFill>
                <a:schemeClr val="lt1"/>
              </a:solidFill>
              <a:latin typeface="Avenir"/>
              <a:ea typeface="Avenir"/>
              <a:cs typeface="Avenir"/>
              <a:sym typeface="Avenir"/>
            </a:endParaRPr>
          </a:p>
        </p:txBody>
      </p:sp>
      <p:sp>
        <p:nvSpPr>
          <p:cNvPr id="248" name="Google Shape;248;p14"/>
          <p:cNvSpPr txBox="1"/>
          <p:nvPr/>
        </p:nvSpPr>
        <p:spPr>
          <a:xfrm>
            <a:off x="8644334" y="2635969"/>
            <a:ext cx="25246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Avenir"/>
                <a:ea typeface="Avenir"/>
                <a:cs typeface="Avenir"/>
                <a:sym typeface="Avenir"/>
              </a:rPr>
              <a:t>R-Squared</a:t>
            </a:r>
            <a:endParaRPr sz="1100" b="1">
              <a:solidFill>
                <a:schemeClr val="lt1"/>
              </a:solidFill>
              <a:latin typeface="Avenir"/>
              <a:ea typeface="Avenir"/>
              <a:cs typeface="Avenir"/>
              <a:sym typeface="Avenir"/>
            </a:endParaRPr>
          </a:p>
        </p:txBody>
      </p:sp>
      <p:sp>
        <p:nvSpPr>
          <p:cNvPr id="249" name="Google Shape;249;p14"/>
          <p:cNvSpPr txBox="1"/>
          <p:nvPr/>
        </p:nvSpPr>
        <p:spPr>
          <a:xfrm>
            <a:off x="8644333" y="2938915"/>
            <a:ext cx="306987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lt1"/>
                </a:solidFill>
                <a:latin typeface="Avenir"/>
                <a:ea typeface="Avenir"/>
                <a:cs typeface="Avenir"/>
                <a:sym typeface="Avenir"/>
              </a:rPr>
              <a:t>R-squared Score</a:t>
            </a:r>
            <a:endParaRPr sz="1100" dirty="0">
              <a:solidFill>
                <a:schemeClr val="lt1"/>
              </a:solidFill>
              <a:latin typeface="Avenir"/>
              <a:ea typeface="Avenir"/>
              <a:cs typeface="Avenir"/>
              <a:sym typeface="Aveni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1000"/>
                                        <p:tgtEl>
                                          <p:spTgt spid="24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43"/>
                                        </p:tgtEl>
                                        <p:attrNameLst>
                                          <p:attrName>style.visibility</p:attrName>
                                        </p:attrNameLst>
                                      </p:cBhvr>
                                      <p:to>
                                        <p:strVal val="visible"/>
                                      </p:to>
                                    </p:set>
                                    <p:anim calcmode="lin" valueType="num">
                                      <p:cBhvr additive="base">
                                        <p:cTn id="10" dur="1000"/>
                                        <p:tgtEl>
                                          <p:spTgt spid="24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38"/>
                                        </p:tgtEl>
                                        <p:attrNameLst>
                                          <p:attrName>style.visibility</p:attrName>
                                        </p:attrNameLst>
                                      </p:cBhvr>
                                      <p:to>
                                        <p:strVal val="visible"/>
                                      </p:to>
                                    </p:set>
                                    <p:anim calcmode="lin" valueType="num">
                                      <p:cBhvr additive="base">
                                        <p:cTn id="13" dur="1000"/>
                                        <p:tgtEl>
                                          <p:spTgt spid="238"/>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34"/>
                                        </p:tgtEl>
                                        <p:attrNameLst>
                                          <p:attrName>style.visibility</p:attrName>
                                        </p:attrNameLst>
                                      </p:cBhvr>
                                      <p:to>
                                        <p:strVal val="visible"/>
                                      </p:to>
                                    </p:set>
                                    <p:anim calcmode="lin" valueType="num">
                                      <p:cBhvr additive="base">
                                        <p:cTn id="16" dur="1000"/>
                                        <p:tgtEl>
                                          <p:spTgt spid="234"/>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44"/>
                                        </p:tgtEl>
                                        <p:attrNameLst>
                                          <p:attrName>style.visibility</p:attrName>
                                        </p:attrNameLst>
                                      </p:cBhvr>
                                      <p:to>
                                        <p:strVal val="visible"/>
                                      </p:to>
                                    </p:set>
                                    <p:anim calcmode="lin" valueType="num">
                                      <p:cBhvr additive="base">
                                        <p:cTn id="21" dur="1000"/>
                                        <p:tgtEl>
                                          <p:spTgt spid="244"/>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45"/>
                                        </p:tgtEl>
                                        <p:attrNameLst>
                                          <p:attrName>style.visibility</p:attrName>
                                        </p:attrNameLst>
                                      </p:cBhvr>
                                      <p:to>
                                        <p:strVal val="visible"/>
                                      </p:to>
                                    </p:set>
                                    <p:anim calcmode="lin" valueType="num">
                                      <p:cBhvr additive="base">
                                        <p:cTn id="24" dur="1000"/>
                                        <p:tgtEl>
                                          <p:spTgt spid="245"/>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7"/>
                                        </p:tgtEl>
                                        <p:attrNameLst>
                                          <p:attrName>style.visibility</p:attrName>
                                        </p:attrNameLst>
                                      </p:cBhvr>
                                      <p:to>
                                        <p:strVal val="visible"/>
                                      </p:to>
                                    </p:set>
                                    <p:anim calcmode="lin" valueType="num">
                                      <p:cBhvr additive="base">
                                        <p:cTn id="27" dur="1000"/>
                                        <p:tgtEl>
                                          <p:spTgt spid="237"/>
                                        </p:tgtEl>
                                        <p:attrNameLst>
                                          <p:attrName>ppt_y</p:attrName>
                                        </p:attrNameLst>
                                      </p:cBhvr>
                                      <p:tavLst>
                                        <p:tav tm="0">
                                          <p:val>
                                            <p:strVal val="#ppt_y+1"/>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40"/>
                                        </p:tgtEl>
                                        <p:attrNameLst>
                                          <p:attrName>style.visibility</p:attrName>
                                        </p:attrNameLst>
                                      </p:cBhvr>
                                      <p:to>
                                        <p:strVal val="visible"/>
                                      </p:to>
                                    </p:set>
                                    <p:anim calcmode="lin" valueType="num">
                                      <p:cBhvr additive="base">
                                        <p:cTn id="30" dur="1000"/>
                                        <p:tgtEl>
                                          <p:spTgt spid="24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6"/>
                                        </p:tgtEl>
                                        <p:attrNameLst>
                                          <p:attrName>style.visibility</p:attrName>
                                        </p:attrNameLst>
                                      </p:cBhvr>
                                      <p:to>
                                        <p:strVal val="visible"/>
                                      </p:to>
                                    </p:set>
                                    <p:anim calcmode="lin" valueType="num">
                                      <p:cBhvr additive="base">
                                        <p:cTn id="35" dur="1000"/>
                                        <p:tgtEl>
                                          <p:spTgt spid="246"/>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47"/>
                                        </p:tgtEl>
                                        <p:attrNameLst>
                                          <p:attrName>style.visibility</p:attrName>
                                        </p:attrNameLst>
                                      </p:cBhvr>
                                      <p:to>
                                        <p:strVal val="visible"/>
                                      </p:to>
                                    </p:set>
                                    <p:anim calcmode="lin" valueType="num">
                                      <p:cBhvr additive="base">
                                        <p:cTn id="38" dur="1000"/>
                                        <p:tgtEl>
                                          <p:spTgt spid="247"/>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6"/>
                                        </p:tgtEl>
                                        <p:attrNameLst>
                                          <p:attrName>style.visibility</p:attrName>
                                        </p:attrNameLst>
                                      </p:cBhvr>
                                      <p:to>
                                        <p:strVal val="visible"/>
                                      </p:to>
                                    </p:set>
                                    <p:anim calcmode="lin" valueType="num">
                                      <p:cBhvr additive="base">
                                        <p:cTn id="41" dur="1000"/>
                                        <p:tgtEl>
                                          <p:spTgt spid="236"/>
                                        </p:tgtEl>
                                        <p:attrNameLst>
                                          <p:attrName>ppt_y</p:attrName>
                                        </p:attrNameLst>
                                      </p:cBhvr>
                                      <p:tavLst>
                                        <p:tav tm="0">
                                          <p:val>
                                            <p:strVal val="#ppt_y+1"/>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41"/>
                                        </p:tgtEl>
                                        <p:attrNameLst>
                                          <p:attrName>style.visibility</p:attrName>
                                        </p:attrNameLst>
                                      </p:cBhvr>
                                      <p:to>
                                        <p:strVal val="visible"/>
                                      </p:to>
                                    </p:set>
                                    <p:anim calcmode="lin" valueType="num">
                                      <p:cBhvr additive="base">
                                        <p:cTn id="44" dur="1000"/>
                                        <p:tgtEl>
                                          <p:spTgt spid="24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49"/>
                                        </p:tgtEl>
                                        <p:attrNameLst>
                                          <p:attrName>style.visibility</p:attrName>
                                        </p:attrNameLst>
                                      </p:cBhvr>
                                      <p:to>
                                        <p:strVal val="visible"/>
                                      </p:to>
                                    </p:set>
                                    <p:anim calcmode="lin" valueType="num">
                                      <p:cBhvr additive="base">
                                        <p:cTn id="49" dur="1000"/>
                                        <p:tgtEl>
                                          <p:spTgt spid="249"/>
                                        </p:tgtEl>
                                        <p:attrNameLst>
                                          <p:attrName>ppt_x</p:attrName>
                                        </p:attrNameLst>
                                      </p:cBhvr>
                                      <p:tavLst>
                                        <p:tav tm="0">
                                          <p:val>
                                            <p:strVal val="#ppt_x+1"/>
                                          </p:val>
                                        </p:tav>
                                        <p:tav tm="100000">
                                          <p:val>
                                            <p:strVal val="#ppt_x"/>
                                          </p:val>
                                        </p:tav>
                                      </p:tavLst>
                                    </p:anim>
                                  </p:childTnLst>
                                </p:cTn>
                              </p:par>
                              <p:par>
                                <p:cTn id="50" presetID="2" presetClass="entr" presetSubtype="2" fill="hold" nodeType="withEffect">
                                  <p:stCondLst>
                                    <p:cond delay="0"/>
                                  </p:stCondLst>
                                  <p:childTnLst>
                                    <p:set>
                                      <p:cBhvr>
                                        <p:cTn id="51" dur="1" fill="hold">
                                          <p:stCondLst>
                                            <p:cond delay="0"/>
                                          </p:stCondLst>
                                        </p:cTn>
                                        <p:tgtEl>
                                          <p:spTgt spid="248"/>
                                        </p:tgtEl>
                                        <p:attrNameLst>
                                          <p:attrName>style.visibility</p:attrName>
                                        </p:attrNameLst>
                                      </p:cBhvr>
                                      <p:to>
                                        <p:strVal val="visible"/>
                                      </p:to>
                                    </p:set>
                                    <p:anim calcmode="lin" valueType="num">
                                      <p:cBhvr additive="base">
                                        <p:cTn id="52" dur="1000"/>
                                        <p:tgtEl>
                                          <p:spTgt spid="248"/>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235"/>
                                        </p:tgtEl>
                                        <p:attrNameLst>
                                          <p:attrName>style.visibility</p:attrName>
                                        </p:attrNameLst>
                                      </p:cBhvr>
                                      <p:to>
                                        <p:strVal val="visible"/>
                                      </p:to>
                                    </p:set>
                                    <p:anim calcmode="lin" valueType="num">
                                      <p:cBhvr additive="base">
                                        <p:cTn id="55" dur="1000"/>
                                        <p:tgtEl>
                                          <p:spTgt spid="235"/>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239"/>
                                        </p:tgtEl>
                                        <p:attrNameLst>
                                          <p:attrName>style.visibility</p:attrName>
                                        </p:attrNameLst>
                                      </p:cBhvr>
                                      <p:to>
                                        <p:strVal val="visible"/>
                                      </p:to>
                                    </p:set>
                                    <p:anim calcmode="lin" valueType="num">
                                      <p:cBhvr additive="base">
                                        <p:cTn id="58" dur="1000"/>
                                        <p:tgtEl>
                                          <p:spTgt spid="2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p:nvPr/>
        </p:nvSpPr>
        <p:spPr>
          <a:xfrm>
            <a:off x="1046491" y="2356934"/>
            <a:ext cx="10099019" cy="18620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dirty="0">
                <a:solidFill>
                  <a:srgbClr val="F2F2F2"/>
                </a:solidFill>
                <a:latin typeface="Avenir"/>
                <a:ea typeface="Avenir"/>
                <a:cs typeface="Avenir"/>
                <a:sym typeface="Avenir"/>
              </a:rPr>
              <a:t>QUESTIONS</a:t>
            </a:r>
            <a:endParaRPr sz="11500" b="1" dirty="0">
              <a:solidFill>
                <a:srgbClr val="F2F2F2"/>
              </a:solidFill>
              <a:latin typeface="Avenir"/>
              <a:ea typeface="Avenir"/>
              <a:cs typeface="Avenir"/>
              <a:sym typeface="Avenir"/>
            </a:endParaRPr>
          </a:p>
        </p:txBody>
      </p:sp>
      <p:sp>
        <p:nvSpPr>
          <p:cNvPr id="172" name="Google Shape;172;p7"/>
          <p:cNvSpPr/>
          <p:nvPr/>
        </p:nvSpPr>
        <p:spPr>
          <a:xfrm>
            <a:off x="1611915" y="2010148"/>
            <a:ext cx="8968170" cy="2215991"/>
          </a:xfrm>
          <a:custGeom>
            <a:avLst/>
            <a:gdLst/>
            <a:ahLst/>
            <a:cxnLst/>
            <a:rect l="l" t="t" r="r" b="b"/>
            <a:pathLst>
              <a:path w="6943336" h="2215991" extrusionOk="0">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rgbClr val="F2F2F2"/>
          </a:solidFill>
          <a:ln w="12700" cap="flat" cmpd="sng">
            <a:solidFill>
              <a:srgbClr val="5A5E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42876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cabf20019e_0_2"/>
          <p:cNvSpPr txBox="1">
            <a:spLocks noGrp="1"/>
          </p:cNvSpPr>
          <p:nvPr>
            <p:ph type="title"/>
          </p:nvPr>
        </p:nvSpPr>
        <p:spPr>
          <a:xfrm>
            <a:off x="876438" y="1466883"/>
            <a:ext cx="5924052" cy="10920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500"/>
              </a:spcAft>
              <a:buNone/>
            </a:pPr>
            <a:r>
              <a:rPr lang="en-US" sz="1800" b="1" dirty="0">
                <a:solidFill>
                  <a:srgbClr val="FFFF00"/>
                </a:solidFill>
              </a:rPr>
              <a:t>Which 13 weeks of the year would this product perform best in the market? What is the forecasted demand, in weeks, for those 13 weeks?</a:t>
            </a:r>
            <a:endParaRPr sz="1800" b="1" dirty="0">
              <a:solidFill>
                <a:srgbClr val="FFFF00"/>
              </a:solidFill>
            </a:endParaRPr>
          </a:p>
        </p:txBody>
      </p:sp>
      <p:sp>
        <p:nvSpPr>
          <p:cNvPr id="268" name="Google Shape;268;g2cabf20019e_0_2"/>
          <p:cNvSpPr txBox="1">
            <a:spLocks noGrp="1"/>
          </p:cNvSpPr>
          <p:nvPr>
            <p:ph type="body" idx="1"/>
          </p:nvPr>
        </p:nvSpPr>
        <p:spPr>
          <a:xfrm>
            <a:off x="750176" y="3075595"/>
            <a:ext cx="6176576" cy="1438976"/>
          </a:xfrm>
          <a:prstGeom prst="rect">
            <a:avLst/>
          </a:prstGeom>
          <a:noFill/>
          <a:ln>
            <a:noFill/>
          </a:ln>
        </p:spPr>
        <p:txBody>
          <a:bodyPr spcFirstLastPara="1" wrap="square" lIns="91425" tIns="45700" rIns="91425" bIns="45700" anchor="t" anchorCtr="0">
            <a:noAutofit/>
          </a:bodyPr>
          <a:lstStyle/>
          <a:p>
            <a:pPr marL="114300" lvl="0" indent="0" algn="l">
              <a:lnSpc>
                <a:spcPct val="115000"/>
              </a:lnSpc>
              <a:spcBef>
                <a:spcPts val="0"/>
              </a:spcBef>
              <a:buClr>
                <a:schemeClr val="lt1"/>
              </a:buClr>
              <a:buSzPts val="1800"/>
            </a:pPr>
            <a:r>
              <a:rPr lang="en-US" sz="1800" dirty="0">
                <a:solidFill>
                  <a:schemeClr val="lt1"/>
                </a:solidFill>
              </a:rPr>
              <a:t>Starting from week 32 and spanning the next 12 weeks suggests that the late Summer through Autumn might be the peak season for this product.</a:t>
            </a:r>
            <a:endParaRPr lang="en-US" sz="1800" b="1" dirty="0">
              <a:solidFill>
                <a:schemeClr val="lt1"/>
              </a:solidFill>
            </a:endParaRPr>
          </a:p>
        </p:txBody>
      </p:sp>
      <p:sp>
        <p:nvSpPr>
          <p:cNvPr id="270" name="Google Shape;270;g2cabf20019e_0_2"/>
          <p:cNvSpPr txBox="1"/>
          <p:nvPr/>
        </p:nvSpPr>
        <p:spPr>
          <a:xfrm>
            <a:off x="9332250" y="1277475"/>
            <a:ext cx="1425300" cy="20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D0564FEB-C7C5-80DE-FD62-DF9BFF2F2130}"/>
              </a:ext>
            </a:extLst>
          </p:cNvPr>
          <p:cNvSpPr txBox="1"/>
          <p:nvPr/>
        </p:nvSpPr>
        <p:spPr>
          <a:xfrm>
            <a:off x="876438" y="550061"/>
            <a:ext cx="8760941" cy="400110"/>
          </a:xfrm>
          <a:prstGeom prst="rect">
            <a:avLst/>
          </a:prstGeom>
          <a:noFill/>
        </p:spPr>
        <p:txBody>
          <a:bodyPr wrap="square" rtlCol="0">
            <a:spAutoFit/>
          </a:bodyPr>
          <a:lstStyle/>
          <a:p>
            <a:r>
              <a:rPr lang="en-US" sz="2000" b="1" dirty="0">
                <a:solidFill>
                  <a:schemeClr val="bg1"/>
                </a:solidFill>
                <a:latin typeface="Avenir Next Demi Bold" panose="020B0503020202020204" pitchFamily="34" charset="0"/>
              </a:rPr>
              <a:t>DIET SMASH PLUM 11SMALL 4ONE</a:t>
            </a:r>
          </a:p>
        </p:txBody>
      </p:sp>
      <p:pic>
        <p:nvPicPr>
          <p:cNvPr id="3" name="Google Shape;261;p15">
            <a:extLst>
              <a:ext uri="{FF2B5EF4-FFF2-40B4-BE49-F238E27FC236}">
                <a16:creationId xmlns:a16="http://schemas.microsoft.com/office/drawing/2014/main" id="{BB0F9F0F-82B8-7685-058A-5D8ADB9876D9}"/>
              </a:ext>
            </a:extLst>
          </p:cNvPr>
          <p:cNvPicPr preferRelativeResize="0"/>
          <p:nvPr/>
        </p:nvPicPr>
        <p:blipFill>
          <a:blip r:embed="rId3">
            <a:alphaModFix/>
          </a:blip>
          <a:stretch>
            <a:fillRect/>
          </a:stretch>
        </p:blipFill>
        <p:spPr>
          <a:xfrm>
            <a:off x="7924324" y="1549125"/>
            <a:ext cx="3517500" cy="3517500"/>
          </a:xfrm>
          <a:prstGeom prst="ellipse">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070491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dissolve">
                                      <p:cBhvr>
                                        <p:cTn id="7" dur="1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8">
                                            <p:txEl>
                                              <p:pRg st="0" end="0"/>
                                            </p:txEl>
                                          </p:spTgt>
                                        </p:tgtEl>
                                        <p:attrNameLst>
                                          <p:attrName>style.visibility</p:attrName>
                                        </p:attrNameLst>
                                      </p:cBhvr>
                                      <p:to>
                                        <p:strVal val="visible"/>
                                      </p:to>
                                    </p:set>
                                    <p:animEffect transition="in" filter="dissolve">
                                      <p:cBhvr>
                                        <p:cTn id="12" dur="1000"/>
                                        <p:tgtEl>
                                          <p:spTgt spid="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p:bldP spid="26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cabf20019e_0_2"/>
          <p:cNvSpPr txBox="1">
            <a:spLocks noGrp="1"/>
          </p:cNvSpPr>
          <p:nvPr>
            <p:ph type="title"/>
          </p:nvPr>
        </p:nvSpPr>
        <p:spPr>
          <a:xfrm>
            <a:off x="876438" y="1466883"/>
            <a:ext cx="5924052" cy="10920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500"/>
              </a:spcAft>
              <a:buNone/>
            </a:pPr>
            <a:r>
              <a:rPr lang="en-US" sz="1800" b="1" dirty="0">
                <a:solidFill>
                  <a:srgbClr val="FFFF00"/>
                </a:solidFill>
              </a:rPr>
              <a:t>Which 13 weeks of the year would this product perform best in the market? What is the forecasted demand, in weeks, for those 13 weeks?</a:t>
            </a:r>
            <a:endParaRPr sz="1800" b="1" dirty="0">
              <a:solidFill>
                <a:srgbClr val="FFFF00"/>
              </a:solidFill>
            </a:endParaRPr>
          </a:p>
        </p:txBody>
      </p:sp>
      <p:sp>
        <p:nvSpPr>
          <p:cNvPr id="268" name="Google Shape;268;g2cabf20019e_0_2"/>
          <p:cNvSpPr txBox="1">
            <a:spLocks noGrp="1"/>
          </p:cNvSpPr>
          <p:nvPr>
            <p:ph type="body" idx="1"/>
          </p:nvPr>
        </p:nvSpPr>
        <p:spPr>
          <a:xfrm>
            <a:off x="750176" y="3075595"/>
            <a:ext cx="6176576" cy="1438976"/>
          </a:xfrm>
          <a:prstGeom prst="rect">
            <a:avLst/>
          </a:prstGeom>
          <a:noFill/>
          <a:ln>
            <a:noFill/>
          </a:ln>
        </p:spPr>
        <p:txBody>
          <a:bodyPr spcFirstLastPara="1" wrap="square" lIns="91425" tIns="45700" rIns="91425" bIns="45700" anchor="t" anchorCtr="0">
            <a:noAutofit/>
          </a:bodyPr>
          <a:lstStyle/>
          <a:p>
            <a:pPr marL="114300" lvl="0" indent="0" algn="l" rtl="0">
              <a:lnSpc>
                <a:spcPct val="115000"/>
              </a:lnSpc>
              <a:spcBef>
                <a:spcPts val="0"/>
              </a:spcBef>
              <a:spcAft>
                <a:spcPts val="0"/>
              </a:spcAft>
              <a:buClr>
                <a:schemeClr val="lt1"/>
              </a:buClr>
              <a:buSzPts val="1800"/>
            </a:pPr>
            <a:r>
              <a:rPr lang="en-US" sz="1800" dirty="0">
                <a:solidFill>
                  <a:schemeClr val="lt1"/>
                </a:solidFill>
              </a:rPr>
              <a:t>The forecasted demand of this product, following historical trends, would be highest from week 47 which spans from late fall into winter, crossing over into the following year.</a:t>
            </a:r>
            <a:endParaRPr sz="1800" dirty="0">
              <a:solidFill>
                <a:schemeClr val="lt1"/>
              </a:solidFill>
            </a:endParaRPr>
          </a:p>
        </p:txBody>
      </p:sp>
      <p:sp>
        <p:nvSpPr>
          <p:cNvPr id="270" name="Google Shape;270;g2cabf20019e_0_2"/>
          <p:cNvSpPr txBox="1"/>
          <p:nvPr/>
        </p:nvSpPr>
        <p:spPr>
          <a:xfrm>
            <a:off x="9332250" y="1277475"/>
            <a:ext cx="1425300" cy="20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272" name="Google Shape;272;g2cabf20019e_0_2"/>
          <p:cNvPicPr preferRelativeResize="0"/>
          <p:nvPr/>
        </p:nvPicPr>
        <p:blipFill>
          <a:blip r:embed="rId3">
            <a:alphaModFix/>
          </a:blip>
          <a:stretch>
            <a:fillRect/>
          </a:stretch>
        </p:blipFill>
        <p:spPr>
          <a:xfrm>
            <a:off x="7310555" y="2292675"/>
            <a:ext cx="4325700" cy="2030400"/>
          </a:xfrm>
          <a:prstGeom prst="roundRect">
            <a:avLst>
              <a:gd name="adj" fmla="val 16667"/>
            </a:avLst>
          </a:prstGeom>
          <a:noFill/>
          <a:ln>
            <a:noFill/>
          </a:ln>
        </p:spPr>
      </p:pic>
      <p:sp>
        <p:nvSpPr>
          <p:cNvPr id="2" name="TextBox 1">
            <a:extLst>
              <a:ext uri="{FF2B5EF4-FFF2-40B4-BE49-F238E27FC236}">
                <a16:creationId xmlns:a16="http://schemas.microsoft.com/office/drawing/2014/main" id="{D0564FEB-C7C5-80DE-FD62-DF9BFF2F2130}"/>
              </a:ext>
            </a:extLst>
          </p:cNvPr>
          <p:cNvSpPr txBox="1"/>
          <p:nvPr/>
        </p:nvSpPr>
        <p:spPr>
          <a:xfrm>
            <a:off x="876438" y="550061"/>
            <a:ext cx="8760941" cy="400110"/>
          </a:xfrm>
          <a:prstGeom prst="rect">
            <a:avLst/>
          </a:prstGeom>
          <a:noFill/>
        </p:spPr>
        <p:txBody>
          <a:bodyPr wrap="square" rtlCol="0">
            <a:spAutoFit/>
          </a:bodyPr>
          <a:lstStyle/>
          <a:p>
            <a:r>
              <a:rPr lang="en-US" sz="2000" b="1" dirty="0">
                <a:solidFill>
                  <a:schemeClr val="bg1"/>
                </a:solidFill>
                <a:latin typeface="Avenir Next Demi Bold" panose="020B0503020202020204" pitchFamily="34" charset="0"/>
              </a:rPr>
              <a:t>DIET VENOMOUS BLAST ENERGY DRINK KIWANO 16 LIQUID SMALL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dissolve">
                                      <p:cBhvr>
                                        <p:cTn id="7" dur="1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8">
                                            <p:txEl>
                                              <p:pRg st="0" end="0"/>
                                            </p:txEl>
                                          </p:spTgt>
                                        </p:tgtEl>
                                        <p:attrNameLst>
                                          <p:attrName>style.visibility</p:attrName>
                                        </p:attrNameLst>
                                      </p:cBhvr>
                                      <p:to>
                                        <p:strVal val="visible"/>
                                      </p:to>
                                    </p:set>
                                    <p:animEffect transition="in" filter="dissolve">
                                      <p:cBhvr>
                                        <p:cTn id="12" dur="1000"/>
                                        <p:tgtEl>
                                          <p:spTgt spid="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p:bldP spid="26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cabf20019e_0_2"/>
          <p:cNvSpPr txBox="1">
            <a:spLocks noGrp="1"/>
          </p:cNvSpPr>
          <p:nvPr>
            <p:ph type="title"/>
          </p:nvPr>
        </p:nvSpPr>
        <p:spPr>
          <a:xfrm>
            <a:off x="876438" y="1466883"/>
            <a:ext cx="5924052" cy="1092000"/>
          </a:xfrm>
          <a:prstGeom prst="rect">
            <a:avLst/>
          </a:prstGeom>
        </p:spPr>
        <p:txBody>
          <a:bodyPr spcFirstLastPara="1" wrap="square" lIns="91425" tIns="45700" rIns="91425" bIns="45700" anchor="ctr" anchorCtr="0">
            <a:noAutofit/>
          </a:bodyPr>
          <a:lstStyle/>
          <a:p>
            <a:pPr lvl="0" algn="l">
              <a:lnSpc>
                <a:spcPct val="115000"/>
              </a:lnSpc>
              <a:spcAft>
                <a:spcPts val="500"/>
              </a:spcAft>
            </a:pPr>
            <a:r>
              <a:rPr lang="en-US" sz="1800" b="1" dirty="0">
                <a:solidFill>
                  <a:srgbClr val="FFFF00"/>
                </a:solidFill>
              </a:rPr>
              <a:t>Swire plans to release this product for 13 weeks, but only in one region. Which region would it perform best in?</a:t>
            </a:r>
          </a:p>
        </p:txBody>
      </p:sp>
      <p:sp>
        <p:nvSpPr>
          <p:cNvPr id="268" name="Google Shape;268;g2cabf20019e_0_2"/>
          <p:cNvSpPr txBox="1">
            <a:spLocks noGrp="1"/>
          </p:cNvSpPr>
          <p:nvPr>
            <p:ph type="body" idx="1"/>
          </p:nvPr>
        </p:nvSpPr>
        <p:spPr>
          <a:xfrm>
            <a:off x="750176" y="3075595"/>
            <a:ext cx="6176576" cy="1438976"/>
          </a:xfrm>
          <a:prstGeom prst="rect">
            <a:avLst/>
          </a:prstGeom>
          <a:noFill/>
          <a:ln>
            <a:noFill/>
          </a:ln>
        </p:spPr>
        <p:txBody>
          <a:bodyPr spcFirstLastPara="1" wrap="square" lIns="91425" tIns="45700" rIns="91425" bIns="45700" anchor="t" anchorCtr="0">
            <a:noAutofit/>
          </a:bodyPr>
          <a:lstStyle/>
          <a:p>
            <a:pPr marL="114300" lvl="0" indent="0" algn="l">
              <a:lnSpc>
                <a:spcPct val="115000"/>
              </a:lnSpc>
              <a:spcBef>
                <a:spcPts val="0"/>
              </a:spcBef>
              <a:buClr>
                <a:schemeClr val="lt1"/>
              </a:buClr>
              <a:buSzPts val="1800"/>
            </a:pPr>
            <a:r>
              <a:rPr lang="en-US" sz="1800" dirty="0">
                <a:solidFill>
                  <a:schemeClr val="lt1"/>
                </a:solidFill>
              </a:rPr>
              <a:t>The product is predicted to perform best in the "</a:t>
            </a:r>
            <a:r>
              <a:rPr lang="en-US" sz="1800" i="1" dirty="0">
                <a:solidFill>
                  <a:schemeClr val="lt1"/>
                </a:solidFill>
              </a:rPr>
              <a:t>Midwest</a:t>
            </a:r>
            <a:r>
              <a:rPr lang="en-US" sz="1800" dirty="0">
                <a:solidFill>
                  <a:schemeClr val="lt1"/>
                </a:solidFill>
              </a:rPr>
              <a:t>" region. All the top 13 predicted demand values belong to the "</a:t>
            </a:r>
            <a:r>
              <a:rPr lang="en-US" sz="1800" i="1" dirty="0">
                <a:solidFill>
                  <a:schemeClr val="lt1"/>
                </a:solidFill>
              </a:rPr>
              <a:t>Midwest"</a:t>
            </a:r>
            <a:r>
              <a:rPr lang="en-US" sz="1800" dirty="0">
                <a:solidFill>
                  <a:schemeClr val="lt1"/>
                </a:solidFill>
              </a:rPr>
              <a:t> region.</a:t>
            </a:r>
            <a:endParaRPr sz="1800" dirty="0">
              <a:solidFill>
                <a:schemeClr val="lt1"/>
              </a:solidFill>
            </a:endParaRPr>
          </a:p>
        </p:txBody>
      </p:sp>
      <p:sp>
        <p:nvSpPr>
          <p:cNvPr id="270" name="Google Shape;270;g2cabf20019e_0_2"/>
          <p:cNvSpPr txBox="1"/>
          <p:nvPr/>
        </p:nvSpPr>
        <p:spPr>
          <a:xfrm>
            <a:off x="9332250" y="1277475"/>
            <a:ext cx="1425300" cy="20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D0564FEB-C7C5-80DE-FD62-DF9BFF2F2130}"/>
              </a:ext>
            </a:extLst>
          </p:cNvPr>
          <p:cNvSpPr txBox="1"/>
          <p:nvPr/>
        </p:nvSpPr>
        <p:spPr>
          <a:xfrm>
            <a:off x="876438" y="550061"/>
            <a:ext cx="8760941" cy="400110"/>
          </a:xfrm>
          <a:prstGeom prst="rect">
            <a:avLst/>
          </a:prstGeom>
          <a:noFill/>
        </p:spPr>
        <p:txBody>
          <a:bodyPr wrap="square" rtlCol="0">
            <a:spAutoFit/>
          </a:bodyPr>
          <a:lstStyle/>
          <a:p>
            <a:r>
              <a:rPr lang="en-US" sz="2000" b="1" dirty="0">
                <a:solidFill>
                  <a:schemeClr val="bg1"/>
                </a:solidFill>
                <a:latin typeface="Avenir Next Demi Bold" panose="020B0503020202020204" pitchFamily="34" charset="0"/>
              </a:rPr>
              <a:t>GREETINGLE HEALTH BEVERAGE WOODSY YELLOW .5L 12ONE JUG</a:t>
            </a:r>
          </a:p>
        </p:txBody>
      </p:sp>
      <p:pic>
        <p:nvPicPr>
          <p:cNvPr id="3" name="Google Shape;282;g2cabf20019e_0_9">
            <a:extLst>
              <a:ext uri="{FF2B5EF4-FFF2-40B4-BE49-F238E27FC236}">
                <a16:creationId xmlns:a16="http://schemas.microsoft.com/office/drawing/2014/main" id="{317E7EB7-B1BA-346B-B97E-8DF38057391D}"/>
              </a:ext>
            </a:extLst>
          </p:cNvPr>
          <p:cNvPicPr preferRelativeResize="0"/>
          <p:nvPr/>
        </p:nvPicPr>
        <p:blipFill>
          <a:blip r:embed="rId3">
            <a:alphaModFix/>
          </a:blip>
          <a:stretch>
            <a:fillRect/>
          </a:stretch>
        </p:blipFill>
        <p:spPr>
          <a:xfrm>
            <a:off x="7372055" y="2119800"/>
            <a:ext cx="4202700" cy="2618400"/>
          </a:xfrm>
          <a:prstGeom prst="roundRect">
            <a:avLst>
              <a:gd name="adj" fmla="val 16667"/>
            </a:avLst>
          </a:prstGeom>
          <a:noFill/>
          <a:ln>
            <a:noFill/>
          </a:ln>
        </p:spPr>
      </p:pic>
    </p:spTree>
    <p:extLst>
      <p:ext uri="{BB962C8B-B14F-4D97-AF65-F5344CB8AC3E}">
        <p14:creationId xmlns:p14="http://schemas.microsoft.com/office/powerpoint/2010/main" val="92110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dissolve">
                                      <p:cBhvr>
                                        <p:cTn id="7" dur="1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8">
                                            <p:txEl>
                                              <p:pRg st="0" end="0"/>
                                            </p:txEl>
                                          </p:spTgt>
                                        </p:tgtEl>
                                        <p:attrNameLst>
                                          <p:attrName>style.visibility</p:attrName>
                                        </p:attrNameLst>
                                      </p:cBhvr>
                                      <p:to>
                                        <p:strVal val="visible"/>
                                      </p:to>
                                    </p:set>
                                    <p:animEffect transition="in" filter="dissolve">
                                      <p:cBhvr>
                                        <p:cTn id="12" dur="1000"/>
                                        <p:tgtEl>
                                          <p:spTgt spid="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p:bldP spid="26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16" descr="A conveyor belt with bottles of soda&#10;&#10;Description automatically generated"/>
          <p:cNvPicPr preferRelativeResize="0"/>
          <p:nvPr/>
        </p:nvPicPr>
        <p:blipFill rotWithShape="1">
          <a:blip r:embed="rId3">
            <a:alphaModFix/>
          </a:blip>
          <a:srcRect t="13376"/>
          <a:stretch/>
        </p:blipFill>
        <p:spPr>
          <a:xfrm>
            <a:off x="-1" y="-2"/>
            <a:ext cx="11191295" cy="6460176"/>
          </a:xfrm>
          <a:prstGeom prst="rect">
            <a:avLst/>
          </a:prstGeom>
          <a:noFill/>
          <a:ln>
            <a:noFill/>
          </a:ln>
        </p:spPr>
      </p:pic>
      <p:sp>
        <p:nvSpPr>
          <p:cNvPr id="289" name="Google Shape;289;p16"/>
          <p:cNvSpPr/>
          <p:nvPr/>
        </p:nvSpPr>
        <p:spPr>
          <a:xfrm>
            <a:off x="-1" y="-1"/>
            <a:ext cx="12192000" cy="6858000"/>
          </a:xfrm>
          <a:custGeom>
            <a:avLst/>
            <a:gdLst/>
            <a:ahLst/>
            <a:cxnLst/>
            <a:rect l="l" t="t" r="r" b="b"/>
            <a:pathLst>
              <a:path w="12192000" h="6858000" extrusionOk="0">
                <a:moveTo>
                  <a:pt x="3099460" y="4687785"/>
                </a:moveTo>
                <a:cubicBezTo>
                  <a:pt x="2751856" y="4687785"/>
                  <a:pt x="2470067" y="4969574"/>
                  <a:pt x="2470067" y="5317178"/>
                </a:cubicBezTo>
                <a:cubicBezTo>
                  <a:pt x="2470067" y="5664782"/>
                  <a:pt x="2751856" y="5946571"/>
                  <a:pt x="3099460" y="5946571"/>
                </a:cubicBezTo>
                <a:cubicBezTo>
                  <a:pt x="3447064" y="5946571"/>
                  <a:pt x="3728853" y="5664782"/>
                  <a:pt x="3728853" y="5317178"/>
                </a:cubicBezTo>
                <a:cubicBezTo>
                  <a:pt x="3728853" y="4969574"/>
                  <a:pt x="3447064" y="4687785"/>
                  <a:pt x="3099460" y="4687785"/>
                </a:cubicBezTo>
                <a:close/>
                <a:moveTo>
                  <a:pt x="5923808" y="4687784"/>
                </a:moveTo>
                <a:cubicBezTo>
                  <a:pt x="5576204" y="4687784"/>
                  <a:pt x="5294415" y="4969573"/>
                  <a:pt x="5294415" y="5317177"/>
                </a:cubicBezTo>
                <a:cubicBezTo>
                  <a:pt x="5294415" y="5664781"/>
                  <a:pt x="5576204" y="5946570"/>
                  <a:pt x="5923808" y="5946570"/>
                </a:cubicBezTo>
                <a:cubicBezTo>
                  <a:pt x="6271412" y="5946570"/>
                  <a:pt x="6553201" y="5664781"/>
                  <a:pt x="6553201" y="5317177"/>
                </a:cubicBezTo>
                <a:cubicBezTo>
                  <a:pt x="6553201" y="4969573"/>
                  <a:pt x="6271412" y="4687784"/>
                  <a:pt x="5923808" y="4687784"/>
                </a:cubicBezTo>
                <a:close/>
                <a:moveTo>
                  <a:pt x="4511634" y="4687784"/>
                </a:moveTo>
                <a:cubicBezTo>
                  <a:pt x="4164030" y="4687784"/>
                  <a:pt x="3882241" y="4969573"/>
                  <a:pt x="3882241" y="5317177"/>
                </a:cubicBezTo>
                <a:cubicBezTo>
                  <a:pt x="3882241" y="5664781"/>
                  <a:pt x="4164030" y="5946570"/>
                  <a:pt x="4511634" y="5946570"/>
                </a:cubicBezTo>
                <a:cubicBezTo>
                  <a:pt x="4859238" y="5946570"/>
                  <a:pt x="5141027" y="5664781"/>
                  <a:pt x="5141027" y="5317177"/>
                </a:cubicBezTo>
                <a:cubicBezTo>
                  <a:pt x="5141027" y="4969573"/>
                  <a:pt x="4859238" y="4687784"/>
                  <a:pt x="4511634" y="4687784"/>
                </a:cubicBezTo>
                <a:close/>
                <a:moveTo>
                  <a:pt x="2470068" y="3429000"/>
                </a:moveTo>
                <a:cubicBezTo>
                  <a:pt x="2122464" y="3429000"/>
                  <a:pt x="1840676" y="3710789"/>
                  <a:pt x="1840676" y="4058393"/>
                </a:cubicBezTo>
                <a:cubicBezTo>
                  <a:pt x="1840676" y="4405997"/>
                  <a:pt x="2122464" y="4687786"/>
                  <a:pt x="2470068" y="4687786"/>
                </a:cubicBezTo>
                <a:cubicBezTo>
                  <a:pt x="2817672" y="4687786"/>
                  <a:pt x="3099461" y="4405997"/>
                  <a:pt x="3099461" y="4058393"/>
                </a:cubicBezTo>
                <a:cubicBezTo>
                  <a:pt x="3099461" y="3710789"/>
                  <a:pt x="2817672" y="3429000"/>
                  <a:pt x="2470068" y="3429000"/>
                </a:cubicBezTo>
                <a:close/>
                <a:moveTo>
                  <a:pt x="5294416" y="3428999"/>
                </a:moveTo>
                <a:cubicBezTo>
                  <a:pt x="4946812" y="3428999"/>
                  <a:pt x="4665023" y="3710788"/>
                  <a:pt x="4665023" y="4058392"/>
                </a:cubicBezTo>
                <a:cubicBezTo>
                  <a:pt x="4665023" y="4405996"/>
                  <a:pt x="4946812" y="4687785"/>
                  <a:pt x="5294416" y="4687785"/>
                </a:cubicBezTo>
                <a:cubicBezTo>
                  <a:pt x="5642021" y="4687785"/>
                  <a:pt x="5923809" y="4405996"/>
                  <a:pt x="5923809" y="4058392"/>
                </a:cubicBezTo>
                <a:cubicBezTo>
                  <a:pt x="5923809" y="3710788"/>
                  <a:pt x="5642021" y="3428999"/>
                  <a:pt x="5294416" y="3428999"/>
                </a:cubicBezTo>
                <a:close/>
                <a:moveTo>
                  <a:pt x="3882242" y="3428999"/>
                </a:moveTo>
                <a:cubicBezTo>
                  <a:pt x="3534638" y="3428999"/>
                  <a:pt x="3252849" y="3710788"/>
                  <a:pt x="3252849" y="4058392"/>
                </a:cubicBezTo>
                <a:cubicBezTo>
                  <a:pt x="3252849" y="4405996"/>
                  <a:pt x="3534638" y="4687785"/>
                  <a:pt x="3882242" y="4687785"/>
                </a:cubicBezTo>
                <a:cubicBezTo>
                  <a:pt x="4229846" y="4687785"/>
                  <a:pt x="4511635" y="4405996"/>
                  <a:pt x="4511635" y="4058392"/>
                </a:cubicBezTo>
                <a:cubicBezTo>
                  <a:pt x="4511635" y="3710788"/>
                  <a:pt x="4229846" y="3428999"/>
                  <a:pt x="3882242" y="3428999"/>
                </a:cubicBezTo>
                <a:close/>
                <a:moveTo>
                  <a:pt x="1840677" y="2170216"/>
                </a:moveTo>
                <a:cubicBezTo>
                  <a:pt x="1493073" y="2170216"/>
                  <a:pt x="1211284" y="2452005"/>
                  <a:pt x="1211284" y="2799609"/>
                </a:cubicBezTo>
                <a:cubicBezTo>
                  <a:pt x="1211284" y="3147213"/>
                  <a:pt x="1493073" y="3429002"/>
                  <a:pt x="1840677" y="3429002"/>
                </a:cubicBezTo>
                <a:cubicBezTo>
                  <a:pt x="2188281" y="3429002"/>
                  <a:pt x="2470070" y="3147213"/>
                  <a:pt x="2470070" y="2799609"/>
                </a:cubicBezTo>
                <a:cubicBezTo>
                  <a:pt x="2470070" y="2452005"/>
                  <a:pt x="2188281" y="2170216"/>
                  <a:pt x="1840677" y="2170216"/>
                </a:cubicBezTo>
                <a:close/>
                <a:moveTo>
                  <a:pt x="4665024" y="2170215"/>
                </a:moveTo>
                <a:cubicBezTo>
                  <a:pt x="4317420" y="2170215"/>
                  <a:pt x="4035631" y="2452004"/>
                  <a:pt x="4035631" y="2799608"/>
                </a:cubicBezTo>
                <a:cubicBezTo>
                  <a:pt x="4035631" y="3147212"/>
                  <a:pt x="4317420" y="3429001"/>
                  <a:pt x="4665024" y="3429001"/>
                </a:cubicBezTo>
                <a:cubicBezTo>
                  <a:pt x="5012628" y="3429001"/>
                  <a:pt x="5294417" y="3147212"/>
                  <a:pt x="5294417" y="2799608"/>
                </a:cubicBezTo>
                <a:cubicBezTo>
                  <a:pt x="5294417" y="2452004"/>
                  <a:pt x="5012628" y="2170215"/>
                  <a:pt x="4665024" y="2170215"/>
                </a:cubicBezTo>
                <a:close/>
                <a:moveTo>
                  <a:pt x="3252850" y="2170215"/>
                </a:moveTo>
                <a:cubicBezTo>
                  <a:pt x="2905246" y="2170215"/>
                  <a:pt x="2623457" y="2452004"/>
                  <a:pt x="2623457" y="2799608"/>
                </a:cubicBezTo>
                <a:cubicBezTo>
                  <a:pt x="2623457" y="3147212"/>
                  <a:pt x="2905246" y="3429001"/>
                  <a:pt x="3252850" y="3429001"/>
                </a:cubicBezTo>
                <a:cubicBezTo>
                  <a:pt x="3600454" y="3429001"/>
                  <a:pt x="3882243" y="3147212"/>
                  <a:pt x="3882243" y="2799608"/>
                </a:cubicBezTo>
                <a:cubicBezTo>
                  <a:pt x="3882243" y="2452004"/>
                  <a:pt x="3600454" y="2170215"/>
                  <a:pt x="3252850" y="2170215"/>
                </a:cubicBezTo>
                <a:close/>
                <a:moveTo>
                  <a:pt x="1211285" y="911433"/>
                </a:moveTo>
                <a:cubicBezTo>
                  <a:pt x="863681" y="911433"/>
                  <a:pt x="581892" y="1193222"/>
                  <a:pt x="581892" y="1540826"/>
                </a:cubicBezTo>
                <a:cubicBezTo>
                  <a:pt x="581892" y="1888430"/>
                  <a:pt x="863681" y="2170218"/>
                  <a:pt x="1211285" y="2170218"/>
                </a:cubicBezTo>
                <a:cubicBezTo>
                  <a:pt x="1558889" y="2170218"/>
                  <a:pt x="1840678" y="1888430"/>
                  <a:pt x="1840678" y="1540826"/>
                </a:cubicBezTo>
                <a:cubicBezTo>
                  <a:pt x="1840678" y="1193222"/>
                  <a:pt x="1558889" y="911433"/>
                  <a:pt x="1211285" y="911433"/>
                </a:cubicBezTo>
                <a:close/>
                <a:moveTo>
                  <a:pt x="2623459" y="911432"/>
                </a:moveTo>
                <a:cubicBezTo>
                  <a:pt x="2275854" y="911432"/>
                  <a:pt x="1994066" y="1193221"/>
                  <a:pt x="1994066" y="1540825"/>
                </a:cubicBezTo>
                <a:cubicBezTo>
                  <a:pt x="1994066" y="1888429"/>
                  <a:pt x="2275854" y="2170217"/>
                  <a:pt x="2623459" y="2170217"/>
                </a:cubicBezTo>
                <a:cubicBezTo>
                  <a:pt x="2971062" y="2170217"/>
                  <a:pt x="3252851" y="1888429"/>
                  <a:pt x="3252851" y="1540825"/>
                </a:cubicBezTo>
                <a:cubicBezTo>
                  <a:pt x="3252851" y="1193221"/>
                  <a:pt x="2971062" y="911432"/>
                  <a:pt x="2623459" y="911432"/>
                </a:cubicBezTo>
                <a:close/>
                <a:moveTo>
                  <a:pt x="4035632" y="911431"/>
                </a:moveTo>
                <a:cubicBezTo>
                  <a:pt x="3688028" y="911431"/>
                  <a:pt x="3406239" y="1193220"/>
                  <a:pt x="3406239" y="1540824"/>
                </a:cubicBezTo>
                <a:cubicBezTo>
                  <a:pt x="3406239" y="1888428"/>
                  <a:pt x="3688028" y="2170217"/>
                  <a:pt x="4035632" y="2170217"/>
                </a:cubicBezTo>
                <a:cubicBezTo>
                  <a:pt x="4383236" y="2170217"/>
                  <a:pt x="4665025" y="1888428"/>
                  <a:pt x="4665025" y="1540824"/>
                </a:cubicBezTo>
                <a:cubicBezTo>
                  <a:pt x="4665025" y="1193220"/>
                  <a:pt x="4383236" y="911431"/>
                  <a:pt x="4035632" y="911431"/>
                </a:cubicBezTo>
                <a:close/>
                <a:moveTo>
                  <a:pt x="0" y="0"/>
                </a:moveTo>
                <a:lnTo>
                  <a:pt x="12192000" y="0"/>
                </a:lnTo>
                <a:lnTo>
                  <a:pt x="12192000" y="6858000"/>
                </a:lnTo>
                <a:lnTo>
                  <a:pt x="0" y="6858000"/>
                </a:lnTo>
                <a:close/>
              </a:path>
            </a:pathLst>
          </a:custGeom>
          <a:solidFill>
            <a:srgbClr val="262626"/>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16"/>
          <p:cNvSpPr txBox="1"/>
          <p:nvPr/>
        </p:nvSpPr>
        <p:spPr>
          <a:xfrm>
            <a:off x="5308270" y="622299"/>
            <a:ext cx="6045530" cy="720725"/>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4400"/>
              <a:buFont typeface="Avenir"/>
              <a:buNone/>
            </a:pPr>
            <a:r>
              <a:rPr lang="en-US" sz="4400">
                <a:solidFill>
                  <a:schemeClr val="lt1"/>
                </a:solidFill>
                <a:latin typeface="Avenir"/>
                <a:ea typeface="Avenir"/>
                <a:cs typeface="Avenir"/>
                <a:sym typeface="Avenir"/>
              </a:rPr>
              <a:t>Lessons Learned</a:t>
            </a:r>
            <a:endParaRPr sz="4400">
              <a:solidFill>
                <a:schemeClr val="lt1"/>
              </a:solidFill>
              <a:latin typeface="Avenir"/>
              <a:ea typeface="Avenir"/>
              <a:cs typeface="Avenir"/>
              <a:sym typeface="Avenir"/>
            </a:endParaRPr>
          </a:p>
        </p:txBody>
      </p:sp>
      <p:sp>
        <p:nvSpPr>
          <p:cNvPr id="291" name="Google Shape;291;p16"/>
          <p:cNvSpPr txBox="1"/>
          <p:nvPr/>
        </p:nvSpPr>
        <p:spPr>
          <a:xfrm>
            <a:off x="6096000" y="1772442"/>
            <a:ext cx="5455721" cy="385763"/>
          </a:xfrm>
          <a:prstGeom prst="rect">
            <a:avLst/>
          </a:prstGeom>
          <a:noFill/>
          <a:ln>
            <a:noFill/>
          </a:ln>
        </p:spPr>
        <p:txBody>
          <a:bodyPr spcFirstLastPara="1" wrap="square" lIns="91425" tIns="45700" rIns="91425" bIns="45700" anchor="t" anchorCtr="0">
            <a:noAutofit/>
          </a:bodyPr>
          <a:lstStyle/>
          <a:p>
            <a:pPr marL="228600" marR="0" lvl="0" indent="-228600" algn="r" rtl="0">
              <a:lnSpc>
                <a:spcPct val="90000"/>
              </a:lnSpc>
              <a:spcBef>
                <a:spcPts val="0"/>
              </a:spcBef>
              <a:spcAft>
                <a:spcPts val="0"/>
              </a:spcAft>
              <a:buClr>
                <a:schemeClr val="lt1"/>
              </a:buClr>
              <a:buSzPts val="2000"/>
              <a:buFont typeface="Arial"/>
              <a:buChar char="•"/>
            </a:pPr>
            <a:r>
              <a:rPr lang="en-US" sz="2000">
                <a:solidFill>
                  <a:schemeClr val="lt1"/>
                </a:solidFill>
                <a:latin typeface="Avenir"/>
                <a:ea typeface="Avenir"/>
                <a:cs typeface="Avenir"/>
                <a:sym typeface="Avenir"/>
              </a:rPr>
              <a:t>Targeted approach to the overall problem</a:t>
            </a:r>
            <a:endParaRPr sz="2000">
              <a:solidFill>
                <a:schemeClr val="lt1"/>
              </a:solidFill>
              <a:latin typeface="Avenir"/>
              <a:ea typeface="Avenir"/>
              <a:cs typeface="Avenir"/>
              <a:sym typeface="Avenir"/>
            </a:endParaRPr>
          </a:p>
        </p:txBody>
      </p:sp>
      <p:sp>
        <p:nvSpPr>
          <p:cNvPr id="292" name="Google Shape;292;p16"/>
          <p:cNvSpPr txBox="1"/>
          <p:nvPr/>
        </p:nvSpPr>
        <p:spPr>
          <a:xfrm>
            <a:off x="6693724" y="2475943"/>
            <a:ext cx="4857997" cy="385763"/>
          </a:xfrm>
          <a:prstGeom prst="rect">
            <a:avLst/>
          </a:prstGeom>
          <a:noFill/>
          <a:ln>
            <a:noFill/>
          </a:ln>
        </p:spPr>
        <p:txBody>
          <a:bodyPr spcFirstLastPara="1" wrap="square" lIns="91425" tIns="45700" rIns="91425" bIns="45700" anchor="t" anchorCtr="0">
            <a:noAutofit/>
          </a:bodyPr>
          <a:lstStyle/>
          <a:p>
            <a:pPr marL="228600" marR="0" lvl="0" indent="-228600" algn="r" rtl="0">
              <a:lnSpc>
                <a:spcPct val="90000"/>
              </a:lnSpc>
              <a:spcBef>
                <a:spcPts val="0"/>
              </a:spcBef>
              <a:spcAft>
                <a:spcPts val="0"/>
              </a:spcAft>
              <a:buClr>
                <a:schemeClr val="lt1"/>
              </a:buClr>
              <a:buSzPts val="2000"/>
              <a:buFont typeface="Arial"/>
              <a:buChar char="•"/>
            </a:pPr>
            <a:r>
              <a:rPr lang="en-US" sz="2000">
                <a:solidFill>
                  <a:schemeClr val="lt1"/>
                </a:solidFill>
                <a:latin typeface="Avenir"/>
                <a:ea typeface="Avenir"/>
                <a:cs typeface="Avenir"/>
                <a:sym typeface="Avenir"/>
              </a:rPr>
              <a:t>Breaking down the dataset further</a:t>
            </a:r>
            <a:endParaRPr sz="2000">
              <a:solidFill>
                <a:schemeClr val="lt1"/>
              </a:solidFill>
              <a:latin typeface="Avenir"/>
              <a:ea typeface="Avenir"/>
              <a:cs typeface="Avenir"/>
              <a:sym typeface="Avenir"/>
            </a:endParaRPr>
          </a:p>
        </p:txBody>
      </p:sp>
      <p:sp>
        <p:nvSpPr>
          <p:cNvPr id="293" name="Google Shape;293;p16"/>
          <p:cNvSpPr txBox="1"/>
          <p:nvPr/>
        </p:nvSpPr>
        <p:spPr>
          <a:xfrm>
            <a:off x="6096000" y="3179444"/>
            <a:ext cx="5455721" cy="385763"/>
          </a:xfrm>
          <a:prstGeom prst="rect">
            <a:avLst/>
          </a:prstGeom>
          <a:noFill/>
          <a:ln>
            <a:noFill/>
          </a:ln>
        </p:spPr>
        <p:txBody>
          <a:bodyPr spcFirstLastPara="1" wrap="square" lIns="91425" tIns="45700" rIns="91425" bIns="45700" anchor="t" anchorCtr="0">
            <a:noAutofit/>
          </a:bodyPr>
          <a:lstStyle/>
          <a:p>
            <a:pPr marL="228600" lvl="0" indent="-228600" algn="r">
              <a:lnSpc>
                <a:spcPct val="90000"/>
              </a:lnSpc>
              <a:buClr>
                <a:schemeClr val="lt1"/>
              </a:buClr>
              <a:buSzPts val="2000"/>
              <a:buFont typeface="Arial"/>
              <a:buChar char="•"/>
            </a:pPr>
            <a:r>
              <a:rPr lang="en-US" sz="2000" dirty="0">
                <a:solidFill>
                  <a:schemeClr val="lt1"/>
                </a:solidFill>
                <a:latin typeface="Avenir"/>
                <a:ea typeface="Avenir"/>
                <a:cs typeface="Avenir"/>
                <a:sym typeface="Avenir"/>
              </a:rPr>
              <a:t>A deeper understanding of the process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1000"/>
                                        <p:tgtEl>
                                          <p:spTgt spid="29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 calcmode="lin" valueType="num">
                                      <p:cBhvr additive="base">
                                        <p:cTn id="12" dur="1000"/>
                                        <p:tgtEl>
                                          <p:spTgt spid="292"/>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93"/>
                                        </p:tgtEl>
                                        <p:attrNameLst>
                                          <p:attrName>style.visibility</p:attrName>
                                        </p:attrNameLst>
                                      </p:cBhvr>
                                      <p:to>
                                        <p:strVal val="visible"/>
                                      </p:to>
                                    </p:set>
                                    <p:anim calcmode="lin" valueType="num">
                                      <p:cBhvr additive="base">
                                        <p:cTn id="17" dur="1000"/>
                                        <p:tgtEl>
                                          <p:spTgt spid="2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p:nvPr/>
        </p:nvSpPr>
        <p:spPr>
          <a:xfrm>
            <a:off x="2352745" y="2356934"/>
            <a:ext cx="7713233" cy="18620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a:solidFill>
                  <a:srgbClr val="F2F2F2"/>
                </a:solidFill>
                <a:latin typeface="Avenir"/>
                <a:ea typeface="Avenir"/>
                <a:cs typeface="Avenir"/>
                <a:sym typeface="Avenir"/>
              </a:rPr>
              <a:t>THANKS</a:t>
            </a:r>
            <a:endParaRPr/>
          </a:p>
        </p:txBody>
      </p:sp>
      <p:sp>
        <p:nvSpPr>
          <p:cNvPr id="300" name="Google Shape;300;p17"/>
          <p:cNvSpPr txBox="1"/>
          <p:nvPr/>
        </p:nvSpPr>
        <p:spPr>
          <a:xfrm>
            <a:off x="4687614" y="4018927"/>
            <a:ext cx="281677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F2F2F2"/>
                </a:solidFill>
                <a:latin typeface="Avenir"/>
                <a:ea typeface="Avenir"/>
                <a:cs typeface="Avenir"/>
                <a:sym typeface="Avenir"/>
              </a:rPr>
              <a:t>FOR LISTENING</a:t>
            </a:r>
            <a:endParaRPr sz="2000">
              <a:solidFill>
                <a:srgbClr val="F2F2F2"/>
              </a:solidFill>
              <a:latin typeface="Avenir"/>
              <a:ea typeface="Avenir"/>
              <a:cs typeface="Avenir"/>
              <a:sym typeface="Avenir"/>
            </a:endParaRPr>
          </a:p>
        </p:txBody>
      </p:sp>
      <p:sp>
        <p:nvSpPr>
          <p:cNvPr id="301" name="Google Shape;301;p17"/>
          <p:cNvSpPr/>
          <p:nvPr/>
        </p:nvSpPr>
        <p:spPr>
          <a:xfrm>
            <a:off x="2737694" y="2010148"/>
            <a:ext cx="6943336" cy="2215991"/>
          </a:xfrm>
          <a:custGeom>
            <a:avLst/>
            <a:gdLst/>
            <a:ahLst/>
            <a:cxnLst/>
            <a:rect l="l" t="t" r="r" b="b"/>
            <a:pathLst>
              <a:path w="6943336" h="2215991" extrusionOk="0">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rgbClr val="F2F2F2"/>
          </a:solidFill>
          <a:ln w="12700" cap="flat" cmpd="sng">
            <a:solidFill>
              <a:srgbClr val="5A5E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622299"/>
            <a:ext cx="10515600" cy="7207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Avenir"/>
              <a:buNone/>
            </a:pPr>
            <a:r>
              <a:rPr lang="en-US"/>
              <a:t>TEAM</a:t>
            </a:r>
            <a:endParaRPr/>
          </a:p>
        </p:txBody>
      </p:sp>
      <p:sp>
        <p:nvSpPr>
          <p:cNvPr id="103" name="Google Shape;103;p3"/>
          <p:cNvSpPr txBox="1">
            <a:spLocks noGrp="1"/>
          </p:cNvSpPr>
          <p:nvPr>
            <p:ph type="body" idx="1"/>
          </p:nvPr>
        </p:nvSpPr>
        <p:spPr>
          <a:xfrm>
            <a:off x="838200" y="1281239"/>
            <a:ext cx="10515600" cy="3857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2F2F2"/>
              </a:buClr>
              <a:buSzPts val="1600"/>
              <a:buNone/>
            </a:pPr>
            <a:r>
              <a:rPr lang="en-US"/>
              <a:t>GROUP 2</a:t>
            </a:r>
            <a:endParaRPr/>
          </a:p>
        </p:txBody>
      </p:sp>
      <p:grpSp>
        <p:nvGrpSpPr>
          <p:cNvPr id="104" name="Google Shape;104;p3"/>
          <p:cNvGrpSpPr/>
          <p:nvPr/>
        </p:nvGrpSpPr>
        <p:grpSpPr>
          <a:xfrm>
            <a:off x="3195041" y="3514092"/>
            <a:ext cx="5801918" cy="1257434"/>
            <a:chOff x="3243315" y="4349213"/>
            <a:chExt cx="5801918" cy="1257434"/>
          </a:xfrm>
        </p:grpSpPr>
        <p:sp>
          <p:nvSpPr>
            <p:cNvPr id="105" name="Google Shape;105;p3"/>
            <p:cNvSpPr txBox="1"/>
            <p:nvPr/>
          </p:nvSpPr>
          <p:spPr>
            <a:xfrm>
              <a:off x="4621236" y="4716320"/>
              <a:ext cx="442399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Calibri"/>
                  <a:ea typeface="Calibri"/>
                  <a:cs typeface="Calibri"/>
                  <a:sym typeface="Calibri"/>
                </a:rPr>
                <a:t>Harichandana Gonuguntla</a:t>
              </a:r>
              <a:endParaRPr dirty="0">
                <a:solidFill>
                  <a:schemeClr val="bg1"/>
                </a:solidFill>
              </a:endParaRPr>
            </a:p>
          </p:txBody>
        </p:sp>
        <p:grpSp>
          <p:nvGrpSpPr>
            <p:cNvPr id="106" name="Google Shape;106;p3"/>
            <p:cNvGrpSpPr/>
            <p:nvPr/>
          </p:nvGrpSpPr>
          <p:grpSpPr>
            <a:xfrm>
              <a:off x="3243315" y="4349213"/>
              <a:ext cx="1257433" cy="1257434"/>
              <a:chOff x="4063944" y="2342959"/>
              <a:chExt cx="1868573" cy="1868574"/>
            </a:xfrm>
          </p:grpSpPr>
          <p:sp>
            <p:nvSpPr>
              <p:cNvPr id="107" name="Google Shape;107;p3"/>
              <p:cNvSpPr/>
              <p:nvPr/>
            </p:nvSpPr>
            <p:spPr>
              <a:xfrm>
                <a:off x="4063944" y="2342959"/>
                <a:ext cx="1868573" cy="1868574"/>
              </a:xfrm>
              <a:prstGeom prst="ellipse">
                <a:avLst/>
              </a:prstGeom>
              <a:solidFill>
                <a:schemeClr val="lt1"/>
              </a:solidFill>
              <a:ln w="12700" cap="flat" cmpd="sng">
                <a:solidFill>
                  <a:srgbClr val="5A5E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8" name="Google Shape;108;p3" descr="Female Profile outline"/>
              <p:cNvPicPr preferRelativeResize="0"/>
              <p:nvPr/>
            </p:nvPicPr>
            <p:blipFill rotWithShape="1">
              <a:blip r:embed="rId3">
                <a:alphaModFix/>
              </a:blip>
              <a:srcRect/>
              <a:stretch/>
            </p:blipFill>
            <p:spPr>
              <a:xfrm>
                <a:off x="4533309" y="2812325"/>
                <a:ext cx="929842" cy="929842"/>
              </a:xfrm>
              <a:prstGeom prst="rect">
                <a:avLst/>
              </a:prstGeom>
              <a:noFill/>
              <a:ln>
                <a:noFill/>
              </a:ln>
            </p:spPr>
          </p:pic>
        </p:grpSp>
      </p:grpSp>
      <p:grpSp>
        <p:nvGrpSpPr>
          <p:cNvPr id="109" name="Google Shape;109;p3"/>
          <p:cNvGrpSpPr/>
          <p:nvPr/>
        </p:nvGrpSpPr>
        <p:grpSpPr>
          <a:xfrm>
            <a:off x="4106930" y="4953330"/>
            <a:ext cx="3747587" cy="1261872"/>
            <a:chOff x="544719" y="2070417"/>
            <a:chExt cx="3747587" cy="1261872"/>
          </a:xfrm>
        </p:grpSpPr>
        <p:grpSp>
          <p:nvGrpSpPr>
            <p:cNvPr id="110" name="Google Shape;110;p3"/>
            <p:cNvGrpSpPr/>
            <p:nvPr/>
          </p:nvGrpSpPr>
          <p:grpSpPr>
            <a:xfrm>
              <a:off x="544719" y="2070417"/>
              <a:ext cx="1261872" cy="1261872"/>
              <a:chOff x="6259483" y="2342959"/>
              <a:chExt cx="1868573" cy="1868574"/>
            </a:xfrm>
          </p:grpSpPr>
          <p:sp>
            <p:nvSpPr>
              <p:cNvPr id="111" name="Google Shape;111;p3"/>
              <p:cNvSpPr/>
              <p:nvPr/>
            </p:nvSpPr>
            <p:spPr>
              <a:xfrm>
                <a:off x="6259483" y="2342959"/>
                <a:ext cx="1868573" cy="1868574"/>
              </a:xfrm>
              <a:prstGeom prst="ellipse">
                <a:avLst/>
              </a:prstGeom>
              <a:solidFill>
                <a:schemeClr val="lt1"/>
              </a:solidFill>
              <a:ln w="12700" cap="flat" cmpd="sng">
                <a:solidFill>
                  <a:srgbClr val="5A5E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2" name="Google Shape;112;p3" descr="Male profile outline"/>
              <p:cNvPicPr preferRelativeResize="0"/>
              <p:nvPr/>
            </p:nvPicPr>
            <p:blipFill rotWithShape="1">
              <a:blip r:embed="rId4">
                <a:alphaModFix/>
              </a:blip>
              <a:srcRect/>
              <a:stretch/>
            </p:blipFill>
            <p:spPr>
              <a:xfrm>
                <a:off x="6728849" y="2812325"/>
                <a:ext cx="929842" cy="929842"/>
              </a:xfrm>
              <a:prstGeom prst="rect">
                <a:avLst/>
              </a:prstGeom>
              <a:noFill/>
              <a:ln>
                <a:noFill/>
              </a:ln>
            </p:spPr>
          </p:pic>
        </p:grpSp>
        <p:sp>
          <p:nvSpPr>
            <p:cNvPr id="113" name="Google Shape;113;p3"/>
            <p:cNvSpPr txBox="1"/>
            <p:nvPr/>
          </p:nvSpPr>
          <p:spPr>
            <a:xfrm>
              <a:off x="1903167" y="2439743"/>
              <a:ext cx="238913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Calibri"/>
                  <a:ea typeface="Calibri"/>
                  <a:cs typeface="Calibri"/>
                  <a:sym typeface="Calibri"/>
                </a:rPr>
                <a:t>Joshua Hawley</a:t>
              </a:r>
              <a:endParaRPr dirty="0">
                <a:solidFill>
                  <a:schemeClr val="bg1"/>
                </a:solidFill>
              </a:endParaRPr>
            </a:p>
          </p:txBody>
        </p:sp>
      </p:grpSp>
      <p:grpSp>
        <p:nvGrpSpPr>
          <p:cNvPr id="114" name="Google Shape;114;p3"/>
          <p:cNvGrpSpPr/>
          <p:nvPr/>
        </p:nvGrpSpPr>
        <p:grpSpPr>
          <a:xfrm>
            <a:off x="4106930" y="2070417"/>
            <a:ext cx="3978140" cy="1261872"/>
            <a:chOff x="5806068" y="2070417"/>
            <a:chExt cx="3978140" cy="1261872"/>
          </a:xfrm>
        </p:grpSpPr>
        <p:grpSp>
          <p:nvGrpSpPr>
            <p:cNvPr id="115" name="Google Shape;115;p3"/>
            <p:cNvGrpSpPr/>
            <p:nvPr/>
          </p:nvGrpSpPr>
          <p:grpSpPr>
            <a:xfrm>
              <a:off x="5806068" y="2070417"/>
              <a:ext cx="1261872" cy="1261872"/>
              <a:chOff x="4063944" y="2342959"/>
              <a:chExt cx="1868573" cy="1868574"/>
            </a:xfrm>
          </p:grpSpPr>
          <p:sp>
            <p:nvSpPr>
              <p:cNvPr id="116" name="Google Shape;116;p3"/>
              <p:cNvSpPr/>
              <p:nvPr/>
            </p:nvSpPr>
            <p:spPr>
              <a:xfrm>
                <a:off x="4063944" y="2342959"/>
                <a:ext cx="1868573" cy="1868574"/>
              </a:xfrm>
              <a:prstGeom prst="ellipse">
                <a:avLst/>
              </a:prstGeom>
              <a:solidFill>
                <a:schemeClr val="lt1"/>
              </a:solidFill>
              <a:ln w="12700" cap="flat" cmpd="sng">
                <a:solidFill>
                  <a:srgbClr val="5A5E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7" name="Google Shape;117;p3" descr="Female Profile outline"/>
              <p:cNvPicPr preferRelativeResize="0"/>
              <p:nvPr/>
            </p:nvPicPr>
            <p:blipFill rotWithShape="1">
              <a:blip r:embed="rId3">
                <a:alphaModFix/>
              </a:blip>
              <a:srcRect/>
              <a:stretch/>
            </p:blipFill>
            <p:spPr>
              <a:xfrm>
                <a:off x="4533309" y="2812325"/>
                <a:ext cx="929842" cy="929842"/>
              </a:xfrm>
              <a:prstGeom prst="rect">
                <a:avLst/>
              </a:prstGeom>
              <a:noFill/>
              <a:ln>
                <a:noFill/>
              </a:ln>
            </p:spPr>
          </p:pic>
        </p:grpSp>
        <p:sp>
          <p:nvSpPr>
            <p:cNvPr id="118" name="Google Shape;118;p3"/>
            <p:cNvSpPr txBox="1"/>
            <p:nvPr/>
          </p:nvSpPr>
          <p:spPr>
            <a:xfrm>
              <a:off x="7164516" y="2439743"/>
              <a:ext cx="26196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bg1"/>
                  </a:solidFill>
                  <a:latin typeface="Calibri"/>
                  <a:ea typeface="Calibri"/>
                  <a:cs typeface="Calibri"/>
                  <a:sym typeface="Calibri"/>
                </a:rPr>
                <a:t>Pavani Pragada</a:t>
              </a:r>
              <a:endParaRPr dirty="0">
                <a:solidFill>
                  <a:schemeClr val="bg1"/>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1000"/>
                                        <p:tgtEl>
                                          <p:spTgt spid="11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1000"/>
                                        <p:tgtEl>
                                          <p:spTgt spid="104"/>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109"/>
                                        </p:tgtEl>
                                        <p:attrNameLst>
                                          <p:attrName>style.visibility</p:attrName>
                                        </p:attrNameLst>
                                      </p:cBhvr>
                                      <p:to>
                                        <p:strVal val="visible"/>
                                      </p:to>
                                    </p:set>
                                    <p:anim calcmode="lin" valueType="num">
                                      <p:cBhvr additive="base">
                                        <p:cTn id="15" dur="100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4" descr="Single gear with solid fill"/>
          <p:cNvPicPr preferRelativeResize="0"/>
          <p:nvPr/>
        </p:nvPicPr>
        <p:blipFill rotWithShape="1">
          <a:blip r:embed="rId3">
            <a:alphaModFix/>
          </a:blip>
          <a:srcRect/>
          <a:stretch/>
        </p:blipFill>
        <p:spPr>
          <a:xfrm rot="-5400000">
            <a:off x="959856" y="2152095"/>
            <a:ext cx="2797630" cy="2797630"/>
          </a:xfrm>
          <a:prstGeom prst="rect">
            <a:avLst/>
          </a:prstGeom>
          <a:noFill/>
          <a:ln>
            <a:noFill/>
          </a:ln>
        </p:spPr>
      </p:pic>
      <p:pic>
        <p:nvPicPr>
          <p:cNvPr id="124" name="Google Shape;124;p4" descr="Single gear with solid fill"/>
          <p:cNvPicPr preferRelativeResize="0"/>
          <p:nvPr/>
        </p:nvPicPr>
        <p:blipFill rotWithShape="1">
          <a:blip r:embed="rId3">
            <a:alphaModFix/>
          </a:blip>
          <a:srcRect/>
          <a:stretch/>
        </p:blipFill>
        <p:spPr>
          <a:xfrm rot="-5400000">
            <a:off x="2701571" y="3269695"/>
            <a:ext cx="2797630" cy="2797630"/>
          </a:xfrm>
          <a:prstGeom prst="rect">
            <a:avLst/>
          </a:prstGeom>
          <a:noFill/>
          <a:ln>
            <a:noFill/>
          </a:ln>
        </p:spPr>
      </p:pic>
      <p:pic>
        <p:nvPicPr>
          <p:cNvPr id="125" name="Google Shape;125;p4" descr="Single gear with solid fill"/>
          <p:cNvPicPr preferRelativeResize="0"/>
          <p:nvPr/>
        </p:nvPicPr>
        <p:blipFill rotWithShape="1">
          <a:blip r:embed="rId3">
            <a:alphaModFix/>
          </a:blip>
          <a:srcRect/>
          <a:stretch/>
        </p:blipFill>
        <p:spPr>
          <a:xfrm rot="-5400000">
            <a:off x="2378795" y="1281239"/>
            <a:ext cx="1741711" cy="1741711"/>
          </a:xfrm>
          <a:prstGeom prst="rect">
            <a:avLst/>
          </a:prstGeom>
          <a:noFill/>
          <a:ln>
            <a:noFill/>
          </a:ln>
        </p:spPr>
      </p:pic>
      <p:sp>
        <p:nvSpPr>
          <p:cNvPr id="126" name="Google Shape;126;p4"/>
          <p:cNvSpPr txBox="1"/>
          <p:nvPr/>
        </p:nvSpPr>
        <p:spPr>
          <a:xfrm>
            <a:off x="6849871" y="3151952"/>
            <a:ext cx="3640441" cy="274306"/>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dk2"/>
              </a:buClr>
              <a:buSzPts val="1800"/>
              <a:buFont typeface="IBM Plex Sans Light"/>
              <a:buNone/>
            </a:pPr>
            <a:r>
              <a:rPr lang="en-US" sz="1100">
                <a:solidFill>
                  <a:schemeClr val="lt1"/>
                </a:solidFill>
                <a:latin typeface="Avenir"/>
                <a:ea typeface="Avenir"/>
                <a:cs typeface="Avenir"/>
                <a:sym typeface="Avenir"/>
              </a:rPr>
              <a:t>Trends such as health-consciousness and sustainability</a:t>
            </a:r>
            <a:endParaRPr sz="1100">
              <a:solidFill>
                <a:schemeClr val="lt1"/>
              </a:solidFill>
              <a:latin typeface="Avenir"/>
              <a:ea typeface="Avenir"/>
              <a:cs typeface="Avenir"/>
              <a:sym typeface="Avenir"/>
            </a:endParaRPr>
          </a:p>
        </p:txBody>
      </p:sp>
      <p:sp>
        <p:nvSpPr>
          <p:cNvPr id="127" name="Google Shape;127;p4"/>
          <p:cNvSpPr txBox="1"/>
          <p:nvPr/>
        </p:nvSpPr>
        <p:spPr>
          <a:xfrm>
            <a:off x="6849871" y="2792386"/>
            <a:ext cx="33646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venir"/>
                <a:ea typeface="Avenir"/>
                <a:cs typeface="Avenir"/>
                <a:sym typeface="Avenir"/>
              </a:rPr>
              <a:t>Broader Customer Segments</a:t>
            </a:r>
            <a:endParaRPr sz="1800">
              <a:solidFill>
                <a:schemeClr val="lt1"/>
              </a:solidFill>
              <a:latin typeface="Avenir"/>
              <a:ea typeface="Avenir"/>
              <a:cs typeface="Avenir"/>
              <a:sym typeface="Avenir"/>
            </a:endParaRPr>
          </a:p>
        </p:txBody>
      </p:sp>
      <p:grpSp>
        <p:nvGrpSpPr>
          <p:cNvPr id="128" name="Google Shape;128;p4"/>
          <p:cNvGrpSpPr/>
          <p:nvPr/>
        </p:nvGrpSpPr>
        <p:grpSpPr>
          <a:xfrm>
            <a:off x="6365430" y="2822187"/>
            <a:ext cx="318987" cy="309730"/>
            <a:chOff x="3001323" y="-1306882"/>
            <a:chExt cx="9190677" cy="8923950"/>
          </a:xfrm>
        </p:grpSpPr>
        <p:sp>
          <p:nvSpPr>
            <p:cNvPr id="129" name="Google Shape;129;p4"/>
            <p:cNvSpPr/>
            <p:nvPr/>
          </p:nvSpPr>
          <p:spPr>
            <a:xfrm rot="8100000">
              <a:off x="4574933" y="0"/>
              <a:ext cx="6310185" cy="6310186"/>
            </a:xfrm>
            <a:custGeom>
              <a:avLst/>
              <a:gdLst/>
              <a:ahLst/>
              <a:cxnLst/>
              <a:rect l="l" t="t" r="r" b="b"/>
              <a:pathLst>
                <a:path w="6310185" h="6310186" extrusionOk="0">
                  <a:moveTo>
                    <a:pt x="322110" y="5988076"/>
                  </a:moveTo>
                  <a:cubicBezTo>
                    <a:pt x="123094" y="5789060"/>
                    <a:pt x="0" y="5514122"/>
                    <a:pt x="0" y="5210434"/>
                  </a:cubicBezTo>
                  <a:lnTo>
                    <a:pt x="1" y="4110682"/>
                  </a:lnTo>
                  <a:lnTo>
                    <a:pt x="0" y="2199502"/>
                  </a:lnTo>
                  <a:lnTo>
                    <a:pt x="0" y="2199503"/>
                  </a:lnTo>
                  <a:lnTo>
                    <a:pt x="0" y="0"/>
                  </a:lnTo>
                  <a:lnTo>
                    <a:pt x="4110681" y="0"/>
                  </a:lnTo>
                  <a:lnTo>
                    <a:pt x="5210433" y="0"/>
                  </a:lnTo>
                  <a:cubicBezTo>
                    <a:pt x="5817809" y="0"/>
                    <a:pt x="6310185" y="492376"/>
                    <a:pt x="6310185" y="1099752"/>
                  </a:cubicBezTo>
                  <a:cubicBezTo>
                    <a:pt x="6310185" y="1707128"/>
                    <a:pt x="5817809" y="2199504"/>
                    <a:pt x="5210433" y="2199504"/>
                  </a:cubicBezTo>
                  <a:lnTo>
                    <a:pt x="4110681" y="2199503"/>
                  </a:lnTo>
                  <a:lnTo>
                    <a:pt x="2199504" y="2199503"/>
                  </a:lnTo>
                  <a:lnTo>
                    <a:pt x="2199504" y="4110682"/>
                  </a:lnTo>
                  <a:lnTo>
                    <a:pt x="2199504" y="5210434"/>
                  </a:lnTo>
                  <a:cubicBezTo>
                    <a:pt x="2199504" y="5817810"/>
                    <a:pt x="1707128" y="6310186"/>
                    <a:pt x="1099752" y="6310186"/>
                  </a:cubicBezTo>
                  <a:cubicBezTo>
                    <a:pt x="796064" y="6310186"/>
                    <a:pt x="521126" y="6187092"/>
                    <a:pt x="322110" y="5988076"/>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4"/>
            <p:cNvSpPr/>
            <p:nvPr/>
          </p:nvSpPr>
          <p:spPr>
            <a:xfrm>
              <a:off x="3001323" y="1266330"/>
              <a:ext cx="6710062" cy="377753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1" name="Google Shape;131;p4"/>
          <p:cNvSpPr txBox="1"/>
          <p:nvPr/>
        </p:nvSpPr>
        <p:spPr>
          <a:xfrm>
            <a:off x="6849871" y="4063837"/>
            <a:ext cx="4382273" cy="274306"/>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dk2"/>
              </a:buClr>
              <a:buSzPts val="1800"/>
              <a:buFont typeface="IBM Plex Sans Light"/>
              <a:buNone/>
            </a:pPr>
            <a:r>
              <a:rPr lang="en-US" sz="1100">
                <a:solidFill>
                  <a:schemeClr val="lt1"/>
                </a:solidFill>
                <a:latin typeface="Avenir"/>
                <a:ea typeface="Avenir"/>
                <a:cs typeface="Avenir"/>
                <a:sym typeface="Avenir"/>
              </a:rPr>
              <a:t>Keeps customer engagement fresh and looking for new products</a:t>
            </a:r>
            <a:endParaRPr sz="1100">
              <a:solidFill>
                <a:schemeClr val="lt1"/>
              </a:solidFill>
              <a:latin typeface="Avenir"/>
              <a:ea typeface="Avenir"/>
              <a:cs typeface="Avenir"/>
              <a:sym typeface="Avenir"/>
            </a:endParaRPr>
          </a:p>
        </p:txBody>
      </p:sp>
      <p:sp>
        <p:nvSpPr>
          <p:cNvPr id="132" name="Google Shape;132;p4"/>
          <p:cNvSpPr txBox="1"/>
          <p:nvPr/>
        </p:nvSpPr>
        <p:spPr>
          <a:xfrm>
            <a:off x="6849872" y="3686389"/>
            <a:ext cx="36404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venir"/>
                <a:ea typeface="Avenir"/>
                <a:cs typeface="Avenir"/>
                <a:sym typeface="Avenir"/>
              </a:rPr>
              <a:t>Crucial For Revenue Growth</a:t>
            </a:r>
            <a:endParaRPr sz="1800">
              <a:solidFill>
                <a:schemeClr val="lt1"/>
              </a:solidFill>
              <a:latin typeface="Avenir"/>
              <a:ea typeface="Avenir"/>
              <a:cs typeface="Avenir"/>
              <a:sym typeface="Avenir"/>
            </a:endParaRPr>
          </a:p>
        </p:txBody>
      </p:sp>
      <p:grpSp>
        <p:nvGrpSpPr>
          <p:cNvPr id="133" name="Google Shape;133;p4"/>
          <p:cNvGrpSpPr/>
          <p:nvPr/>
        </p:nvGrpSpPr>
        <p:grpSpPr>
          <a:xfrm>
            <a:off x="6365430" y="3716191"/>
            <a:ext cx="318987" cy="309730"/>
            <a:chOff x="3001323" y="-1306882"/>
            <a:chExt cx="9190677" cy="8923950"/>
          </a:xfrm>
        </p:grpSpPr>
        <p:sp>
          <p:nvSpPr>
            <p:cNvPr id="134" name="Google Shape;134;p4"/>
            <p:cNvSpPr/>
            <p:nvPr/>
          </p:nvSpPr>
          <p:spPr>
            <a:xfrm rot="8100000">
              <a:off x="4574933" y="0"/>
              <a:ext cx="6310185" cy="6310186"/>
            </a:xfrm>
            <a:custGeom>
              <a:avLst/>
              <a:gdLst/>
              <a:ahLst/>
              <a:cxnLst/>
              <a:rect l="l" t="t" r="r" b="b"/>
              <a:pathLst>
                <a:path w="6310185" h="6310186" extrusionOk="0">
                  <a:moveTo>
                    <a:pt x="322110" y="5988076"/>
                  </a:moveTo>
                  <a:cubicBezTo>
                    <a:pt x="123094" y="5789060"/>
                    <a:pt x="0" y="5514122"/>
                    <a:pt x="0" y="5210434"/>
                  </a:cubicBezTo>
                  <a:lnTo>
                    <a:pt x="1" y="4110682"/>
                  </a:lnTo>
                  <a:lnTo>
                    <a:pt x="0" y="2199502"/>
                  </a:lnTo>
                  <a:lnTo>
                    <a:pt x="0" y="2199503"/>
                  </a:lnTo>
                  <a:lnTo>
                    <a:pt x="0" y="0"/>
                  </a:lnTo>
                  <a:lnTo>
                    <a:pt x="4110681" y="0"/>
                  </a:lnTo>
                  <a:lnTo>
                    <a:pt x="5210433" y="0"/>
                  </a:lnTo>
                  <a:cubicBezTo>
                    <a:pt x="5817809" y="0"/>
                    <a:pt x="6310185" y="492376"/>
                    <a:pt x="6310185" y="1099752"/>
                  </a:cubicBezTo>
                  <a:cubicBezTo>
                    <a:pt x="6310185" y="1707128"/>
                    <a:pt x="5817809" y="2199504"/>
                    <a:pt x="5210433" y="2199504"/>
                  </a:cubicBezTo>
                  <a:lnTo>
                    <a:pt x="4110681" y="2199503"/>
                  </a:lnTo>
                  <a:lnTo>
                    <a:pt x="2199504" y="2199503"/>
                  </a:lnTo>
                  <a:lnTo>
                    <a:pt x="2199504" y="4110682"/>
                  </a:lnTo>
                  <a:lnTo>
                    <a:pt x="2199504" y="5210434"/>
                  </a:lnTo>
                  <a:cubicBezTo>
                    <a:pt x="2199504" y="5817810"/>
                    <a:pt x="1707128" y="6310186"/>
                    <a:pt x="1099752" y="6310186"/>
                  </a:cubicBezTo>
                  <a:cubicBezTo>
                    <a:pt x="796064" y="6310186"/>
                    <a:pt x="521126" y="6187092"/>
                    <a:pt x="322110" y="5988076"/>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4"/>
            <p:cNvSpPr/>
            <p:nvPr/>
          </p:nvSpPr>
          <p:spPr>
            <a:xfrm>
              <a:off x="3001323" y="1266330"/>
              <a:ext cx="6710062" cy="377753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6" name="Google Shape;136;p4"/>
          <p:cNvSpPr txBox="1"/>
          <p:nvPr/>
        </p:nvSpPr>
        <p:spPr>
          <a:xfrm>
            <a:off x="6861740" y="2152095"/>
            <a:ext cx="508121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Avenir"/>
                <a:ea typeface="Avenir"/>
                <a:cs typeface="Avenir"/>
                <a:sym typeface="Avenir"/>
              </a:rPr>
              <a:t>INTRODUCING NEW PRODUCTS</a:t>
            </a:r>
            <a:endParaRPr sz="2400" b="1">
              <a:solidFill>
                <a:schemeClr val="lt1"/>
              </a:solidFill>
              <a:latin typeface="Avenir"/>
              <a:ea typeface="Avenir"/>
              <a:cs typeface="Avenir"/>
              <a:sym typeface="Avenir"/>
            </a:endParaRPr>
          </a:p>
        </p:txBody>
      </p:sp>
      <p:sp>
        <p:nvSpPr>
          <p:cNvPr id="137" name="Google Shape;137;p4"/>
          <p:cNvSpPr txBox="1">
            <a:spLocks noGrp="1"/>
          </p:cNvSpPr>
          <p:nvPr>
            <p:ph type="title"/>
          </p:nvPr>
        </p:nvSpPr>
        <p:spPr>
          <a:xfrm>
            <a:off x="838200" y="622299"/>
            <a:ext cx="10515600" cy="7207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Avenir"/>
              <a:buNone/>
            </a:pPr>
            <a:r>
              <a:rPr lang="en-US"/>
              <a:t>PRODUCT INNOVATION</a:t>
            </a:r>
            <a:endParaRPr/>
          </a:p>
        </p:txBody>
      </p:sp>
      <p:sp>
        <p:nvSpPr>
          <p:cNvPr id="138" name="Google Shape;138;p4"/>
          <p:cNvSpPr txBox="1">
            <a:spLocks noGrp="1"/>
          </p:cNvSpPr>
          <p:nvPr>
            <p:ph type="body" idx="1"/>
          </p:nvPr>
        </p:nvSpPr>
        <p:spPr>
          <a:xfrm>
            <a:off x="838200" y="1281239"/>
            <a:ext cx="10515600" cy="3857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2F2F2"/>
              </a:buClr>
              <a:buSzPts val="1800"/>
              <a:buNone/>
            </a:pPr>
            <a:r>
              <a:rPr lang="en-US" sz="1800"/>
              <a:t>THE TASK</a:t>
            </a:r>
            <a:endParaRPr sz="1800"/>
          </a:p>
        </p:txBody>
      </p:sp>
      <p:sp>
        <p:nvSpPr>
          <p:cNvPr id="139" name="Google Shape;139;p4"/>
          <p:cNvSpPr txBox="1"/>
          <p:nvPr/>
        </p:nvSpPr>
        <p:spPr>
          <a:xfrm>
            <a:off x="6849870" y="4963891"/>
            <a:ext cx="4503930" cy="274306"/>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dk2"/>
              </a:buClr>
              <a:buSzPts val="1800"/>
              <a:buFont typeface="IBM Plex Sans Light"/>
              <a:buNone/>
            </a:pPr>
            <a:r>
              <a:rPr lang="en-US" sz="1100">
                <a:solidFill>
                  <a:schemeClr val="lt1"/>
                </a:solidFill>
                <a:latin typeface="Avenir"/>
                <a:ea typeface="Avenir"/>
                <a:cs typeface="Avenir"/>
                <a:sym typeface="Avenir"/>
              </a:rPr>
              <a:t>Revitalizes sales and marketing efforts – leading to increased visibility</a:t>
            </a:r>
            <a:endParaRPr/>
          </a:p>
        </p:txBody>
      </p:sp>
      <p:sp>
        <p:nvSpPr>
          <p:cNvPr id="140" name="Google Shape;140;p4"/>
          <p:cNvSpPr txBox="1"/>
          <p:nvPr/>
        </p:nvSpPr>
        <p:spPr>
          <a:xfrm>
            <a:off x="6849871" y="4612762"/>
            <a:ext cx="36404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venir"/>
                <a:ea typeface="Avenir"/>
                <a:cs typeface="Avenir"/>
                <a:sym typeface="Avenir"/>
              </a:rPr>
              <a:t>Enhance Brand Appeal</a:t>
            </a:r>
            <a:endParaRPr sz="1800">
              <a:solidFill>
                <a:schemeClr val="lt1"/>
              </a:solidFill>
              <a:latin typeface="Avenir"/>
              <a:ea typeface="Avenir"/>
              <a:cs typeface="Avenir"/>
              <a:sym typeface="Avenir"/>
            </a:endParaRPr>
          </a:p>
        </p:txBody>
      </p:sp>
      <p:grpSp>
        <p:nvGrpSpPr>
          <p:cNvPr id="141" name="Google Shape;141;p4"/>
          <p:cNvGrpSpPr/>
          <p:nvPr/>
        </p:nvGrpSpPr>
        <p:grpSpPr>
          <a:xfrm>
            <a:off x="6365429" y="4610194"/>
            <a:ext cx="318987" cy="309730"/>
            <a:chOff x="3001323" y="-1306882"/>
            <a:chExt cx="9190677" cy="8923950"/>
          </a:xfrm>
        </p:grpSpPr>
        <p:sp>
          <p:nvSpPr>
            <p:cNvPr id="142" name="Google Shape;142;p4"/>
            <p:cNvSpPr/>
            <p:nvPr/>
          </p:nvSpPr>
          <p:spPr>
            <a:xfrm rot="8100000">
              <a:off x="4574933" y="0"/>
              <a:ext cx="6310185" cy="6310186"/>
            </a:xfrm>
            <a:custGeom>
              <a:avLst/>
              <a:gdLst/>
              <a:ahLst/>
              <a:cxnLst/>
              <a:rect l="l" t="t" r="r" b="b"/>
              <a:pathLst>
                <a:path w="6310185" h="6310186" extrusionOk="0">
                  <a:moveTo>
                    <a:pt x="322110" y="5988076"/>
                  </a:moveTo>
                  <a:cubicBezTo>
                    <a:pt x="123094" y="5789060"/>
                    <a:pt x="0" y="5514122"/>
                    <a:pt x="0" y="5210434"/>
                  </a:cubicBezTo>
                  <a:lnTo>
                    <a:pt x="1" y="4110682"/>
                  </a:lnTo>
                  <a:lnTo>
                    <a:pt x="0" y="2199502"/>
                  </a:lnTo>
                  <a:lnTo>
                    <a:pt x="0" y="2199503"/>
                  </a:lnTo>
                  <a:lnTo>
                    <a:pt x="0" y="0"/>
                  </a:lnTo>
                  <a:lnTo>
                    <a:pt x="4110681" y="0"/>
                  </a:lnTo>
                  <a:lnTo>
                    <a:pt x="5210433" y="0"/>
                  </a:lnTo>
                  <a:cubicBezTo>
                    <a:pt x="5817809" y="0"/>
                    <a:pt x="6310185" y="492376"/>
                    <a:pt x="6310185" y="1099752"/>
                  </a:cubicBezTo>
                  <a:cubicBezTo>
                    <a:pt x="6310185" y="1707128"/>
                    <a:pt x="5817809" y="2199504"/>
                    <a:pt x="5210433" y="2199504"/>
                  </a:cubicBezTo>
                  <a:lnTo>
                    <a:pt x="4110681" y="2199503"/>
                  </a:lnTo>
                  <a:lnTo>
                    <a:pt x="2199504" y="2199503"/>
                  </a:lnTo>
                  <a:lnTo>
                    <a:pt x="2199504" y="4110682"/>
                  </a:lnTo>
                  <a:lnTo>
                    <a:pt x="2199504" y="5210434"/>
                  </a:lnTo>
                  <a:cubicBezTo>
                    <a:pt x="2199504" y="5817810"/>
                    <a:pt x="1707128" y="6310186"/>
                    <a:pt x="1099752" y="6310186"/>
                  </a:cubicBezTo>
                  <a:cubicBezTo>
                    <a:pt x="796064" y="6310186"/>
                    <a:pt x="521126" y="6187092"/>
                    <a:pt x="322110" y="5988076"/>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4"/>
            <p:cNvSpPr/>
            <p:nvPr/>
          </p:nvSpPr>
          <p:spPr>
            <a:xfrm>
              <a:off x="3001323" y="1266330"/>
              <a:ext cx="6710062" cy="377753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1000"/>
                                        <p:tgtEl>
                                          <p:spTgt spid="12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28"/>
                                        </p:tgtEl>
                                        <p:attrNameLst>
                                          <p:attrName>style.visibility</p:attrName>
                                        </p:attrNameLst>
                                      </p:cBhvr>
                                      <p:to>
                                        <p:strVal val="visible"/>
                                      </p:to>
                                    </p:set>
                                    <p:anim calcmode="lin" valueType="num">
                                      <p:cBhvr additive="base">
                                        <p:cTn id="10" dur="1000"/>
                                        <p:tgtEl>
                                          <p:spTgt spid="128"/>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6"/>
                                        </p:tgtEl>
                                        <p:attrNameLst>
                                          <p:attrName>style.visibility</p:attrName>
                                        </p:attrNameLst>
                                      </p:cBhvr>
                                      <p:to>
                                        <p:strVal val="visible"/>
                                      </p:to>
                                    </p:set>
                                    <p:anim calcmode="lin" valueType="num">
                                      <p:cBhvr additive="base">
                                        <p:cTn id="13" dur="1000"/>
                                        <p:tgtEl>
                                          <p:spTgt spid="12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2"/>
                                        </p:tgtEl>
                                        <p:attrNameLst>
                                          <p:attrName>style.visibility</p:attrName>
                                        </p:attrNameLst>
                                      </p:cBhvr>
                                      <p:to>
                                        <p:strVal val="visible"/>
                                      </p:to>
                                    </p:set>
                                    <p:anim calcmode="lin" valueType="num">
                                      <p:cBhvr additive="base">
                                        <p:cTn id="18" dur="1000"/>
                                        <p:tgtEl>
                                          <p:spTgt spid="132"/>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
                                        </p:tgtEl>
                                        <p:attrNameLst>
                                          <p:attrName>style.visibility</p:attrName>
                                        </p:attrNameLst>
                                      </p:cBhvr>
                                      <p:to>
                                        <p:strVal val="visible"/>
                                      </p:to>
                                    </p:set>
                                    <p:anim calcmode="lin" valueType="num">
                                      <p:cBhvr additive="base">
                                        <p:cTn id="21" dur="1000"/>
                                        <p:tgtEl>
                                          <p:spTgt spid="133"/>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1000"/>
                                        <p:tgtEl>
                                          <p:spTgt spid="13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0"/>
                                        </p:tgtEl>
                                        <p:attrNameLst>
                                          <p:attrName>style.visibility</p:attrName>
                                        </p:attrNameLst>
                                      </p:cBhvr>
                                      <p:to>
                                        <p:strVal val="visible"/>
                                      </p:to>
                                    </p:set>
                                    <p:anim calcmode="lin" valueType="num">
                                      <p:cBhvr additive="base">
                                        <p:cTn id="29" dur="1000"/>
                                        <p:tgtEl>
                                          <p:spTgt spid="140"/>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41"/>
                                        </p:tgtEl>
                                        <p:attrNameLst>
                                          <p:attrName>style.visibility</p:attrName>
                                        </p:attrNameLst>
                                      </p:cBhvr>
                                      <p:to>
                                        <p:strVal val="visible"/>
                                      </p:to>
                                    </p:set>
                                    <p:anim calcmode="lin" valueType="num">
                                      <p:cBhvr additive="base">
                                        <p:cTn id="32" dur="1000"/>
                                        <p:tgtEl>
                                          <p:spTgt spid="141"/>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cBhvr additive="base">
                                        <p:cTn id="35" dur="1000"/>
                                        <p:tgtEl>
                                          <p:spTgt spid="139"/>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8" presetClass="emph" presetSubtype="0" repeatCount="indefinite" fill="hold" nodeType="afterEffect">
                                  <p:stCondLst>
                                    <p:cond delay="0"/>
                                  </p:stCondLst>
                                  <p:childTnLst>
                                    <p:animRot by="21600000">
                                      <p:cBhvr>
                                        <p:cTn id="38" dur="10000" fill="hold"/>
                                        <p:tgtEl>
                                          <p:spTgt spid="125"/>
                                        </p:tgtEl>
                                        <p:attrNameLst>
                                          <p:attrName>r</p:attrName>
                                        </p:attrNameLst>
                                      </p:cBhvr>
                                    </p:animRot>
                                  </p:childTnLst>
                                </p:cTn>
                              </p:par>
                              <p:par>
                                <p:cTn id="39" presetID="8" presetClass="emph" presetSubtype="0" repeatCount="indefinite" fill="hold" nodeType="withEffect">
                                  <p:stCondLst>
                                    <p:cond delay="0"/>
                                  </p:stCondLst>
                                  <p:childTnLst>
                                    <p:animRot by="-21600000">
                                      <p:cBhvr>
                                        <p:cTn id="40" dur="10000" fill="hold"/>
                                        <p:tgtEl>
                                          <p:spTgt spid="123"/>
                                        </p:tgtEl>
                                        <p:attrNameLst>
                                          <p:attrName>r</p:attrName>
                                        </p:attrNameLst>
                                      </p:cBhvr>
                                    </p:animRot>
                                  </p:childTnLst>
                                </p:cTn>
                              </p:par>
                              <p:par>
                                <p:cTn id="41" presetID="8" presetClass="emph" presetSubtype="0" repeatCount="indefinite" fill="hold" nodeType="withEffect">
                                  <p:stCondLst>
                                    <p:cond delay="0"/>
                                  </p:stCondLst>
                                  <p:childTnLst>
                                    <p:animRot by="21600000">
                                      <p:cBhvr>
                                        <p:cTn id="42" dur="10000" fill="hold"/>
                                        <p:tgtEl>
                                          <p:spTgt spid="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5"/>
          <p:cNvPicPr preferRelativeResize="0"/>
          <p:nvPr/>
        </p:nvPicPr>
        <p:blipFill rotWithShape="1">
          <a:blip r:embed="rId3">
            <a:alphaModFix/>
          </a:blip>
          <a:srcRect/>
          <a:stretch/>
        </p:blipFill>
        <p:spPr>
          <a:xfrm>
            <a:off x="8882742" y="4143836"/>
            <a:ext cx="665571" cy="665571"/>
          </a:xfrm>
          <a:prstGeom prst="rect">
            <a:avLst/>
          </a:prstGeom>
          <a:noFill/>
          <a:ln>
            <a:noFill/>
          </a:ln>
        </p:spPr>
      </p:pic>
      <p:pic>
        <p:nvPicPr>
          <p:cNvPr id="149" name="Google Shape;149;p5"/>
          <p:cNvPicPr preferRelativeResize="0"/>
          <p:nvPr/>
        </p:nvPicPr>
        <p:blipFill rotWithShape="1">
          <a:blip r:embed="rId3">
            <a:alphaModFix/>
          </a:blip>
          <a:srcRect/>
          <a:stretch/>
        </p:blipFill>
        <p:spPr>
          <a:xfrm rot="10800000">
            <a:off x="2417403" y="1911360"/>
            <a:ext cx="665571" cy="665571"/>
          </a:xfrm>
          <a:prstGeom prst="rect">
            <a:avLst/>
          </a:prstGeom>
          <a:noFill/>
          <a:ln>
            <a:noFill/>
          </a:ln>
        </p:spPr>
      </p:pic>
      <p:sp>
        <p:nvSpPr>
          <p:cNvPr id="150" name="Google Shape;150;p5"/>
          <p:cNvSpPr txBox="1"/>
          <p:nvPr/>
        </p:nvSpPr>
        <p:spPr>
          <a:xfrm>
            <a:off x="3309259" y="2244146"/>
            <a:ext cx="5573484" cy="25545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0" i="0" u="none" strike="noStrike">
                <a:solidFill>
                  <a:schemeClr val="lt1"/>
                </a:solidFill>
                <a:latin typeface="Merriweather"/>
                <a:ea typeface="Merriweather"/>
                <a:cs typeface="Merriweather"/>
                <a:sym typeface="Merriweather"/>
              </a:rPr>
              <a:t>No </a:t>
            </a:r>
            <a:r>
              <a:rPr lang="en-US" sz="4000">
                <a:solidFill>
                  <a:schemeClr val="lt1"/>
                </a:solidFill>
                <a:latin typeface="Merriweather"/>
                <a:ea typeface="Merriweather"/>
                <a:cs typeface="Merriweather"/>
                <a:sym typeface="Merriweather"/>
              </a:rPr>
              <a:t>o</a:t>
            </a:r>
            <a:r>
              <a:rPr lang="en-US" sz="4000" b="0" i="0" u="none" strike="noStrike">
                <a:solidFill>
                  <a:schemeClr val="lt1"/>
                </a:solidFill>
                <a:latin typeface="Merriweather"/>
                <a:ea typeface="Merriweather"/>
                <a:cs typeface="Merriweather"/>
                <a:sym typeface="Merriweather"/>
              </a:rPr>
              <a:t>ne </a:t>
            </a:r>
            <a:r>
              <a:rPr lang="en-US" sz="4000" b="0" i="0" u="none" strike="noStrike">
                <a:solidFill>
                  <a:srgbClr val="606060"/>
                </a:solidFill>
                <a:latin typeface="Merriweather"/>
                <a:ea typeface="Merriweather"/>
                <a:cs typeface="Merriweather"/>
                <a:sym typeface="Merriweather"/>
              </a:rPr>
              <a:t>EVER</a:t>
            </a:r>
            <a:r>
              <a:rPr lang="en-US" sz="4000" b="0" i="0" u="none" strike="noStrike">
                <a:solidFill>
                  <a:schemeClr val="lt1"/>
                </a:solidFill>
                <a:latin typeface="Merriweather"/>
                <a:ea typeface="Merriweather"/>
                <a:cs typeface="Merriweather"/>
                <a:sym typeface="Merriweather"/>
              </a:rPr>
              <a:t> </a:t>
            </a:r>
            <a:r>
              <a:rPr lang="en-US" sz="4000">
                <a:solidFill>
                  <a:schemeClr val="lt1"/>
                </a:solidFill>
                <a:latin typeface="Merriweather"/>
                <a:ea typeface="Merriweather"/>
                <a:cs typeface="Merriweather"/>
                <a:sym typeface="Merriweather"/>
              </a:rPr>
              <a:t>m</a:t>
            </a:r>
            <a:r>
              <a:rPr lang="en-US" sz="4000" b="0" i="0" u="none" strike="noStrike">
                <a:solidFill>
                  <a:schemeClr val="lt1"/>
                </a:solidFill>
                <a:latin typeface="Merriweather"/>
                <a:ea typeface="Merriweather"/>
                <a:cs typeface="Merriweather"/>
                <a:sym typeface="Merriweather"/>
              </a:rPr>
              <a:t>a</a:t>
            </a:r>
            <a:r>
              <a:rPr lang="en-US" sz="4000">
                <a:solidFill>
                  <a:schemeClr val="lt1"/>
                </a:solidFill>
                <a:latin typeface="Merriweather"/>
                <a:ea typeface="Merriweather"/>
                <a:cs typeface="Merriweather"/>
                <a:sym typeface="Merriweather"/>
              </a:rPr>
              <a:t>de a decision because of a number</a:t>
            </a:r>
            <a:r>
              <a:rPr lang="en-US" sz="4000" b="0" i="0" u="none" strike="noStrike">
                <a:solidFill>
                  <a:schemeClr val="lt1"/>
                </a:solidFill>
                <a:latin typeface="Merriweather"/>
                <a:ea typeface="Merriweather"/>
                <a:cs typeface="Merriweather"/>
                <a:sym typeface="Merriweather"/>
              </a:rPr>
              <a:t>. They need a </a:t>
            </a:r>
            <a:r>
              <a:rPr lang="en-US" sz="4000" b="0" i="0" u="none" strike="noStrike">
                <a:solidFill>
                  <a:srgbClr val="606060"/>
                </a:solidFill>
                <a:latin typeface="Merriweather"/>
                <a:ea typeface="Merriweather"/>
                <a:cs typeface="Merriweather"/>
                <a:sym typeface="Merriweather"/>
              </a:rPr>
              <a:t>STORY</a:t>
            </a:r>
            <a:r>
              <a:rPr lang="en-US" sz="4000" b="0" i="0" u="none" strike="noStrike">
                <a:solidFill>
                  <a:schemeClr val="lt1"/>
                </a:solidFill>
                <a:latin typeface="Merriweather"/>
                <a:ea typeface="Merriweather"/>
                <a:cs typeface="Merriweather"/>
                <a:sym typeface="Merriweather"/>
              </a:rPr>
              <a:t>.</a:t>
            </a:r>
            <a:endParaRPr sz="4000" b="1">
              <a:solidFill>
                <a:schemeClr val="lt1"/>
              </a:solidFill>
              <a:latin typeface="Avenir"/>
              <a:ea typeface="Avenir"/>
              <a:cs typeface="Avenir"/>
              <a:sym typeface="Avenir"/>
            </a:endParaRPr>
          </a:p>
        </p:txBody>
      </p:sp>
      <p:sp>
        <p:nvSpPr>
          <p:cNvPr id="151" name="Google Shape;151;p5"/>
          <p:cNvSpPr txBox="1"/>
          <p:nvPr/>
        </p:nvSpPr>
        <p:spPr>
          <a:xfrm>
            <a:off x="5067129" y="4967626"/>
            <a:ext cx="2057742"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F2F2F2"/>
                </a:solidFill>
                <a:latin typeface="Avenir"/>
                <a:ea typeface="Avenir"/>
                <a:cs typeface="Avenir"/>
                <a:sym typeface="Avenir"/>
              </a:rPr>
              <a:t>Daniel Kahneman</a:t>
            </a:r>
            <a:endParaRPr sz="1600">
              <a:solidFill>
                <a:srgbClr val="F2F2F2"/>
              </a:solidFill>
              <a:latin typeface="Avenir"/>
              <a:ea typeface="Avenir"/>
              <a:cs typeface="Avenir"/>
              <a:sym typeface="Aveni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aphicFrame>
        <p:nvGraphicFramePr>
          <p:cNvPr id="156" name="Google Shape;156;p6"/>
          <p:cNvGraphicFramePr/>
          <p:nvPr/>
        </p:nvGraphicFramePr>
        <p:xfrm>
          <a:off x="3854116" y="1792327"/>
          <a:ext cx="4483768" cy="4443374"/>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D97A0914-A588-722B-0399-FF55FA1B80B5}"/>
              </a:ext>
            </a:extLst>
          </p:cNvPr>
          <p:cNvGrpSpPr/>
          <p:nvPr/>
        </p:nvGrpSpPr>
        <p:grpSpPr>
          <a:xfrm>
            <a:off x="8868762" y="2325942"/>
            <a:ext cx="2880170" cy="1107817"/>
            <a:chOff x="8603269" y="2325942"/>
            <a:chExt cx="2880170" cy="1107817"/>
          </a:xfrm>
        </p:grpSpPr>
        <p:sp>
          <p:nvSpPr>
            <p:cNvPr id="157" name="Google Shape;157;p6"/>
            <p:cNvSpPr txBox="1"/>
            <p:nvPr/>
          </p:nvSpPr>
          <p:spPr>
            <a:xfrm>
              <a:off x="8732895" y="2732069"/>
              <a:ext cx="2750544" cy="701690"/>
            </a:xfrm>
            <a:prstGeom prst="rect">
              <a:avLst/>
            </a:prstGeom>
            <a:noFill/>
            <a:ln>
              <a:noFill/>
            </a:ln>
          </p:spPr>
          <p:txBody>
            <a:bodyPr spcFirstLastPara="1" wrap="square" lIns="91425" tIns="45700" rIns="91425" bIns="45700" anchor="t" anchorCtr="0">
              <a:spAutoFit/>
            </a:bodyPr>
            <a:lstStyle/>
            <a:p>
              <a:pPr marL="0" marR="0" lvl="0" indent="0" algn="r" rtl="0">
                <a:lnSpc>
                  <a:spcPct val="110000"/>
                </a:lnSpc>
                <a:spcBef>
                  <a:spcPts val="0"/>
                </a:spcBef>
                <a:spcAft>
                  <a:spcPts val="0"/>
                </a:spcAft>
                <a:buClr>
                  <a:schemeClr val="dk2"/>
                </a:buClr>
                <a:buSzPts val="1800"/>
                <a:buFont typeface="IBM Plex Sans Light"/>
                <a:buNone/>
              </a:pPr>
              <a:r>
                <a:rPr lang="en-US" sz="1800" dirty="0">
                  <a:solidFill>
                    <a:schemeClr val="lt1"/>
                  </a:solidFill>
                  <a:latin typeface="Avenir"/>
                  <a:ea typeface="Avenir"/>
                  <a:cs typeface="Avenir"/>
                  <a:sym typeface="Avenir"/>
                </a:rPr>
                <a:t>Writing the models for later analysis</a:t>
              </a:r>
              <a:endParaRPr sz="1800" dirty="0">
                <a:solidFill>
                  <a:schemeClr val="lt1"/>
                </a:solidFill>
                <a:latin typeface="Avenir"/>
                <a:ea typeface="Avenir"/>
                <a:cs typeface="Avenir"/>
                <a:sym typeface="Avenir"/>
              </a:endParaRPr>
            </a:p>
          </p:txBody>
        </p:sp>
        <p:sp>
          <p:nvSpPr>
            <p:cNvPr id="158" name="Google Shape;158;p6"/>
            <p:cNvSpPr txBox="1"/>
            <p:nvPr/>
          </p:nvSpPr>
          <p:spPr>
            <a:xfrm>
              <a:off x="8603269" y="2325942"/>
              <a:ext cx="288017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dirty="0">
                  <a:solidFill>
                    <a:schemeClr val="lt1"/>
                  </a:solidFill>
                  <a:latin typeface="Avenir"/>
                  <a:ea typeface="Avenir"/>
                  <a:cs typeface="Avenir"/>
                  <a:sym typeface="Avenir"/>
                </a:rPr>
                <a:t>02 Model Creation</a:t>
              </a:r>
              <a:endParaRPr sz="2400" dirty="0">
                <a:solidFill>
                  <a:schemeClr val="lt1"/>
                </a:solidFill>
                <a:latin typeface="Avenir"/>
                <a:ea typeface="Avenir"/>
                <a:cs typeface="Avenir"/>
                <a:sym typeface="Avenir"/>
              </a:endParaRPr>
            </a:p>
          </p:txBody>
        </p:sp>
      </p:grpSp>
      <p:grpSp>
        <p:nvGrpSpPr>
          <p:cNvPr id="5" name="Group 4">
            <a:extLst>
              <a:ext uri="{FF2B5EF4-FFF2-40B4-BE49-F238E27FC236}">
                <a16:creationId xmlns:a16="http://schemas.microsoft.com/office/drawing/2014/main" id="{E47A28CF-E85E-1B8B-DADF-BBAB291F5E6D}"/>
              </a:ext>
            </a:extLst>
          </p:cNvPr>
          <p:cNvGrpSpPr/>
          <p:nvPr/>
        </p:nvGrpSpPr>
        <p:grpSpPr>
          <a:xfrm>
            <a:off x="680644" y="4354198"/>
            <a:ext cx="3145500" cy="1135793"/>
            <a:chOff x="680644" y="4354198"/>
            <a:chExt cx="3145500" cy="1135793"/>
          </a:xfrm>
        </p:grpSpPr>
        <p:sp>
          <p:nvSpPr>
            <p:cNvPr id="159" name="Google Shape;159;p6"/>
            <p:cNvSpPr txBox="1"/>
            <p:nvPr/>
          </p:nvSpPr>
          <p:spPr>
            <a:xfrm>
              <a:off x="680644" y="4815891"/>
              <a:ext cx="3125400" cy="674100"/>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dk2"/>
                </a:buClr>
                <a:buSzPts val="1800"/>
                <a:buFont typeface="IBM Plex Sans Light"/>
                <a:buNone/>
              </a:pPr>
              <a:r>
                <a:rPr lang="en-US" sz="1800" dirty="0">
                  <a:solidFill>
                    <a:schemeClr val="lt1"/>
                  </a:solidFill>
                  <a:latin typeface="Avenir"/>
                  <a:ea typeface="Avenir"/>
                  <a:cs typeface="Avenir"/>
                  <a:sym typeface="Avenir"/>
                </a:rPr>
                <a:t>Answering questions with existing results</a:t>
              </a:r>
              <a:endParaRPr sz="1800" dirty="0">
                <a:solidFill>
                  <a:schemeClr val="lt1"/>
                </a:solidFill>
                <a:latin typeface="Avenir"/>
                <a:ea typeface="Avenir"/>
                <a:cs typeface="Avenir"/>
                <a:sym typeface="Avenir"/>
              </a:endParaRPr>
            </a:p>
          </p:txBody>
        </p:sp>
        <p:sp>
          <p:nvSpPr>
            <p:cNvPr id="160" name="Google Shape;160;p6"/>
            <p:cNvSpPr txBox="1"/>
            <p:nvPr/>
          </p:nvSpPr>
          <p:spPr>
            <a:xfrm>
              <a:off x="680644" y="4354198"/>
              <a:ext cx="3145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lt1"/>
                  </a:solidFill>
                  <a:latin typeface="Avenir"/>
                  <a:ea typeface="Avenir"/>
                  <a:cs typeface="Avenir"/>
                  <a:sym typeface="Avenir"/>
                </a:rPr>
                <a:t>04 Question Analysis</a:t>
              </a:r>
              <a:endParaRPr sz="2400" dirty="0">
                <a:solidFill>
                  <a:schemeClr val="lt1"/>
                </a:solidFill>
                <a:latin typeface="Avenir"/>
                <a:ea typeface="Avenir"/>
                <a:cs typeface="Avenir"/>
                <a:sym typeface="Avenir"/>
              </a:endParaRPr>
            </a:p>
          </p:txBody>
        </p:sp>
      </p:grpSp>
      <p:grpSp>
        <p:nvGrpSpPr>
          <p:cNvPr id="2" name="Group 1">
            <a:extLst>
              <a:ext uri="{FF2B5EF4-FFF2-40B4-BE49-F238E27FC236}">
                <a16:creationId xmlns:a16="http://schemas.microsoft.com/office/drawing/2014/main" id="{0297371B-7B5C-169D-3BC9-52B63AFCC4C2}"/>
              </a:ext>
            </a:extLst>
          </p:cNvPr>
          <p:cNvGrpSpPr/>
          <p:nvPr/>
        </p:nvGrpSpPr>
        <p:grpSpPr>
          <a:xfrm>
            <a:off x="677001" y="2325942"/>
            <a:ext cx="2630400" cy="1094022"/>
            <a:chOff x="958226" y="2325942"/>
            <a:chExt cx="2630400" cy="1094022"/>
          </a:xfrm>
        </p:grpSpPr>
        <p:sp>
          <p:nvSpPr>
            <p:cNvPr id="161" name="Google Shape;161;p6"/>
            <p:cNvSpPr txBox="1"/>
            <p:nvPr/>
          </p:nvSpPr>
          <p:spPr>
            <a:xfrm>
              <a:off x="989786" y="2745864"/>
              <a:ext cx="2499900" cy="674100"/>
            </a:xfrm>
            <a:prstGeom prst="rect">
              <a:avLst/>
            </a:prstGeom>
            <a:noFill/>
            <a:ln>
              <a:noFill/>
            </a:ln>
          </p:spPr>
          <p:txBody>
            <a:bodyPr spcFirstLastPara="1" wrap="square" lIns="91425" tIns="45700" rIns="91425" bIns="45700" anchor="t" anchorCtr="0">
              <a:noAutofit/>
            </a:bodyPr>
            <a:lstStyle/>
            <a:p>
              <a:pPr marL="0" marR="0" lvl="0" indent="0" rtl="0">
                <a:lnSpc>
                  <a:spcPct val="110000"/>
                </a:lnSpc>
                <a:spcBef>
                  <a:spcPts val="0"/>
                </a:spcBef>
                <a:spcAft>
                  <a:spcPts val="0"/>
                </a:spcAft>
                <a:buClr>
                  <a:schemeClr val="dk2"/>
                </a:buClr>
                <a:buSzPts val="1800"/>
                <a:buFont typeface="IBM Plex Sans Light"/>
                <a:buNone/>
              </a:pPr>
              <a:r>
                <a:rPr lang="en-US" sz="1800" dirty="0">
                  <a:solidFill>
                    <a:schemeClr val="lt1"/>
                  </a:solidFill>
                  <a:latin typeface="Avenir"/>
                  <a:ea typeface="Avenir"/>
                  <a:cs typeface="Avenir"/>
                  <a:sym typeface="Avenir"/>
                </a:rPr>
                <a:t>Taking a closer look at the available data</a:t>
              </a:r>
              <a:endParaRPr sz="1800" dirty="0">
                <a:solidFill>
                  <a:schemeClr val="lt1"/>
                </a:solidFill>
                <a:latin typeface="Avenir"/>
                <a:ea typeface="Avenir"/>
                <a:cs typeface="Avenir"/>
                <a:sym typeface="Avenir"/>
              </a:endParaRPr>
            </a:p>
          </p:txBody>
        </p:sp>
        <p:sp>
          <p:nvSpPr>
            <p:cNvPr id="162" name="Google Shape;162;p6"/>
            <p:cNvSpPr txBox="1"/>
            <p:nvPr/>
          </p:nvSpPr>
          <p:spPr>
            <a:xfrm>
              <a:off x="958226" y="2325942"/>
              <a:ext cx="2630400" cy="46170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dirty="0">
                  <a:solidFill>
                    <a:schemeClr val="lt1"/>
                  </a:solidFill>
                  <a:latin typeface="Avenir"/>
                  <a:ea typeface="Avenir"/>
                  <a:cs typeface="Avenir"/>
                  <a:sym typeface="Avenir"/>
                </a:rPr>
                <a:t>01 Examine Data</a:t>
              </a:r>
              <a:endParaRPr sz="2400" dirty="0">
                <a:solidFill>
                  <a:schemeClr val="lt1"/>
                </a:solidFill>
                <a:latin typeface="Avenir"/>
                <a:ea typeface="Avenir"/>
                <a:cs typeface="Avenir"/>
                <a:sym typeface="Avenir"/>
              </a:endParaRPr>
            </a:p>
          </p:txBody>
        </p:sp>
      </p:grpSp>
      <p:sp>
        <p:nvSpPr>
          <p:cNvPr id="164" name="Google Shape;164;p6"/>
          <p:cNvSpPr txBox="1">
            <a:spLocks noGrp="1"/>
          </p:cNvSpPr>
          <p:nvPr>
            <p:ph type="title"/>
          </p:nvPr>
        </p:nvSpPr>
        <p:spPr>
          <a:xfrm>
            <a:off x="838200" y="622299"/>
            <a:ext cx="10515600" cy="7207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Avenir"/>
              <a:buNone/>
            </a:pPr>
            <a:r>
              <a:rPr lang="en-US"/>
              <a:t>THE PROCESS</a:t>
            </a:r>
            <a:endParaRPr/>
          </a:p>
        </p:txBody>
      </p:sp>
      <p:sp>
        <p:nvSpPr>
          <p:cNvPr id="165" name="Google Shape;165;p6"/>
          <p:cNvSpPr txBox="1">
            <a:spLocks noGrp="1"/>
          </p:cNvSpPr>
          <p:nvPr>
            <p:ph type="body" idx="1"/>
          </p:nvPr>
        </p:nvSpPr>
        <p:spPr>
          <a:xfrm>
            <a:off x="838200" y="1281239"/>
            <a:ext cx="10515600" cy="3857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2F2F2"/>
              </a:buClr>
              <a:buSzPts val="1600"/>
              <a:buNone/>
            </a:pPr>
            <a:r>
              <a:rPr lang="en-US" dirty="0"/>
              <a:t>DECISION PROCESS</a:t>
            </a:r>
            <a:endParaRPr dirty="0"/>
          </a:p>
        </p:txBody>
      </p:sp>
      <p:grpSp>
        <p:nvGrpSpPr>
          <p:cNvPr id="4" name="Group 3">
            <a:extLst>
              <a:ext uri="{FF2B5EF4-FFF2-40B4-BE49-F238E27FC236}">
                <a16:creationId xmlns:a16="http://schemas.microsoft.com/office/drawing/2014/main" id="{45C38B70-D286-8B32-961D-28E67435A390}"/>
              </a:ext>
            </a:extLst>
          </p:cNvPr>
          <p:cNvGrpSpPr/>
          <p:nvPr/>
        </p:nvGrpSpPr>
        <p:grpSpPr>
          <a:xfrm>
            <a:off x="8441432" y="4320811"/>
            <a:ext cx="3307500" cy="1169180"/>
            <a:chOff x="8441432" y="4320811"/>
            <a:chExt cx="3307500" cy="1169180"/>
          </a:xfrm>
        </p:grpSpPr>
        <p:sp>
          <p:nvSpPr>
            <p:cNvPr id="163" name="Google Shape;163;p6"/>
            <p:cNvSpPr txBox="1"/>
            <p:nvPr/>
          </p:nvSpPr>
          <p:spPr>
            <a:xfrm>
              <a:off x="8441432" y="4320811"/>
              <a:ext cx="3307500" cy="4617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dirty="0">
                  <a:solidFill>
                    <a:schemeClr val="lt1"/>
                  </a:solidFill>
                  <a:latin typeface="Avenir"/>
                  <a:ea typeface="Avenir"/>
                  <a:cs typeface="Avenir"/>
                  <a:sym typeface="Avenir"/>
                </a:rPr>
                <a:t>03 Model Refinement</a:t>
              </a:r>
              <a:endParaRPr sz="2400" dirty="0">
                <a:solidFill>
                  <a:schemeClr val="lt1"/>
                </a:solidFill>
                <a:latin typeface="Avenir"/>
                <a:ea typeface="Avenir"/>
                <a:cs typeface="Avenir"/>
                <a:sym typeface="Avenir"/>
              </a:endParaRPr>
            </a:p>
          </p:txBody>
        </p:sp>
        <p:sp>
          <p:nvSpPr>
            <p:cNvPr id="166" name="Google Shape;166;p6"/>
            <p:cNvSpPr txBox="1"/>
            <p:nvPr/>
          </p:nvSpPr>
          <p:spPr>
            <a:xfrm>
              <a:off x="8726432" y="4815891"/>
              <a:ext cx="3022500" cy="674100"/>
            </a:xfrm>
            <a:prstGeom prst="rect">
              <a:avLst/>
            </a:prstGeom>
            <a:noFill/>
            <a:ln>
              <a:noFill/>
            </a:ln>
          </p:spPr>
          <p:txBody>
            <a:bodyPr spcFirstLastPara="1" wrap="square" lIns="91425" tIns="45700" rIns="91425" bIns="45700" anchor="t" anchorCtr="0">
              <a:spAutoFit/>
            </a:bodyPr>
            <a:lstStyle/>
            <a:p>
              <a:pPr marL="0" marR="0" lvl="0" indent="0" algn="r" rtl="0">
                <a:lnSpc>
                  <a:spcPct val="110000"/>
                </a:lnSpc>
                <a:spcBef>
                  <a:spcPts val="0"/>
                </a:spcBef>
                <a:spcAft>
                  <a:spcPts val="0"/>
                </a:spcAft>
                <a:buClr>
                  <a:schemeClr val="dk2"/>
                </a:buClr>
                <a:buSzPts val="1800"/>
                <a:buFont typeface="IBM Plex Sans Light"/>
                <a:buNone/>
              </a:pPr>
              <a:r>
                <a:rPr lang="en-US" sz="1800" dirty="0">
                  <a:solidFill>
                    <a:schemeClr val="lt1"/>
                  </a:solidFill>
                  <a:latin typeface="Avenir"/>
                  <a:ea typeface="Avenir"/>
                  <a:cs typeface="Avenir"/>
                  <a:sym typeface="Avenir"/>
                </a:rPr>
                <a:t>Tuning and adjusting the hyperparameters</a:t>
              </a:r>
              <a:endParaRPr sz="1800" dirty="0">
                <a:solidFill>
                  <a:schemeClr val="lt1"/>
                </a:solidFill>
                <a:latin typeface="Avenir"/>
                <a:ea typeface="Avenir"/>
                <a:cs typeface="Avenir"/>
                <a:sym typeface="Aveni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p:nvPr/>
        </p:nvSpPr>
        <p:spPr>
          <a:xfrm>
            <a:off x="1046491" y="2356934"/>
            <a:ext cx="10099019" cy="18620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a:solidFill>
                  <a:srgbClr val="F2F2F2"/>
                </a:solidFill>
                <a:latin typeface="Avenir"/>
                <a:ea typeface="Avenir"/>
                <a:cs typeface="Avenir"/>
                <a:sym typeface="Avenir"/>
              </a:rPr>
              <a:t>MODELING</a:t>
            </a:r>
            <a:endParaRPr sz="11500" b="1">
              <a:solidFill>
                <a:srgbClr val="F2F2F2"/>
              </a:solidFill>
              <a:latin typeface="Avenir"/>
              <a:ea typeface="Avenir"/>
              <a:cs typeface="Avenir"/>
              <a:sym typeface="Avenir"/>
            </a:endParaRPr>
          </a:p>
        </p:txBody>
      </p:sp>
      <p:sp>
        <p:nvSpPr>
          <p:cNvPr id="172" name="Google Shape;172;p7"/>
          <p:cNvSpPr/>
          <p:nvPr/>
        </p:nvSpPr>
        <p:spPr>
          <a:xfrm>
            <a:off x="1708068" y="2010148"/>
            <a:ext cx="8775865" cy="2215991"/>
          </a:xfrm>
          <a:custGeom>
            <a:avLst/>
            <a:gdLst/>
            <a:ahLst/>
            <a:cxnLst/>
            <a:rect l="l" t="t" r="r" b="b"/>
            <a:pathLst>
              <a:path w="6943336" h="2215991" extrusionOk="0">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rgbClr val="F2F2F2"/>
          </a:solidFill>
          <a:ln w="12700" cap="flat" cmpd="sng">
            <a:solidFill>
              <a:srgbClr val="5A5E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p:nvPr/>
        </p:nvSpPr>
        <p:spPr>
          <a:xfrm>
            <a:off x="4320593" y="635039"/>
            <a:ext cx="35508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lt1"/>
                </a:solidFill>
                <a:latin typeface="Avenir"/>
                <a:ea typeface="Avenir"/>
                <a:cs typeface="Avenir"/>
                <a:sym typeface="Avenir"/>
              </a:rPr>
              <a:t>PREDICTED v ACTUAL</a:t>
            </a:r>
            <a:endParaRPr/>
          </a:p>
        </p:txBody>
      </p:sp>
      <p:pic>
        <p:nvPicPr>
          <p:cNvPr id="178" name="Google Shape;178;p8"/>
          <p:cNvPicPr preferRelativeResize="0"/>
          <p:nvPr/>
        </p:nvPicPr>
        <p:blipFill rotWithShape="1">
          <a:blip r:embed="rId3">
            <a:alphaModFix/>
          </a:blip>
          <a:srcRect/>
          <a:stretch/>
        </p:blipFill>
        <p:spPr>
          <a:xfrm>
            <a:off x="1295343" y="1769622"/>
            <a:ext cx="9601313" cy="4108070"/>
          </a:xfrm>
          <a:prstGeom prst="rect">
            <a:avLst/>
          </a:prstGeom>
          <a:noFill/>
          <a:ln>
            <a:noFill/>
          </a:ln>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p:nvPr/>
        </p:nvSpPr>
        <p:spPr>
          <a:xfrm>
            <a:off x="3944543" y="395239"/>
            <a:ext cx="35508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lt1"/>
                </a:solidFill>
                <a:latin typeface="Avenir"/>
                <a:ea typeface="Avenir"/>
                <a:cs typeface="Avenir"/>
                <a:sym typeface="Avenir"/>
              </a:rPr>
              <a:t>PREDICTED v ACTUAL</a:t>
            </a:r>
            <a:endParaRPr sz="2400">
              <a:solidFill>
                <a:schemeClr val="lt1"/>
              </a:solidFill>
              <a:latin typeface="Avenir"/>
              <a:ea typeface="Avenir"/>
              <a:cs typeface="Avenir"/>
              <a:sym typeface="Avenir"/>
            </a:endParaRPr>
          </a:p>
          <a:p>
            <a:pPr marL="0" marR="0" lvl="0" indent="0" algn="ctr" rtl="0">
              <a:spcBef>
                <a:spcPts val="0"/>
              </a:spcBef>
              <a:spcAft>
                <a:spcPts val="0"/>
              </a:spcAft>
              <a:buNone/>
            </a:pPr>
            <a:endParaRPr sz="2400">
              <a:solidFill>
                <a:schemeClr val="lt1"/>
              </a:solidFill>
              <a:latin typeface="Avenir"/>
              <a:ea typeface="Avenir"/>
              <a:cs typeface="Avenir"/>
              <a:sym typeface="Avenir"/>
            </a:endParaRPr>
          </a:p>
        </p:txBody>
      </p:sp>
      <p:pic>
        <p:nvPicPr>
          <p:cNvPr id="184" name="Google Shape;184;p9"/>
          <p:cNvPicPr preferRelativeResize="0"/>
          <p:nvPr/>
        </p:nvPicPr>
        <p:blipFill rotWithShape="1">
          <a:blip r:embed="rId3">
            <a:alphaModFix/>
          </a:blip>
          <a:srcRect/>
          <a:stretch/>
        </p:blipFill>
        <p:spPr>
          <a:xfrm>
            <a:off x="1239494" y="720142"/>
            <a:ext cx="9416363" cy="5813256"/>
          </a:xfrm>
          <a:prstGeom prst="rect">
            <a:avLst/>
          </a:prstGeom>
          <a:noFill/>
          <a:ln>
            <a:noFill/>
          </a:ln>
        </p:spPr>
      </p:pic>
      <p:sp>
        <p:nvSpPr>
          <p:cNvPr id="185" name="Google Shape;185;p9"/>
          <p:cNvSpPr txBox="1"/>
          <p:nvPr/>
        </p:nvSpPr>
        <p:spPr>
          <a:xfrm>
            <a:off x="3682825" y="1125025"/>
            <a:ext cx="4529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chemeClr val="lt1"/>
                </a:solidFill>
                <a:latin typeface="Avenir"/>
                <a:ea typeface="Avenir"/>
                <a:cs typeface="Avenir"/>
                <a:sym typeface="Avenir"/>
              </a:rPr>
              <a:t>K-fold Cross Validation</a:t>
            </a:r>
            <a:endParaRPr sz="1800">
              <a:solidFill>
                <a:schemeClr val="lt1"/>
              </a:solidFill>
              <a:latin typeface="Avenir"/>
              <a:ea typeface="Avenir"/>
              <a:cs typeface="Avenir"/>
              <a:sym typeface="Avenir"/>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p:nvPr/>
        </p:nvSpPr>
        <p:spPr>
          <a:xfrm>
            <a:off x="4463143" y="500716"/>
            <a:ext cx="32657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lt1"/>
                </a:solidFill>
                <a:latin typeface="Avenir"/>
                <a:ea typeface="Avenir"/>
                <a:cs typeface="Avenir"/>
                <a:sym typeface="Avenir"/>
              </a:rPr>
              <a:t>LEARNING CURVE</a:t>
            </a:r>
            <a:endParaRPr/>
          </a:p>
        </p:txBody>
      </p:sp>
      <p:pic>
        <p:nvPicPr>
          <p:cNvPr id="192" name="Google Shape;192;p10"/>
          <p:cNvPicPr preferRelativeResize="0"/>
          <p:nvPr/>
        </p:nvPicPr>
        <p:blipFill rotWithShape="1">
          <a:blip r:embed="rId3">
            <a:alphaModFix/>
          </a:blip>
          <a:srcRect/>
          <a:stretch/>
        </p:blipFill>
        <p:spPr>
          <a:xfrm>
            <a:off x="867506" y="1221882"/>
            <a:ext cx="10456988" cy="5135402"/>
          </a:xfrm>
          <a:prstGeom prst="rect">
            <a:avLst/>
          </a:prstGeom>
          <a:noFill/>
          <a:ln>
            <a:noFill/>
          </a:ln>
        </p:spPr>
      </p:pic>
    </p:spTree>
  </p:cSld>
  <p:clrMapOvr>
    <a:masterClrMapping/>
  </p:clrMapOvr>
  <p:transition spd="slow">
    <p:push dir="u"/>
  </p:transition>
</p:sld>
</file>

<file path=ppt/theme/theme1.xml><?xml version="1.0" encoding="utf-8"?>
<a:theme xmlns:a="http://schemas.openxmlformats.org/drawingml/2006/main" name="Office Theme">
  <a:themeElements>
    <a:clrScheme name="Dark Template">
      <a:dk1>
        <a:srgbClr val="000000"/>
      </a:dk1>
      <a:lt1>
        <a:srgbClr val="FFFFFF"/>
      </a:lt1>
      <a:dk2>
        <a:srgbClr val="44546A"/>
      </a:dk2>
      <a:lt2>
        <a:srgbClr val="E7E6E6"/>
      </a:lt2>
      <a:accent1>
        <a:srgbClr val="D7E0E1"/>
      </a:accent1>
      <a:accent2>
        <a:srgbClr val="BCBCBD"/>
      </a:accent2>
      <a:accent3>
        <a:srgbClr val="575757"/>
      </a:accent3>
      <a:accent4>
        <a:srgbClr val="3C3C3C"/>
      </a:accent4>
      <a:accent5>
        <a:srgbClr val="2C2C2C"/>
      </a:accent5>
      <a:accent6>
        <a:srgbClr val="8BF3C1"/>
      </a:accent6>
      <a:hlink>
        <a:srgbClr val="DFAE2E"/>
      </a:hlink>
      <a:folHlink>
        <a:srgbClr val="8CF3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555</Words>
  <Application>Microsoft Macintosh PowerPoint</Application>
  <PresentationFormat>Widescreen</PresentationFormat>
  <Paragraphs>95</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Merriweather</vt:lpstr>
      <vt:lpstr>Avenir</vt:lpstr>
      <vt:lpstr>Calibri</vt:lpstr>
      <vt:lpstr>IBM Plex Sans Light</vt:lpstr>
      <vt:lpstr>Arial</vt:lpstr>
      <vt:lpstr>Avenir Next Demi Bold</vt:lpstr>
      <vt:lpstr>Office Theme</vt:lpstr>
      <vt:lpstr>PowerPoint Presentation</vt:lpstr>
      <vt:lpstr>TEAM</vt:lpstr>
      <vt:lpstr>PRODUCT INNOVATION</vt:lpstr>
      <vt:lpstr>PowerPoint Presentation</vt:lpstr>
      <vt:lpstr>THE PROCESS</vt:lpstr>
      <vt:lpstr>PowerPoint Presentation</vt:lpstr>
      <vt:lpstr>PowerPoint Presentation</vt:lpstr>
      <vt:lpstr>PowerPoint Presentation</vt:lpstr>
      <vt:lpstr>PowerPoint Presentation</vt:lpstr>
      <vt:lpstr>PowerPoint Presentation</vt:lpstr>
      <vt:lpstr>PowerPoint Presentation</vt:lpstr>
      <vt:lpstr>Random Forest Metrics</vt:lpstr>
      <vt:lpstr>XGBoost Metrics</vt:lpstr>
      <vt:lpstr>PowerPoint Presentation</vt:lpstr>
      <vt:lpstr>Which 13 weeks of the year would this product perform best in the market? What is the forecasted demand, in weeks, for those 13 weeks?</vt:lpstr>
      <vt:lpstr>Which 13 weeks of the year would this product perform best in the market? What is the forecasted demand, in weeks, for those 13 weeks?</vt:lpstr>
      <vt:lpstr>Swire plans to release this product for 13 weeks, but only in one region. Which region would it perform best in?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Sander Gijsbrechts</dc:creator>
  <cp:lastModifiedBy>Joshua Hawley</cp:lastModifiedBy>
  <cp:revision>2</cp:revision>
  <dcterms:created xsi:type="dcterms:W3CDTF">2023-08-12T06:07:52Z</dcterms:created>
  <dcterms:modified xsi:type="dcterms:W3CDTF">2024-04-11T05:14:22Z</dcterms:modified>
</cp:coreProperties>
</file>